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357" r:id="rId2"/>
    <p:sldId id="295" r:id="rId3"/>
    <p:sldId id="341" r:id="rId4"/>
    <p:sldId id="342" r:id="rId5"/>
    <p:sldId id="355" r:id="rId6"/>
    <p:sldId id="343" r:id="rId7"/>
    <p:sldId id="317" r:id="rId8"/>
    <p:sldId id="358" r:id="rId9"/>
    <p:sldId id="362" r:id="rId10"/>
    <p:sldId id="339" r:id="rId11"/>
    <p:sldId id="363" r:id="rId12"/>
    <p:sldId id="352" r:id="rId13"/>
    <p:sldId id="369" r:id="rId14"/>
    <p:sldId id="366" r:id="rId15"/>
    <p:sldId id="367" r:id="rId1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4A97E"/>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494" autoAdjust="0"/>
    <p:restoredTop sz="72518" autoAdjust="0"/>
  </p:normalViewPr>
  <p:slideViewPr>
    <p:cSldViewPr>
      <p:cViewPr varScale="1">
        <p:scale>
          <a:sx n="76" d="100"/>
          <a:sy n="76" d="100"/>
        </p:scale>
        <p:origin x="2154" y="96"/>
      </p:cViewPr>
      <p:guideLst>
        <p:guide orient="horz" pos="2160"/>
        <p:guide pos="2880"/>
      </p:guideLst>
    </p:cSldViewPr>
  </p:slideViewPr>
  <p:notesTextViewPr>
    <p:cViewPr>
      <p:scale>
        <a:sx n="1" d="1"/>
        <a:sy n="1" d="1"/>
      </p:scale>
      <p:origin x="0" y="0"/>
    </p:cViewPr>
  </p:notesTextViewPr>
  <p:notesViewPr>
    <p:cSldViewPr>
      <p:cViewPr varScale="1">
        <p:scale>
          <a:sx n="83" d="100"/>
          <a:sy n="83" d="100"/>
        </p:scale>
        <p:origin x="389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1"/>
          </a:xfrm>
          <a:prstGeom prst="rect">
            <a:avLst/>
          </a:prstGeom>
        </p:spPr>
        <p:txBody>
          <a:bodyPr vert="horz" lIns="93169" tIns="46585" rIns="93169" bIns="46585" rtlCol="0"/>
          <a:lstStyle>
            <a:lvl1pPr algn="l">
              <a:defRPr sz="1200"/>
            </a:lvl1pPr>
          </a:lstStyle>
          <a:p>
            <a:endParaRPr lang="en-US"/>
          </a:p>
        </p:txBody>
      </p:sp>
      <p:sp>
        <p:nvSpPr>
          <p:cNvPr id="4" name="Footer Placeholder 3"/>
          <p:cNvSpPr>
            <a:spLocks noGrp="1"/>
          </p:cNvSpPr>
          <p:nvPr>
            <p:ph type="ftr" sz="quarter" idx="2"/>
          </p:nvPr>
        </p:nvSpPr>
        <p:spPr>
          <a:xfrm>
            <a:off x="0" y="8829967"/>
            <a:ext cx="3037840" cy="464821"/>
          </a:xfrm>
          <a:prstGeom prst="rect">
            <a:avLst/>
          </a:prstGeom>
        </p:spPr>
        <p:txBody>
          <a:bodyPr vert="horz" lIns="93169" tIns="46585" rIns="93169" bIns="46585"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1"/>
          </a:xfrm>
          <a:prstGeom prst="rect">
            <a:avLst/>
          </a:prstGeom>
        </p:spPr>
        <p:txBody>
          <a:bodyPr vert="horz" lIns="93169" tIns="46585" rIns="93169" bIns="46585" rtlCol="0" anchor="b"/>
          <a:lstStyle>
            <a:lvl1pPr algn="r">
              <a:defRPr sz="1200"/>
            </a:lvl1pPr>
          </a:lstStyle>
          <a:p>
            <a:fld id="{51088905-B8BB-4DD2-A220-AEACC00D06A9}" type="slidenum">
              <a:rPr lang="en-US" smtClean="0"/>
              <a:t>‹#›</a:t>
            </a:fld>
            <a:endParaRPr lang="en-US"/>
          </a:p>
        </p:txBody>
      </p:sp>
    </p:spTree>
    <p:extLst>
      <p:ext uri="{BB962C8B-B14F-4D97-AF65-F5344CB8AC3E}">
        <p14:creationId xmlns:p14="http://schemas.microsoft.com/office/powerpoint/2010/main" val="37926194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1"/>
          </a:xfrm>
          <a:prstGeom prst="rect">
            <a:avLst/>
          </a:prstGeom>
        </p:spPr>
        <p:txBody>
          <a:bodyPr vert="horz" lIns="93169" tIns="46585" rIns="93169" bIns="46585" rtlCol="0"/>
          <a:lstStyle>
            <a:lvl1pPr algn="l">
              <a:defRPr sz="1200"/>
            </a:lvl1pPr>
          </a:lstStyle>
          <a:p>
            <a:endParaRPr lang="en-US"/>
          </a:p>
        </p:txBody>
      </p:sp>
      <p:sp>
        <p:nvSpPr>
          <p:cNvPr id="3" name="Date Placeholder 2"/>
          <p:cNvSpPr>
            <a:spLocks noGrp="1"/>
          </p:cNvSpPr>
          <p:nvPr>
            <p:ph type="dt" idx="1"/>
          </p:nvPr>
        </p:nvSpPr>
        <p:spPr>
          <a:xfrm>
            <a:off x="3970938" y="0"/>
            <a:ext cx="3037840" cy="464821"/>
          </a:xfrm>
          <a:prstGeom prst="rect">
            <a:avLst/>
          </a:prstGeom>
        </p:spPr>
        <p:txBody>
          <a:bodyPr vert="horz" lIns="93169" tIns="46585" rIns="93169" bIns="46585" rtlCol="0"/>
          <a:lstStyle>
            <a:lvl1pPr algn="r">
              <a:defRPr sz="1200"/>
            </a:lvl1pPr>
          </a:lstStyle>
          <a:p>
            <a:fld id="{7F975F16-B111-4BCA-815E-E4693398BAA3}" type="datetimeFigureOut">
              <a:rPr lang="en-US" smtClean="0"/>
              <a:t>11/9/2023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9" tIns="46585" rIns="93169" bIns="46585" rtlCol="0" anchor="ctr"/>
          <a:lstStyle/>
          <a:p>
            <a:endParaRPr lang="en-US"/>
          </a:p>
        </p:txBody>
      </p:sp>
      <p:sp>
        <p:nvSpPr>
          <p:cNvPr id="5" name="Notes Placeholder 4"/>
          <p:cNvSpPr>
            <a:spLocks noGrp="1"/>
          </p:cNvSpPr>
          <p:nvPr>
            <p:ph type="body" sz="quarter" idx="3"/>
          </p:nvPr>
        </p:nvSpPr>
        <p:spPr>
          <a:xfrm>
            <a:off x="701040" y="4415791"/>
            <a:ext cx="5608320" cy="4183381"/>
          </a:xfrm>
          <a:prstGeom prst="rect">
            <a:avLst/>
          </a:prstGeom>
        </p:spPr>
        <p:txBody>
          <a:bodyPr vert="horz" lIns="93169" tIns="46585" rIns="93169" bIns="4658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1"/>
          </a:xfrm>
          <a:prstGeom prst="rect">
            <a:avLst/>
          </a:prstGeom>
        </p:spPr>
        <p:txBody>
          <a:bodyPr vert="horz" lIns="93169" tIns="46585" rIns="93169" bIns="4658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1"/>
          </a:xfrm>
          <a:prstGeom prst="rect">
            <a:avLst/>
          </a:prstGeom>
        </p:spPr>
        <p:txBody>
          <a:bodyPr vert="horz" lIns="93169" tIns="46585" rIns="93169" bIns="46585" rtlCol="0" anchor="b"/>
          <a:lstStyle>
            <a:lvl1pPr algn="r">
              <a:defRPr sz="1200"/>
            </a:lvl1pPr>
          </a:lstStyle>
          <a:p>
            <a:fld id="{73251DEA-3D57-41B7-A5B4-9FE7344537E1}" type="slidenum">
              <a:rPr lang="en-US" smtClean="0"/>
              <a:t>‹#›</a:t>
            </a:fld>
            <a:endParaRPr lang="en-US"/>
          </a:p>
        </p:txBody>
      </p:sp>
    </p:spTree>
    <p:extLst>
      <p:ext uri="{BB962C8B-B14F-4D97-AF65-F5344CB8AC3E}">
        <p14:creationId xmlns:p14="http://schemas.microsoft.com/office/powerpoint/2010/main" val="2820321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251DEA-3D57-41B7-A5B4-9FE7344537E1}" type="slidenum">
              <a:rPr lang="en-US" smtClean="0"/>
              <a:t>1</a:t>
            </a:fld>
            <a:endParaRPr lang="en-US" dirty="0"/>
          </a:p>
        </p:txBody>
      </p:sp>
    </p:spTree>
    <p:extLst>
      <p:ext uri="{BB962C8B-B14F-4D97-AF65-F5344CB8AC3E}">
        <p14:creationId xmlns:p14="http://schemas.microsoft.com/office/powerpoint/2010/main" val="22550886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040">
              <a:defRPr/>
            </a:pPr>
            <a:r>
              <a:rPr lang="en-US" dirty="0"/>
              <a:t>Who Is Listening To That?  What Are They Thinking (Being Taught) When They Hear That?</a:t>
            </a:r>
          </a:p>
          <a:p>
            <a:pPr defTabSz="915040">
              <a:defRPr/>
            </a:pPr>
            <a:endParaRPr lang="en-US" dirty="0"/>
          </a:p>
          <a:p>
            <a:pPr defTabSz="915040">
              <a:defRPr/>
            </a:pPr>
            <a:r>
              <a:rPr lang="en-US" dirty="0"/>
              <a:t>At </a:t>
            </a:r>
            <a:r>
              <a:rPr lang="en-US" dirty="0" err="1"/>
              <a:t>Wal-mart</a:t>
            </a:r>
            <a:r>
              <a:rPr lang="en-US" dirty="0"/>
              <a:t> a little boy is with his parents and the wheel past the toy section and the Boy says, “I want that truck!” Etc. This time</a:t>
            </a:r>
            <a:r>
              <a:rPr lang="en-US" baseline="0" dirty="0"/>
              <a:t> he got demanding and said it again. </a:t>
            </a:r>
            <a:r>
              <a:rPr lang="en-US" dirty="0"/>
              <a:t>etc.  Dad said no. Then he started crying unmercifully, “I</a:t>
            </a:r>
            <a:r>
              <a:rPr lang="en-US" baseline="0" dirty="0"/>
              <a:t> want that truck.” Then Dad said, </a:t>
            </a:r>
            <a:r>
              <a:rPr lang="en-US" dirty="0"/>
              <a:t>“Oh give him the truck!”  A Stand-byer said, “You’re not going to give it to him now are you?” Dad said,  “Oh give him the truck!” What did the child learn?</a:t>
            </a:r>
          </a:p>
          <a:p>
            <a:pPr defTabSz="915040">
              <a:defRPr/>
            </a:pPr>
            <a:r>
              <a:rPr lang="en-US" dirty="0"/>
              <a:t>Just keep pushing all the buttons until you get your way!</a:t>
            </a:r>
          </a:p>
          <a:p>
            <a:pPr defTabSz="915040">
              <a:defRPr/>
            </a:pPr>
            <a:endParaRPr lang="en-US" dirty="0"/>
          </a:p>
          <a:p>
            <a:pPr defTabSz="915040">
              <a:defRPr/>
            </a:pPr>
            <a:r>
              <a:rPr lang="en-US" dirty="0"/>
              <a:t>This is a typical story that simply proves that in many cases, the children are training the parents, and it’s not the other way around. However, this does not satisfy them,</a:t>
            </a:r>
            <a:r>
              <a:rPr lang="en-US" baseline="0" dirty="0"/>
              <a:t> it only spoils them.</a:t>
            </a:r>
          </a:p>
          <a:p>
            <a:pPr defTabSz="915040">
              <a:defRPr/>
            </a:pPr>
            <a:endParaRPr lang="en-US" baseline="0" dirty="0"/>
          </a:p>
          <a:p>
            <a:pPr defTabSz="915040">
              <a:defRPr/>
            </a:pPr>
            <a:r>
              <a:rPr lang="en-US" baseline="0" dirty="0"/>
              <a:t>They are learning to make demands for more and more!  Which means that they will never learn to be satisfied with what they have. Continue to fight until you get your own way.</a:t>
            </a:r>
            <a:endParaRPr lang="en-US" dirty="0"/>
          </a:p>
          <a:p>
            <a:endParaRPr lang="en-US" dirty="0"/>
          </a:p>
          <a:p>
            <a:r>
              <a:rPr lang="en-US" dirty="0"/>
              <a:t>The Military has high expectations for their troops coming in to boot camp (Drill Sargent) Reproof &amp; The Rod.  No wonder some children are socially challenged. They have never learned how to conduct themselves in public. A truism (general rule / of thumb). This requires the inside as well as the outside of a child. In fact, it requires more on the inside than on the outside (Prov. 4:23). II Cor. 4:16 Mt. 22:37-39 (Jn. 4:23-24) I Jn. 3:20-21  The problem is not with the child!  Who</a:t>
            </a:r>
            <a:r>
              <a:rPr lang="en-US" baseline="0" dirty="0"/>
              <a:t> is listening when we say these things?</a:t>
            </a:r>
            <a:endParaRPr lang="en-US" dirty="0"/>
          </a:p>
          <a:p>
            <a:endParaRPr lang="en-US" dirty="0"/>
          </a:p>
          <a:p>
            <a:r>
              <a:rPr lang="en-US" baseline="0" dirty="0"/>
              <a:t>Hate The Church: What good is it if they attend church, but they’re not in the Lord (Rev. 3:14)? What good is it if they attend church, but they are hostile to God (Jas. 4:4)? What good is it if they attend church, but they are friends with the world (I Jn. 2:15-17)?  </a:t>
            </a:r>
          </a:p>
          <a:p>
            <a:endParaRPr lang="en-US" baseline="0" dirty="0"/>
          </a:p>
          <a:p>
            <a:r>
              <a:rPr lang="en-US" baseline="0" dirty="0"/>
              <a:t>Do you know why some members of the church may be clock watchers?  It may be that their parents never taught them to sit still when they were growing up?</a:t>
            </a:r>
          </a:p>
          <a:p>
            <a:r>
              <a:rPr lang="en-US" baseline="0" dirty="0"/>
              <a:t>One time I heard a story when a mother was calling her daughter. She said, Sue Ann. Etc.  Sue Ann Elizabeth. And her aunt right in the same room and she asked, aren’t you going to answer your mom? And Sue Anne said, she’ll call me three more times.</a:t>
            </a:r>
          </a:p>
          <a:p>
            <a:endParaRPr lang="en-US" baseline="0" dirty="0"/>
          </a:p>
          <a:p>
            <a:r>
              <a:rPr lang="en-US" baseline="0" dirty="0"/>
              <a:t>Birthday parties: Ice Cream, Cake &amp; Punch. When well behaved kids are asked to help pick up to go home are they “Impossible”? They may be sad, but they’ll say OK. “Thank you….”  Sugar is not an expectable excuse for misbehavior.</a:t>
            </a:r>
            <a:endParaRPr lang="en-US" dirty="0"/>
          </a:p>
        </p:txBody>
      </p:sp>
      <p:sp>
        <p:nvSpPr>
          <p:cNvPr id="4" name="Slide Number Placeholder 3"/>
          <p:cNvSpPr>
            <a:spLocks noGrp="1"/>
          </p:cNvSpPr>
          <p:nvPr>
            <p:ph type="sldNum" sz="quarter" idx="10"/>
          </p:nvPr>
        </p:nvSpPr>
        <p:spPr/>
        <p:txBody>
          <a:bodyPr/>
          <a:lstStyle/>
          <a:p>
            <a:fld id="{73251DEA-3D57-41B7-A5B4-9FE7344537E1}" type="slidenum">
              <a:rPr lang="en-US" smtClean="0"/>
              <a:t>10</a:t>
            </a:fld>
            <a:endParaRPr lang="en-US"/>
          </a:p>
        </p:txBody>
      </p:sp>
    </p:spTree>
    <p:extLst>
      <p:ext uri="{BB962C8B-B14F-4D97-AF65-F5344CB8AC3E}">
        <p14:creationId xmlns:p14="http://schemas.microsoft.com/office/powerpoint/2010/main" val="6707673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Narrow" panose="020B0606020202030204" pitchFamily="34" charset="0"/>
              </a:rPr>
              <a:t>Part Of The Meaning Of This Hebrew Word Means, “Reasoning.”</a:t>
            </a:r>
          </a:p>
          <a:p>
            <a:endParaRPr lang="en-US" dirty="0">
              <a:latin typeface="Arial Narrow" panose="020B0606020202030204" pitchFamily="34" charset="0"/>
            </a:endParaRPr>
          </a:p>
          <a:p>
            <a:r>
              <a:rPr lang="en-US" dirty="0">
                <a:latin typeface="Arial Narrow" panose="020B0606020202030204" pitchFamily="34" charset="0"/>
              </a:rPr>
              <a:t>(Cp. w. Joseph; Josiah; Timothy; Titus Etc.) Daniel &amp; Friends</a:t>
            </a:r>
            <a:r>
              <a:rPr lang="en-US" dirty="0">
                <a:solidFill>
                  <a:schemeClr val="accent2"/>
                </a:solidFill>
                <a:latin typeface="Arial Narrow" panose="020B0606020202030204" pitchFamily="34" charset="0"/>
              </a:rPr>
              <a:t> </a:t>
            </a:r>
          </a:p>
          <a:p>
            <a:endParaRPr lang="en-US" dirty="0">
              <a:solidFill>
                <a:schemeClr val="accent2"/>
              </a:solidFill>
              <a:latin typeface="Arial Narrow" panose="020B0606020202030204" pitchFamily="34" charset="0"/>
            </a:endParaRPr>
          </a:p>
          <a:p>
            <a:pPr defTabSz="915040">
              <a:defRPr/>
            </a:pPr>
            <a:r>
              <a:rPr lang="en-US" b="1" u="sng" dirty="0">
                <a:latin typeface="Arial Narrow" panose="020B0606020202030204" pitchFamily="34" charset="0"/>
              </a:rPr>
              <a:t>Illustration</a:t>
            </a:r>
            <a:r>
              <a:rPr lang="en-US" dirty="0">
                <a:latin typeface="Arial Narrow" panose="020B0606020202030204" pitchFamily="34" charset="0"/>
              </a:rPr>
              <a:t>: No Parking Sign (Instead Of Enforcing The Laws, Some People Write Notes) “I Mean It”</a:t>
            </a:r>
          </a:p>
          <a:p>
            <a:pPr marL="0" marR="0" lvl="0" indent="0" algn="l" defTabSz="915040" rtl="0" eaLnBrk="1" fontAlgn="auto" latinLnBrk="0" hangingPunct="1">
              <a:lnSpc>
                <a:spcPct val="100000"/>
              </a:lnSpc>
              <a:spcBef>
                <a:spcPts val="0"/>
              </a:spcBef>
              <a:spcAft>
                <a:spcPts val="0"/>
              </a:spcAft>
              <a:buClrTx/>
              <a:buSzTx/>
              <a:buFontTx/>
              <a:buNone/>
              <a:tabLst/>
              <a:defRPr/>
            </a:pPr>
            <a:r>
              <a:rPr lang="en-US" baseline="0" dirty="0"/>
              <a:t>What if nobody ever received a ticket for parking in a no parking zone and never had their car towed away? Do you think anybody would ever park there?</a:t>
            </a:r>
          </a:p>
          <a:p>
            <a:endParaRPr lang="en-US" dirty="0">
              <a:solidFill>
                <a:schemeClr val="accent2"/>
              </a:solidFill>
              <a:latin typeface="Arial Narrow" panose="020B0606020202030204" pitchFamily="34" charset="0"/>
            </a:endParaRPr>
          </a:p>
          <a:p>
            <a:pPr defTabSz="915040">
              <a:defRPr/>
            </a:pPr>
            <a:r>
              <a:rPr lang="en-US" dirty="0">
                <a:latin typeface="Arial Narrow" panose="020B0606020202030204" pitchFamily="34" charset="0"/>
              </a:rPr>
              <a:t>When We Justify / Bail Our Children Out Of Their Troubles,</a:t>
            </a:r>
            <a:br>
              <a:rPr lang="en-US" dirty="0">
                <a:latin typeface="Arial Narrow" panose="020B0606020202030204" pitchFamily="34" charset="0"/>
              </a:rPr>
            </a:br>
            <a:r>
              <a:rPr lang="en-US" dirty="0">
                <a:latin typeface="Arial Narrow" panose="020B0606020202030204" pitchFamily="34" charset="0"/>
              </a:rPr>
              <a:t>Don’t Be Surprised When They Come To Expect It:  I’m In Jail, I Have Bills, I want to come home.</a:t>
            </a:r>
          </a:p>
          <a:p>
            <a:pPr defTabSz="915040">
              <a:defRPr/>
            </a:pPr>
            <a:r>
              <a:rPr lang="en-US" dirty="0">
                <a:latin typeface="Arial Narrow" panose="020B0606020202030204" pitchFamily="34" charset="0"/>
              </a:rPr>
              <a:t>Denying, Justifying, Redirecting Blame Is Not Helpful (Isa. 5:20).</a:t>
            </a:r>
          </a:p>
          <a:p>
            <a:pPr defTabSz="915040">
              <a:defRPr/>
            </a:pPr>
            <a:endParaRPr lang="en-US" dirty="0">
              <a:latin typeface="Arial Narrow" panose="020B0606020202030204" pitchFamily="34" charset="0"/>
            </a:endParaRPr>
          </a:p>
          <a:p>
            <a:pPr defTabSz="915040">
              <a:defRPr/>
            </a:pPr>
            <a:r>
              <a:rPr lang="en-US" dirty="0">
                <a:effectLst>
                  <a:outerShdw blurRad="38100" dist="38100" dir="2700000" algn="tl">
                    <a:srgbClr val="000000">
                      <a:alpha val="43137"/>
                    </a:srgbClr>
                  </a:outerShdw>
                </a:effectLst>
                <a:latin typeface="Arial Narrow" panose="020B0606020202030204" pitchFamily="34" charset="0"/>
              </a:rPr>
              <a:t>Correction Equals Abuse:  “You Should Never HIT A Child” </a:t>
            </a:r>
            <a:r>
              <a:rPr lang="en-US" dirty="0">
                <a:latin typeface="Arial Narrow" panose="020B0606020202030204" pitchFamily="34" charset="0"/>
              </a:rPr>
              <a:t>(Cp. w. Yelling/</a:t>
            </a:r>
            <a:r>
              <a:rPr lang="en-US" dirty="0">
                <a:latin typeface="Arial Narrow" panose="020B0606020202030204" pitchFamily="34" charset="0"/>
                <a:cs typeface="Arial" charset="0"/>
              </a:rPr>
              <a:t>Nagging/Badgering</a:t>
            </a:r>
            <a:r>
              <a:rPr lang="en-US" dirty="0">
                <a:latin typeface="Arial Narrow" panose="020B0606020202030204" pitchFamily="34" charset="0"/>
              </a:rPr>
              <a:t>).  What Is Worse?</a:t>
            </a:r>
          </a:p>
          <a:p>
            <a:pPr defTabSz="915040">
              <a:defRPr/>
            </a:pPr>
            <a:r>
              <a:rPr lang="en-US" dirty="0"/>
              <a:t>Are We Training Them To Respect Or Disrespect Authority?</a:t>
            </a:r>
          </a:p>
          <a:p>
            <a:pPr defTabSz="915040">
              <a:defRPr/>
            </a:pPr>
            <a:endParaRPr lang="en-US" dirty="0">
              <a:latin typeface="Arial Narrow" panose="020B0606020202030204" pitchFamily="34" charset="0"/>
            </a:endParaRPr>
          </a:p>
          <a:p>
            <a:r>
              <a:rPr lang="en-US" baseline="0" dirty="0"/>
              <a:t>The Sign For Infinity</a:t>
            </a:r>
            <a:endParaRPr lang="en-US" dirty="0"/>
          </a:p>
          <a:p>
            <a:endParaRPr lang="en-US" dirty="0"/>
          </a:p>
          <a:p>
            <a:r>
              <a:rPr lang="en-US" dirty="0"/>
              <a:t>This passage does not mean that since</a:t>
            </a:r>
            <a:r>
              <a:rPr lang="en-US" baseline="0" dirty="0"/>
              <a:t> there are so many different types of personalities, that we are to find  our child’s personality type and train them in the way that they are to naturally go. However, if they are going to naturally go that way any way, then we would not have to train them to go that way.</a:t>
            </a:r>
          </a:p>
          <a:p>
            <a:endParaRPr lang="en-US" baseline="0" dirty="0"/>
          </a:p>
          <a:p>
            <a:pPr defTabSz="915040">
              <a:defRPr/>
            </a:pPr>
            <a:r>
              <a:rPr lang="en-US" dirty="0">
                <a:latin typeface="Arial Narrow" panose="020B0606020202030204" pitchFamily="34" charset="0"/>
              </a:rPr>
              <a:t>We Must Disengage The Automatic Defense Mode!  Some Parents Can Always See Problems In Other Children, But Not Their Own.</a:t>
            </a:r>
          </a:p>
          <a:p>
            <a:pPr defTabSz="915040">
              <a:defRPr/>
            </a:pPr>
            <a:endParaRPr lang="en-US" dirty="0">
              <a:latin typeface="Arial Narrow" panose="020B0606020202030204" pitchFamily="34" charset="0"/>
            </a:endParaRPr>
          </a:p>
          <a:p>
            <a:r>
              <a:rPr lang="en-US" baseline="0" dirty="0"/>
              <a:t>Hate The Church: What good is it if they attend church, but not in the Lord (Rev. 3:14)? What good is it if they attend church, but they are hostile to God (Jas. 4:4)? What good is it if they attend church, but they are friends with the world (I Jn. 2:15-17)?  </a:t>
            </a:r>
          </a:p>
          <a:p>
            <a:endParaRPr lang="en-US" baseline="0" dirty="0"/>
          </a:p>
          <a:p>
            <a:r>
              <a:rPr lang="en-US" baseline="0" dirty="0"/>
              <a:t>Why some members of the church may be clock watchers?  It may be that their parents never taught them to sit still when they were growing up?</a:t>
            </a:r>
          </a:p>
          <a:p>
            <a:endParaRPr lang="en-US" baseline="0" dirty="0"/>
          </a:p>
          <a:p>
            <a:r>
              <a:rPr lang="en-US" baseline="0" dirty="0"/>
              <a:t>Birthday parties: Ice Cream, Cake &amp; Punch. When well behaved kids are asked to help pick up to go home are they “Impossible”? They may be sad, but they’ll say OK. “Thank you….”  Sugar is not an expectable excuse for misbehavior.</a:t>
            </a:r>
            <a:endParaRPr lang="en-US" dirty="0"/>
          </a:p>
        </p:txBody>
      </p:sp>
      <p:sp>
        <p:nvSpPr>
          <p:cNvPr id="4" name="Slide Number Placeholder 3"/>
          <p:cNvSpPr>
            <a:spLocks noGrp="1"/>
          </p:cNvSpPr>
          <p:nvPr>
            <p:ph type="sldNum" sz="quarter" idx="10"/>
          </p:nvPr>
        </p:nvSpPr>
        <p:spPr/>
        <p:txBody>
          <a:bodyPr/>
          <a:lstStyle/>
          <a:p>
            <a:fld id="{73251DEA-3D57-41B7-A5B4-9FE7344537E1}" type="slidenum">
              <a:rPr lang="en-US" smtClean="0"/>
              <a:t>11</a:t>
            </a:fld>
            <a:endParaRPr lang="en-US"/>
          </a:p>
        </p:txBody>
      </p:sp>
    </p:spTree>
    <p:extLst>
      <p:ext uri="{BB962C8B-B14F-4D97-AF65-F5344CB8AC3E}">
        <p14:creationId xmlns:p14="http://schemas.microsoft.com/office/powerpoint/2010/main" val="24913703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040">
              <a:defRPr/>
            </a:pPr>
            <a:r>
              <a:rPr lang="en-US" b="1" dirty="0"/>
              <a:t>We Must Teach Them “The Way” Regardless Of Their Birth Order</a:t>
            </a:r>
          </a:p>
          <a:p>
            <a:endParaRPr lang="en-US" dirty="0">
              <a:latin typeface="Arial Narrow" panose="020B0606020202030204" pitchFamily="34" charset="0"/>
            </a:endParaRPr>
          </a:p>
          <a:p>
            <a:pPr defTabSz="915040">
              <a:defRPr/>
            </a:pPr>
            <a:r>
              <a:rPr lang="en-US" dirty="0"/>
              <a:t>It Is Not Uncommon To Spoil “The Baby” Of The Family   (The Prodigal Son)  Cf. Lk. 15 (Note The Birth Order: vv. 11-12, 25)</a:t>
            </a:r>
          </a:p>
          <a:p>
            <a:endParaRPr lang="en-US" dirty="0">
              <a:latin typeface="Arial Narrow" panose="020B0606020202030204" pitchFamily="34" charset="0"/>
            </a:endParaRPr>
          </a:p>
          <a:p>
            <a:pPr defTabSz="915040">
              <a:defRPr/>
            </a:pPr>
            <a:r>
              <a:rPr lang="en-US" b="1" u="sng" dirty="0">
                <a:latin typeface="Arial Narrow" panose="020B0606020202030204" pitchFamily="34" charset="0"/>
              </a:rPr>
              <a:t>Lk. 12:13</a:t>
            </a:r>
            <a:r>
              <a:rPr lang="en-US" dirty="0">
                <a:latin typeface="Arial Narrow" panose="020B0606020202030204" pitchFamily="34" charset="0"/>
              </a:rPr>
              <a:t>, “And one of the company said unto him, </a:t>
            </a:r>
            <a:r>
              <a:rPr lang="en-US" b="1" dirty="0">
                <a:latin typeface="Arial Narrow" panose="020B0606020202030204" pitchFamily="34" charset="0"/>
              </a:rPr>
              <a:t>Master</a:t>
            </a:r>
            <a:r>
              <a:rPr lang="en-US" dirty="0">
                <a:latin typeface="Arial Narrow" panose="020B0606020202030204" pitchFamily="34" charset="0"/>
              </a:rPr>
              <a:t>, </a:t>
            </a:r>
            <a:r>
              <a:rPr lang="en-US" b="1" dirty="0">
                <a:latin typeface="Arial Narrow" panose="020B0606020202030204" pitchFamily="34" charset="0"/>
              </a:rPr>
              <a:t>speak to my brother</a:t>
            </a:r>
            <a:r>
              <a:rPr lang="en-US" dirty="0">
                <a:latin typeface="Arial Narrow" panose="020B0606020202030204" pitchFamily="34" charset="0"/>
              </a:rPr>
              <a:t>, that </a:t>
            </a:r>
            <a:r>
              <a:rPr lang="en-US" b="1" dirty="0">
                <a:latin typeface="Arial Narrow" panose="020B0606020202030204" pitchFamily="34" charset="0"/>
              </a:rPr>
              <a:t>HE DIVIDE THE INHERITANCE WITH ME</a:t>
            </a:r>
            <a:r>
              <a:rPr lang="en-US" dirty="0">
                <a:latin typeface="Arial Narrow" panose="020B0606020202030204" pitchFamily="34" charset="0"/>
              </a:rPr>
              <a:t>.”</a:t>
            </a:r>
            <a:endParaRPr lang="en-US" b="1" u="sng" dirty="0">
              <a:latin typeface="Arial Narrow" panose="020B0606020202030204" pitchFamily="34" charset="0"/>
            </a:endParaRPr>
          </a:p>
          <a:p>
            <a:endParaRPr lang="en-US" dirty="0">
              <a:latin typeface="Arial Narrow" panose="020B0606020202030204" pitchFamily="34" charset="0"/>
            </a:endParaRPr>
          </a:p>
          <a:p>
            <a:pPr defTabSz="915040">
              <a:defRPr/>
            </a:pPr>
            <a:r>
              <a:rPr lang="en-US" b="1" u="sng" dirty="0"/>
              <a:t>Why Is This A Problem In Many Homes?</a:t>
            </a:r>
          </a:p>
          <a:p>
            <a:pPr defTabSz="915040">
              <a:defRPr/>
            </a:pPr>
            <a:r>
              <a:rPr lang="en-US" dirty="0"/>
              <a:t>Parents Are Typically More Eager With The First Born  (Pacifier Illustration)</a:t>
            </a:r>
          </a:p>
          <a:p>
            <a:endParaRPr lang="en-US" dirty="0">
              <a:latin typeface="Arial Narrow" panose="020B0606020202030204" pitchFamily="34" charset="0"/>
            </a:endParaRPr>
          </a:p>
          <a:p>
            <a:pPr defTabSz="915040">
              <a:defRPr/>
            </a:pPr>
            <a:r>
              <a:rPr lang="en-US" dirty="0"/>
              <a:t>The First Born Was Born Into A Family Of Adults.</a:t>
            </a:r>
          </a:p>
          <a:p>
            <a:pPr defTabSz="915040">
              <a:defRPr/>
            </a:pPr>
            <a:r>
              <a:rPr lang="en-US" dirty="0"/>
              <a:t>The Baby Was Born Into A Family With Children.</a:t>
            </a:r>
          </a:p>
          <a:p>
            <a:pPr defTabSz="915040">
              <a:defRPr/>
            </a:pPr>
            <a:r>
              <a:rPr lang="en-US" dirty="0"/>
              <a:t>The Last Child Is Raised As “</a:t>
            </a:r>
            <a:r>
              <a:rPr lang="en-US" b="1" dirty="0"/>
              <a:t>MY BABY</a:t>
            </a:r>
            <a:r>
              <a:rPr lang="en-US" dirty="0"/>
              <a:t>” </a:t>
            </a:r>
            <a:endParaRPr lang="en-US" i="1" dirty="0">
              <a:latin typeface="Arial Narrow" panose="020B0606020202030204" pitchFamily="34" charset="0"/>
            </a:endParaRPr>
          </a:p>
          <a:p>
            <a:r>
              <a:rPr lang="en-US" i="1" dirty="0">
                <a:latin typeface="Arial Narrow" panose="020B0606020202030204" pitchFamily="34" charset="0"/>
              </a:rPr>
              <a:t>Some Are Putting The Blame On The Child: It’s Not A Bad Behavior Problem, But A Physiological Problem.</a:t>
            </a:r>
            <a:endParaRPr lang="en-US" dirty="0"/>
          </a:p>
        </p:txBody>
      </p:sp>
      <p:sp>
        <p:nvSpPr>
          <p:cNvPr id="4" name="Slide Number Placeholder 3"/>
          <p:cNvSpPr>
            <a:spLocks noGrp="1"/>
          </p:cNvSpPr>
          <p:nvPr>
            <p:ph type="sldNum" sz="quarter" idx="10"/>
          </p:nvPr>
        </p:nvSpPr>
        <p:spPr/>
        <p:txBody>
          <a:bodyPr/>
          <a:lstStyle/>
          <a:p>
            <a:fld id="{73251DEA-3D57-41B7-A5B4-9FE7344537E1}" type="slidenum">
              <a:rPr lang="en-US" smtClean="0"/>
              <a:t>12</a:t>
            </a:fld>
            <a:endParaRPr lang="en-US"/>
          </a:p>
        </p:txBody>
      </p:sp>
    </p:spTree>
    <p:extLst>
      <p:ext uri="{BB962C8B-B14F-4D97-AF65-F5344CB8AC3E}">
        <p14:creationId xmlns:p14="http://schemas.microsoft.com/office/powerpoint/2010/main" val="12933205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u="sng" dirty="0">
                <a:latin typeface="Arial Narrow" panose="020B0606020202030204" pitchFamily="34" charset="0"/>
              </a:rPr>
              <a:t>Jas. 4:6</a:t>
            </a:r>
            <a:r>
              <a:rPr lang="en-US" dirty="0">
                <a:latin typeface="Arial Narrow" panose="020B0606020202030204" pitchFamily="34" charset="0"/>
              </a:rPr>
              <a:t>, “…God </a:t>
            </a:r>
            <a:r>
              <a:rPr lang="en-US" dirty="0" err="1">
                <a:latin typeface="Arial Narrow" panose="020B0606020202030204" pitchFamily="34" charset="0"/>
              </a:rPr>
              <a:t>resisteth</a:t>
            </a:r>
            <a:r>
              <a:rPr lang="en-US" dirty="0">
                <a:latin typeface="Arial Narrow" panose="020B0606020202030204" pitchFamily="34" charset="0"/>
              </a:rPr>
              <a:t> the proud, but giveth grace unto the humble.”</a:t>
            </a:r>
          </a:p>
          <a:p>
            <a:pPr algn="l"/>
            <a:endParaRPr lang="en-US" b="1" u="sng" dirty="0">
              <a:latin typeface="Arial Narrow" panose="020B0606020202030204" pitchFamily="34" charset="0"/>
            </a:endParaRPr>
          </a:p>
          <a:p>
            <a:pPr marL="0" marR="0">
              <a:lnSpc>
                <a:spcPct val="107000"/>
              </a:lnSpc>
              <a:spcBef>
                <a:spcPts val="0"/>
              </a:spcBef>
              <a:spcAft>
                <a:spcPts val="800"/>
              </a:spcAft>
            </a:pPr>
            <a:r>
              <a:rPr lang="en-US" sz="1800" kern="100" dirty="0">
                <a:effectLst/>
                <a:latin typeface="Arial Narrow" panose="020B0606020202030204" pitchFamily="34" charset="0"/>
                <a:ea typeface="Calibri" panose="020F0502020204030204" pitchFamily="34" charset="0"/>
                <a:cs typeface="Times New Roman" panose="02020603050405020304" pitchFamily="18" charset="0"/>
              </a:rPr>
              <a:t>According To The Book Of Proverbs, What Does A Wise Person Need?  Correction!</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b="1" u="sng" kern="1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kern="100" dirty="0">
                <a:latin typeface="Arial Narrow" panose="020B0606020202030204" pitchFamily="34" charset="0"/>
                <a:ea typeface="Calibri" panose="020F0502020204030204" pitchFamily="34" charset="0"/>
                <a:cs typeface="Times New Roman" panose="02020603050405020304" pitchFamily="18" charset="0"/>
              </a:rPr>
              <a:t>Well-Behaved Children Are Wise Because They Know How To Humbly Receive Correction.</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b="1" u="sng" dirty="0">
                <a:latin typeface="Arial Narrow" panose="020B0606020202030204" pitchFamily="34" charset="0"/>
              </a:rPr>
              <a:t>Prov. 15:10</a:t>
            </a:r>
            <a:r>
              <a:rPr lang="en-US" sz="1800" dirty="0">
                <a:latin typeface="Arial Narrow" panose="020B0606020202030204" pitchFamily="34" charset="0"/>
              </a:rPr>
              <a:t>, “</a:t>
            </a:r>
            <a:r>
              <a:rPr lang="en-US" sz="1800" b="1" dirty="0">
                <a:latin typeface="Arial Narrow" panose="020B0606020202030204" pitchFamily="34" charset="0"/>
              </a:rPr>
              <a:t>CORRECTION IS GRIEVOUS UNTO HIM THAT FORSAKETH THE WAY</a:t>
            </a:r>
            <a:r>
              <a:rPr lang="en-US" sz="1800" dirty="0">
                <a:latin typeface="Arial Narrow" panose="020B0606020202030204" pitchFamily="34" charset="0"/>
              </a:rPr>
              <a:t>: </a:t>
            </a:r>
            <a:r>
              <a:rPr lang="en-US" sz="1800" u="sng" dirty="0">
                <a:latin typeface="Arial Narrow" panose="020B0606020202030204" pitchFamily="34" charset="0"/>
              </a:rPr>
              <a:t>and</a:t>
            </a:r>
            <a:r>
              <a:rPr lang="en-US" sz="1800" dirty="0">
                <a:latin typeface="Arial Narrow" panose="020B0606020202030204" pitchFamily="34" charset="0"/>
              </a:rPr>
              <a:t> </a:t>
            </a:r>
            <a:r>
              <a:rPr lang="en-US" sz="1800" b="1" dirty="0">
                <a:latin typeface="Arial Narrow" panose="020B0606020202030204" pitchFamily="34" charset="0"/>
              </a:rPr>
              <a:t>HE THAT HATETH REPROOF </a:t>
            </a:r>
            <a:r>
              <a:rPr lang="en-US" sz="1800" dirty="0">
                <a:latin typeface="Arial Narrow" panose="020B0606020202030204" pitchFamily="34" charset="0"/>
              </a:rPr>
              <a:t>shall die.”</a:t>
            </a:r>
            <a:endParaRPr lang="en-US" sz="1800" b="1" u="sng" dirty="0">
              <a:latin typeface="Arial Narrow" panose="020B0606020202030204" pitchFamily="34" charset="0"/>
            </a:endParaRP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Arial Narrow" panose="020B0606020202030204" pitchFamily="34" charset="0"/>
                <a:ea typeface="Calibri" panose="020F0502020204030204" pitchFamily="34" charset="0"/>
                <a:cs typeface="Times New Roman" panose="02020603050405020304" pitchFamily="18" charset="0"/>
              </a:rPr>
              <a:t>Our Looks Are Insignificant. Our IQ Doesn’t Matter. Our Athletic Abilities Are Unimportant. And Our Musical Talents Are Inconsequential If We Lack Humility.</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Arial Narrow" panose="020B0606020202030204" pitchFamily="34" charset="0"/>
                <a:ea typeface="Calibri" panose="020F0502020204030204" pitchFamily="34" charset="0"/>
                <a:cs typeface="Times New Roman" panose="02020603050405020304" pitchFamily="18" charset="0"/>
              </a:rPr>
              <a:t>If Young People Will Not Admit It When They’re Wrong And Allow Others To Correct Them, They’re A Fool.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b="1" u="sng" kern="1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u="sng" kern="100" dirty="0">
                <a:effectLst/>
                <a:latin typeface="Arial Narrow" panose="020B0606020202030204" pitchFamily="34" charset="0"/>
                <a:ea typeface="Calibri" panose="020F0502020204030204" pitchFamily="34" charset="0"/>
                <a:cs typeface="Times New Roman" panose="02020603050405020304" pitchFamily="18" charset="0"/>
              </a:rPr>
              <a:t>The Fool Test Is Simple</a:t>
            </a:r>
            <a:r>
              <a:rPr lang="en-US" sz="1800" kern="100" dirty="0">
                <a:effectLst/>
                <a:latin typeface="Arial Narrow" panose="020B0606020202030204" pitchFamily="34" charset="0"/>
                <a:ea typeface="Calibri" panose="020F0502020204030204" pitchFamily="34" charset="0"/>
                <a:cs typeface="Times New Roman" panose="02020603050405020304" pitchFamily="18" charset="0"/>
              </a:rPr>
              <a: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Arial Narrow" panose="020B0606020202030204" pitchFamily="34" charset="0"/>
                <a:ea typeface="Calibri" panose="020F0502020204030204" pitchFamily="34" charset="0"/>
                <a:cs typeface="Times New Roman" panose="02020603050405020304" pitchFamily="18" charset="0"/>
              </a:rPr>
              <a:t>Does Somebody Apologize When They Do Wrong?  If Not, Why Not?  It’s Because They’re A Fool!</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kern="1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Arial Narrow" panose="020B0606020202030204" pitchFamily="34" charset="0"/>
                <a:ea typeface="Calibri" panose="020F0502020204030204" pitchFamily="34" charset="0"/>
                <a:cs typeface="Times New Roman" panose="02020603050405020304" pitchFamily="18" charset="0"/>
              </a:rPr>
              <a:t>Do They Appreciate It When Somebody Points Out Their Mistake?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Arial Narrow" panose="020B0606020202030204" pitchFamily="34" charset="0"/>
                <a:ea typeface="Calibri" panose="020F0502020204030204" pitchFamily="34" charset="0"/>
                <a:cs typeface="Times New Roman" panose="02020603050405020304" pitchFamily="18" charset="0"/>
              </a:rPr>
              <a:t>Do They Have An Inflated View Of Themselves </a:t>
            </a:r>
            <a:r>
              <a:rPr lang="en-US" sz="1200" kern="100" dirty="0">
                <a:effectLst/>
                <a:latin typeface="Arial Narrow" panose="020B0606020202030204" pitchFamily="34" charset="0"/>
                <a:ea typeface="Calibri" panose="020F0502020204030204" pitchFamily="34" charset="0"/>
                <a:cs typeface="Times New Roman" panose="02020603050405020304" pitchFamily="18" charset="0"/>
              </a:rPr>
              <a:t>(Mt. 23:12)?</a:t>
            </a:r>
            <a:endParaRPr lang="en-US" b="1" u="sng" dirty="0">
              <a:latin typeface="Arial Narrow" panose="020B0606020202030204" pitchFamily="34" charset="0"/>
            </a:endParaRPr>
          </a:p>
        </p:txBody>
      </p:sp>
      <p:sp>
        <p:nvSpPr>
          <p:cNvPr id="4" name="Slide Number Placeholder 3"/>
          <p:cNvSpPr>
            <a:spLocks noGrp="1"/>
          </p:cNvSpPr>
          <p:nvPr>
            <p:ph type="sldNum" sz="quarter" idx="10"/>
          </p:nvPr>
        </p:nvSpPr>
        <p:spPr/>
        <p:txBody>
          <a:bodyPr/>
          <a:lstStyle/>
          <a:p>
            <a:fld id="{73251DEA-3D57-41B7-A5B4-9FE7344537E1}" type="slidenum">
              <a:rPr lang="en-US" smtClean="0"/>
              <a:t>13</a:t>
            </a:fld>
            <a:endParaRPr lang="en-US"/>
          </a:p>
        </p:txBody>
      </p:sp>
    </p:spTree>
    <p:extLst>
      <p:ext uri="{BB962C8B-B14F-4D97-AF65-F5344CB8AC3E}">
        <p14:creationId xmlns:p14="http://schemas.microsoft.com/office/powerpoint/2010/main" val="34997242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1"/>
              </a:spcAft>
            </a:pPr>
            <a:r>
              <a:rPr lang="en-US" sz="1800" kern="100" dirty="0">
                <a:solidFill>
                  <a:srgbClr val="C00000"/>
                </a:solidFill>
                <a:latin typeface="Arial Narrow" panose="020B0606020202030204" pitchFamily="34" charset="0"/>
                <a:ea typeface="Calibri" panose="020F0502020204030204" pitchFamily="34" charset="0"/>
                <a:cs typeface="Times New Roman" panose="02020603050405020304" pitchFamily="18" charset="0"/>
              </a:rPr>
              <a:t>Too Many Families Are Separated Apart From Each Other Playing Video Games, Playing On The </a:t>
            </a:r>
            <a:r>
              <a:rPr lang="en-US" sz="1800" kern="100" dirty="0" err="1">
                <a:solidFill>
                  <a:srgbClr val="C00000"/>
                </a:solidFill>
                <a:latin typeface="Arial Narrow" panose="020B0606020202030204" pitchFamily="34" charset="0"/>
                <a:ea typeface="Calibri" panose="020F0502020204030204" pitchFamily="34" charset="0"/>
                <a:cs typeface="Times New Roman" panose="02020603050405020304" pitchFamily="18" charset="0"/>
              </a:rPr>
              <a:t>Ipad</a:t>
            </a:r>
            <a:r>
              <a:rPr lang="en-US" sz="1800" kern="100" dirty="0">
                <a:solidFill>
                  <a:srgbClr val="C00000"/>
                </a:solidFill>
                <a:latin typeface="Arial Narrow" panose="020B0606020202030204" pitchFamily="34" charset="0"/>
                <a:ea typeface="Calibri" panose="020F0502020204030204" pitchFamily="34" charset="0"/>
                <a:cs typeface="Times New Roman" panose="02020603050405020304" pitchFamily="18" charset="0"/>
              </a:rPr>
              <a:t>; Looking At Facebook, While Others Are Focused On The Game Or Watching A Movie.</a:t>
            </a:r>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1"/>
              </a:spcAft>
            </a:pPr>
            <a:r>
              <a:rPr lang="en-US" sz="1800" dirty="0">
                <a:latin typeface="Arial Narrow" panose="020B0606020202030204" pitchFamily="34" charset="0"/>
                <a:ea typeface="Times New Roman" panose="02020603050405020304" pitchFamily="18" charset="0"/>
                <a:cs typeface="Times New Roman" panose="02020603050405020304" pitchFamily="18" charset="0"/>
              </a:rPr>
              <a:t>“When the LORD thy God shall cut off the nations from before thee, whither thou </a:t>
            </a:r>
            <a:r>
              <a:rPr lang="en-US" sz="1800" dirty="0" err="1">
                <a:latin typeface="Arial Narrow" panose="020B0606020202030204" pitchFamily="34" charset="0"/>
                <a:ea typeface="Times New Roman" panose="02020603050405020304" pitchFamily="18" charset="0"/>
                <a:cs typeface="Times New Roman" panose="02020603050405020304" pitchFamily="18" charset="0"/>
              </a:rPr>
              <a:t>goest</a:t>
            </a:r>
            <a:r>
              <a:rPr lang="en-US" sz="1800" dirty="0">
                <a:latin typeface="Arial Narrow" panose="020B0606020202030204" pitchFamily="34" charset="0"/>
                <a:ea typeface="Times New Roman" panose="02020603050405020304" pitchFamily="18" charset="0"/>
                <a:cs typeface="Times New Roman" panose="02020603050405020304" pitchFamily="18" charset="0"/>
              </a:rPr>
              <a:t> to possess them, and thou </a:t>
            </a:r>
            <a:r>
              <a:rPr lang="en-US" sz="1800" dirty="0" err="1">
                <a:latin typeface="Arial Narrow" panose="020B0606020202030204" pitchFamily="34" charset="0"/>
                <a:ea typeface="Times New Roman" panose="02020603050405020304" pitchFamily="18" charset="0"/>
                <a:cs typeface="Times New Roman" panose="02020603050405020304" pitchFamily="18" charset="0"/>
              </a:rPr>
              <a:t>succeedest</a:t>
            </a:r>
            <a:r>
              <a:rPr lang="en-US" sz="1800" dirty="0">
                <a:latin typeface="Arial Narrow" panose="020B0606020202030204" pitchFamily="34" charset="0"/>
                <a:ea typeface="Times New Roman" panose="02020603050405020304" pitchFamily="18" charset="0"/>
                <a:cs typeface="Times New Roman" panose="02020603050405020304" pitchFamily="18" charset="0"/>
              </a:rPr>
              <a:t> them, and dwellest in their land; 30 </a:t>
            </a:r>
            <a:r>
              <a:rPr lang="en-US" sz="1800" u="sng" dirty="0">
                <a:latin typeface="Arial Narrow" panose="020B0606020202030204" pitchFamily="34" charset="0"/>
                <a:ea typeface="Times New Roman" panose="02020603050405020304" pitchFamily="18" charset="0"/>
                <a:cs typeface="Times New Roman" panose="02020603050405020304" pitchFamily="18" charset="0"/>
              </a:rPr>
              <a:t>Take heed to thyself</a:t>
            </a:r>
            <a:r>
              <a:rPr lang="en-US" sz="1800" dirty="0">
                <a:latin typeface="Arial Narrow" panose="020B0606020202030204" pitchFamily="34" charset="0"/>
                <a:ea typeface="Times New Roman" panose="02020603050405020304" pitchFamily="18" charset="0"/>
                <a:cs typeface="Times New Roman" panose="02020603050405020304" pitchFamily="18" charset="0"/>
              </a:rPr>
              <a:t> that thou </a:t>
            </a:r>
            <a:r>
              <a:rPr lang="en-US" sz="1800" u="sng" dirty="0">
                <a:latin typeface="Arial Narrow" panose="020B0606020202030204" pitchFamily="34" charset="0"/>
                <a:ea typeface="Times New Roman" panose="02020603050405020304" pitchFamily="18" charset="0"/>
                <a:cs typeface="Times New Roman" panose="02020603050405020304" pitchFamily="18" charset="0"/>
              </a:rPr>
              <a:t>be not snared by following them</a:t>
            </a:r>
            <a:r>
              <a:rPr lang="en-US" sz="1800" dirty="0">
                <a:latin typeface="Arial Narrow" panose="020B0606020202030204" pitchFamily="34" charset="0"/>
                <a:ea typeface="Times New Roman" panose="02020603050405020304" pitchFamily="18" charset="0"/>
                <a:cs typeface="Times New Roman" panose="02020603050405020304" pitchFamily="18" charset="0"/>
              </a:rPr>
              <a:t>, after that </a:t>
            </a:r>
            <a:r>
              <a:rPr lang="en-US" sz="1800" u="sng" dirty="0">
                <a:latin typeface="Arial Narrow" panose="020B0606020202030204" pitchFamily="34" charset="0"/>
                <a:ea typeface="Times New Roman" panose="02020603050405020304" pitchFamily="18" charset="0"/>
                <a:cs typeface="Times New Roman" panose="02020603050405020304" pitchFamily="18" charset="0"/>
              </a:rPr>
              <a:t>they be destroyed from before thee</a:t>
            </a:r>
            <a:r>
              <a:rPr lang="en-US" sz="1800" dirty="0">
                <a:latin typeface="Arial Narrow" panose="020B0606020202030204" pitchFamily="34" charset="0"/>
                <a:ea typeface="Times New Roman" panose="02020603050405020304" pitchFamily="18" charset="0"/>
                <a:cs typeface="Times New Roman" panose="02020603050405020304" pitchFamily="18" charset="0"/>
              </a:rPr>
              <a:t>; and that </a:t>
            </a:r>
            <a:r>
              <a:rPr lang="en-US" sz="1800" b="1" dirty="0">
                <a:latin typeface="Arial Narrow" panose="020B0606020202030204" pitchFamily="34" charset="0"/>
                <a:ea typeface="Times New Roman" panose="02020603050405020304" pitchFamily="18" charset="0"/>
                <a:cs typeface="Times New Roman" panose="02020603050405020304" pitchFamily="18" charset="0"/>
              </a:rPr>
              <a:t>thou enquire not</a:t>
            </a:r>
            <a:r>
              <a:rPr lang="en-US" sz="1800" dirty="0">
                <a:latin typeface="Arial Narrow" panose="020B0606020202030204" pitchFamily="34" charset="0"/>
                <a:ea typeface="Times New Roman" panose="02020603050405020304" pitchFamily="18" charset="0"/>
                <a:cs typeface="Times New Roman" panose="02020603050405020304" pitchFamily="18" charset="0"/>
              </a:rPr>
              <a:t> after their gods, saying, How did these nations serve their gods? </a:t>
            </a:r>
            <a:r>
              <a:rPr lang="en-US" sz="1800" u="sng" dirty="0">
                <a:latin typeface="Arial Narrow" panose="020B0606020202030204" pitchFamily="34" charset="0"/>
                <a:ea typeface="Times New Roman" panose="02020603050405020304" pitchFamily="18" charset="0"/>
                <a:cs typeface="Times New Roman" panose="02020603050405020304" pitchFamily="18" charset="0"/>
              </a:rPr>
              <a:t>even so will I do likewise</a:t>
            </a:r>
            <a:r>
              <a:rPr lang="en-US" sz="1800" dirty="0">
                <a:latin typeface="Arial Narrow" panose="020B0606020202030204" pitchFamily="34" charset="0"/>
                <a:ea typeface="Times New Roman" panose="02020603050405020304" pitchFamily="18" charset="0"/>
                <a:cs typeface="Times New Roman" panose="02020603050405020304" pitchFamily="18" charset="0"/>
              </a:rPr>
              <a:t> (that is - unto you). 31 </a:t>
            </a:r>
            <a:r>
              <a:rPr lang="en-US" sz="1800" u="sng" dirty="0">
                <a:latin typeface="Arial Narrow" panose="020B0606020202030204" pitchFamily="34" charset="0"/>
                <a:ea typeface="Times New Roman" panose="02020603050405020304" pitchFamily="18" charset="0"/>
                <a:cs typeface="Times New Roman" panose="02020603050405020304" pitchFamily="18" charset="0"/>
              </a:rPr>
              <a:t>Thou shalt not do so</a:t>
            </a:r>
            <a:r>
              <a:rPr lang="en-US" sz="1800" dirty="0">
                <a:latin typeface="Arial Narrow" panose="020B0606020202030204" pitchFamily="34" charset="0"/>
                <a:ea typeface="Times New Roman" panose="02020603050405020304" pitchFamily="18" charset="0"/>
                <a:cs typeface="Times New Roman" panose="02020603050405020304" pitchFamily="18" charset="0"/>
              </a:rPr>
              <a:t> unto the LORD thy God: for every abomination to the LORD, which he </a:t>
            </a:r>
            <a:r>
              <a:rPr lang="en-US" sz="1800" dirty="0" err="1">
                <a:latin typeface="Arial Narrow" panose="020B0606020202030204" pitchFamily="34" charset="0"/>
                <a:ea typeface="Times New Roman" panose="02020603050405020304" pitchFamily="18" charset="0"/>
                <a:cs typeface="Times New Roman" panose="02020603050405020304" pitchFamily="18" charset="0"/>
              </a:rPr>
              <a:t>hateth</a:t>
            </a:r>
            <a:r>
              <a:rPr lang="en-US" sz="1800" dirty="0">
                <a:latin typeface="Arial Narrow" panose="020B0606020202030204" pitchFamily="34" charset="0"/>
                <a:ea typeface="Times New Roman" panose="02020603050405020304" pitchFamily="18" charset="0"/>
                <a:cs typeface="Times New Roman" panose="02020603050405020304" pitchFamily="18" charset="0"/>
              </a:rPr>
              <a:t>, have they done unto their gods; </a:t>
            </a:r>
            <a:r>
              <a:rPr lang="en-US" sz="1800" b="1" u="sng" dirty="0">
                <a:latin typeface="Arial Narrow" panose="020B0606020202030204" pitchFamily="34" charset="0"/>
                <a:ea typeface="Times New Roman" panose="02020603050405020304" pitchFamily="18" charset="0"/>
                <a:cs typeface="Times New Roman" panose="02020603050405020304" pitchFamily="18" charset="0"/>
              </a:rPr>
              <a:t>for even their sons and their daughters they have burnt in the fire to their gods</a:t>
            </a:r>
            <a:r>
              <a:rPr lang="en-US" sz="1800" dirty="0">
                <a:latin typeface="Arial Narrow" panose="020B0606020202030204" pitchFamily="34" charset="0"/>
                <a:ea typeface="Times New Roman" panose="02020603050405020304" pitchFamily="18" charset="0"/>
                <a:cs typeface="Times New Roman" panose="02020603050405020304" pitchFamily="18" charset="0"/>
              </a:rPr>
              <a:t>.”</a:t>
            </a:r>
          </a:p>
          <a:p>
            <a:pPr>
              <a:lnSpc>
                <a:spcPct val="107000"/>
              </a:lnSpc>
              <a:spcAft>
                <a:spcPts val="801"/>
              </a:spcAft>
            </a:pPr>
            <a:endParaRPr lang="en-US" sz="1800" kern="100" dirty="0">
              <a:solidFill>
                <a:srgbClr val="C00000"/>
              </a:solidFill>
              <a:latin typeface="Arial Narrow" panose="020B0606020202030204" pitchFamily="34" charset="0"/>
              <a:ea typeface="Calibri" panose="020F0502020204030204" pitchFamily="34" charset="0"/>
              <a:cs typeface="Times New Roman" panose="02020603050405020304" pitchFamily="18" charset="0"/>
            </a:endParaRPr>
          </a:p>
          <a:p>
            <a:pPr>
              <a:lnSpc>
                <a:spcPct val="107000"/>
              </a:lnSpc>
              <a:spcAft>
                <a:spcPts val="801"/>
              </a:spcAft>
            </a:pPr>
            <a:r>
              <a:rPr lang="en-US" sz="1800" kern="100" dirty="0">
                <a:solidFill>
                  <a:srgbClr val="C00000"/>
                </a:solidFill>
                <a:latin typeface="Arial Narrow" panose="020B0606020202030204" pitchFamily="34" charset="0"/>
                <a:ea typeface="Calibri" panose="020F0502020204030204" pitchFamily="34" charset="0"/>
                <a:cs typeface="Times New Roman" panose="02020603050405020304" pitchFamily="18" charset="0"/>
              </a:rPr>
              <a:t>Time </a:t>
            </a:r>
            <a:r>
              <a:rPr lang="en-US" sz="1800" b="1" kern="100" dirty="0">
                <a:solidFill>
                  <a:srgbClr val="C00000"/>
                </a:solidFill>
                <a:latin typeface="Arial Narrow" panose="020B0606020202030204" pitchFamily="34" charset="0"/>
                <a:ea typeface="Calibri" panose="020F0502020204030204" pitchFamily="34" charset="0"/>
                <a:cs typeface="Times New Roman" panose="02020603050405020304" pitchFamily="18" charset="0"/>
              </a:rPr>
              <a:t>TOGETHER</a:t>
            </a:r>
            <a:r>
              <a:rPr lang="en-US" sz="1800" kern="100" dirty="0">
                <a:solidFill>
                  <a:srgbClr val="C00000"/>
                </a:solidFill>
                <a:latin typeface="Arial Narrow" panose="020B0606020202030204" pitchFamily="34" charset="0"/>
                <a:ea typeface="Calibri" panose="020F0502020204030204" pitchFamily="34" charset="0"/>
                <a:cs typeface="Times New Roman" panose="02020603050405020304" pitchFamily="18" charset="0"/>
              </a:rPr>
              <a:t> Doing The Simplest Of Things Is Far Better, Than Doing Our Own Selfish Things, No Matter How Great We Think They Are.</a:t>
            </a:r>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1"/>
              </a:spcAft>
            </a:pPr>
            <a:r>
              <a:rPr lang="en-US" sz="1800" kern="100" dirty="0">
                <a:solidFill>
                  <a:srgbClr val="C00000"/>
                </a:solidFill>
                <a:latin typeface="Arial Narrow" panose="020B0606020202030204" pitchFamily="34" charset="0"/>
                <a:ea typeface="Calibri" panose="020F0502020204030204" pitchFamily="34" charset="0"/>
                <a:cs typeface="Times New Roman" panose="02020603050405020304" pitchFamily="18" charset="0"/>
              </a:rPr>
              <a:t>We Must Stress Spiritual Priorities, Not Physical Priorities (Mk. 8:36).</a:t>
            </a:r>
          </a:p>
          <a:p>
            <a:pPr>
              <a:lnSpc>
                <a:spcPct val="107000"/>
              </a:lnSpc>
              <a:spcAft>
                <a:spcPts val="801"/>
              </a:spcAft>
            </a:pPr>
            <a:endParaRPr lang="en-US" sz="1800" kern="100" dirty="0">
              <a:solidFill>
                <a:srgbClr val="C00000"/>
              </a:solidFill>
              <a:latin typeface="Arial Narrow" panose="020B0606020202030204" pitchFamily="34" charset="0"/>
              <a:ea typeface="Calibri" panose="020F0502020204030204" pitchFamily="34" charset="0"/>
              <a:cs typeface="Times New Roman" panose="02020603050405020304" pitchFamily="18" charset="0"/>
            </a:endParaRPr>
          </a:p>
          <a:p>
            <a:pPr>
              <a:lnSpc>
                <a:spcPct val="107000"/>
              </a:lnSpc>
              <a:spcAft>
                <a:spcPts val="801"/>
              </a:spcAft>
            </a:pPr>
            <a:r>
              <a:rPr lang="en-US" sz="1800" kern="100" dirty="0">
                <a:latin typeface="Calibri" panose="020F0502020204030204" pitchFamily="34" charset="0"/>
                <a:ea typeface="Calibri" panose="020F0502020204030204" pitchFamily="34" charset="0"/>
                <a:cs typeface="Times New Roman" panose="02020603050405020304" pitchFamily="18" charset="0"/>
              </a:rPr>
              <a:t>Lu 8:14 And that which fell among thorns are they, which, when they have heard, go forth, and are choked with cares and riches and pleasures of this life, and bring no fruit to perfection.</a:t>
            </a:r>
          </a:p>
          <a:p>
            <a:pPr>
              <a:lnSpc>
                <a:spcPct val="107000"/>
              </a:lnSpc>
              <a:spcAft>
                <a:spcPts val="801"/>
              </a:spcAft>
            </a:pPr>
            <a:endParaRPr lang="en-US" sz="1800" kern="100" dirty="0">
              <a:solidFill>
                <a:srgbClr val="C00000"/>
              </a:solidFill>
              <a:latin typeface="Arial Narrow" panose="020B0606020202030204" pitchFamily="34" charset="0"/>
              <a:ea typeface="Calibri" panose="020F0502020204030204" pitchFamily="34" charset="0"/>
              <a:cs typeface="Times New Roman" panose="02020603050405020304" pitchFamily="18" charset="0"/>
            </a:endParaRPr>
          </a:p>
          <a:p>
            <a:pPr>
              <a:lnSpc>
                <a:spcPct val="107000"/>
              </a:lnSpc>
              <a:spcAft>
                <a:spcPts val="801"/>
              </a:spcAft>
            </a:pPr>
            <a:r>
              <a:rPr lang="en-US" sz="1800" kern="100" dirty="0">
                <a:solidFill>
                  <a:srgbClr val="C00000"/>
                </a:solidFill>
                <a:latin typeface="Arial Narrow" panose="020B0606020202030204" pitchFamily="34" charset="0"/>
                <a:ea typeface="Calibri" panose="020F0502020204030204" pitchFamily="34" charset="0"/>
                <a:cs typeface="Times New Roman" panose="02020603050405020304" pitchFamily="18" charset="0"/>
              </a:rPr>
              <a:t>Too Much Work And Not Enough Family Time Causes Stress (Guilt When Families Are Being Neglected).</a:t>
            </a:r>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1"/>
              </a:spcAft>
            </a:pPr>
            <a:r>
              <a:rPr lang="en-US" sz="1800" kern="100" dirty="0">
                <a:solidFill>
                  <a:srgbClr val="C00000"/>
                </a:solidFill>
                <a:latin typeface="Arial Narrow" panose="020B0606020202030204" pitchFamily="34" charset="0"/>
                <a:ea typeface="Calibri" panose="020F0502020204030204" pitchFamily="34" charset="0"/>
                <a:cs typeface="Times New Roman" panose="02020603050405020304" pitchFamily="18" charset="0"/>
              </a:rPr>
              <a:t>Sometimes When A Parent Is Asked About The Possibility Of Turning Down That Extra Time And / Or That Over Time At Work, In Order To Spend More Time At Home, The Response Is, “What, And Give Up All This Stuff?”</a:t>
            </a:r>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1"/>
              </a:spcAft>
            </a:pPr>
            <a:r>
              <a:rPr lang="en-US" sz="1800" kern="100" dirty="0">
                <a:solidFill>
                  <a:srgbClr val="C00000"/>
                </a:solidFill>
                <a:latin typeface="Arial Narrow" panose="020B0606020202030204" pitchFamily="34" charset="0"/>
                <a:ea typeface="Calibri" panose="020F0502020204030204" pitchFamily="34" charset="0"/>
                <a:cs typeface="Times New Roman" panose="02020603050405020304" pitchFamily="18" charset="0"/>
              </a:rPr>
              <a:t>Well, Guess What? Stuff Is Not As Valuable As Our Kids. We Have To Sometimes Sacrifice One Thing For Another. </a:t>
            </a:r>
            <a:r>
              <a:rPr lang="en-US" sz="1800" kern="100" dirty="0" err="1">
                <a:solidFill>
                  <a:srgbClr val="C00000"/>
                </a:solidFill>
                <a:latin typeface="Arial Narrow" panose="020B0606020202030204" pitchFamily="34" charset="0"/>
                <a:ea typeface="Calibri" panose="020F0502020204030204" pitchFamily="34" charset="0"/>
                <a:cs typeface="Times New Roman" panose="02020603050405020304" pitchFamily="18" charset="0"/>
              </a:rPr>
              <a:t>Wheather</a:t>
            </a:r>
            <a:r>
              <a:rPr lang="en-US" sz="1800" kern="100" dirty="0">
                <a:solidFill>
                  <a:srgbClr val="C00000"/>
                </a:solidFill>
                <a:latin typeface="Arial Narrow" panose="020B0606020202030204" pitchFamily="34" charset="0"/>
                <a:ea typeface="Calibri" panose="020F0502020204030204" pitchFamily="34" charset="0"/>
                <a:cs typeface="Times New Roman" panose="02020603050405020304" pitchFamily="18" charset="0"/>
              </a:rPr>
              <a:t> It Be The Kids For The Stuff, Or The Stuff For The Kids. We Must Choose Who We Are Going To Serve (Mt. 6:24; Cf. Josh. 24:15).</a:t>
            </a:r>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1"/>
              </a:spcAft>
            </a:pPr>
            <a:r>
              <a:rPr lang="en-US" sz="1800" b="1" u="sng" kern="100" dirty="0">
                <a:solidFill>
                  <a:srgbClr val="C00000"/>
                </a:solidFill>
                <a:latin typeface="Arial Narrow" panose="020B0606020202030204" pitchFamily="34" charset="0"/>
                <a:ea typeface="Calibri" panose="020F0502020204030204" pitchFamily="34" charset="0"/>
                <a:cs typeface="Times New Roman" panose="02020603050405020304" pitchFamily="18" charset="0"/>
              </a:rPr>
              <a:t>Mt. 6:24</a:t>
            </a:r>
            <a:r>
              <a:rPr lang="en-US" sz="1800" kern="100" dirty="0">
                <a:solidFill>
                  <a:srgbClr val="C00000"/>
                </a:solidFill>
                <a:latin typeface="Arial Narrow" panose="020B0606020202030204" pitchFamily="34" charset="0"/>
                <a:ea typeface="Calibri" panose="020F0502020204030204" pitchFamily="34" charset="0"/>
                <a:cs typeface="Times New Roman" panose="02020603050405020304" pitchFamily="18" charset="0"/>
              </a:rPr>
              <a:t>, “No Man Can Serve Two Masters: For Either He Will Hate The One, And Love The Other; Or Else He Will Hold To The One, And Despise The Other. Ye Cannot Serve God And Mammon.”</a:t>
            </a:r>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1"/>
              </a:spcAft>
            </a:pPr>
            <a:r>
              <a:rPr lang="en-US" sz="1800" b="1" u="sng" kern="100" dirty="0">
                <a:solidFill>
                  <a:srgbClr val="C00000"/>
                </a:solidFill>
                <a:latin typeface="Arial Narrow" panose="020B0606020202030204" pitchFamily="34" charset="0"/>
                <a:ea typeface="Calibri" panose="020F0502020204030204" pitchFamily="34" charset="0"/>
                <a:cs typeface="Times New Roman" panose="02020603050405020304" pitchFamily="18" charset="0"/>
              </a:rPr>
              <a:t>Josh. 24:15</a:t>
            </a:r>
            <a:r>
              <a:rPr lang="en-US" sz="1800" kern="100" dirty="0">
                <a:solidFill>
                  <a:srgbClr val="C00000"/>
                </a:solidFill>
                <a:latin typeface="Arial Narrow" panose="020B0606020202030204" pitchFamily="34" charset="0"/>
                <a:ea typeface="Calibri" panose="020F0502020204030204" pitchFamily="34" charset="0"/>
                <a:cs typeface="Times New Roman" panose="02020603050405020304" pitchFamily="18" charset="0"/>
              </a:rPr>
              <a:t>, “…Choose You This Day Whom Ye Will Serve…. But As For Me And My House, We Will Serve The LORD.”</a:t>
            </a:r>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1"/>
              </a:spcAft>
            </a:pPr>
            <a:r>
              <a:rPr lang="en-US" sz="1800" kern="100" dirty="0">
                <a:solidFill>
                  <a:srgbClr val="C00000"/>
                </a:solidFill>
                <a:latin typeface="Arial Narrow" panose="020B0606020202030204" pitchFamily="34" charset="0"/>
                <a:ea typeface="Calibri" panose="020F0502020204030204" pitchFamily="34" charset="0"/>
                <a:cs typeface="Times New Roman" panose="02020603050405020304" pitchFamily="18" charset="0"/>
              </a:rPr>
              <a:t>It’s Been Said, “Nobody Ever Saw A Tombstone That Stated, ‘I Wish I Spent More Time At The Office.’”  We Have To Remember What’s Most Important.</a:t>
            </a:r>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1"/>
              </a:spcAft>
            </a:pPr>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3251DEA-3D57-41B7-A5B4-9FE7344537E1}" type="slidenum">
              <a:rPr lang="en-US" smtClean="0"/>
              <a:t>14</a:t>
            </a:fld>
            <a:endParaRPr lang="en-US"/>
          </a:p>
        </p:txBody>
      </p:sp>
    </p:spTree>
    <p:extLst>
      <p:ext uri="{BB962C8B-B14F-4D97-AF65-F5344CB8AC3E}">
        <p14:creationId xmlns:p14="http://schemas.microsoft.com/office/powerpoint/2010/main" val="31564798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u="sng" dirty="0">
                <a:latin typeface="Arial Narrow" panose="020B0606020202030204" pitchFamily="34" charset="0"/>
              </a:rPr>
              <a:t>Heb. 12:9-11</a:t>
            </a:r>
            <a:r>
              <a:rPr lang="en-US" dirty="0">
                <a:latin typeface="Arial Narrow" panose="020B0606020202030204" pitchFamily="34" charset="0"/>
              </a:rPr>
              <a:t>, “Furthermore </a:t>
            </a:r>
            <a:r>
              <a:rPr lang="en-US" b="1" dirty="0">
                <a:latin typeface="Arial Narrow" panose="020B0606020202030204" pitchFamily="34" charset="0"/>
              </a:rPr>
              <a:t>We Have Had Fathers Of Our Flesh Which Corrected Us</a:t>
            </a:r>
            <a:r>
              <a:rPr lang="en-US" dirty="0">
                <a:latin typeface="Arial Narrow" panose="020B0606020202030204" pitchFamily="34" charset="0"/>
              </a:rPr>
              <a:t>, and </a:t>
            </a:r>
            <a:r>
              <a:rPr lang="en-US" b="1" dirty="0">
                <a:latin typeface="Arial Narrow" panose="020B0606020202030204" pitchFamily="34" charset="0"/>
              </a:rPr>
              <a:t>We Gave Them Reverence</a:t>
            </a:r>
            <a:r>
              <a:rPr lang="en-US" dirty="0">
                <a:latin typeface="Arial Narrow" panose="020B0606020202030204" pitchFamily="34" charset="0"/>
              </a:rPr>
              <a:t>: shall we not much rather be in subjection unto the Father of spirits, and live? 10 </a:t>
            </a:r>
            <a:r>
              <a:rPr lang="en-US" b="1" dirty="0">
                <a:latin typeface="Arial Narrow" panose="020B0606020202030204" pitchFamily="34" charset="0"/>
              </a:rPr>
              <a:t>For They </a:t>
            </a:r>
            <a:r>
              <a:rPr lang="en-US" dirty="0">
                <a:latin typeface="Arial Narrow" panose="020B0606020202030204" pitchFamily="34" charset="0"/>
              </a:rPr>
              <a:t>verily </a:t>
            </a:r>
            <a:r>
              <a:rPr lang="en-US" b="1" dirty="0">
                <a:latin typeface="Arial Narrow" panose="020B0606020202030204" pitchFamily="34" charset="0"/>
              </a:rPr>
              <a:t>For A Few Days Chastened Us </a:t>
            </a:r>
            <a:r>
              <a:rPr lang="en-US" dirty="0">
                <a:latin typeface="Arial Narrow" panose="020B0606020202030204" pitchFamily="34" charset="0"/>
              </a:rPr>
              <a:t>after their own pleasure; but he for our profit, that we might be partakers of his holiness. 11 Now </a:t>
            </a:r>
            <a:r>
              <a:rPr lang="en-US" b="1" dirty="0">
                <a:latin typeface="Arial Narrow" panose="020B0606020202030204" pitchFamily="34" charset="0"/>
              </a:rPr>
              <a:t>No Chastening For The Present </a:t>
            </a:r>
            <a:r>
              <a:rPr lang="en-US" b="1" dirty="0" err="1">
                <a:latin typeface="Arial Narrow" panose="020B0606020202030204" pitchFamily="34" charset="0"/>
              </a:rPr>
              <a:t>Seemeth</a:t>
            </a:r>
            <a:r>
              <a:rPr lang="en-US" b="1" dirty="0">
                <a:latin typeface="Arial Narrow" panose="020B0606020202030204" pitchFamily="34" charset="0"/>
              </a:rPr>
              <a:t> To Be Joyous</a:t>
            </a:r>
            <a:r>
              <a:rPr lang="en-US" dirty="0">
                <a:latin typeface="Arial Narrow" panose="020B0606020202030204" pitchFamily="34" charset="0"/>
              </a:rPr>
              <a:t>, but </a:t>
            </a:r>
            <a:r>
              <a:rPr lang="en-US" b="1" dirty="0">
                <a:latin typeface="Arial Narrow" panose="020B0606020202030204" pitchFamily="34" charset="0"/>
              </a:rPr>
              <a:t>Grievous</a:t>
            </a:r>
            <a:r>
              <a:rPr lang="en-US" dirty="0">
                <a:latin typeface="Arial Narrow" panose="020B0606020202030204" pitchFamily="34" charset="0"/>
              </a:rPr>
              <a:t>: </a:t>
            </a:r>
            <a:r>
              <a:rPr lang="en-US" u="sng" dirty="0">
                <a:latin typeface="Arial Narrow" panose="020B0606020202030204" pitchFamily="34" charset="0"/>
              </a:rPr>
              <a:t>nevertheless</a:t>
            </a:r>
            <a:r>
              <a:rPr lang="en-US" dirty="0">
                <a:latin typeface="Arial Narrow" panose="020B0606020202030204" pitchFamily="34" charset="0"/>
              </a:rPr>
              <a:t> </a:t>
            </a:r>
            <a:r>
              <a:rPr lang="en-US" b="1" dirty="0">
                <a:latin typeface="Arial Narrow" panose="020B0606020202030204" pitchFamily="34" charset="0"/>
              </a:rPr>
              <a:t>AFTERWARD IT YIELDETH THE PEACEABLE FRUIT OF RIGHTEOUSNESS UNTO THEM WHICH ARE EXERCISED THEREBY</a:t>
            </a:r>
            <a:r>
              <a:rPr lang="en-US" dirty="0">
                <a:latin typeface="Arial Narrow" panose="020B0606020202030204" pitchFamily="34" charset="0"/>
              </a:rPr>
              <a:t>.”</a:t>
            </a:r>
          </a:p>
          <a:p>
            <a:pPr algn="just"/>
            <a:endParaRPr lang="en-US" dirty="0">
              <a:latin typeface="Arial Narrow" panose="020B0606020202030204" pitchFamily="34" charset="0"/>
            </a:endParaRPr>
          </a:p>
        </p:txBody>
      </p:sp>
      <p:sp>
        <p:nvSpPr>
          <p:cNvPr id="4" name="Slide Number Placeholder 3"/>
          <p:cNvSpPr>
            <a:spLocks noGrp="1"/>
          </p:cNvSpPr>
          <p:nvPr>
            <p:ph type="sldNum" sz="quarter" idx="10"/>
          </p:nvPr>
        </p:nvSpPr>
        <p:spPr/>
        <p:txBody>
          <a:bodyPr/>
          <a:lstStyle/>
          <a:p>
            <a:fld id="{73251DEA-3D57-41B7-A5B4-9FE7344537E1}" type="slidenum">
              <a:rPr lang="en-US" smtClean="0"/>
              <a:t>15</a:t>
            </a:fld>
            <a:endParaRPr lang="en-US"/>
          </a:p>
        </p:txBody>
      </p:sp>
    </p:spTree>
    <p:extLst>
      <p:ext uri="{BB962C8B-B14F-4D97-AF65-F5344CB8AC3E}">
        <p14:creationId xmlns:p14="http://schemas.microsoft.com/office/powerpoint/2010/main" val="1815927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This passage does not mean that since</a:t>
            </a:r>
            <a:r>
              <a:rPr lang="en-US" sz="1800" baseline="0" dirty="0"/>
              <a:t> there are so many different types of personalities, that we are to find  our child’s personality type and train them in the way that they are to naturally go. However, if they are going to naturally go that way any way, then we would not have to train them to go that way.</a:t>
            </a:r>
          </a:p>
          <a:p>
            <a:endParaRPr lang="en-US" sz="1800" baseline="0" dirty="0"/>
          </a:p>
          <a:p>
            <a:endParaRPr lang="en-US" dirty="0"/>
          </a:p>
        </p:txBody>
      </p:sp>
      <p:sp>
        <p:nvSpPr>
          <p:cNvPr id="4" name="Slide Number Placeholder 3"/>
          <p:cNvSpPr>
            <a:spLocks noGrp="1"/>
          </p:cNvSpPr>
          <p:nvPr>
            <p:ph type="sldNum" sz="quarter" idx="10"/>
          </p:nvPr>
        </p:nvSpPr>
        <p:spPr/>
        <p:txBody>
          <a:bodyPr/>
          <a:lstStyle/>
          <a:p>
            <a:fld id="{73251DEA-3D57-41B7-A5B4-9FE7344537E1}" type="slidenum">
              <a:rPr lang="en-US" smtClean="0"/>
              <a:t>2</a:t>
            </a:fld>
            <a:endParaRPr lang="en-US" dirty="0"/>
          </a:p>
        </p:txBody>
      </p:sp>
    </p:spTree>
    <p:extLst>
      <p:ext uri="{BB962C8B-B14F-4D97-AF65-F5344CB8AC3E}">
        <p14:creationId xmlns:p14="http://schemas.microsoft.com/office/powerpoint/2010/main" val="1548734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73251DEA-3D57-41B7-A5B4-9FE7344537E1}" type="slidenum">
              <a:rPr lang="en-US" smtClean="0"/>
              <a:t>3</a:t>
            </a:fld>
            <a:endParaRPr lang="en-US"/>
          </a:p>
        </p:txBody>
      </p:sp>
    </p:spTree>
    <p:extLst>
      <p:ext uri="{BB962C8B-B14F-4D97-AF65-F5344CB8AC3E}">
        <p14:creationId xmlns:p14="http://schemas.microsoft.com/office/powerpoint/2010/main" val="2499484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u="sng" dirty="0"/>
              <a:t>I Jn. 5:4</a:t>
            </a:r>
            <a:r>
              <a:rPr lang="en-US" sz="1800" b="0" dirty="0"/>
              <a:t>, “</a:t>
            </a:r>
            <a:r>
              <a:rPr lang="en-US" sz="1800" b="1" dirty="0"/>
              <a:t>For Whatsoever Is Born Of God Overcometh The World</a:t>
            </a:r>
            <a:r>
              <a:rPr lang="en-US" sz="1800" b="0" dirty="0"/>
              <a:t>: and this is the victory that overcometh the world, even our faith.”</a:t>
            </a:r>
          </a:p>
          <a:p>
            <a:endParaRPr lang="en-US" b="0" dirty="0"/>
          </a:p>
        </p:txBody>
      </p:sp>
      <p:sp>
        <p:nvSpPr>
          <p:cNvPr id="4" name="Slide Number Placeholder 3"/>
          <p:cNvSpPr>
            <a:spLocks noGrp="1"/>
          </p:cNvSpPr>
          <p:nvPr>
            <p:ph type="sldNum" sz="quarter" idx="10"/>
          </p:nvPr>
        </p:nvSpPr>
        <p:spPr/>
        <p:txBody>
          <a:bodyPr/>
          <a:lstStyle/>
          <a:p>
            <a:fld id="{73251DEA-3D57-41B7-A5B4-9FE7344537E1}" type="slidenum">
              <a:rPr lang="en-US" smtClean="0"/>
              <a:t>4</a:t>
            </a:fld>
            <a:endParaRPr lang="en-US"/>
          </a:p>
        </p:txBody>
      </p:sp>
    </p:spTree>
    <p:extLst>
      <p:ext uri="{BB962C8B-B14F-4D97-AF65-F5344CB8AC3E}">
        <p14:creationId xmlns:p14="http://schemas.microsoft.com/office/powerpoint/2010/main" val="3205025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040">
              <a:defRPr/>
            </a:pPr>
            <a:r>
              <a:rPr lang="en-US" sz="1600" dirty="0">
                <a:latin typeface="Arial Narrow" panose="020B0606020202030204" pitchFamily="34" charset="0"/>
              </a:rPr>
              <a:t>Some Confuse Godly Training With Controlling Then.</a:t>
            </a:r>
          </a:p>
          <a:p>
            <a:endParaRPr lang="en-US" sz="1600" b="0" dirty="0">
              <a:latin typeface="Arial Narrow" panose="020B0606020202030204" pitchFamily="34" charset="0"/>
            </a:endParaRPr>
          </a:p>
          <a:p>
            <a:pPr defTabSz="915040">
              <a:defRPr/>
            </a:pPr>
            <a:r>
              <a:rPr lang="en-US" sz="1600" b="1" u="sng" dirty="0">
                <a:latin typeface="Arial Narrow" panose="020B0606020202030204" pitchFamily="34" charset="0"/>
              </a:rPr>
              <a:t>Some Have Said</a:t>
            </a:r>
            <a:r>
              <a:rPr lang="en-US" sz="1600" dirty="0">
                <a:latin typeface="Arial Narrow" panose="020B0606020202030204" pitchFamily="34" charset="0"/>
              </a:rPr>
              <a:t>, “We Can Make Them Behave While They Are Under Our Roof, But That Is All We Can Do.”</a:t>
            </a:r>
          </a:p>
          <a:p>
            <a:pPr defTabSz="915040">
              <a:defRPr/>
            </a:pPr>
            <a:r>
              <a:rPr lang="en-US" sz="1600" dirty="0">
                <a:latin typeface="Arial Narrow" panose="020B0606020202030204" pitchFamily="34" charset="0"/>
              </a:rPr>
              <a:t>“They Are Not Going To Do That Under My Roof!”</a:t>
            </a:r>
          </a:p>
          <a:p>
            <a:pPr defTabSz="915040">
              <a:defRPr/>
            </a:pPr>
            <a:endParaRPr lang="en-US" sz="1600" dirty="0">
              <a:latin typeface="Arial Narrow" panose="020B0606020202030204" pitchFamily="34" charset="0"/>
            </a:endParaRPr>
          </a:p>
          <a:p>
            <a:pPr defTabSz="915040">
              <a:defRPr/>
            </a:pPr>
            <a:r>
              <a:rPr lang="en-US" sz="1600" kern="100" dirty="0">
                <a:solidFill>
                  <a:srgbClr val="2F5496"/>
                </a:solidFill>
                <a:latin typeface="Arial Narrow" panose="020B0606020202030204" pitchFamily="34" charset="0"/>
                <a:ea typeface="Calibri" panose="020F0502020204030204" pitchFamily="34" charset="0"/>
                <a:cs typeface="Times New Roman" panose="02020603050405020304" pitchFamily="18" charset="0"/>
              </a:rPr>
              <a:t>We Are Not Just Trying To </a:t>
            </a:r>
            <a:r>
              <a:rPr lang="en-US" sz="1600" b="1" kern="100" dirty="0">
                <a:solidFill>
                  <a:srgbClr val="2F5496"/>
                </a:solidFill>
                <a:latin typeface="Arial Narrow" panose="020B0606020202030204" pitchFamily="34" charset="0"/>
                <a:ea typeface="Calibri" panose="020F0502020204030204" pitchFamily="34" charset="0"/>
                <a:cs typeface="Times New Roman" panose="02020603050405020304" pitchFamily="18" charset="0"/>
              </a:rPr>
              <a:t>Control Them</a:t>
            </a:r>
            <a:r>
              <a:rPr lang="en-US" sz="1600" kern="100" dirty="0">
                <a:solidFill>
                  <a:srgbClr val="2F5496"/>
                </a:solidFill>
                <a:latin typeface="Arial Narrow" panose="020B0606020202030204" pitchFamily="34" charset="0"/>
                <a:ea typeface="Calibri" panose="020F0502020204030204" pitchFamily="34" charset="0"/>
                <a:cs typeface="Times New Roman" panose="02020603050405020304" pitchFamily="18" charset="0"/>
              </a:rPr>
              <a:t> While They Are Under Our Roof, But We Are Trying To Train Them To Be Submissive Unto God.</a:t>
            </a:r>
            <a:endParaRPr lang="en-US" sz="1600" kern="100" dirty="0">
              <a:latin typeface="Arial Narrow" panose="020B0606020202030204" pitchFamily="34" charset="0"/>
              <a:ea typeface="Calibri" panose="020F0502020204030204" pitchFamily="34" charset="0"/>
              <a:cs typeface="Times New Roman" panose="02020603050405020304" pitchFamily="18" charset="0"/>
            </a:endParaRPr>
          </a:p>
          <a:p>
            <a:endParaRPr lang="en-US" sz="1600" b="0" dirty="0">
              <a:latin typeface="Arial Narrow" panose="020B0606020202030204" pitchFamily="34" charset="0"/>
            </a:endParaRPr>
          </a:p>
          <a:p>
            <a:r>
              <a:rPr lang="en-US" sz="1600" b="1" dirty="0">
                <a:latin typeface="Arial Narrow" panose="020B0606020202030204" pitchFamily="34" charset="0"/>
              </a:rPr>
              <a:t>Children Must Learn What “NO” Means (Via Consequences).</a:t>
            </a:r>
          </a:p>
          <a:p>
            <a:endParaRPr lang="en-US" sz="1600" b="1" u="sng" dirty="0">
              <a:latin typeface="Arial Narrow" panose="020B0606020202030204" pitchFamily="34" charset="0"/>
            </a:endParaRPr>
          </a:p>
          <a:p>
            <a:r>
              <a:rPr lang="en-US" sz="1600" b="1" u="sng" dirty="0">
                <a:latin typeface="Arial Narrow" panose="020B0606020202030204" pitchFamily="34" charset="0"/>
              </a:rPr>
              <a:t>There Must Be</a:t>
            </a:r>
            <a:r>
              <a:rPr lang="en-US" sz="1600" dirty="0">
                <a:latin typeface="Arial Narrow" panose="020B0606020202030204" pitchFamily="34" charset="0"/>
              </a:rPr>
              <a:t>:  Respect For And Compliance To “</a:t>
            </a:r>
            <a:r>
              <a:rPr lang="en-US" sz="1600" b="1" dirty="0">
                <a:latin typeface="Arial Narrow" panose="020B0606020202030204" pitchFamily="34" charset="0"/>
              </a:rPr>
              <a:t>No</a:t>
            </a:r>
            <a:r>
              <a:rPr lang="en-US" sz="1600" dirty="0">
                <a:latin typeface="Arial Narrow" panose="020B0606020202030204" pitchFamily="34" charset="0"/>
              </a:rPr>
              <a:t>”</a:t>
            </a:r>
          </a:p>
          <a:p>
            <a:r>
              <a:rPr lang="en-US" sz="1600" dirty="0">
                <a:latin typeface="Arial Narrow" panose="020B0606020202030204" pitchFamily="34" charset="0"/>
              </a:rPr>
              <a:t>Zero Tolerance For Any Defiant Disobedience</a:t>
            </a:r>
          </a:p>
          <a:p>
            <a:endParaRPr lang="en-US" sz="1600" dirty="0">
              <a:latin typeface="Arial Narrow" panose="020B0606020202030204" pitchFamily="34" charset="0"/>
            </a:endParaRPr>
          </a:p>
          <a:p>
            <a:r>
              <a:rPr lang="en-US" sz="1600" dirty="0">
                <a:latin typeface="Arial Narrow" panose="020B0606020202030204" pitchFamily="34" charset="0"/>
              </a:rPr>
              <a:t>It Is The Imperative Foundation For Later </a:t>
            </a:r>
            <a:r>
              <a:rPr lang="en-US" sz="1600" i="1" dirty="0">
                <a:latin typeface="Arial Narrow" panose="020B0606020202030204" pitchFamily="34" charset="0"/>
              </a:rPr>
              <a:t>Spiritual</a:t>
            </a:r>
            <a:r>
              <a:rPr lang="en-US" sz="1600" dirty="0">
                <a:latin typeface="Arial Narrow" panose="020B0606020202030204" pitchFamily="34" charset="0"/>
              </a:rPr>
              <a:t> Training</a:t>
            </a:r>
            <a:endParaRPr lang="en-US" sz="1600" dirty="0">
              <a:solidFill>
                <a:srgbClr val="FF0000"/>
              </a:solidFill>
              <a:latin typeface="Arial Narrow" panose="020B0606020202030204" pitchFamily="34" charset="0"/>
            </a:endParaRPr>
          </a:p>
          <a:p>
            <a:endParaRPr lang="en-US" sz="1600" b="0" dirty="0">
              <a:latin typeface="Arial Narrow" panose="020B0606020202030204" pitchFamily="34" charset="0"/>
            </a:endParaRPr>
          </a:p>
          <a:p>
            <a:r>
              <a:rPr lang="en-US" sz="1600" b="1" u="sng" dirty="0">
                <a:latin typeface="Arial Narrow" panose="020B0606020202030204" pitchFamily="34" charset="0"/>
              </a:rPr>
              <a:t>Mt. 21:28-31</a:t>
            </a:r>
            <a:r>
              <a:rPr lang="en-US" sz="1600" b="0" dirty="0">
                <a:latin typeface="Arial Narrow" panose="020B0606020202030204" pitchFamily="34" charset="0"/>
              </a:rPr>
              <a:t>, “But what think ye? A certain man had two sons; and he came to </a:t>
            </a:r>
            <a:r>
              <a:rPr lang="en-US" sz="1600" b="1" dirty="0">
                <a:latin typeface="Arial Narrow" panose="020B0606020202030204" pitchFamily="34" charset="0"/>
              </a:rPr>
              <a:t>THE FIRST</a:t>
            </a:r>
            <a:r>
              <a:rPr lang="en-US" sz="1600" b="0" dirty="0">
                <a:latin typeface="Arial Narrow" panose="020B0606020202030204" pitchFamily="34" charset="0"/>
              </a:rPr>
              <a:t>, and said, Son, go work to day in my vineyard. 29 He answered and said, I will not: but afterward he repented, and went. 30 And he came to the second, and said likewise. And he answered and said, I go, sir: and went not. 31 Whether of them twain did the will of his father? They say unto him, </a:t>
            </a:r>
            <a:r>
              <a:rPr lang="en-US" sz="1600" b="1" dirty="0">
                <a:latin typeface="Arial Narrow" panose="020B0606020202030204" pitchFamily="34" charset="0"/>
              </a:rPr>
              <a:t>THE FIRST</a:t>
            </a:r>
            <a:r>
              <a:rPr lang="en-US" sz="1600" b="0" dirty="0">
                <a:latin typeface="Arial Narrow" panose="020B0606020202030204" pitchFamily="34" charset="0"/>
              </a:rPr>
              <a:t>. Jesus saith unto them, Verily I say unto you, That the publicans and the harlots go into the kingdom of God before you.”  </a:t>
            </a:r>
            <a:r>
              <a:rPr lang="en-US" sz="1600" b="1" dirty="0">
                <a:latin typeface="Arial Narrow" panose="020B0606020202030204" pitchFamily="34" charset="0"/>
              </a:rPr>
              <a:t>The Pharisees Would Say</a:t>
            </a:r>
            <a:r>
              <a:rPr lang="en-US" sz="1600" b="0" dirty="0">
                <a:latin typeface="Arial Narrow" panose="020B0606020202030204" pitchFamily="34" charset="0"/>
              </a:rPr>
              <a:t>, And </a:t>
            </a:r>
            <a:r>
              <a:rPr lang="en-US" sz="1600" b="1" dirty="0">
                <a:latin typeface="Arial Narrow" panose="020B0606020202030204" pitchFamily="34" charset="0"/>
              </a:rPr>
              <a:t>Not DO </a:t>
            </a:r>
            <a:r>
              <a:rPr lang="en-US" sz="1600" b="1" u="sng" dirty="0">
                <a:latin typeface="Arial Narrow" panose="020B0606020202030204" pitchFamily="34" charset="0"/>
              </a:rPr>
              <a:t>Mt. 23:1-3</a:t>
            </a:r>
          </a:p>
          <a:p>
            <a:endParaRPr lang="en-US" sz="1600" b="0" dirty="0">
              <a:latin typeface="Arial Narrow" panose="020B0606020202030204" pitchFamily="34" charset="0"/>
            </a:endParaRPr>
          </a:p>
          <a:p>
            <a:r>
              <a:rPr lang="en-US" sz="1600" b="0" dirty="0">
                <a:latin typeface="Arial Narrow" panose="020B0606020202030204" pitchFamily="34" charset="0"/>
              </a:rPr>
              <a:t>They were manipulating the word of God, just like they most likely became skillful at manipulating their parents when they were young.</a:t>
            </a:r>
          </a:p>
          <a:p>
            <a:endParaRPr lang="en-US" sz="1600" b="0" dirty="0">
              <a:latin typeface="Arial Narrow" panose="020B0606020202030204" pitchFamily="34" charset="0"/>
            </a:endParaRPr>
          </a:p>
          <a:p>
            <a:r>
              <a:rPr lang="en-US" sz="1600" b="1" u="sng" dirty="0">
                <a:latin typeface="Arial Narrow" panose="020B0606020202030204" pitchFamily="34" charset="0"/>
              </a:rPr>
              <a:t>Mt. 4:17</a:t>
            </a:r>
            <a:r>
              <a:rPr lang="en-US" sz="1600" b="0" dirty="0">
                <a:latin typeface="Arial Narrow" panose="020B0606020202030204" pitchFamily="34" charset="0"/>
              </a:rPr>
              <a:t>, “From that time Jesus began to preach, and to say, Repent: for the kingdom of heaven is at hand.”</a:t>
            </a:r>
          </a:p>
        </p:txBody>
      </p:sp>
      <p:sp>
        <p:nvSpPr>
          <p:cNvPr id="4" name="Slide Number Placeholder 3"/>
          <p:cNvSpPr>
            <a:spLocks noGrp="1"/>
          </p:cNvSpPr>
          <p:nvPr>
            <p:ph type="sldNum" sz="quarter" idx="10"/>
          </p:nvPr>
        </p:nvSpPr>
        <p:spPr/>
        <p:txBody>
          <a:bodyPr/>
          <a:lstStyle/>
          <a:p>
            <a:fld id="{73251DEA-3D57-41B7-A5B4-9FE7344537E1}" type="slidenum">
              <a:rPr lang="en-US" smtClean="0"/>
              <a:t>5</a:t>
            </a:fld>
            <a:endParaRPr lang="en-US"/>
          </a:p>
        </p:txBody>
      </p:sp>
    </p:spTree>
    <p:extLst>
      <p:ext uri="{BB962C8B-B14F-4D97-AF65-F5344CB8AC3E}">
        <p14:creationId xmlns:p14="http://schemas.microsoft.com/office/powerpoint/2010/main" val="3532769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040">
              <a:defRPr/>
            </a:pPr>
            <a:r>
              <a:rPr lang="en-US" sz="1600" dirty="0">
                <a:latin typeface="Arial Narrow" panose="020B0606020202030204" pitchFamily="34" charset="0"/>
              </a:rPr>
              <a:t>What If There Is No Training With </a:t>
            </a:r>
            <a:r>
              <a:rPr lang="en-US" sz="1600" b="1" dirty="0">
                <a:solidFill>
                  <a:srgbClr val="0000FF"/>
                </a:solidFill>
                <a:latin typeface="Arial Narrow" panose="020B0606020202030204" pitchFamily="34" charset="0"/>
              </a:rPr>
              <a:t>THE ROD </a:t>
            </a:r>
            <a:r>
              <a:rPr lang="en-US" sz="1600" u="sng" dirty="0">
                <a:latin typeface="Arial Narrow" panose="020B0606020202030204" pitchFamily="34" charset="0"/>
              </a:rPr>
              <a:t>And</a:t>
            </a:r>
            <a:r>
              <a:rPr lang="en-US" sz="1600" dirty="0">
                <a:latin typeface="Arial Narrow" panose="020B0606020202030204" pitchFamily="34" charset="0"/>
              </a:rPr>
              <a:t> </a:t>
            </a:r>
            <a:r>
              <a:rPr lang="en-US" sz="1600" b="1" dirty="0">
                <a:solidFill>
                  <a:srgbClr val="0000FF"/>
                </a:solidFill>
                <a:latin typeface="Arial Narrow" panose="020B0606020202030204" pitchFamily="34" charset="0"/>
              </a:rPr>
              <a:t>REPROOF</a:t>
            </a:r>
            <a:r>
              <a:rPr lang="en-US" sz="1600" dirty="0">
                <a:latin typeface="Arial Narrow" panose="020B0606020202030204" pitchFamily="34" charset="0"/>
              </a:rPr>
              <a:t>? </a:t>
            </a:r>
            <a:r>
              <a:rPr lang="en-US" sz="1600" b="1" dirty="0">
                <a:latin typeface="Arial Narrow" panose="020B0606020202030204" pitchFamily="34" charset="0"/>
              </a:rPr>
              <a:t>What If We Only Use </a:t>
            </a:r>
            <a:r>
              <a:rPr lang="en-US" sz="1600" b="1" dirty="0">
                <a:solidFill>
                  <a:srgbClr val="0000FF"/>
                </a:solidFill>
                <a:latin typeface="Arial Narrow" panose="020B0606020202030204" pitchFamily="34" charset="0"/>
              </a:rPr>
              <a:t>THE ROD</a:t>
            </a:r>
            <a:r>
              <a:rPr lang="en-US" sz="1600" b="1" dirty="0">
                <a:latin typeface="Arial Narrow" panose="020B0606020202030204" pitchFamily="34" charset="0"/>
              </a:rPr>
              <a:t>?</a:t>
            </a:r>
          </a:p>
          <a:p>
            <a:pPr defTabSz="915040">
              <a:defRPr/>
            </a:pPr>
            <a:r>
              <a:rPr lang="en-US" sz="1600" dirty="0">
                <a:latin typeface="Arial Narrow" panose="020B0606020202030204" pitchFamily="34" charset="0"/>
              </a:rPr>
              <a:t>The Child Avoids The Disciplinarian (Their Teacher).  The Conscience (Heart) Is Not Trained.  [They Miss The Value Of The Needed Lesson (“Lecture”)].</a:t>
            </a:r>
          </a:p>
          <a:p>
            <a:pPr defTabSz="915040">
              <a:defRPr/>
            </a:pPr>
            <a:endParaRPr lang="en-US" sz="1600" dirty="0">
              <a:latin typeface="Arial Narrow" panose="020B0606020202030204" pitchFamily="34" charset="0"/>
            </a:endParaRPr>
          </a:p>
          <a:p>
            <a:pPr defTabSz="915040">
              <a:defRPr/>
            </a:pPr>
            <a:r>
              <a:rPr lang="en-US" sz="1600" b="1" dirty="0">
                <a:latin typeface="Arial Narrow" panose="020B0606020202030204" pitchFamily="34" charset="0"/>
              </a:rPr>
              <a:t>What If We Only Use </a:t>
            </a:r>
            <a:r>
              <a:rPr lang="en-US" sz="1600" b="1" dirty="0">
                <a:solidFill>
                  <a:srgbClr val="0000FF"/>
                </a:solidFill>
                <a:latin typeface="Arial Narrow" panose="020B0606020202030204" pitchFamily="34" charset="0"/>
              </a:rPr>
              <a:t>REPROOF</a:t>
            </a:r>
            <a:r>
              <a:rPr lang="en-US" sz="1600" b="1" dirty="0">
                <a:latin typeface="Arial Narrow" panose="020B0606020202030204" pitchFamily="34" charset="0"/>
              </a:rPr>
              <a:t>?</a:t>
            </a:r>
          </a:p>
          <a:p>
            <a:pPr defTabSz="915040">
              <a:defRPr/>
            </a:pPr>
            <a:r>
              <a:rPr lang="en-US" sz="1600" dirty="0">
                <a:latin typeface="Arial Narrow" panose="020B0606020202030204" pitchFamily="34" charset="0"/>
              </a:rPr>
              <a:t>If There Is No Deterrent, There Will Be No Respect.  If There Is No Respect, There Will Be Frustration And Yelling.</a:t>
            </a:r>
          </a:p>
          <a:p>
            <a:pPr defTabSz="915040">
              <a:defRPr/>
            </a:pPr>
            <a:endParaRPr lang="en-US" sz="1600" dirty="0">
              <a:latin typeface="Arial Narrow" panose="020B0606020202030204" pitchFamily="34" charset="0"/>
            </a:endParaRPr>
          </a:p>
          <a:p>
            <a:pPr defTabSz="915040">
              <a:defRPr/>
            </a:pPr>
            <a:r>
              <a:rPr lang="en-US" sz="1600" dirty="0">
                <a:latin typeface="Arial Narrow" panose="020B0606020202030204" pitchFamily="34" charset="0"/>
              </a:rPr>
              <a:t>The Loss Of Self-Control Causes Relationships To Deteriorate (Parents Will Conclude The Problem Is With The Child).</a:t>
            </a:r>
          </a:p>
          <a:p>
            <a:pPr defTabSz="915040">
              <a:defRPr/>
            </a:pPr>
            <a:endParaRPr lang="en-US" sz="1600" dirty="0">
              <a:latin typeface="Arial Narrow" panose="020B0606020202030204" pitchFamily="34" charset="0"/>
            </a:endParaRPr>
          </a:p>
          <a:p>
            <a:r>
              <a:rPr lang="en-US" sz="1600" dirty="0">
                <a:latin typeface="Arial Narrow" panose="020B0606020202030204" pitchFamily="34" charset="0"/>
              </a:rPr>
              <a:t>We Are Not To Control Them But Train Them.  They are to lovingly get into their car seat on their own (Not Picked Up And Put Into The Car Seat).</a:t>
            </a:r>
          </a:p>
          <a:p>
            <a:endParaRPr lang="en-US" sz="1600" dirty="0">
              <a:latin typeface="Arial Narrow" panose="020B0606020202030204" pitchFamily="34" charset="0"/>
            </a:endParaRPr>
          </a:p>
          <a:p>
            <a:r>
              <a:rPr lang="en-US" sz="1600" dirty="0">
                <a:latin typeface="Arial Narrow" panose="020B0606020202030204" pitchFamily="34" charset="0"/>
              </a:rPr>
              <a:t>Self-Controlled Children Are Happy (Content).  They Feel Safe Knowing Right From Wrong.  They Find Peace And Satisfaction In Doing Good.</a:t>
            </a:r>
          </a:p>
          <a:p>
            <a:endParaRPr lang="en-US" sz="1600" dirty="0">
              <a:latin typeface="Arial Narrow" panose="020B0606020202030204" pitchFamily="34" charset="0"/>
            </a:endParaRPr>
          </a:p>
          <a:p>
            <a:pPr defTabSz="915040">
              <a:defRPr/>
            </a:pPr>
            <a:r>
              <a:rPr lang="en-US" sz="1600" dirty="0">
                <a:latin typeface="Arial Narrow" panose="020B0606020202030204" pitchFamily="34" charset="0"/>
              </a:rPr>
              <a:t>Training Our Children Saves Time And Effort!</a:t>
            </a:r>
            <a:br>
              <a:rPr lang="en-US" sz="1600" dirty="0">
                <a:latin typeface="Arial Narrow" panose="020B0606020202030204" pitchFamily="34" charset="0"/>
              </a:rPr>
            </a:br>
            <a:endParaRPr lang="en-US" sz="1600" dirty="0">
              <a:latin typeface="Arial Narrow" panose="020B0606020202030204" pitchFamily="34" charset="0"/>
            </a:endParaRPr>
          </a:p>
        </p:txBody>
      </p:sp>
      <p:sp>
        <p:nvSpPr>
          <p:cNvPr id="4" name="Slide Number Placeholder 3"/>
          <p:cNvSpPr>
            <a:spLocks noGrp="1"/>
          </p:cNvSpPr>
          <p:nvPr>
            <p:ph type="sldNum" sz="quarter" idx="10"/>
          </p:nvPr>
        </p:nvSpPr>
        <p:spPr/>
        <p:txBody>
          <a:bodyPr/>
          <a:lstStyle/>
          <a:p>
            <a:fld id="{73251DEA-3D57-41B7-A5B4-9FE7344537E1}" type="slidenum">
              <a:rPr lang="en-US" smtClean="0"/>
              <a:t>6</a:t>
            </a:fld>
            <a:endParaRPr lang="en-US"/>
          </a:p>
        </p:txBody>
      </p:sp>
    </p:spTree>
    <p:extLst>
      <p:ext uri="{BB962C8B-B14F-4D97-AF65-F5344CB8AC3E}">
        <p14:creationId xmlns:p14="http://schemas.microsoft.com/office/powerpoint/2010/main" val="103485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Arial Narrow" panose="020B0606020202030204" pitchFamily="34" charset="0"/>
              </a:rPr>
              <a:t>What is the usual outcome when parents are all talk and no</a:t>
            </a:r>
            <a:r>
              <a:rPr lang="en-US" sz="1800" baseline="0" dirty="0">
                <a:latin typeface="Arial Narrow" panose="020B0606020202030204" pitchFamily="34" charset="0"/>
              </a:rPr>
              <a:t> action?</a:t>
            </a:r>
          </a:p>
          <a:p>
            <a:endParaRPr lang="en-US" sz="1800" baseline="0" dirty="0">
              <a:latin typeface="Arial Narrow" panose="020B0606020202030204" pitchFamily="34" charset="0"/>
            </a:endParaRPr>
          </a:p>
          <a:p>
            <a:r>
              <a:rPr lang="en-US" sz="1800" baseline="0" dirty="0">
                <a:latin typeface="Arial Narrow" panose="020B0606020202030204" pitchFamily="34" charset="0"/>
              </a:rPr>
              <a:t>Some parenting books tell us that we should just tell our child how they are making us feel. They are hurting our feelings (esp. when they say ‘I hate you’). That’s their objective.  That’s why they say “I hate you.” They are trying to manipulate us. Who is training who?</a:t>
            </a:r>
          </a:p>
        </p:txBody>
      </p:sp>
      <p:sp>
        <p:nvSpPr>
          <p:cNvPr id="4" name="Slide Number Placeholder 3"/>
          <p:cNvSpPr>
            <a:spLocks noGrp="1"/>
          </p:cNvSpPr>
          <p:nvPr>
            <p:ph type="sldNum" sz="quarter" idx="10"/>
          </p:nvPr>
        </p:nvSpPr>
        <p:spPr/>
        <p:txBody>
          <a:bodyPr/>
          <a:lstStyle/>
          <a:p>
            <a:fld id="{73251DEA-3D57-41B7-A5B4-9FE7344537E1}" type="slidenum">
              <a:rPr lang="en-US" smtClean="0"/>
              <a:t>7</a:t>
            </a:fld>
            <a:endParaRPr lang="en-US"/>
          </a:p>
        </p:txBody>
      </p:sp>
    </p:spTree>
    <p:extLst>
      <p:ext uri="{BB962C8B-B14F-4D97-AF65-F5344CB8AC3E}">
        <p14:creationId xmlns:p14="http://schemas.microsoft.com/office/powerpoint/2010/main" val="8308084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1"/>
              </a:spcAft>
            </a:pPr>
            <a:r>
              <a:rPr lang="en-US" sz="1800" b="1" u="sng" dirty="0">
                <a:latin typeface="Arial Narrow" panose="020B0606020202030204" pitchFamily="34" charset="0"/>
              </a:rPr>
              <a:t>I Tim. 4:16</a:t>
            </a:r>
            <a:r>
              <a:rPr lang="en-US" sz="1800" dirty="0">
                <a:latin typeface="Arial Narrow" panose="020B0606020202030204" pitchFamily="34" charset="0"/>
              </a:rPr>
              <a:t>, “Take heed unto thyself, and </a:t>
            </a:r>
            <a:r>
              <a:rPr lang="en-US" sz="1800" b="1" dirty="0">
                <a:latin typeface="Arial Narrow" panose="020B0606020202030204" pitchFamily="34" charset="0"/>
              </a:rPr>
              <a:t>unto the doctrine</a:t>
            </a:r>
            <a:r>
              <a:rPr lang="en-US" sz="1800" dirty="0">
                <a:latin typeface="Arial Narrow" panose="020B0606020202030204" pitchFamily="34" charset="0"/>
              </a:rPr>
              <a:t>; continue in them: for in doing this…”</a:t>
            </a:r>
          </a:p>
          <a:p>
            <a:pPr>
              <a:lnSpc>
                <a:spcPct val="107000"/>
              </a:lnSpc>
              <a:spcAft>
                <a:spcPts val="801"/>
              </a:spcAft>
            </a:pPr>
            <a:endParaRPr lang="en-US" sz="1800" dirty="0">
              <a:latin typeface="Arial Narrow" panose="020B0606020202030204" pitchFamily="34" charset="0"/>
            </a:endParaRPr>
          </a:p>
          <a:p>
            <a:pPr algn="l"/>
            <a:r>
              <a:rPr lang="en-US" sz="1800" dirty="0">
                <a:latin typeface="Arial Narrow" panose="020B0606020202030204" pitchFamily="34" charset="0"/>
              </a:rPr>
              <a:t>Some Rationales For </a:t>
            </a:r>
            <a:r>
              <a:rPr lang="en-US" sz="1800" u="sng" dirty="0">
                <a:latin typeface="Arial Narrow" panose="020B0606020202030204" pitchFamily="34" charset="0"/>
              </a:rPr>
              <a:t>NOT</a:t>
            </a:r>
            <a:r>
              <a:rPr lang="en-US" sz="1800" dirty="0">
                <a:latin typeface="Arial Narrow" panose="020B0606020202030204" pitchFamily="34" charset="0"/>
              </a:rPr>
              <a:t> Consistently Correcting (Training) Our Children  </a:t>
            </a:r>
            <a:r>
              <a:rPr lang="en-US" sz="1800" b="1" u="sng" dirty="0">
                <a:latin typeface="Arial Narrow" panose="020B0606020202030204" pitchFamily="34" charset="0"/>
              </a:rPr>
              <a:t>(Cf. II Cor. 4:16)</a:t>
            </a:r>
            <a:endParaRPr lang="en-US" sz="1800" dirty="0">
              <a:latin typeface="Arial Narrow" panose="020B0606020202030204" pitchFamily="34" charset="0"/>
            </a:endParaRPr>
          </a:p>
          <a:p>
            <a:pPr algn="l"/>
            <a:endParaRPr lang="en-US" sz="1800" dirty="0">
              <a:latin typeface="Arial Narrow" panose="020B0606020202030204" pitchFamily="34" charset="0"/>
            </a:endParaRPr>
          </a:p>
          <a:p>
            <a:pPr algn="l"/>
            <a:r>
              <a:rPr lang="en-US" sz="1800" dirty="0">
                <a:latin typeface="Arial Narrow" panose="020B0606020202030204" pitchFamily="34" charset="0"/>
              </a:rPr>
              <a:t>“I Have To Choose / Pick My Battles With Them.”</a:t>
            </a:r>
          </a:p>
          <a:p>
            <a:pPr algn="l"/>
            <a:endParaRPr lang="en-US" sz="1800" dirty="0">
              <a:latin typeface="Arial Narrow" panose="020B0606020202030204" pitchFamily="34" charset="0"/>
            </a:endParaRPr>
          </a:p>
          <a:p>
            <a:pPr algn="l"/>
            <a:r>
              <a:rPr lang="en-US" sz="1800" dirty="0">
                <a:latin typeface="Arial Narrow" panose="020B0606020202030204" pitchFamily="34" charset="0"/>
              </a:rPr>
              <a:t>“This Issue Is Not Worth ‘The Fight’” (Prov. 22:15).  [Is Not Their Heart / Soul Worth Our Time / Effort?]</a:t>
            </a:r>
          </a:p>
          <a:p>
            <a:pPr>
              <a:lnSpc>
                <a:spcPct val="107000"/>
              </a:lnSpc>
              <a:spcAft>
                <a:spcPts val="801"/>
              </a:spcAft>
            </a:pPr>
            <a:endParaRPr lang="en-US" sz="1800" dirty="0">
              <a:latin typeface="Arial Narrow" panose="020B0606020202030204" pitchFamily="34" charset="0"/>
            </a:endParaRPr>
          </a:p>
          <a:p>
            <a:pPr>
              <a:lnSpc>
                <a:spcPct val="107000"/>
              </a:lnSpc>
              <a:spcAft>
                <a:spcPts val="801"/>
              </a:spcAft>
            </a:pPr>
            <a:r>
              <a:rPr lang="en-US" sz="1800" kern="100" dirty="0">
                <a:solidFill>
                  <a:srgbClr val="2F5496"/>
                </a:solidFill>
                <a:latin typeface="Arial Narrow" panose="020B0606020202030204" pitchFamily="34" charset="0"/>
                <a:ea typeface="Calibri" panose="020F0502020204030204" pitchFamily="34" charset="0"/>
                <a:cs typeface="Times New Roman" panose="02020603050405020304" pitchFamily="18" charset="0"/>
              </a:rPr>
              <a:t>In Training, Control Is Included, But There’s Much More To Training, Than Just Controlling.  To Train A Child To Act Appropriately, We Have To Go To The Heart Of The Matter. “What’s The Greatest Commandment In The Law?” The 7</a:t>
            </a:r>
            <a:r>
              <a:rPr lang="en-US" sz="1800" kern="100" baseline="30000" dirty="0">
                <a:solidFill>
                  <a:srgbClr val="2F5496"/>
                </a:solidFill>
                <a:latin typeface="Arial Narrow" panose="020B0606020202030204" pitchFamily="34" charset="0"/>
                <a:ea typeface="Calibri" panose="020F0502020204030204" pitchFamily="34" charset="0"/>
                <a:cs typeface="Times New Roman" panose="02020603050405020304" pitchFamily="18" charset="0"/>
              </a:rPr>
              <a:t>th</a:t>
            </a:r>
            <a:r>
              <a:rPr lang="en-US" sz="1800" kern="100" dirty="0">
                <a:solidFill>
                  <a:srgbClr val="2F5496"/>
                </a:solidFill>
                <a:latin typeface="Arial Narrow" panose="020B0606020202030204" pitchFamily="34" charset="0"/>
                <a:ea typeface="Calibri" panose="020F0502020204030204" pitchFamily="34" charset="0"/>
                <a:cs typeface="Times New Roman" panose="02020603050405020304" pitchFamily="18" charset="0"/>
              </a:rPr>
              <a:t> Day Adventist Would Say…. But Jesus Quoted Deut. 6</a:t>
            </a:r>
          </a:p>
          <a:p>
            <a:pPr>
              <a:lnSpc>
                <a:spcPct val="107000"/>
              </a:lnSpc>
              <a:spcAft>
                <a:spcPts val="801"/>
              </a:spcAft>
            </a:pPr>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1"/>
              </a:spcAft>
            </a:pPr>
            <a:r>
              <a:rPr lang="en-US" sz="1800" kern="100" dirty="0">
                <a:solidFill>
                  <a:srgbClr val="2F5496"/>
                </a:solidFill>
                <a:latin typeface="Arial Narrow" panose="020B0606020202030204" pitchFamily="34" charset="0"/>
                <a:ea typeface="Calibri" panose="020F0502020204030204" pitchFamily="34" charset="0"/>
                <a:cs typeface="Times New Roman" panose="02020603050405020304" pitchFamily="18" charset="0"/>
              </a:rPr>
              <a:t>And Only After We Have Trained Them, Then We Will Not Have To Control Them As Much, Because They Will Have Self-Control.  Knit Picking.</a:t>
            </a:r>
          </a:p>
          <a:p>
            <a:pPr>
              <a:lnSpc>
                <a:spcPct val="107000"/>
              </a:lnSpc>
              <a:spcAft>
                <a:spcPts val="801"/>
              </a:spcAft>
            </a:pPr>
            <a:endParaRPr lang="en-US" sz="1800" kern="100" dirty="0">
              <a:solidFill>
                <a:srgbClr val="2F5496"/>
              </a:solidFill>
              <a:latin typeface="Arial Narrow" panose="020B0606020202030204" pitchFamily="34" charset="0"/>
              <a:ea typeface="Calibri" panose="020F0502020204030204" pitchFamily="34" charset="0"/>
              <a:cs typeface="Times New Roman" panose="02020603050405020304" pitchFamily="18" charset="0"/>
            </a:endParaRPr>
          </a:p>
          <a:p>
            <a:pPr>
              <a:lnSpc>
                <a:spcPct val="107000"/>
              </a:lnSpc>
              <a:spcAft>
                <a:spcPts val="801"/>
              </a:spcAft>
            </a:pPr>
            <a:r>
              <a:rPr lang="en-US" sz="1800" b="1" u="sng" kern="100" dirty="0">
                <a:latin typeface="Calibri" panose="020F0502020204030204" pitchFamily="34" charset="0"/>
                <a:ea typeface="Calibri" panose="020F0502020204030204" pitchFamily="34" charset="0"/>
                <a:cs typeface="Times New Roman" panose="02020603050405020304" pitchFamily="18" charset="0"/>
              </a:rPr>
              <a:t>(Greatest Commandment Of All The Law (Deut. 6:5) Deut. 6:5-9</a:t>
            </a:r>
            <a:r>
              <a:rPr lang="en-US" sz="1800" kern="100" dirty="0">
                <a:latin typeface="Calibri" panose="020F0502020204030204" pitchFamily="34" charset="0"/>
                <a:ea typeface="Calibri" panose="020F0502020204030204" pitchFamily="34" charset="0"/>
                <a:cs typeface="Times New Roman" panose="02020603050405020304" pitchFamily="18" charset="0"/>
              </a:rPr>
              <a:t>, “….8 And </a:t>
            </a:r>
            <a:r>
              <a:rPr lang="en-US" sz="1800" b="1" kern="100" dirty="0">
                <a:latin typeface="Calibri" panose="020F0502020204030204" pitchFamily="34" charset="0"/>
                <a:ea typeface="Calibri" panose="020F0502020204030204" pitchFamily="34" charset="0"/>
                <a:cs typeface="Times New Roman" panose="02020603050405020304" pitchFamily="18" charset="0"/>
              </a:rPr>
              <a:t>THOU SHALT BIND THEM FOR A SIGN UPON THINE HAND</a:t>
            </a:r>
            <a:r>
              <a:rPr lang="en-US" sz="1800" kern="100" dirty="0">
                <a:latin typeface="Calibri" panose="020F0502020204030204" pitchFamily="34" charset="0"/>
                <a:ea typeface="Calibri" panose="020F0502020204030204" pitchFamily="34" charset="0"/>
                <a:cs typeface="Times New Roman" panose="02020603050405020304" pitchFamily="18" charset="0"/>
              </a:rPr>
              <a:t>, and </a:t>
            </a:r>
            <a:r>
              <a:rPr lang="en-US" sz="1800" b="1" kern="100" dirty="0">
                <a:latin typeface="Calibri" panose="020F0502020204030204" pitchFamily="34" charset="0"/>
                <a:ea typeface="Calibri" panose="020F0502020204030204" pitchFamily="34" charset="0"/>
                <a:cs typeface="Times New Roman" panose="02020603050405020304" pitchFamily="18" charset="0"/>
              </a:rPr>
              <a:t>THEY SHALL BE AS FRONTLETS BETWEEN THINE EYES</a:t>
            </a:r>
            <a:r>
              <a:rPr lang="en-US" sz="1800" kern="100" dirty="0">
                <a:latin typeface="Calibri" panose="020F0502020204030204" pitchFamily="34" charset="0"/>
                <a:ea typeface="Calibri" panose="020F0502020204030204" pitchFamily="34" charset="0"/>
                <a:cs typeface="Times New Roman" panose="02020603050405020304" pitchFamily="18" charset="0"/>
              </a:rPr>
              <a:t>. 9 And </a:t>
            </a:r>
            <a:r>
              <a:rPr lang="en-US" sz="1800" b="1" kern="100" dirty="0">
                <a:latin typeface="Calibri" panose="020F0502020204030204" pitchFamily="34" charset="0"/>
                <a:ea typeface="Calibri" panose="020F0502020204030204" pitchFamily="34" charset="0"/>
                <a:cs typeface="Times New Roman" panose="02020603050405020304" pitchFamily="18" charset="0"/>
              </a:rPr>
              <a:t>THOU SHALT WRITE THEM UPON THE POSTS OF THY HOUSE</a:t>
            </a:r>
            <a:r>
              <a:rPr lang="en-US" sz="1800" kern="100" dirty="0">
                <a:latin typeface="Calibri" panose="020F0502020204030204" pitchFamily="34" charset="0"/>
                <a:ea typeface="Calibri" panose="020F0502020204030204" pitchFamily="34" charset="0"/>
                <a:cs typeface="Times New Roman" panose="02020603050405020304" pitchFamily="18" charset="0"/>
              </a:rPr>
              <a:t>, and </a:t>
            </a:r>
            <a:r>
              <a:rPr lang="en-US" sz="1800" b="1" kern="100" dirty="0">
                <a:latin typeface="Calibri" panose="020F0502020204030204" pitchFamily="34" charset="0"/>
                <a:ea typeface="Calibri" panose="020F0502020204030204" pitchFamily="34" charset="0"/>
                <a:cs typeface="Times New Roman" panose="02020603050405020304" pitchFamily="18" charset="0"/>
              </a:rPr>
              <a:t>ON THY GATES</a:t>
            </a:r>
            <a:r>
              <a:rPr lang="en-US" sz="1800" kern="100" dirty="0">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1"/>
              </a:spcAft>
            </a:pPr>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1"/>
              </a:spcAft>
            </a:pPr>
            <a:r>
              <a:rPr lang="en-US" sz="1800" kern="100" dirty="0">
                <a:solidFill>
                  <a:srgbClr val="C45911"/>
                </a:solidFill>
                <a:latin typeface="Arial Narrow" panose="020B0606020202030204" pitchFamily="34" charset="0"/>
                <a:ea typeface="Calibri" panose="020F0502020204030204" pitchFamily="34" charset="0"/>
                <a:cs typeface="Times New Roman" panose="02020603050405020304" pitchFamily="18" charset="0"/>
              </a:rPr>
              <a:t>There Is A Time For Picking Nits.  It’s Not Fun, But It Needs To Be Done Or Else (</a:t>
            </a:r>
            <a:r>
              <a:rPr lang="en-US" sz="1800" b="1" kern="100" dirty="0">
                <a:solidFill>
                  <a:srgbClr val="C45911"/>
                </a:solidFill>
                <a:latin typeface="Arial Narrow" panose="020B0606020202030204" pitchFamily="34" charset="0"/>
                <a:ea typeface="Calibri" panose="020F0502020204030204" pitchFamily="34" charset="0"/>
                <a:cs typeface="Times New Roman" panose="02020603050405020304" pitchFamily="18" charset="0"/>
              </a:rPr>
              <a:t>REPRODUCTION</a:t>
            </a:r>
            <a:r>
              <a:rPr lang="en-US" sz="1800" kern="100" dirty="0">
                <a:solidFill>
                  <a:srgbClr val="C45911"/>
                </a:solidFill>
                <a:latin typeface="Arial Narrow" panose="020B0606020202030204" pitchFamily="34" charset="0"/>
                <a:ea typeface="Calibri" panose="020F0502020204030204" pitchFamily="34" charset="0"/>
                <a:cs typeface="Times New Roman" panose="02020603050405020304" pitchFamily="18" charset="0"/>
              </a:rPr>
              <a:t>).  </a:t>
            </a:r>
          </a:p>
          <a:p>
            <a:pPr>
              <a:lnSpc>
                <a:spcPct val="107000"/>
              </a:lnSpc>
              <a:spcAft>
                <a:spcPts val="801"/>
              </a:spcAft>
            </a:pPr>
            <a:endParaRPr lang="en-US" sz="1800" kern="100" dirty="0">
              <a:solidFill>
                <a:srgbClr val="C45911"/>
              </a:solidFill>
              <a:latin typeface="Arial Narrow" panose="020B0606020202030204" pitchFamily="34" charset="0"/>
              <a:ea typeface="Calibri" panose="020F0502020204030204" pitchFamily="34" charset="0"/>
              <a:cs typeface="Times New Roman" panose="02020603050405020304" pitchFamily="18" charset="0"/>
            </a:endParaRPr>
          </a:p>
          <a:p>
            <a:pPr>
              <a:lnSpc>
                <a:spcPct val="107000"/>
              </a:lnSpc>
              <a:spcAft>
                <a:spcPts val="801"/>
              </a:spcAft>
            </a:pPr>
            <a:r>
              <a:rPr lang="en-US" sz="1800" kern="100" dirty="0">
                <a:solidFill>
                  <a:srgbClr val="C45911"/>
                </a:solidFill>
                <a:latin typeface="Arial Narrow" panose="020B0606020202030204" pitchFamily="34" charset="0"/>
                <a:ea typeface="Calibri" panose="020F0502020204030204" pitchFamily="34" charset="0"/>
                <a:cs typeface="Times New Roman" panose="02020603050405020304" pitchFamily="18" charset="0"/>
              </a:rPr>
              <a:t>Child-Training Is Well Invested Time And Energy. When We Do Not Train Our Children To Respect Authority, When We Do Not Train Our Children To Stay Within The Boundaries Of Good Behavior, When We Let Them Throw Tantrums And Manipulate Us, Do We Really Think That That Will End Up Saving Us Time?  By Not Seizing The Time To Nip That Stuff In The Bud, We Are Only Creating More Problems For Everyone Down The Road.</a:t>
            </a:r>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1"/>
              </a:spcAft>
            </a:pPr>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1"/>
              </a:spcAft>
            </a:pPr>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3251DEA-3D57-41B7-A5B4-9FE7344537E1}" type="slidenum">
              <a:rPr lang="en-US" smtClean="0"/>
              <a:t>8</a:t>
            </a:fld>
            <a:endParaRPr lang="en-US"/>
          </a:p>
        </p:txBody>
      </p:sp>
    </p:spTree>
    <p:extLst>
      <p:ext uri="{BB962C8B-B14F-4D97-AF65-F5344CB8AC3E}">
        <p14:creationId xmlns:p14="http://schemas.microsoft.com/office/powerpoint/2010/main" val="3412323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1"/>
              </a:spcAft>
            </a:pPr>
            <a:r>
              <a:rPr lang="en-US" sz="1800" b="1" u="sng" kern="100" dirty="0">
                <a:solidFill>
                  <a:srgbClr val="C45911"/>
                </a:solidFill>
                <a:latin typeface="Arial Narrow" panose="020B0606020202030204" pitchFamily="34" charset="0"/>
                <a:ea typeface="Calibri" panose="020F0502020204030204" pitchFamily="34" charset="0"/>
                <a:cs typeface="Times New Roman" panose="02020603050405020304" pitchFamily="18" charset="0"/>
              </a:rPr>
              <a:t>II Tim. 3:14-15</a:t>
            </a:r>
            <a:r>
              <a:rPr lang="en-US" sz="1800" kern="100" dirty="0">
                <a:solidFill>
                  <a:srgbClr val="C45911"/>
                </a:solidFill>
                <a:latin typeface="Arial Narrow" panose="020B0606020202030204" pitchFamily="34" charset="0"/>
                <a:ea typeface="Calibri" panose="020F0502020204030204" pitchFamily="34" charset="0"/>
                <a:cs typeface="Times New Roman" panose="02020603050405020304" pitchFamily="18" charset="0"/>
              </a:rPr>
              <a:t>, “But continue thou in the things which thou hast learned and hast been assured of, knowing of whom thou hast learned them; 15 And that from a child thou hast known the holy scriptures, which are able to make thee wise unto salvation through faith which is in Christ Jesus.”</a:t>
            </a:r>
          </a:p>
          <a:p>
            <a:pPr>
              <a:lnSpc>
                <a:spcPct val="107000"/>
              </a:lnSpc>
              <a:spcAft>
                <a:spcPts val="801"/>
              </a:spcAft>
            </a:pPr>
            <a:endParaRPr lang="en-US" sz="1800" kern="100" dirty="0">
              <a:solidFill>
                <a:srgbClr val="C45911"/>
              </a:solidFill>
              <a:latin typeface="Arial Narrow" panose="020B0606020202030204" pitchFamily="34" charset="0"/>
              <a:ea typeface="Calibri" panose="020F0502020204030204" pitchFamily="34" charset="0"/>
              <a:cs typeface="Times New Roman" panose="02020603050405020304" pitchFamily="18" charset="0"/>
            </a:endParaRPr>
          </a:p>
          <a:p>
            <a:pPr>
              <a:lnSpc>
                <a:spcPct val="107000"/>
              </a:lnSpc>
              <a:spcAft>
                <a:spcPts val="801"/>
              </a:spcAft>
            </a:pPr>
            <a:r>
              <a:rPr lang="en-US" sz="1800" kern="100" dirty="0">
                <a:solidFill>
                  <a:srgbClr val="C45911"/>
                </a:solidFill>
                <a:latin typeface="Arial Narrow" panose="020B0606020202030204" pitchFamily="34" charset="0"/>
                <a:ea typeface="Calibri" panose="020F0502020204030204" pitchFamily="34" charset="0"/>
                <a:cs typeface="Times New Roman" panose="02020603050405020304" pitchFamily="18" charset="0"/>
              </a:rPr>
              <a:t>Dad’s In A good Mode – Sass Mom (Laugh, High Five)</a:t>
            </a:r>
          </a:p>
          <a:p>
            <a:pPr>
              <a:lnSpc>
                <a:spcPct val="107000"/>
              </a:lnSpc>
              <a:spcAft>
                <a:spcPts val="801"/>
              </a:spcAft>
            </a:pPr>
            <a:endParaRPr lang="en-US" sz="1800" kern="100" dirty="0">
              <a:solidFill>
                <a:srgbClr val="C45911"/>
              </a:solidFill>
              <a:latin typeface="Arial Narrow" panose="020B0606020202030204" pitchFamily="34" charset="0"/>
              <a:ea typeface="Calibri" panose="020F0502020204030204" pitchFamily="34" charset="0"/>
              <a:cs typeface="Times New Roman" panose="02020603050405020304" pitchFamily="18" charset="0"/>
            </a:endParaRPr>
          </a:p>
          <a:p>
            <a:pPr defTabSz="915040">
              <a:lnSpc>
                <a:spcPct val="107000"/>
              </a:lnSpc>
              <a:spcAft>
                <a:spcPts val="801"/>
              </a:spcAft>
              <a:defRPr/>
            </a:pPr>
            <a:r>
              <a:rPr lang="en-US" sz="1800" kern="100" dirty="0">
                <a:solidFill>
                  <a:srgbClr val="C45911"/>
                </a:solidFill>
                <a:latin typeface="Arial Narrow" panose="020B0606020202030204" pitchFamily="34" charset="0"/>
                <a:ea typeface="Calibri" panose="020F0502020204030204" pitchFamily="34" charset="0"/>
                <a:cs typeface="Times New Roman" panose="02020603050405020304" pitchFamily="18" charset="0"/>
              </a:rPr>
              <a:t>COWS / Fluctuating Boundaries (Animal Psychiatrist)</a:t>
            </a:r>
          </a:p>
          <a:p>
            <a:pPr defTabSz="915040">
              <a:lnSpc>
                <a:spcPct val="107000"/>
              </a:lnSpc>
              <a:spcAft>
                <a:spcPts val="801"/>
              </a:spcAft>
              <a:defRPr/>
            </a:pPr>
            <a:endParaRPr lang="en-US" sz="1800" kern="100" dirty="0">
              <a:solidFill>
                <a:srgbClr val="C45911"/>
              </a:solidFill>
              <a:latin typeface="Arial Narrow" panose="020B0606020202030204" pitchFamily="34" charset="0"/>
              <a:ea typeface="Calibri" panose="020F0502020204030204" pitchFamily="34" charset="0"/>
              <a:cs typeface="Times New Roman" panose="02020603050405020304" pitchFamily="18" charset="0"/>
            </a:endParaRPr>
          </a:p>
          <a:p>
            <a:pPr defTabSz="915040">
              <a:lnSpc>
                <a:spcPct val="107000"/>
              </a:lnSpc>
              <a:spcAft>
                <a:spcPts val="801"/>
              </a:spcAft>
              <a:defRPr/>
            </a:pPr>
            <a:r>
              <a:rPr lang="en-US" sz="1800" dirty="0">
                <a:latin typeface="Arial Narrow" panose="020B0606020202030204" pitchFamily="34" charset="0"/>
              </a:rPr>
              <a:t>(Remember The Fence Around The Playground)</a:t>
            </a:r>
          </a:p>
          <a:p>
            <a:pPr>
              <a:lnSpc>
                <a:spcPct val="107000"/>
              </a:lnSpc>
              <a:spcAft>
                <a:spcPts val="801"/>
              </a:spcAft>
            </a:pPr>
            <a:endParaRPr lang="en-US" sz="1800" u="sng" kern="100" dirty="0">
              <a:solidFill>
                <a:srgbClr val="C45911"/>
              </a:solidFill>
              <a:latin typeface="Arial Narrow" panose="020B0606020202030204" pitchFamily="34" charset="0"/>
              <a:ea typeface="Calibri" panose="020F0502020204030204" pitchFamily="34" charset="0"/>
              <a:cs typeface="Times New Roman" panose="02020603050405020304" pitchFamily="18" charset="0"/>
            </a:endParaRPr>
          </a:p>
          <a:p>
            <a:pPr>
              <a:lnSpc>
                <a:spcPct val="107000"/>
              </a:lnSpc>
              <a:spcAft>
                <a:spcPts val="801"/>
              </a:spcAft>
            </a:pPr>
            <a:r>
              <a:rPr lang="en-US" sz="1800" u="sng" kern="100" dirty="0">
                <a:solidFill>
                  <a:srgbClr val="C45911"/>
                </a:solidFill>
                <a:latin typeface="Arial Narrow" panose="020B0606020202030204" pitchFamily="34" charset="0"/>
                <a:ea typeface="Calibri" panose="020F0502020204030204" pitchFamily="34" charset="0"/>
                <a:cs typeface="Times New Roman" panose="02020603050405020304" pitchFamily="18" charset="0"/>
              </a:rPr>
              <a:t>Is The Secrete To Having Healthy Kids, To Be Willing To Just Bring Them To Regular Doctor Visits?</a:t>
            </a:r>
            <a:endParaRPr lang="en-US" sz="1800" u="sng" kern="100" dirty="0">
              <a:solidFill>
                <a:srgbClr val="0000FF"/>
              </a:solidFill>
              <a:latin typeface="Arial Narrow" panose="020B0606020202030204" pitchFamily="34" charset="0"/>
              <a:ea typeface="Calibri" panose="020F0502020204030204" pitchFamily="34" charset="0"/>
              <a:cs typeface="Times New Roman" panose="02020603050405020304" pitchFamily="18" charset="0"/>
            </a:endParaRPr>
          </a:p>
          <a:p>
            <a:pPr>
              <a:lnSpc>
                <a:spcPct val="107000"/>
              </a:lnSpc>
              <a:spcAft>
                <a:spcPts val="801"/>
              </a:spcAft>
            </a:pPr>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1"/>
              </a:spcAft>
            </a:pPr>
            <a:r>
              <a:rPr lang="en-US" sz="1800" kern="100" dirty="0">
                <a:latin typeface="Calibri" panose="020F0502020204030204" pitchFamily="34" charset="0"/>
                <a:ea typeface="Calibri" panose="020F0502020204030204" pitchFamily="34" charset="0"/>
                <a:cs typeface="Times New Roman" panose="02020603050405020304" pitchFamily="18" charset="0"/>
              </a:rPr>
              <a:t>Constant Healthy Diet (Daily), Rest, Healthy Environments, Keep them away from toxic things via air, land and sea.</a:t>
            </a:r>
          </a:p>
          <a:p>
            <a:pPr>
              <a:lnSpc>
                <a:spcPct val="107000"/>
              </a:lnSpc>
              <a:spcAft>
                <a:spcPts val="801"/>
              </a:spcAft>
            </a:pPr>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a:p>
            <a:pPr defTabSz="915040">
              <a:lnSpc>
                <a:spcPct val="107000"/>
              </a:lnSpc>
              <a:spcAft>
                <a:spcPts val="801"/>
              </a:spcAft>
              <a:defRPr/>
            </a:pPr>
            <a:r>
              <a:rPr lang="en-US" sz="1800" b="1" u="sng" dirty="0">
                <a:latin typeface="Arial Narrow" panose="020B0606020202030204" pitchFamily="34" charset="0"/>
              </a:rPr>
              <a:t>Some Have Said</a:t>
            </a:r>
            <a:r>
              <a:rPr lang="en-US" sz="1800" dirty="0">
                <a:latin typeface="Arial Narrow" panose="020B0606020202030204" pitchFamily="34" charset="0"/>
              </a:rPr>
              <a:t>, “I Do Not Know Why They Are Unfaithful To The Lord, I Always Brought My Children With Me To Church.”</a:t>
            </a:r>
          </a:p>
          <a:p>
            <a:pPr>
              <a:lnSpc>
                <a:spcPct val="107000"/>
              </a:lnSpc>
              <a:spcAft>
                <a:spcPts val="801"/>
              </a:spcAft>
            </a:pPr>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3251DEA-3D57-41B7-A5B4-9FE7344537E1}" type="slidenum">
              <a:rPr lang="en-US" smtClean="0"/>
              <a:t>9</a:t>
            </a:fld>
            <a:endParaRPr lang="en-US"/>
          </a:p>
        </p:txBody>
      </p:sp>
    </p:spTree>
    <p:extLst>
      <p:ext uri="{BB962C8B-B14F-4D97-AF65-F5344CB8AC3E}">
        <p14:creationId xmlns:p14="http://schemas.microsoft.com/office/powerpoint/2010/main" val="515919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3D6E2CC-1901-4554-BF2A-514F9B1A66D6}" type="datetimeFigureOut">
              <a:rPr lang="en-US" smtClean="0"/>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60C0D8-2AB1-4367-B512-35BF83C0E14D}" type="slidenum">
              <a:rPr lang="en-US" smtClean="0"/>
              <a:t>‹#›</a:t>
            </a:fld>
            <a:endParaRPr lang="en-US"/>
          </a:p>
        </p:txBody>
      </p:sp>
    </p:spTree>
    <p:extLst>
      <p:ext uri="{BB962C8B-B14F-4D97-AF65-F5344CB8AC3E}">
        <p14:creationId xmlns:p14="http://schemas.microsoft.com/office/powerpoint/2010/main" val="3392756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D6E2CC-1901-4554-BF2A-514F9B1A66D6}" type="datetimeFigureOut">
              <a:rPr lang="en-US" smtClean="0"/>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60C0D8-2AB1-4367-B512-35BF83C0E14D}" type="slidenum">
              <a:rPr lang="en-US" smtClean="0"/>
              <a:t>‹#›</a:t>
            </a:fld>
            <a:endParaRPr lang="en-US"/>
          </a:p>
        </p:txBody>
      </p:sp>
    </p:spTree>
    <p:extLst>
      <p:ext uri="{BB962C8B-B14F-4D97-AF65-F5344CB8AC3E}">
        <p14:creationId xmlns:p14="http://schemas.microsoft.com/office/powerpoint/2010/main" val="3474578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D6E2CC-1901-4554-BF2A-514F9B1A66D6}" type="datetimeFigureOut">
              <a:rPr lang="en-US" smtClean="0"/>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60C0D8-2AB1-4367-B512-35BF83C0E14D}" type="slidenum">
              <a:rPr lang="en-US" smtClean="0"/>
              <a:t>‹#›</a:t>
            </a:fld>
            <a:endParaRPr lang="en-US"/>
          </a:p>
        </p:txBody>
      </p:sp>
    </p:spTree>
    <p:extLst>
      <p:ext uri="{BB962C8B-B14F-4D97-AF65-F5344CB8AC3E}">
        <p14:creationId xmlns:p14="http://schemas.microsoft.com/office/powerpoint/2010/main" val="2484979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D6E2CC-1901-4554-BF2A-514F9B1A66D6}" type="datetimeFigureOut">
              <a:rPr lang="en-US" smtClean="0"/>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60C0D8-2AB1-4367-B512-35BF83C0E14D}" type="slidenum">
              <a:rPr lang="en-US" smtClean="0"/>
              <a:t>‹#›</a:t>
            </a:fld>
            <a:endParaRPr lang="en-US"/>
          </a:p>
        </p:txBody>
      </p:sp>
    </p:spTree>
    <p:extLst>
      <p:ext uri="{BB962C8B-B14F-4D97-AF65-F5344CB8AC3E}">
        <p14:creationId xmlns:p14="http://schemas.microsoft.com/office/powerpoint/2010/main" val="3566114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D6E2CC-1901-4554-BF2A-514F9B1A66D6}" type="datetimeFigureOut">
              <a:rPr lang="en-US" smtClean="0"/>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60C0D8-2AB1-4367-B512-35BF83C0E14D}" type="slidenum">
              <a:rPr lang="en-US" smtClean="0"/>
              <a:t>‹#›</a:t>
            </a:fld>
            <a:endParaRPr lang="en-US"/>
          </a:p>
        </p:txBody>
      </p:sp>
    </p:spTree>
    <p:extLst>
      <p:ext uri="{BB962C8B-B14F-4D97-AF65-F5344CB8AC3E}">
        <p14:creationId xmlns:p14="http://schemas.microsoft.com/office/powerpoint/2010/main" val="2301340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3D6E2CC-1901-4554-BF2A-514F9B1A66D6}" type="datetimeFigureOut">
              <a:rPr lang="en-US" smtClean="0"/>
              <a:t>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60C0D8-2AB1-4367-B512-35BF83C0E14D}" type="slidenum">
              <a:rPr lang="en-US" smtClean="0"/>
              <a:t>‹#›</a:t>
            </a:fld>
            <a:endParaRPr lang="en-US"/>
          </a:p>
        </p:txBody>
      </p:sp>
    </p:spTree>
    <p:extLst>
      <p:ext uri="{BB962C8B-B14F-4D97-AF65-F5344CB8AC3E}">
        <p14:creationId xmlns:p14="http://schemas.microsoft.com/office/powerpoint/2010/main" val="2533408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3D6E2CC-1901-4554-BF2A-514F9B1A66D6}" type="datetimeFigureOut">
              <a:rPr lang="en-US" smtClean="0"/>
              <a:t>11/9/2023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60C0D8-2AB1-4367-B512-35BF83C0E14D}" type="slidenum">
              <a:rPr lang="en-US" smtClean="0"/>
              <a:t>‹#›</a:t>
            </a:fld>
            <a:endParaRPr lang="en-US"/>
          </a:p>
        </p:txBody>
      </p:sp>
    </p:spTree>
    <p:extLst>
      <p:ext uri="{BB962C8B-B14F-4D97-AF65-F5344CB8AC3E}">
        <p14:creationId xmlns:p14="http://schemas.microsoft.com/office/powerpoint/2010/main" val="1209823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3D6E2CC-1901-4554-BF2A-514F9B1A66D6}" type="datetimeFigureOut">
              <a:rPr lang="en-US" smtClean="0"/>
              <a:t>11/9/2023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60C0D8-2AB1-4367-B512-35BF83C0E14D}" type="slidenum">
              <a:rPr lang="en-US" smtClean="0"/>
              <a:t>‹#›</a:t>
            </a:fld>
            <a:endParaRPr lang="en-US"/>
          </a:p>
        </p:txBody>
      </p:sp>
    </p:spTree>
    <p:extLst>
      <p:ext uri="{BB962C8B-B14F-4D97-AF65-F5344CB8AC3E}">
        <p14:creationId xmlns:p14="http://schemas.microsoft.com/office/powerpoint/2010/main" val="3859368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D6E2CC-1901-4554-BF2A-514F9B1A66D6}" type="datetimeFigureOut">
              <a:rPr lang="en-US" smtClean="0"/>
              <a:t>11/9/2023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60C0D8-2AB1-4367-B512-35BF83C0E14D}" type="slidenum">
              <a:rPr lang="en-US" smtClean="0"/>
              <a:t>‹#›</a:t>
            </a:fld>
            <a:endParaRPr lang="en-US"/>
          </a:p>
        </p:txBody>
      </p:sp>
    </p:spTree>
    <p:extLst>
      <p:ext uri="{BB962C8B-B14F-4D97-AF65-F5344CB8AC3E}">
        <p14:creationId xmlns:p14="http://schemas.microsoft.com/office/powerpoint/2010/main" val="2172685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3D6E2CC-1901-4554-BF2A-514F9B1A66D6}" type="datetimeFigureOut">
              <a:rPr lang="en-US" smtClean="0"/>
              <a:t>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60C0D8-2AB1-4367-B512-35BF83C0E14D}" type="slidenum">
              <a:rPr lang="en-US" smtClean="0"/>
              <a:t>‹#›</a:t>
            </a:fld>
            <a:endParaRPr lang="en-US"/>
          </a:p>
        </p:txBody>
      </p:sp>
    </p:spTree>
    <p:extLst>
      <p:ext uri="{BB962C8B-B14F-4D97-AF65-F5344CB8AC3E}">
        <p14:creationId xmlns:p14="http://schemas.microsoft.com/office/powerpoint/2010/main" val="2869935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3D6E2CC-1901-4554-BF2A-514F9B1A66D6}" type="datetimeFigureOut">
              <a:rPr lang="en-US" smtClean="0"/>
              <a:t>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60C0D8-2AB1-4367-B512-35BF83C0E14D}" type="slidenum">
              <a:rPr lang="en-US" smtClean="0"/>
              <a:t>‹#›</a:t>
            </a:fld>
            <a:endParaRPr lang="en-US"/>
          </a:p>
        </p:txBody>
      </p:sp>
    </p:spTree>
    <p:extLst>
      <p:ext uri="{BB962C8B-B14F-4D97-AF65-F5344CB8AC3E}">
        <p14:creationId xmlns:p14="http://schemas.microsoft.com/office/powerpoint/2010/main" val="176587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D6E2CC-1901-4554-BF2A-514F9B1A66D6}" type="datetimeFigureOut">
              <a:rPr lang="en-US" smtClean="0"/>
              <a:t>11/9/2023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60C0D8-2AB1-4367-B512-35BF83C0E14D}" type="slidenum">
              <a:rPr lang="en-US" smtClean="0"/>
              <a:t>‹#›</a:t>
            </a:fld>
            <a:endParaRPr lang="en-US"/>
          </a:p>
        </p:txBody>
      </p:sp>
    </p:spTree>
    <p:extLst>
      <p:ext uri="{BB962C8B-B14F-4D97-AF65-F5344CB8AC3E}">
        <p14:creationId xmlns:p14="http://schemas.microsoft.com/office/powerpoint/2010/main" val="31104736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90.png"/><Relationship Id="rId7"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20.pn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jpeg"/><Relationship Id="rId4" Type="http://schemas.microsoft.com/office/2007/relationships/hdphoto" Target="../media/hdphoto3.wdp"/></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jpe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jpe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hildren as young as one sent home for attacking toddlers and teachers ...">
            <a:extLst>
              <a:ext uri="{FF2B5EF4-FFF2-40B4-BE49-F238E27FC236}">
                <a16:creationId xmlns:a16="http://schemas.microsoft.com/office/drawing/2014/main" id="{9CC9ADA3-C2F6-CCDF-6273-02261C2005A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2057400"/>
            <a:ext cx="2564844" cy="2483934"/>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3" name="AutoShape 2" descr="data:image/jpeg;base64,/9j/4AAQSkZJRgABAQAAAQABAAD/2wCEAAkGBhQSEBUUEhQWFRQVFBQVFRcWGBUUFhYWFRcVGBQUGBUXHSYeFxkjGRQVHy8gIycpLCwsFR4xNTAqNSYrLCkBCQoKDgwOGg8PGCkkHyApKSksLCwqLCopKSwsKSwpLCkpKSksKSwpLCwpKSksLCkpKSwpLCwpKSwsLCwwLCkpKf/AABEIALcBEwMBIgACEQEDEQH/xAAcAAACAwEBAQEAAAAAAAAAAAADBAACBQYBBwj/xAA8EAABAwIDBgMHAgYBBAMAAAABAAIRAyEEMUEFEhNRYXGBkaEGIjKxweHwFNEHFSNCUvFiFnKSsiRDU//EABoBAAMBAQEBAAAAAAAAAAAAAAABAgMFBAb/xAAsEQACAQMCBQIGAwEAAAAAAAAAAQIDERIEIRMUMUFRYXEiMkKBkaEFUsEV/9oADAMBAAIRAxEAPwD5y2mjspolOkmGU19dFHzzYBlNGbSR2UUZtFaJmbF20kRtJMtpIrKKsTFm0kQUk22iriigkU4SvwU3wVcUUZAJiircJOiivRRSyHYSFJWFBOcFe8BGYWEuEpwk9wVOCjILCPDXvDTvBXhpIzCwnw1U009wl5wkZBYS4aqaaeNJecJGQWETTXnDT5oqhpJ5DEDTVTTT5oqpoouMzzSQ3Ulo8FDdSRcZncFCNJaRooT6SLlIzzRS7qa0nU0J1JZstGY6mhOpLSdSS7qaykrloQNJRNGmvVliaGhTophlFHZRTDKC3TPKxdlFHZRTLKCOygnkQxVtBFbQTbcOjNw6WYWuJtoIgoJ1mHRBQSzDERFBXFBPtwyuMMpdRBiIDDqCgtQUhHw+qpwFPEKxM/gr3gJ/gL0UEZhiICgpwVocBTgIzDEz+CvDQWj+nXhoIzDEz+AvOCtHgqwwZOQJ8ClxUhqDfQy+AvOCtF1Befp1WYsTPNFVNBaPAXhoJ5hiZpoqhorTNBUNBGYYmZwVQ0FpnDqpw6eQ7GU+iguorWfh0F2HTUhmS+igPorWfQQH4dPIoyX0UF9Far8KguwvVJtFRMo0VFoHCjmfL7qLK6NbM06eHTVOgn8Ls0u0WlS2GVlKvFdzNUZS6Ix2YdHZQW3T2INXJmnsdvMlZvUxKWnkYLMOjswi3hslqYpbMaFk9Si1pWc+3CFWGH6LpP0bf8QrNwY1Hqo5orljnm0+itw+i3jg28vVetwY/wAQjmEVy5gcCUangSdFu8DkApwip5jwHLmS3Y7jp6hFGxOZan+CUM4Z3L1KlVpPuacKK7CT9lAapd2B/JWn+mOpVThBrJ81aqPyRKmvBlnB9vNVOEWq3B/8YXr8MQOkKuMTwTl9pY8UzugjeA3nf8QZ3e5MeQVa29UNMMquBJ+JuQMmJGs7vqvme1tv1HYx9Xm82Ggb7rYHYeq672Z2w0Xc4GmBIdMlhOjm5xP4VwNbXqTl12O1pKVOMem523DLwS5uWTxk7nI/tNkv+nWbivaogiL03f3CC0yY8PFbWxHCtTkES0kEdso52Xo0Gtl8k37GGs0i+eIt+nVTQXR/ysalWbs1q6vMpHNWmbOZOHVThui6wYNg0VhQaNAk9X6Fcr6nIfoydCoNmPOTV1+6FUwp5t+CuWXk5P8AkrzoFU7AdrC6swhuS5uZXLROX/6d5lT/AKebrK6NxQKhS5ib7lKhBdjAdsZg/tQn7OaMmj0W2+EtUhDrSK4a7IyDgxyUTpIUS4sh4IaaOUeScpO/LpKlXTTKql7koaCIGHn8kBj0RtRKzGG4J5ojaZ5oYqq4qJXYbBdw8wFNw81XiqcRLcC4Z1V90jVDFUKCujcNggnmoWnmqcZeOrwjcNgu51VoPNL/AKpW/Upbj2D7nirABKfqVU4lKzC6HYCyvais5mDrOpCagYd2wNyYyPRMCvOqFiHhzS05EEHxF08XYrJH5rr0yKhBuZM99R5rstjYak6jSNLFMoYljXXcHNYRvE8OoIIIvO91IjVcptbAvbWvNy4z3PzQxTe3dIm7oHXmFy6l33PdF23O3qbf/TVN3E4XdLs3UXN4dSc3NBBa5pzsR2Xb+xe1sO8uZS90OvBzB6dOy+Z7MZVbRcytTLmlzTSDifdJDi+Bo3dE9COq3fZTDDi06tOxNrRMxPn9CvNGWE00a/PFn15tW114ao5pL9RC8OJXdjE5bkNnEDmq/qRzSZrqhqK8SLsddiR1QH40DSUDicxKqXDkfNPFBdhf5kNAVU43oliUNzinjETlIO/GdEtUxp5BCe8peo7sqUUTeRarjXdElXxjualQFK1WHmnlTj1YrTZU4p3NRBcDzUVZ0/KDGfhjtOm4Jum9wGfqk8PiKVVm9ujIZySO8WPefBNUHsj+mIk3EG8aZReCuM/5iH9H+j0LSvyPUqzufqj/AKiM3DxICyRWpuJ3qbQ3M5CSIIvHojDaVARvUaZMzk0gjU9/2S/60H9NvuPl2vqNGjtRj/hqMMEgw4G7cx4JhmLH+Q8wgUdq4V1MEUmNj/GmBEjUxHRZmI9oGNBDKeoALWi0kCQAO6Uv5NLpG5a078m6MUP8m3yuPJLVNv0GP3HVmBxgbpN7kAadUjg9qBzSWio4tdAa4broJu4Agd5svKeF3mnfY0mZDnNG9naRJuO6wX8tKbtCkzTlUusja/UgmJv0BP0U/VDXeHdrh8wkaZLfie8+MDsBooCw33ZPM+8fVehaqu/pS+7ZPAj5Yf8AmrZIG+SM4Y/9lBjicqdU5D4RfWbuXnHdyPgIsvBUdyK0epqW7fgSoR9S9TFkEAMJveXMG7Pj2RGGqbhjeGGuLnuqBsEaRuxETJmyDv8AMA9wh4yXgDfewDIU3bjY5buXeyhairfdr8D4MTSrUnMALmuO9uwKbXVCd45yAABrJK84DpyEaH3suZEZrAfsneMmviDlI3xumOYDZjpKbfSJ/vMfnVZ1tRW6Q/wpUYgdh7WrV6tRj8O+mxvwPe3d3gDHwTN4JlbDtn1XscKZZMEAkECY5yV5sPYrqhJNmXvLpM6dBb1WxtzHswmFqPkAMpuLe4HujxMDxUR1Fd3lJ2XgpUYXOOofwkpvh1fFVKgMOI3GtkxnaY8lrO9jsI3da8FpaW7rgWn4crlq0dge09B9GmCb7rRcHMAA/JbL8PSqDn5rzzjGrvnv7iymuhg4bZLQRO5VFwSABMyAXC021RP+kqbKnEpGDq2AG8vdOY7LapbPpMynzJQNr7bpUKD6jrBo5ZnQDqVFOjCl8Tl+wUpnPYusKZIdIIzBQTtEAAxmY8/z0WhQ2nh8c0Aktd5OH0IWL7Q7POGbvu99s+6Wj4jBzzII5LGtLUx3jNtFSp2fQLV2zTa6INnNBOl72joFSltxj3ABrgIuXESDIjLQ38lxtTavEqOEx/UndMiAASAZESNRpIWtTduNImx1Ec5ym5+6yeqrxVnJk4rwdGMYwyBnrdDxGIYIkacz6rBfiw2oSDYNmJIJ3iYkRFv2WZtnaj+EXMG+W6XMyRoL5clEK+om7ZsrFeDpK2LpiBmcj72Vp58o80amxjzDbgGJ96AeR1C4ytuFlNzqTrh7nPFSpuuMAuIaJIi2fZMbN2kKTBvjekTM2+LOSLn3vRe1ycbXm39ybeiOpq4KmAZcy2kkm/RC/l9OM2DXJ31C5nH40Od7rXNLQXXeC06QLC/LokaePcXAlp+Hes4gEAXN8steSHON9m7e7GdRjaQZvHeaGDdhwzvmd3kIKwqu1KBuK0gn/B4sMjfmuY2zt6pUY9nvf1PdPK+ZGsArnaOOIZBaDEzznS/JbwoQmru/5DJn0R2Opf8A7gZGNw6+Ki5fD7TcGNDfeAAAMAW/LKLTgw8DyZ02wS11I+8esDkTa11MNSrkxuS3eMEmBHvZ+i06ECwAA6R9E9SY2w0FxpC8nLxvuaiFXY1ao7eFQMJAGrsshAtoE/hPZ73A2o7ecP7mSyRyMzOZTlOqBmUwzEhWqMF2JsDw2xabBDWiOsn5p5lAAWCG3Fq7a5WqhFdEAdtMlEFNA43NQVFYg/BHRWayEvxV455/DF0XAaPdV3Eo2odYnpf5oofZUmAU0wq8IclUvUNT7oAvwwg4l4axzt2S1pdAzMCV66r/ALXhqlJjR0WxNpU6lIGi4ObFuv3XLe2WEOJoVmVbDdMC8tIggzqbLImpgaxrUQTQcZqU2z7hObgOWq67G0m4/Cudh3t33MIBJtMWDoyOiHui5La6ON2N7LVC5pZVAAFxcD0W8/2fxtN28ytI5SfqFb2d2XWpt/rNDX3loN4FpMWhdPh6xyLD6ryfDJ/FS/Z454X2bMXA4fFn43jw/wBL3buHLWsDjvl0kjO1ua1K7XMdZljynNY226pdVDNWtAjqbx6qoKN3aFh00r7NnLbR2fw/fp+7eQAbzoG/suz2dj9/D7uIFnNIcDfn6rFxlAU/eqEWHgOt7TCCytxADcAXbOvWPktUrHQfyfEJ1NiNcZO4TJglt/E+Xkka+wahADTSAkuk8Sd68gaQt2Hc1R7jOfgp4UPB5zNxOxnO/uAMNFhaRnfMhKVNh1ZH9SBya05aXzlbpP4UszeaAOI4mSQXbpN9MoKlUILsM5nGUXNIcNy9gWhzWuAN5LviyzCuMPUaBDWnUES4TFr6D9loYvYIqOBqVXvvbeDecmC1oA5LxmHqgiXBzcnS0mAMtwNgB0dVk6O5OJmw9zA0Uw5wdJLXAmxkWnNIYmoRO80tJEbsSBPaZmT5rpnupsgQ6ADA3CS3lBAK5vb236jXBlFpIdyDnXOU+6N219TYqo0EuiE1sZNTDSSfdgQDo4gTlc3vkFnYnYrALv8AizkRfQ59PVNjC13He4ZMiTusJLQTEAEAxI9VrYOiDO/SIdAEvBJ7wZA8FrHKLsiErnOVNj3s60DkNBaFF0zqABjhj/xaot7S8l4GyzEch0yTFJxJ/CkaTvLwTeHedFBY9TMfdM0pzSdPnfrZO0X29b2MJAM0T0lFB/Cgsk/ZWDxl+30VCD78r0VEAvXjn/RAhifzTxVX1I/2k3Yj/aG90qrANnEjxVTizzSwNuq8lABuOZ1RqeLtB+aTV6bSSAMyYFwEANnFfhXjayrisK5lntj1+SAXfT0STTV0FhriclkY/aH6IivRJbvPAfTHwPmSTH9rhGnNPhZntFhGvoFzyAKZDyXGGgDOb5RoLqkrlJ2Oto7Tr4x39PDkUmhjm1nP4Tw9zZdwoY6YkAz7pvmtDC4HHs+KrTdewLXC2gMCJ7Lj/Z7+LLBTb+oqEO3TFOhhn7rQJ3Q0mQfdE5rWP8QWvIDKtdjzuw12HY6ZiN5zZDbXzWnAqS6KR55TT7o66hUrRFTdn/jJvppkuQ217ZOpYh+HqUOHULd9rrObUblvNcBJNhaLJmv/ABJptJDadV0RJe6hSneAIhsk5HUBI4j2qZjJAsWuDmtdulzWxBggCQXWkE90PTVIQbd7eo6VSKla9zJDH1XB9c9maTzdzPRPCr9l6AOnooW5aeq85vKWTPHXy07obqhnMgDnl6osHOQhl3MSmB5ujPpzlV4UzaTBPaMyo6pnJ7ZeipPu5+JNo/dAA9QDfqPsqbp3oJ6xefzqrOeCbT3mfwoVepHwmTpzjKUAV3T05GRNusJd9QxBdfpJ7dijFvuumwIymQQOmeaWAIFgIyJG96z2QgFqzt24jS/yGaDVJN+9z+XRajXNM6yZFsiLxnKBVe0GXduUdBdUAq7EOnP0+yiE/EQYDvn9FEWC5q0I1TjB4FZ9JxztHr4J6hGt+9yoAbpmbi3fKycp1RGk62SQqRlblGXdE4gkfI+mSAG2uJyXoqIO/wCAmArZkW/AmIKavny/dV39R+y9dTGvdC34TQixeo1VDlZoTA9VoVZU3kAWLl5K9cwjkqyk2B0bXfqMP/ybnzkLBcCDB8teqa2Nj9ypB+F1j30Kd29gL77R3XPpz4FXhvpLdGrWSuYgeud/iC7/AOFLrgVaRifiAJ92Rlmt8mFyn8SK5/RtHOuz0a/9l1KXzown8rOR2fig5znMgEDVocRpMzJhbWExbqTA5rofvkNhos2DOuUkGO65DAP96CYzvEreoA091xg3vGoNrr6GlUdt2cqcVfodBgNqGtScS8Cq0EOmBvbr4IdJGhF+63fZ1reIYdJgn3ZIiwMmI1FgIXzjZWLjF1GtyfvAA3vn8123ss88UE8nA2tJAgDrY+SJzdSjJeglFQqL3Oy3Z0HRDc7kNYVOPP5Pqqmqf9L5k7Nj3e8Pzkhuf08l5J6lDn7oGEfWHzlB4kzYE2VHtt8vugVL5zp6IAOK15sYvpY5Sg1bQW5negz5xdA3o0NvVW4ozi+U9NAgCzWAXMExY9exQKsj4w5pdplE3B3SJIUqPBEENPQ/SEqXT8QMZCDIA+YOSEBWpii3K9rwS0x2CSqMm4mesT1EapmtUAtpFnGQZv4+qUrVHAaOA5Ek9clYgDpnJvi4r1D3yb38QZ+SiLBc26Ri31yTFN4mBHXr4rOoEZ37DKI85lM0HWsOkm2fXVS0M0hU0iwXrKl89emSUY8ZCYCapkd/LNIA9JxvBtGtzCOwQRPqUrxxp81BUM/6QIcfUv8AJDLidUu2p3tCu386poYeFYFDaVfdjVIRYqMVCIv+/wCFesH5+ZIBhDVVQfw9VnV/aHDsJa6vTByI3gSD15JnC7RpVBNOox//AGuBjuAnZhdBxFsrLptn1hWow7MWPgLFc3bwTeyMSab50NjqvJqqbnC8eq3RpB2YHGYQtcRoCuO/iLSnBT/jUpn/ANm/VfVNqYMPZPIf6XB+1WzuJha1M57u8IvdnvCPL1V6HUKpZ9yKsbJnxvD4jdcCRMLd2mQ6hxm1LWAaAIB5GMvss/8Al5pvEw5pa1wtZzXZG/ktbDbFa8ngvADoa+m6SDvGLehHZfU04NRZypSTaOZwVZwe0t+IGZ6i6+m7Dx++WGw94WaLG15J1uuDwuDbSqvZVN2PcwjLIkSuq2NgDTqtc0gsL23EQe7ZseyrTwtTb8pkV5XmjvQ+0QFAULe817N4XzZ2AoeD0+yoQSh8Yj881U1baj5n9kAFcCLc0E/mqtxIvPPXyQXu5Tbz01QAKqB+/wCBAI5CT3zRN7Mzl+RCWeTyta9h8k0BXfv4+Xig1Hznn1/cK8EmBGut8s0CtbPLp+cwnYDypbx7pOoyDlHI5Ij3X+Wnmgu3omHCM7Tz5ZKiSj3kHP0Z+yiHxxq2e0KIA1DVHX8ymETiRlbyuByBSVF8eNufVNU2mRHKfPP6qWgHcPW5nQXkIhrG8GP2SlNvM+sWHVMb2cE/FlA0SsUFAg2F9b/lkSn3B85QqDTr627SUUZ+nZFxBmm0ZdMkUA+KA2TzgZcvumKefS8/kpDLCRdEmDyEXnK/NUcet/ko12XfX6oAs13SbX1WR7VbJq4igG0X7rg6SCSA4QRG9pktjevofHmuB9s/aioXvw9IFrAd17oIc/nB0b2zV04tvYibsjkMVhnUnljokGDDg4ebSQVSnVLTLSQeYsfNaWBoYUs/rOripP8AYxpaByuZPdDr7MDiP04rVBF96kWnw3Zle667nm3GcJ7X4inHv7wBmH+8uo2X/EphEV2uaTm5oBb5Zr569pBIIIIMQbEEaELyVEqcWNVGj9E+y/tXh8QzcbXY5wA90u3XEdnQdVX2lptosdVf7rGgkk2G6M475eK/PDKl5XSs9p3/AKCvh3bz21BT3SXk8PceCYBsQY05LlvQunV4kHs30PUq6lGzAYStLRZr6W87dDvip3J3ZBkWg+K6X2doB1VjhAAlwAAgkAx5FcTsmpLo5ldf7PP3areQBt4L61SvQl7HGatVj7mP7VFlPHv3mzvhjyYu1zmiY5i2XVamwd0VGFmRc3LInK40XPe1eK39oVSDYOazn8AANu8rU2HX95ptm3pqFjo5Xp4vx/hpqVad0fQuIB9FBU+X54qjvU/Pn0VC77r546xdz85H2VJ5HzXnEzE3VDHnp11QBcvjPkPuhmqBrP1Vahi3TyQnO6eP0TSAK+uDECOcX+ajqwNy6/KPLM3SjyPz5oFSoZznqPmqAO54uPkI8MsuiBVIVOLy5IL3zY9cv2RYRHvjW/5aUsXATFu0j5L11Uc9eUDxPZCdUI7c/uqEDL+v55KIJk5QvUWAepO5j6x4puidTkMpy8VmU35dPwJsUyHQbwb3DhbOCLFJgPDK09RomWU4PO/ceBSVMTBnTyCapsjyOtoUMobZSvYW1/ZW3tZ/bNCpNB56jx5hHYMwCbacufySAJSd0Jm5nI8lcm9vhmVRruXvDrMi/VF44iwt1QB4wifkmG4g3iQZy0sTCU/NZi3l3TFHIwEwLufr2/CpvX6X6qgbMdpGuas5sGMuSQi7QI0GuV5Gao58j81Xm8Qe8fOF6W26ESQD38AgZi7b9lKGIJcW7jz/APYwQ4/9zcneK4jbfsNWoAuYRVYMy0EOA5lmcdRK+oE29OqEPz88FpGo4kOmmfD5RqdT3SOhX0zbPsfh65LoLHm5cyBJPNuR7rjtuexFbDt4gIqMmDughwHMtuY6r0RnGRjKDiY+y3/1GnqupbtL9PFVoa5wgQ61nWPbNYOH2c10PpkwYs0tL6buW6SN9vIhdZR9mXYikWVCBuid9oLXnkSw53EG8LqxkoUZ38HjcMqqaOGr4jfxD3Xbv1HOHTeJMTrmug2I8mq1paJ3m+9rmLQEHF+xGIpEFm7WAMgCzv8AxP0K09g4F/Ea51NzS1wJk7sQeUb2lrrDT1YJPc1rQk5dDt99C4kWI/NVXfgx5qljnbQaLj2OgEqOyvpqVQOk+HSbaKh5A9UPfvzmNEWA9fV7d459UCrVINundWdVhsEa20QalSO3PyVWAhf1QKlTrz/deVTnr4/koRN+caIAs+3RLmvb7KOrDS2v2QH1bXv3+iZJ6XzOXPy5dUs55UqGSgPPTNMTCCqeS8QhU6epUTFcfp5+JCdpUzaMyMuUEjPwUUUMENU3H0v4GyYYQYExF1FFJaGaFTWBl9vA2TALS4CO1s+8dQoopGSlnHhzixPlZWqCBJy5j9vBRRAF5vBz76ckWicwBJEznbsFFEAFpVi05A6X06jqvKlQkj7dT9FFEAeVbTbO/wC/qvA76jyyheqIA8qO1M5Z/VDa2fD6KKJoCwzsRfK0xnzHRTdvlLu+XL5qKJMCmzNgYKu+KtBhcfeDgHUzPdl/NbrPZ6lTpuFERe8bxuL5vMnW/ooouVqalSFXGMnZ9r7G0Yxtexg4mhDrRAz9eaWcOf4M/ooourB3RkwM8uV1U1Lx3+aii0EVJ6nNesee0fTVeqIAWqVb9fqc0EvvGpJsclFECAtLSYmBzMwJ1tdCfnzAt8/2UUQIXL/kUCta2s39D9VFFQAKlSfn9kJr14oqQmD3gooomSf/2Q=="/>
          <p:cNvSpPr>
            <a:spLocks noChangeAspect="1" noChangeArrowheads="1"/>
          </p:cNvSpPr>
          <p:nvPr/>
        </p:nvSpPr>
        <p:spPr bwMode="auto">
          <a:xfrm>
            <a:off x="0" y="-8429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4" descr="data:image/jpeg;base64,/9j/4AAQSkZJRgABAQAAAQABAAD/2wCEAAkGBhQSEBUUEhQWFRQVFBQVFRcWGBUUFhYWFRcVGBQUGBUXHSYeFxkjGRQVHy8gIycpLCwsFR4xNTAqNSYrLCkBCQoKDgwOGg8PGCkkHyApKSksLCwqLCopKSwsKSwpLCkpKSksKSwpLCwpKSksLCkpKSwpLCwpKSwsLCwwLCkpKf/AABEIALcBEwMBIgACEQEDEQH/xAAcAAACAwEBAQEAAAAAAAAAAAADBAACBQYBBwj/xAA8EAABAwIDBgMHAgYBBAMAAAABAAIRAyEEMUEFEhNRYXGBkaEGIjKxweHwFNEHFSNCUvFiFnKSsiRDU//EABoBAAMBAQEBAAAAAAAAAAAAAAABAgMFBAb/xAAsEQACAQMCBQIGAwEAAAAAAAAAAQIDERIEIRMUMUFRYXEiMkKBkaEFUsEV/9oADAMBAAIRAxEAPwD5y2mjspolOkmGU19dFHzzYBlNGbSR2UUZtFaJmbF20kRtJMtpIrKKsTFm0kQUk22iriigkU4SvwU3wVcUUZAJiircJOiivRRSyHYSFJWFBOcFe8BGYWEuEpwk9wVOCjILCPDXvDTvBXhpIzCwnw1U009wl5wkZBYS4aqaaeNJecJGQWETTXnDT5oqhpJ5DEDTVTTT5oqpoouMzzSQ3Ulo8FDdSRcZncFCNJaRooT6SLlIzzRS7qa0nU0J1JZstGY6mhOpLSdSS7qaykrloQNJRNGmvVliaGhTophlFHZRTDKC3TPKxdlFHZRTLKCOygnkQxVtBFbQTbcOjNw6WYWuJtoIgoJ1mHRBQSzDERFBXFBPtwyuMMpdRBiIDDqCgtQUhHw+qpwFPEKxM/gr3gJ/gL0UEZhiICgpwVocBTgIzDEz+CvDQWj+nXhoIzDEz+AvOCtHgqwwZOQJ8ClxUhqDfQy+AvOCtF1Befp1WYsTPNFVNBaPAXhoJ5hiZpoqhorTNBUNBGYYmZwVQ0FpnDqpw6eQ7GU+iguorWfh0F2HTUhmS+igPorWfQQH4dPIoyX0UF9Far8KguwvVJtFRMo0VFoHCjmfL7qLK6NbM06eHTVOgn8Ls0u0WlS2GVlKvFdzNUZS6Ix2YdHZQW3T2INXJmnsdvMlZvUxKWnkYLMOjswi3hslqYpbMaFk9Si1pWc+3CFWGH6LpP0bf8QrNwY1Hqo5orljnm0+itw+i3jg28vVetwY/wAQjmEVy5gcCUangSdFu8DkApwip5jwHLmS3Y7jp6hFGxOZan+CUM4Z3L1KlVpPuacKK7CT9lAapd2B/JWn+mOpVThBrJ81aqPyRKmvBlnB9vNVOEWq3B/8YXr8MQOkKuMTwTl9pY8UzugjeA3nf8QZ3e5MeQVa29UNMMquBJ+JuQMmJGs7vqvme1tv1HYx9Xm82Ggb7rYHYeq672Z2w0Xc4GmBIdMlhOjm5xP4VwNbXqTl12O1pKVOMem523DLwS5uWTxk7nI/tNkv+nWbivaogiL03f3CC0yY8PFbWxHCtTkES0kEdso52Xo0Gtl8k37GGs0i+eIt+nVTQXR/ysalWbs1q6vMpHNWmbOZOHVThui6wYNg0VhQaNAk9X6Fcr6nIfoydCoNmPOTV1+6FUwp5t+CuWXk5P8AkrzoFU7AdrC6swhuS5uZXLROX/6d5lT/AKebrK6NxQKhS5ib7lKhBdjAdsZg/tQn7OaMmj0W2+EtUhDrSK4a7IyDgxyUTpIUS4sh4IaaOUeScpO/LpKlXTTKql7koaCIGHn8kBj0RtRKzGG4J5ojaZ5oYqq4qJXYbBdw8wFNw81XiqcRLcC4Z1V90jVDFUKCujcNggnmoWnmqcZeOrwjcNgu51VoPNL/AKpW/Upbj2D7nirABKfqVU4lKzC6HYCyvais5mDrOpCagYd2wNyYyPRMCvOqFiHhzS05EEHxF08XYrJH5rr0yKhBuZM99R5rstjYak6jSNLFMoYljXXcHNYRvE8OoIIIvO91IjVcptbAvbWvNy4z3PzQxTe3dIm7oHXmFy6l33PdF23O3qbf/TVN3E4XdLs3UXN4dSc3NBBa5pzsR2Xb+xe1sO8uZS90OvBzB6dOy+Z7MZVbRcytTLmlzTSDifdJDi+Bo3dE9COq3fZTDDi06tOxNrRMxPn9CvNGWE00a/PFn15tW114ao5pL9RC8OJXdjE5bkNnEDmq/qRzSZrqhqK8SLsddiR1QH40DSUDicxKqXDkfNPFBdhf5kNAVU43oliUNzinjETlIO/GdEtUxp5BCe8peo7sqUUTeRarjXdElXxjualQFK1WHmnlTj1YrTZU4p3NRBcDzUVZ0/KDGfhjtOm4Jum9wGfqk8PiKVVm9ujIZySO8WPefBNUHsj+mIk3EG8aZReCuM/5iH9H+j0LSvyPUqzufqj/AKiM3DxICyRWpuJ3qbQ3M5CSIIvHojDaVARvUaZMzk0gjU9/2S/60H9NvuPl2vqNGjtRj/hqMMEgw4G7cx4JhmLH+Q8wgUdq4V1MEUmNj/GmBEjUxHRZmI9oGNBDKeoALWi0kCQAO6Uv5NLpG5a078m6MUP8m3yuPJLVNv0GP3HVmBxgbpN7kAadUjg9qBzSWio4tdAa4broJu4Agd5svKeF3mnfY0mZDnNG9naRJuO6wX8tKbtCkzTlUusja/UgmJv0BP0U/VDXeHdrh8wkaZLfie8+MDsBooCw33ZPM+8fVehaqu/pS+7ZPAj5Yf8AmrZIG+SM4Y/9lBjicqdU5D4RfWbuXnHdyPgIsvBUdyK0epqW7fgSoR9S9TFkEAMJveXMG7Pj2RGGqbhjeGGuLnuqBsEaRuxETJmyDv8AMA9wh4yXgDfewDIU3bjY5buXeyhairfdr8D4MTSrUnMALmuO9uwKbXVCd45yAABrJK84DpyEaH3suZEZrAfsneMmviDlI3xumOYDZjpKbfSJ/vMfnVZ1tRW6Q/wpUYgdh7WrV6tRj8O+mxvwPe3d3gDHwTN4JlbDtn1XscKZZMEAkECY5yV5sPYrqhJNmXvLpM6dBb1WxtzHswmFqPkAMpuLe4HujxMDxUR1Fd3lJ2XgpUYXOOofwkpvh1fFVKgMOI3GtkxnaY8lrO9jsI3da8FpaW7rgWn4crlq0dge09B9GmCb7rRcHMAA/JbL8PSqDn5rzzjGrvnv7iymuhg4bZLQRO5VFwSABMyAXC021RP+kqbKnEpGDq2AG8vdOY7LapbPpMynzJQNr7bpUKD6jrBo5ZnQDqVFOjCl8Tl+wUpnPYusKZIdIIzBQTtEAAxmY8/z0WhQ2nh8c0Aktd5OH0IWL7Q7POGbvu99s+6Wj4jBzzII5LGtLUx3jNtFSp2fQLV2zTa6INnNBOl72joFSltxj3ABrgIuXESDIjLQ38lxtTavEqOEx/UndMiAASAZESNRpIWtTduNImx1Ec5ym5+6yeqrxVnJk4rwdGMYwyBnrdDxGIYIkacz6rBfiw2oSDYNmJIJ3iYkRFv2WZtnaj+EXMG+W6XMyRoL5clEK+om7ZsrFeDpK2LpiBmcj72Vp58o80amxjzDbgGJ96AeR1C4ytuFlNzqTrh7nPFSpuuMAuIaJIi2fZMbN2kKTBvjekTM2+LOSLn3vRe1ycbXm39ybeiOpq4KmAZcy2kkm/RC/l9OM2DXJ31C5nH40Od7rXNLQXXeC06QLC/LokaePcXAlp+Hes4gEAXN8steSHON9m7e7GdRjaQZvHeaGDdhwzvmd3kIKwqu1KBuK0gn/B4sMjfmuY2zt6pUY9nvf1PdPK+ZGsArnaOOIZBaDEzznS/JbwoQmru/5DJn0R2Opf8A7gZGNw6+Ki5fD7TcGNDfeAAAMAW/LKLTgw8DyZ02wS11I+8esDkTa11MNSrkxuS3eMEmBHvZ+i06ECwAA6R9E9SY2w0FxpC8nLxvuaiFXY1ao7eFQMJAGrsshAtoE/hPZ73A2o7ecP7mSyRyMzOZTlOqBmUwzEhWqMF2JsDw2xabBDWiOsn5p5lAAWCG3Fq7a5WqhFdEAdtMlEFNA43NQVFYg/BHRWayEvxV455/DF0XAaPdV3Eo2odYnpf5oofZUmAU0wq8IclUvUNT7oAvwwg4l4axzt2S1pdAzMCV66r/ALXhqlJjR0WxNpU6lIGi4ObFuv3XLe2WEOJoVmVbDdMC8tIggzqbLImpgaxrUQTQcZqU2z7hObgOWq67G0m4/Cudh3t33MIBJtMWDoyOiHui5La6ON2N7LVC5pZVAAFxcD0W8/2fxtN28ytI5SfqFb2d2XWpt/rNDX3loN4FpMWhdPh6xyLD6ryfDJ/FS/Z454X2bMXA4fFn43jw/wBL3buHLWsDjvl0kjO1ua1K7XMdZljynNY226pdVDNWtAjqbx6qoKN3aFh00r7NnLbR2fw/fp+7eQAbzoG/suz2dj9/D7uIFnNIcDfn6rFxlAU/eqEWHgOt7TCCytxADcAXbOvWPktUrHQfyfEJ1NiNcZO4TJglt/E+Xkka+wahADTSAkuk8Sd68gaQt2Hc1R7jOfgp4UPB5zNxOxnO/uAMNFhaRnfMhKVNh1ZH9SBya05aXzlbpP4UszeaAOI4mSQXbpN9MoKlUILsM5nGUXNIcNy9gWhzWuAN5LviyzCuMPUaBDWnUES4TFr6D9loYvYIqOBqVXvvbeDecmC1oA5LxmHqgiXBzcnS0mAMtwNgB0dVk6O5OJmw9zA0Uw5wdJLXAmxkWnNIYmoRO80tJEbsSBPaZmT5rpnupsgQ6ADA3CS3lBAK5vb236jXBlFpIdyDnXOU+6N219TYqo0EuiE1sZNTDSSfdgQDo4gTlc3vkFnYnYrALv8AizkRfQ59PVNjC13He4ZMiTusJLQTEAEAxI9VrYOiDO/SIdAEvBJ7wZA8FrHKLsiErnOVNj3s60DkNBaFF0zqABjhj/xaot7S8l4GyzEch0yTFJxJ/CkaTvLwTeHedFBY9TMfdM0pzSdPnfrZO0X29b2MJAM0T0lFB/Cgsk/ZWDxl+30VCD78r0VEAvXjn/RAhifzTxVX1I/2k3Yj/aG90qrANnEjxVTizzSwNuq8lABuOZ1RqeLtB+aTV6bSSAMyYFwEANnFfhXjayrisK5lntj1+SAXfT0STTV0FhriclkY/aH6IivRJbvPAfTHwPmSTH9rhGnNPhZntFhGvoFzyAKZDyXGGgDOb5RoLqkrlJ2Oto7Tr4x39PDkUmhjm1nP4Tw9zZdwoY6YkAz7pvmtDC4HHs+KrTdewLXC2gMCJ7Lj/Z7+LLBTb+oqEO3TFOhhn7rQJ3Q0mQfdE5rWP8QWvIDKtdjzuw12HY6ZiN5zZDbXzWnAqS6KR55TT7o66hUrRFTdn/jJvppkuQ217ZOpYh+HqUOHULd9rrObUblvNcBJNhaLJmv/ABJptJDadV0RJe6hSneAIhsk5HUBI4j2qZjJAsWuDmtdulzWxBggCQXWkE90PTVIQbd7eo6VSKla9zJDH1XB9c9maTzdzPRPCr9l6AOnooW5aeq85vKWTPHXy07obqhnMgDnl6osHOQhl3MSmB5ujPpzlV4UzaTBPaMyo6pnJ7ZeipPu5+JNo/dAA9QDfqPsqbp3oJ6xefzqrOeCbT3mfwoVepHwmTpzjKUAV3T05GRNusJd9QxBdfpJ7dijFvuumwIymQQOmeaWAIFgIyJG96z2QgFqzt24jS/yGaDVJN+9z+XRajXNM6yZFsiLxnKBVe0GXduUdBdUAq7EOnP0+yiE/EQYDvn9FEWC5q0I1TjB4FZ9JxztHr4J6hGt+9yoAbpmbi3fKycp1RGk62SQqRlblGXdE4gkfI+mSAG2uJyXoqIO/wCAmArZkW/AmIKavny/dV39R+y9dTGvdC34TQixeo1VDlZoTA9VoVZU3kAWLl5K9cwjkqyk2B0bXfqMP/ybnzkLBcCDB8teqa2Nj9ypB+F1j30Kd29gL77R3XPpz4FXhvpLdGrWSuYgeud/iC7/AOFLrgVaRifiAJ92Rlmt8mFyn8SK5/RtHOuz0a/9l1KXzown8rOR2fig5znMgEDVocRpMzJhbWExbqTA5rofvkNhos2DOuUkGO65DAP96CYzvEreoA091xg3vGoNrr6GlUdt2cqcVfodBgNqGtScS8Cq0EOmBvbr4IdJGhF+63fZ1reIYdJgn3ZIiwMmI1FgIXzjZWLjF1GtyfvAA3vn8123ss88UE8nA2tJAgDrY+SJzdSjJeglFQqL3Oy3Z0HRDc7kNYVOPP5Pqqmqf9L5k7Nj3e8Pzkhuf08l5J6lDn7oGEfWHzlB4kzYE2VHtt8vugVL5zp6IAOK15sYvpY5Sg1bQW5negz5xdA3o0NvVW4ozi+U9NAgCzWAXMExY9exQKsj4w5pdplE3B3SJIUqPBEENPQ/SEqXT8QMZCDIA+YOSEBWpii3K9rwS0x2CSqMm4mesT1EapmtUAtpFnGQZv4+qUrVHAaOA5Ek9clYgDpnJvi4r1D3yb38QZ+SiLBc26Ri31yTFN4mBHXr4rOoEZ37DKI85lM0HWsOkm2fXVS0M0hU0iwXrKl89emSUY8ZCYCapkd/LNIA9JxvBtGtzCOwQRPqUrxxp81BUM/6QIcfUv8AJDLidUu2p3tCu386poYeFYFDaVfdjVIRYqMVCIv+/wCFesH5+ZIBhDVVQfw9VnV/aHDsJa6vTByI3gSD15JnC7RpVBNOox//AGuBjuAnZhdBxFsrLptn1hWow7MWPgLFc3bwTeyMSab50NjqvJqqbnC8eq3RpB2YHGYQtcRoCuO/iLSnBT/jUpn/ANm/VfVNqYMPZPIf6XB+1WzuJha1M57u8IvdnvCPL1V6HUKpZ9yKsbJnxvD4jdcCRMLd2mQ6hxm1LWAaAIB5GMvss/8Al5pvEw5pa1wtZzXZG/ktbDbFa8ngvADoa+m6SDvGLehHZfU04NRZypSTaOZwVZwe0t+IGZ6i6+m7Dx++WGw94WaLG15J1uuDwuDbSqvZVN2PcwjLIkSuq2NgDTqtc0gsL23EQe7ZseyrTwtTb8pkV5XmjvQ+0QFAULe817N4XzZ2AoeD0+yoQSh8Yj881U1baj5n9kAFcCLc0E/mqtxIvPPXyQXu5Tbz01QAKqB+/wCBAI5CT3zRN7Mzl+RCWeTyta9h8k0BXfv4+Xig1Hznn1/cK8EmBGut8s0CtbPLp+cwnYDypbx7pOoyDlHI5Ij3X+Wnmgu3omHCM7Tz5ZKiSj3kHP0Z+yiHxxq2e0KIA1DVHX8ymETiRlbyuByBSVF8eNufVNU2mRHKfPP6qWgHcPW5nQXkIhrG8GP2SlNvM+sWHVMb2cE/FlA0SsUFAg2F9b/lkSn3B85QqDTr627SUUZ+nZFxBmm0ZdMkUA+KA2TzgZcvumKefS8/kpDLCRdEmDyEXnK/NUcet/ko12XfX6oAs13SbX1WR7VbJq4igG0X7rg6SCSA4QRG9pktjevofHmuB9s/aioXvw9IFrAd17oIc/nB0b2zV04tvYibsjkMVhnUnljokGDDg4ebSQVSnVLTLSQeYsfNaWBoYUs/rOripP8AYxpaByuZPdDr7MDiP04rVBF96kWnw3Zle667nm3GcJ7X4inHv7wBmH+8uo2X/EphEV2uaTm5oBb5Zr569pBIIIIMQbEEaELyVEqcWNVGj9E+y/tXh8QzcbXY5wA90u3XEdnQdVX2lptosdVf7rGgkk2G6M475eK/PDKl5XSs9p3/AKCvh3bz21BT3SXk8PceCYBsQY05LlvQunV4kHs30PUq6lGzAYStLRZr6W87dDvip3J3ZBkWg+K6X2doB1VjhAAlwAAgkAx5FcTsmpLo5ldf7PP3areQBt4L61SvQl7HGatVj7mP7VFlPHv3mzvhjyYu1zmiY5i2XVamwd0VGFmRc3LInK40XPe1eK39oVSDYOazn8AANu8rU2HX95ptm3pqFjo5Xp4vx/hpqVad0fQuIB9FBU+X54qjvU/Pn0VC77r546xdz85H2VJ5HzXnEzE3VDHnp11QBcvjPkPuhmqBrP1Vahi3TyQnO6eP0TSAK+uDECOcX+ajqwNy6/KPLM3SjyPz5oFSoZznqPmqAO54uPkI8MsuiBVIVOLy5IL3zY9cv2RYRHvjW/5aUsXATFu0j5L11Uc9eUDxPZCdUI7c/uqEDL+v55KIJk5QvUWAepO5j6x4puidTkMpy8VmU35dPwJsUyHQbwb3DhbOCLFJgPDK09RomWU4PO/ceBSVMTBnTyCapsjyOtoUMobZSvYW1/ZW3tZ/bNCpNB56jx5hHYMwCbacufySAJSd0Jm5nI8lcm9vhmVRruXvDrMi/VF44iwt1QB4wifkmG4g3iQZy0sTCU/NZi3l3TFHIwEwLufr2/CpvX6X6qgbMdpGuas5sGMuSQi7QI0GuV5Gao58j81Xm8Qe8fOF6W26ESQD38AgZi7b9lKGIJcW7jz/APYwQ4/9zcneK4jbfsNWoAuYRVYMy0EOA5lmcdRK+oE29OqEPz88FpGo4kOmmfD5RqdT3SOhX0zbPsfh65LoLHm5cyBJPNuR7rjtuexFbDt4gIqMmDughwHMtuY6r0RnGRjKDiY+y3/1GnqupbtL9PFVoa5wgQ61nWPbNYOH2c10PpkwYs0tL6buW6SN9vIhdZR9mXYikWVCBuid9oLXnkSw53EG8LqxkoUZ38HjcMqqaOGr4jfxD3Xbv1HOHTeJMTrmug2I8mq1paJ3m+9rmLQEHF+xGIpEFm7WAMgCzv8AxP0K09g4F/Ea51NzS1wJk7sQeUb2lrrDT1YJPc1rQk5dDt99C4kWI/NVXfgx5qljnbQaLj2OgEqOyvpqVQOk+HSbaKh5A9UPfvzmNEWA9fV7d459UCrVINundWdVhsEa20QalSO3PyVWAhf1QKlTrz/deVTnr4/koRN+caIAs+3RLmvb7KOrDS2v2QH1bXv3+iZJ6XzOXPy5dUs55UqGSgPPTNMTCCqeS8QhU6epUTFcfp5+JCdpUzaMyMuUEjPwUUUMENU3H0v4GyYYQYExF1FFJaGaFTWBl9vA2TALS4CO1s+8dQoopGSlnHhzixPlZWqCBJy5j9vBRRAF5vBz76ckWicwBJEznbsFFEAFpVi05A6X06jqvKlQkj7dT9FFEAeVbTbO/wC/qvA76jyyheqIA8qO1M5Z/VDa2fD6KKJoCwzsRfK0xnzHRTdvlLu+XL5qKJMCmzNgYKu+KtBhcfeDgHUzPdl/NbrPZ6lTpuFERe8bxuL5vMnW/ooouVqalSFXGMnZ9r7G0Yxtexg4mhDrRAz9eaWcOf4M/ooourB3RkwM8uV1U1Lx3+aii0EVJ6nNesee0fTVeqIAWqVb9fqc0EvvGpJsclFECAtLSYmBzMwJ1tdCfnzAt8/2UUQIXL/kUCta2s39D9VFFQAKlSfn9kJr14oqQmD3gooomSf/2Q=="/>
          <p:cNvSpPr>
            <a:spLocks noChangeAspect="1" noChangeArrowheads="1"/>
          </p:cNvSpPr>
          <p:nvPr/>
        </p:nvSpPr>
        <p:spPr bwMode="auto">
          <a:xfrm>
            <a:off x="152400" y="-6905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TextBox 4">
            <a:extLst>
              <a:ext uri="{FF2B5EF4-FFF2-40B4-BE49-F238E27FC236}">
                <a16:creationId xmlns:a16="http://schemas.microsoft.com/office/drawing/2014/main" id="{2BF59CB2-4521-D565-92E2-09F4C75BC8B0}"/>
              </a:ext>
            </a:extLst>
          </p:cNvPr>
          <p:cNvSpPr txBox="1"/>
          <p:nvPr/>
        </p:nvSpPr>
        <p:spPr>
          <a:xfrm>
            <a:off x="0" y="6197025"/>
            <a:ext cx="9144000" cy="584775"/>
          </a:xfrm>
          <a:prstGeom prst="rect">
            <a:avLst/>
          </a:prstGeom>
          <a:noFill/>
        </p:spPr>
        <p:txBody>
          <a:bodyPr wrap="square" rtlCol="0">
            <a:spAutoFit/>
          </a:bodyPr>
          <a:lstStyle/>
          <a:p>
            <a:pPr algn="ctr"/>
            <a:r>
              <a:rPr lang="en-US" sz="3200" b="1" dirty="0">
                <a:latin typeface="Arial Narrow" panose="020B0606020202030204" pitchFamily="34" charset="0"/>
              </a:rPr>
              <a:t>God’s Manual For Child-Rearing!</a:t>
            </a:r>
            <a:endParaRPr lang="en-US" sz="3200" dirty="0">
              <a:latin typeface="Arial Narrow" panose="020B0606020202030204" pitchFamily="34" charset="0"/>
            </a:endParaRPr>
          </a:p>
        </p:txBody>
      </p:sp>
      <p:sp>
        <p:nvSpPr>
          <p:cNvPr id="2" name="TextBox 1"/>
          <p:cNvSpPr txBox="1"/>
          <p:nvPr/>
        </p:nvSpPr>
        <p:spPr>
          <a:xfrm>
            <a:off x="0" y="5282625"/>
            <a:ext cx="9144000" cy="923330"/>
          </a:xfrm>
          <a:prstGeom prst="rect">
            <a:avLst/>
          </a:prstGeom>
          <a:noFill/>
        </p:spPr>
        <p:txBody>
          <a:bodyPr wrap="square" rtlCol="0">
            <a:spAutoFit/>
          </a:bodyPr>
          <a:lstStyle/>
          <a:p>
            <a:pPr algn="ctr"/>
            <a:r>
              <a:rPr lang="en-US" sz="5400" b="1" dirty="0"/>
              <a:t>The Bible</a:t>
            </a:r>
          </a:p>
        </p:txBody>
      </p:sp>
      <p:pic>
        <p:nvPicPr>
          <p:cNvPr id="6" name="Picture 2" descr="Cheerful Child Girl Shows Tongue Laughs Joy Stock Footage SBV-337714050 ...">
            <a:extLst>
              <a:ext uri="{FF2B5EF4-FFF2-40B4-BE49-F238E27FC236}">
                <a16:creationId xmlns:a16="http://schemas.microsoft.com/office/drawing/2014/main" id="{087A6213-F893-26DD-B7F8-1363C117B1D8}"/>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795" r="13296" b="1"/>
          <a:stretch/>
        </p:blipFill>
        <p:spPr bwMode="auto">
          <a:xfrm>
            <a:off x="152400" y="228600"/>
            <a:ext cx="1969296" cy="147876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7" name="Picture 10" descr="How To Deal With Toddler Tantrums? Tremendous Tips">
            <a:extLst>
              <a:ext uri="{FF2B5EF4-FFF2-40B4-BE49-F238E27FC236}">
                <a16:creationId xmlns:a16="http://schemas.microsoft.com/office/drawing/2014/main" id="{12789DCA-EC32-ADA8-CE29-3E5735818AD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19800" y="4090570"/>
            <a:ext cx="2766282" cy="185303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8" name="Picture 8" descr="Temper Tantrums: Causes &amp; Prevention | SchoolWorkHelper">
            <a:extLst>
              <a:ext uri="{FF2B5EF4-FFF2-40B4-BE49-F238E27FC236}">
                <a16:creationId xmlns:a16="http://schemas.microsoft.com/office/drawing/2014/main" id="{6E4924C3-A31D-C096-9C65-95C4FA3E047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61505" y="0"/>
            <a:ext cx="1982495" cy="1578843"/>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9" name="Picture 2" descr="Free photo: Crying little boy - Blond, Boy, Child - Free Download - Jooinn">
            <a:extLst>
              <a:ext uri="{FF2B5EF4-FFF2-40B4-BE49-F238E27FC236}">
                <a16:creationId xmlns:a16="http://schemas.microsoft.com/office/drawing/2014/main" id="{8D95E5CD-01B2-EEAA-BFF0-9CA9AD1697DF}"/>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468" r="36469" b="1"/>
          <a:stretch/>
        </p:blipFill>
        <p:spPr bwMode="auto">
          <a:xfrm>
            <a:off x="2692401" y="228600"/>
            <a:ext cx="1574799" cy="142094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13" name="Picture 6" descr="Tantrum Season - Joys and Challenges">
            <a:extLst>
              <a:ext uri="{FF2B5EF4-FFF2-40B4-BE49-F238E27FC236}">
                <a16:creationId xmlns:a16="http://schemas.microsoft.com/office/drawing/2014/main" id="{BDBB0BDD-2348-B1FE-8DC7-6032F45F17C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48292" y="26860"/>
            <a:ext cx="1552508" cy="1649540"/>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227DC97B-4484-30F7-81D5-0D5D7D2EDB43}"/>
              </a:ext>
            </a:extLst>
          </p:cNvPr>
          <p:cNvPicPr>
            <a:picLocks noChangeAspect="1"/>
          </p:cNvPicPr>
          <p:nvPr/>
        </p:nvPicPr>
        <p:blipFill>
          <a:blip r:embed="rId9"/>
          <a:stretch>
            <a:fillRect/>
          </a:stretch>
        </p:blipFill>
        <p:spPr>
          <a:xfrm>
            <a:off x="7391400" y="1956970"/>
            <a:ext cx="1537499" cy="1853030"/>
          </a:xfrm>
          <a:prstGeom prst="rect">
            <a:avLst/>
          </a:prstGeom>
          <a:effectLst>
            <a:softEdge rad="127000"/>
          </a:effectLst>
        </p:spPr>
      </p:pic>
      <p:pic>
        <p:nvPicPr>
          <p:cNvPr id="17" name="Picture 4" descr="The Spoiled Child Is Not a Modern Invention - JSTOR Daily">
            <a:extLst>
              <a:ext uri="{FF2B5EF4-FFF2-40B4-BE49-F238E27FC236}">
                <a16:creationId xmlns:a16="http://schemas.microsoft.com/office/drawing/2014/main" id="{DCDF1A38-B8EE-D7C4-9E86-837CDF6713F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581400" y="4038600"/>
            <a:ext cx="1752600" cy="116840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12" name="Picture 6" descr="Pin on CPE / Émotions">
            <a:extLst>
              <a:ext uri="{FF2B5EF4-FFF2-40B4-BE49-F238E27FC236}">
                <a16:creationId xmlns:a16="http://schemas.microsoft.com/office/drawing/2014/main" id="{887EAB1E-FFD8-06A2-6811-DCBCD84F372D}"/>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822526" y="2209800"/>
            <a:ext cx="1381125" cy="1381125"/>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19" name="Picture 2" descr="Steve Joyce's BLOG: The Bible Is My Guide">
            <a:extLst>
              <a:ext uri="{FF2B5EF4-FFF2-40B4-BE49-F238E27FC236}">
                <a16:creationId xmlns:a16="http://schemas.microsoft.com/office/drawing/2014/main" id="{625ADF23-9865-B59F-EE21-DE82A7014A31}"/>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61319" y="3637919"/>
            <a:ext cx="2686681" cy="2686681"/>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1032" name="Picture 8" descr="Image result for Toddler Having Temper Tantrums">
            <a:extLst>
              <a:ext uri="{FF2B5EF4-FFF2-40B4-BE49-F238E27FC236}">
                <a16:creationId xmlns:a16="http://schemas.microsoft.com/office/drawing/2014/main" id="{5D40D23C-EDD3-9746-72C5-8F2D3AAF964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474779" y="2286000"/>
            <a:ext cx="2459421" cy="137160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2209846"/>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500" fill="hold"/>
                                        <p:tgtEl>
                                          <p:spTgt spid="17"/>
                                        </p:tgtEl>
                                        <p:attrNameLst>
                                          <p:attrName>ppt_w</p:attrName>
                                        </p:attrNameLst>
                                      </p:cBhvr>
                                      <p:tavLst>
                                        <p:tav tm="0">
                                          <p:val>
                                            <p:fltVal val="0"/>
                                          </p:val>
                                        </p:tav>
                                        <p:tav tm="100000">
                                          <p:val>
                                            <p:strVal val="#ppt_w"/>
                                          </p:val>
                                        </p:tav>
                                      </p:tavLst>
                                    </p:anim>
                                    <p:anim calcmode="lin" valueType="num">
                                      <p:cBhvr>
                                        <p:cTn id="14" dur="500" fill="hold"/>
                                        <p:tgtEl>
                                          <p:spTgt spid="17"/>
                                        </p:tgtEl>
                                        <p:attrNameLst>
                                          <p:attrName>ppt_h</p:attrName>
                                        </p:attrNameLst>
                                      </p:cBhvr>
                                      <p:tavLst>
                                        <p:tav tm="0">
                                          <p:val>
                                            <p:fltVal val="0"/>
                                          </p:val>
                                        </p:tav>
                                        <p:tav tm="100000">
                                          <p:val>
                                            <p:strVal val="#ppt_h"/>
                                          </p:val>
                                        </p:tav>
                                      </p:tavLst>
                                    </p:anim>
                                    <p:animEffect transition="in" filter="fade">
                                      <p:cBhvr>
                                        <p:cTn id="15" dur="500"/>
                                        <p:tgtEl>
                                          <p:spTgt spid="17"/>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animEffect transition="in" filter="fade">
                                      <p:cBhvr>
                                        <p:cTn id="27" dur="500"/>
                                        <p:tgtEl>
                                          <p:spTgt spid="12"/>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fill="hold"/>
                                        <p:tgtEl>
                                          <p:spTgt spid="7"/>
                                        </p:tgtEl>
                                        <p:attrNameLst>
                                          <p:attrName>ppt_w</p:attrName>
                                        </p:attrNameLst>
                                      </p:cBhvr>
                                      <p:tavLst>
                                        <p:tav tm="0">
                                          <p:val>
                                            <p:fltVal val="0"/>
                                          </p:val>
                                        </p:tav>
                                        <p:tav tm="100000">
                                          <p:val>
                                            <p:strVal val="#ppt_w"/>
                                          </p:val>
                                        </p:tav>
                                      </p:tavLst>
                                    </p:anim>
                                    <p:anim calcmode="lin" valueType="num">
                                      <p:cBhvr>
                                        <p:cTn id="38" dur="500" fill="hold"/>
                                        <p:tgtEl>
                                          <p:spTgt spid="7"/>
                                        </p:tgtEl>
                                        <p:attrNameLst>
                                          <p:attrName>ppt_h</p:attrName>
                                        </p:attrNameLst>
                                      </p:cBhvr>
                                      <p:tavLst>
                                        <p:tav tm="0">
                                          <p:val>
                                            <p:fltVal val="0"/>
                                          </p:val>
                                        </p:tav>
                                        <p:tav tm="100000">
                                          <p:val>
                                            <p:strVal val="#ppt_h"/>
                                          </p:val>
                                        </p:tav>
                                      </p:tavLst>
                                    </p:anim>
                                    <p:animEffect transition="in" filter="fade">
                                      <p:cBhvr>
                                        <p:cTn id="39" dur="500"/>
                                        <p:tgtEl>
                                          <p:spTgt spid="7"/>
                                        </p:tgtEl>
                                      </p:cBhvr>
                                    </p:animEffect>
                                  </p:childTnLst>
                                </p:cTn>
                              </p:par>
                            </p:childTnLst>
                          </p:cTn>
                        </p:par>
                        <p:par>
                          <p:cTn id="40" fill="hold">
                            <p:stCondLst>
                              <p:cond delay="3000"/>
                            </p:stCondLst>
                            <p:childTnLst>
                              <p:par>
                                <p:cTn id="41" presetID="53" presetClass="entr" presetSubtype="16"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500" fill="hold"/>
                                        <p:tgtEl>
                                          <p:spTgt spid="8"/>
                                        </p:tgtEl>
                                        <p:attrNameLst>
                                          <p:attrName>ppt_w</p:attrName>
                                        </p:attrNameLst>
                                      </p:cBhvr>
                                      <p:tavLst>
                                        <p:tav tm="0">
                                          <p:val>
                                            <p:fltVal val="0"/>
                                          </p:val>
                                        </p:tav>
                                        <p:tav tm="100000">
                                          <p:val>
                                            <p:strVal val="#ppt_w"/>
                                          </p:val>
                                        </p:tav>
                                      </p:tavLst>
                                    </p:anim>
                                    <p:anim calcmode="lin" valueType="num">
                                      <p:cBhvr>
                                        <p:cTn id="44" dur="500" fill="hold"/>
                                        <p:tgtEl>
                                          <p:spTgt spid="8"/>
                                        </p:tgtEl>
                                        <p:attrNameLst>
                                          <p:attrName>ppt_h</p:attrName>
                                        </p:attrNameLst>
                                      </p:cBhvr>
                                      <p:tavLst>
                                        <p:tav tm="0">
                                          <p:val>
                                            <p:fltVal val="0"/>
                                          </p:val>
                                        </p:tav>
                                        <p:tav tm="100000">
                                          <p:val>
                                            <p:strVal val="#ppt_h"/>
                                          </p:val>
                                        </p:tav>
                                      </p:tavLst>
                                    </p:anim>
                                    <p:animEffect transition="in" filter="fade">
                                      <p:cBhvr>
                                        <p:cTn id="45" dur="500"/>
                                        <p:tgtEl>
                                          <p:spTgt spid="8"/>
                                        </p:tgtEl>
                                      </p:cBhvr>
                                    </p:animEffect>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1030"/>
                                        </p:tgtEl>
                                        <p:attrNameLst>
                                          <p:attrName>style.visibility</p:attrName>
                                        </p:attrNameLst>
                                      </p:cBhvr>
                                      <p:to>
                                        <p:strVal val="visible"/>
                                      </p:to>
                                    </p:set>
                                    <p:anim calcmode="lin" valueType="num">
                                      <p:cBhvr>
                                        <p:cTn id="49" dur="500" fill="hold"/>
                                        <p:tgtEl>
                                          <p:spTgt spid="1030"/>
                                        </p:tgtEl>
                                        <p:attrNameLst>
                                          <p:attrName>ppt_w</p:attrName>
                                        </p:attrNameLst>
                                      </p:cBhvr>
                                      <p:tavLst>
                                        <p:tav tm="0">
                                          <p:val>
                                            <p:fltVal val="0"/>
                                          </p:val>
                                        </p:tav>
                                        <p:tav tm="100000">
                                          <p:val>
                                            <p:strVal val="#ppt_w"/>
                                          </p:val>
                                        </p:tav>
                                      </p:tavLst>
                                    </p:anim>
                                    <p:anim calcmode="lin" valueType="num">
                                      <p:cBhvr>
                                        <p:cTn id="50" dur="500" fill="hold"/>
                                        <p:tgtEl>
                                          <p:spTgt spid="1030"/>
                                        </p:tgtEl>
                                        <p:attrNameLst>
                                          <p:attrName>ppt_h</p:attrName>
                                        </p:attrNameLst>
                                      </p:cBhvr>
                                      <p:tavLst>
                                        <p:tav tm="0">
                                          <p:val>
                                            <p:fltVal val="0"/>
                                          </p:val>
                                        </p:tav>
                                        <p:tav tm="100000">
                                          <p:val>
                                            <p:strVal val="#ppt_h"/>
                                          </p:val>
                                        </p:tav>
                                      </p:tavLst>
                                    </p:anim>
                                    <p:animEffect transition="in" filter="fade">
                                      <p:cBhvr>
                                        <p:cTn id="51" dur="500"/>
                                        <p:tgtEl>
                                          <p:spTgt spid="1030"/>
                                        </p:tgtEl>
                                      </p:cBhvr>
                                    </p:animEffect>
                                  </p:childTnLst>
                                </p:cTn>
                              </p:par>
                            </p:childTnLst>
                          </p:cTn>
                        </p:par>
                        <p:par>
                          <p:cTn id="52" fill="hold">
                            <p:stCondLst>
                              <p:cond delay="40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4500"/>
                            </p:stCondLst>
                            <p:childTnLst>
                              <p:par>
                                <p:cTn id="59" presetID="53" presetClass="entr" presetSubtype="16" fill="hold" nodeType="afterEffect">
                                  <p:stCondLst>
                                    <p:cond delay="0"/>
                                  </p:stCondLst>
                                  <p:childTnLst>
                                    <p:set>
                                      <p:cBhvr>
                                        <p:cTn id="60" dur="1" fill="hold">
                                          <p:stCondLst>
                                            <p:cond delay="0"/>
                                          </p:stCondLst>
                                        </p:cTn>
                                        <p:tgtEl>
                                          <p:spTgt spid="1032"/>
                                        </p:tgtEl>
                                        <p:attrNameLst>
                                          <p:attrName>style.visibility</p:attrName>
                                        </p:attrNameLst>
                                      </p:cBhvr>
                                      <p:to>
                                        <p:strVal val="visible"/>
                                      </p:to>
                                    </p:set>
                                    <p:anim calcmode="lin" valueType="num">
                                      <p:cBhvr>
                                        <p:cTn id="61" dur="500" fill="hold"/>
                                        <p:tgtEl>
                                          <p:spTgt spid="1032"/>
                                        </p:tgtEl>
                                        <p:attrNameLst>
                                          <p:attrName>ppt_w</p:attrName>
                                        </p:attrNameLst>
                                      </p:cBhvr>
                                      <p:tavLst>
                                        <p:tav tm="0">
                                          <p:val>
                                            <p:fltVal val="0"/>
                                          </p:val>
                                        </p:tav>
                                        <p:tav tm="100000">
                                          <p:val>
                                            <p:strVal val="#ppt_w"/>
                                          </p:val>
                                        </p:tav>
                                      </p:tavLst>
                                    </p:anim>
                                    <p:anim calcmode="lin" valueType="num">
                                      <p:cBhvr>
                                        <p:cTn id="62" dur="500" fill="hold"/>
                                        <p:tgtEl>
                                          <p:spTgt spid="1032"/>
                                        </p:tgtEl>
                                        <p:attrNameLst>
                                          <p:attrName>ppt_h</p:attrName>
                                        </p:attrNameLst>
                                      </p:cBhvr>
                                      <p:tavLst>
                                        <p:tav tm="0">
                                          <p:val>
                                            <p:fltVal val="0"/>
                                          </p:val>
                                        </p:tav>
                                        <p:tav tm="100000">
                                          <p:val>
                                            <p:strVal val="#ppt_h"/>
                                          </p:val>
                                        </p:tav>
                                      </p:tavLst>
                                    </p:anim>
                                    <p:animEffect transition="in" filter="fade">
                                      <p:cBhvr>
                                        <p:cTn id="63" dur="500"/>
                                        <p:tgtEl>
                                          <p:spTgt spid="1032"/>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500" fill="hold"/>
                                        <p:tgtEl>
                                          <p:spTgt spid="2"/>
                                        </p:tgtEl>
                                        <p:attrNameLst>
                                          <p:attrName>ppt_w</p:attrName>
                                        </p:attrNameLst>
                                      </p:cBhvr>
                                      <p:tavLst>
                                        <p:tav tm="0">
                                          <p:val>
                                            <p:fltVal val="0"/>
                                          </p:val>
                                        </p:tav>
                                        <p:tav tm="100000">
                                          <p:val>
                                            <p:strVal val="#ppt_w"/>
                                          </p:val>
                                        </p:tav>
                                      </p:tavLst>
                                    </p:anim>
                                    <p:anim calcmode="lin" valueType="num">
                                      <p:cBhvr>
                                        <p:cTn id="68" dur="500" fill="hold"/>
                                        <p:tgtEl>
                                          <p:spTgt spid="2"/>
                                        </p:tgtEl>
                                        <p:attrNameLst>
                                          <p:attrName>ppt_h</p:attrName>
                                        </p:attrNameLst>
                                      </p:cBhvr>
                                      <p:tavLst>
                                        <p:tav tm="0">
                                          <p:val>
                                            <p:fltVal val="0"/>
                                          </p:val>
                                        </p:tav>
                                        <p:tav tm="100000">
                                          <p:val>
                                            <p:strVal val="#ppt_h"/>
                                          </p:val>
                                        </p:tav>
                                      </p:tavLst>
                                    </p:anim>
                                    <p:animEffect transition="in" filter="fade">
                                      <p:cBhvr>
                                        <p:cTn id="69" dur="500"/>
                                        <p:tgtEl>
                                          <p:spTgt spid="2"/>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5"/>
                                        </p:tgtEl>
                                        <p:attrNameLst>
                                          <p:attrName>style.visibility</p:attrName>
                                        </p:attrNameLst>
                                      </p:cBhvr>
                                      <p:to>
                                        <p:strVal val="visible"/>
                                      </p:to>
                                    </p:set>
                                    <p:anim calcmode="lin" valueType="num">
                                      <p:cBhvr>
                                        <p:cTn id="72" dur="500" fill="hold"/>
                                        <p:tgtEl>
                                          <p:spTgt spid="5"/>
                                        </p:tgtEl>
                                        <p:attrNameLst>
                                          <p:attrName>ppt_w</p:attrName>
                                        </p:attrNameLst>
                                      </p:cBhvr>
                                      <p:tavLst>
                                        <p:tav tm="0">
                                          <p:val>
                                            <p:fltVal val="0"/>
                                          </p:val>
                                        </p:tav>
                                        <p:tav tm="100000">
                                          <p:val>
                                            <p:strVal val="#ppt_w"/>
                                          </p:val>
                                        </p:tav>
                                      </p:tavLst>
                                    </p:anim>
                                    <p:anim calcmode="lin" valueType="num">
                                      <p:cBhvr>
                                        <p:cTn id="73" dur="500" fill="hold"/>
                                        <p:tgtEl>
                                          <p:spTgt spid="5"/>
                                        </p:tgtEl>
                                        <p:attrNameLst>
                                          <p:attrName>ppt_h</p:attrName>
                                        </p:attrNameLst>
                                      </p:cBhvr>
                                      <p:tavLst>
                                        <p:tav tm="0">
                                          <p:val>
                                            <p:fltVal val="0"/>
                                          </p:val>
                                        </p:tav>
                                        <p:tav tm="100000">
                                          <p:val>
                                            <p:strVal val="#ppt_h"/>
                                          </p:val>
                                        </p:tav>
                                      </p:tavLst>
                                    </p:anim>
                                    <p:animEffect transition="in" filter="fade">
                                      <p:cBhvr>
                                        <p:cTn id="74" dur="500"/>
                                        <p:tgtEl>
                                          <p:spTgt spid="5"/>
                                        </p:tgtEl>
                                      </p:cBhvr>
                                    </p:animEffect>
                                  </p:childTnLst>
                                </p:cTn>
                              </p:par>
                            </p:childTnLst>
                          </p:cTn>
                        </p:par>
                        <p:par>
                          <p:cTn id="75" fill="hold">
                            <p:stCondLst>
                              <p:cond delay="5500"/>
                            </p:stCondLst>
                            <p:childTnLst>
                              <p:par>
                                <p:cTn id="76" presetID="53" presetClass="entr" presetSubtype="16" fill="hold" nodeType="after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p:cTn id="78" dur="500" fill="hold"/>
                                        <p:tgtEl>
                                          <p:spTgt spid="19"/>
                                        </p:tgtEl>
                                        <p:attrNameLst>
                                          <p:attrName>ppt_w</p:attrName>
                                        </p:attrNameLst>
                                      </p:cBhvr>
                                      <p:tavLst>
                                        <p:tav tm="0">
                                          <p:val>
                                            <p:fltVal val="0"/>
                                          </p:val>
                                        </p:tav>
                                        <p:tav tm="100000">
                                          <p:val>
                                            <p:strVal val="#ppt_w"/>
                                          </p:val>
                                        </p:tav>
                                      </p:tavLst>
                                    </p:anim>
                                    <p:anim calcmode="lin" valueType="num">
                                      <p:cBhvr>
                                        <p:cTn id="79" dur="500" fill="hold"/>
                                        <p:tgtEl>
                                          <p:spTgt spid="19"/>
                                        </p:tgtEl>
                                        <p:attrNameLst>
                                          <p:attrName>ppt_h</p:attrName>
                                        </p:attrNameLst>
                                      </p:cBhvr>
                                      <p:tavLst>
                                        <p:tav tm="0">
                                          <p:val>
                                            <p:fltVal val="0"/>
                                          </p:val>
                                        </p:tav>
                                        <p:tav tm="100000">
                                          <p:val>
                                            <p:strVal val="#ppt_h"/>
                                          </p:val>
                                        </p:tav>
                                      </p:tavLst>
                                    </p:anim>
                                    <p:animEffect transition="in" filter="fade">
                                      <p:cBhvr>
                                        <p:cTn id="8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Boot Camp SVG">
            <a:extLst>
              <a:ext uri="{FF2B5EF4-FFF2-40B4-BE49-F238E27FC236}">
                <a16:creationId xmlns:a16="http://schemas.microsoft.com/office/drawing/2014/main" id="{7ED55CB1-83E0-D287-B9E5-743710148D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928938"/>
            <a:ext cx="1109662" cy="1109662"/>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3" name="AutoShape 2" descr="data:image/jpeg;base64,/9j/4AAQSkZJRgABAQAAAQABAAD/2wCEAAkGBhQSEBUUEhQWFRQVFBQVFRcWGBUUFhYWFRcVGBQUGBUXHSYeFxkjGRQVHy8gIycpLCwsFR4xNTAqNSYrLCkBCQoKDgwOGg8PGCkkHyApKSksLCwqLCopKSwsKSwpLCkpKSksKSwpLCwpKSksLCkpKSwpLCwpKSwsLCwwLCkpKf/AABEIALcBEwMBIgACEQEDEQH/xAAcAAACAwEBAQEAAAAAAAAAAAADBAACBQYBBwj/xAA8EAABAwIDBgMHAgYBBAMAAAABAAIRAyEEMUEFEhNRYXGBkaEGIjKxweHwFNEHFSNCUvFiFnKSsiRDU//EABoBAAMBAQEBAAAAAAAAAAAAAAABAgMFBAb/xAAsEQACAQMCBQIGAwEAAAAAAAAAAQIDERIEIRMUMUFRYXEiMkKBkaEFUsEV/9oADAMBAAIRAxEAPwD5y2mjspolOkmGU19dFHzzYBlNGbSR2UUZtFaJmbF20kRtJMtpIrKKsTFm0kQUk22iriigkU4SvwU3wVcUUZAJiircJOiivRRSyHYSFJWFBOcFe8BGYWEuEpwk9wVOCjILCPDXvDTvBXhpIzCwnw1U009wl5wkZBYS4aqaaeNJecJGQWETTXnDT5oqhpJ5DEDTVTTT5oqpoouMzzSQ3Ulo8FDdSRcZncFCNJaRooT6SLlIzzRS7qa0nU0J1JZstGY6mhOpLSdSS7qaykrloQNJRNGmvVliaGhTophlFHZRTDKC3TPKxdlFHZRTLKCOygnkQxVtBFbQTbcOjNw6WYWuJtoIgoJ1mHRBQSzDERFBXFBPtwyuMMpdRBiIDDqCgtQUhHw+qpwFPEKxM/gr3gJ/gL0UEZhiICgpwVocBTgIzDEz+CvDQWj+nXhoIzDEz+AvOCtHgqwwZOQJ8ClxUhqDfQy+AvOCtF1Befp1WYsTPNFVNBaPAXhoJ5hiZpoqhorTNBUNBGYYmZwVQ0FpnDqpw6eQ7GU+iguorWfh0F2HTUhmS+igPorWfQQH4dPIoyX0UF9Far8KguwvVJtFRMo0VFoHCjmfL7qLK6NbM06eHTVOgn8Ls0u0WlS2GVlKvFdzNUZS6Ix2YdHZQW3T2INXJmnsdvMlZvUxKWnkYLMOjswi3hslqYpbMaFk9Si1pWc+3CFWGH6LpP0bf8QrNwY1Hqo5orljnm0+itw+i3jg28vVetwY/wAQjmEVy5gcCUangSdFu8DkApwip5jwHLmS3Y7jp6hFGxOZan+CUM4Z3L1KlVpPuacKK7CT9lAapd2B/JWn+mOpVThBrJ81aqPyRKmvBlnB9vNVOEWq3B/8YXr8MQOkKuMTwTl9pY8UzugjeA3nf8QZ3e5MeQVa29UNMMquBJ+JuQMmJGs7vqvme1tv1HYx9Xm82Ggb7rYHYeq672Z2w0Xc4GmBIdMlhOjm5xP4VwNbXqTl12O1pKVOMem523DLwS5uWTxk7nI/tNkv+nWbivaogiL03f3CC0yY8PFbWxHCtTkES0kEdso52Xo0Gtl8k37GGs0i+eIt+nVTQXR/ysalWbs1q6vMpHNWmbOZOHVThui6wYNg0VhQaNAk9X6Fcr6nIfoydCoNmPOTV1+6FUwp5t+CuWXk5P8AkrzoFU7AdrC6swhuS5uZXLROX/6d5lT/AKebrK6NxQKhS5ib7lKhBdjAdsZg/tQn7OaMmj0W2+EtUhDrSK4a7IyDgxyUTpIUS4sh4IaaOUeScpO/LpKlXTTKql7koaCIGHn8kBj0RtRKzGG4J5ojaZ5oYqq4qJXYbBdw8wFNw81XiqcRLcC4Z1V90jVDFUKCujcNggnmoWnmqcZeOrwjcNgu51VoPNL/AKpW/Upbj2D7nirABKfqVU4lKzC6HYCyvais5mDrOpCagYd2wNyYyPRMCvOqFiHhzS05EEHxF08XYrJH5rr0yKhBuZM99R5rstjYak6jSNLFMoYljXXcHNYRvE8OoIIIvO91IjVcptbAvbWvNy4z3PzQxTe3dIm7oHXmFy6l33PdF23O3qbf/TVN3E4XdLs3UXN4dSc3NBBa5pzsR2Xb+xe1sO8uZS90OvBzB6dOy+Z7MZVbRcytTLmlzTSDifdJDi+Bo3dE9COq3fZTDDi06tOxNrRMxPn9CvNGWE00a/PFn15tW114ao5pL9RC8OJXdjE5bkNnEDmq/qRzSZrqhqK8SLsddiR1QH40DSUDicxKqXDkfNPFBdhf5kNAVU43oliUNzinjETlIO/GdEtUxp5BCe8peo7sqUUTeRarjXdElXxjualQFK1WHmnlTj1YrTZU4p3NRBcDzUVZ0/KDGfhjtOm4Jum9wGfqk8PiKVVm9ujIZySO8WPefBNUHsj+mIk3EG8aZReCuM/5iH9H+j0LSvyPUqzufqj/AKiM3DxICyRWpuJ3qbQ3M5CSIIvHojDaVARvUaZMzk0gjU9/2S/60H9NvuPl2vqNGjtRj/hqMMEgw4G7cx4JhmLH+Q8wgUdq4V1MEUmNj/GmBEjUxHRZmI9oGNBDKeoALWi0kCQAO6Uv5NLpG5a078m6MUP8m3yuPJLVNv0GP3HVmBxgbpN7kAadUjg9qBzSWio4tdAa4broJu4Agd5svKeF3mnfY0mZDnNG9naRJuO6wX8tKbtCkzTlUusja/UgmJv0BP0U/VDXeHdrh8wkaZLfie8+MDsBooCw33ZPM+8fVehaqu/pS+7ZPAj5Yf8AmrZIG+SM4Y/9lBjicqdU5D4RfWbuXnHdyPgIsvBUdyK0epqW7fgSoR9S9TFkEAMJveXMG7Pj2RGGqbhjeGGuLnuqBsEaRuxETJmyDv8AMA9wh4yXgDfewDIU3bjY5buXeyhairfdr8D4MTSrUnMALmuO9uwKbXVCd45yAABrJK84DpyEaH3suZEZrAfsneMmviDlI3xumOYDZjpKbfSJ/vMfnVZ1tRW6Q/wpUYgdh7WrV6tRj8O+mxvwPe3d3gDHwTN4JlbDtn1XscKZZMEAkECY5yV5sPYrqhJNmXvLpM6dBb1WxtzHswmFqPkAMpuLe4HujxMDxUR1Fd3lJ2XgpUYXOOofwkpvh1fFVKgMOI3GtkxnaY8lrO9jsI3da8FpaW7rgWn4crlq0dge09B9GmCb7rRcHMAA/JbL8PSqDn5rzzjGrvnv7iymuhg4bZLQRO5VFwSABMyAXC021RP+kqbKnEpGDq2AG8vdOY7LapbPpMynzJQNr7bpUKD6jrBo5ZnQDqVFOjCl8Tl+wUpnPYusKZIdIIzBQTtEAAxmY8/z0WhQ2nh8c0Aktd5OH0IWL7Q7POGbvu99s+6Wj4jBzzII5LGtLUx3jNtFSp2fQLV2zTa6INnNBOl72joFSltxj3ABrgIuXESDIjLQ38lxtTavEqOEx/UndMiAASAZESNRpIWtTduNImx1Ec5ym5+6yeqrxVnJk4rwdGMYwyBnrdDxGIYIkacz6rBfiw2oSDYNmJIJ3iYkRFv2WZtnaj+EXMG+W6XMyRoL5clEK+om7ZsrFeDpK2LpiBmcj72Vp58o80amxjzDbgGJ96AeR1C4ytuFlNzqTrh7nPFSpuuMAuIaJIi2fZMbN2kKTBvjekTM2+LOSLn3vRe1ycbXm39ybeiOpq4KmAZcy2kkm/RC/l9OM2DXJ31C5nH40Od7rXNLQXXeC06QLC/LokaePcXAlp+Hes4gEAXN8steSHON9m7e7GdRjaQZvHeaGDdhwzvmd3kIKwqu1KBuK0gn/B4sMjfmuY2zt6pUY9nvf1PdPK+ZGsArnaOOIZBaDEzznS/JbwoQmru/5DJn0R2Opf8A7gZGNw6+Ki5fD7TcGNDfeAAAMAW/LKLTgw8DyZ02wS11I+8esDkTa11MNSrkxuS3eMEmBHvZ+i06ECwAA6R9E9SY2w0FxpC8nLxvuaiFXY1ao7eFQMJAGrsshAtoE/hPZ73A2o7ecP7mSyRyMzOZTlOqBmUwzEhWqMF2JsDw2xabBDWiOsn5p5lAAWCG3Fq7a5WqhFdEAdtMlEFNA43NQVFYg/BHRWayEvxV455/DF0XAaPdV3Eo2odYnpf5oofZUmAU0wq8IclUvUNT7oAvwwg4l4axzt2S1pdAzMCV66r/ALXhqlJjR0WxNpU6lIGi4ObFuv3XLe2WEOJoVmVbDdMC8tIggzqbLImpgaxrUQTQcZqU2z7hObgOWq67G0m4/Cudh3t33MIBJtMWDoyOiHui5La6ON2N7LVC5pZVAAFxcD0W8/2fxtN28ytI5SfqFb2d2XWpt/rNDX3loN4FpMWhdPh6xyLD6ryfDJ/FS/Z454X2bMXA4fFn43jw/wBL3buHLWsDjvl0kjO1ua1K7XMdZljynNY226pdVDNWtAjqbx6qoKN3aFh00r7NnLbR2fw/fp+7eQAbzoG/suz2dj9/D7uIFnNIcDfn6rFxlAU/eqEWHgOt7TCCytxADcAXbOvWPktUrHQfyfEJ1NiNcZO4TJglt/E+Xkka+wahADTSAkuk8Sd68gaQt2Hc1R7jOfgp4UPB5zNxOxnO/uAMNFhaRnfMhKVNh1ZH9SBya05aXzlbpP4UszeaAOI4mSQXbpN9MoKlUILsM5nGUXNIcNy9gWhzWuAN5LviyzCuMPUaBDWnUES4TFr6D9loYvYIqOBqVXvvbeDecmC1oA5LxmHqgiXBzcnS0mAMtwNgB0dVk6O5OJmw9zA0Uw5wdJLXAmxkWnNIYmoRO80tJEbsSBPaZmT5rpnupsgQ6ADA3CS3lBAK5vb236jXBlFpIdyDnXOU+6N219TYqo0EuiE1sZNTDSSfdgQDo4gTlc3vkFnYnYrALv8AizkRfQ59PVNjC13He4ZMiTusJLQTEAEAxI9VrYOiDO/SIdAEvBJ7wZA8FrHKLsiErnOVNj3s60DkNBaFF0zqABjhj/xaot7S8l4GyzEch0yTFJxJ/CkaTvLwTeHedFBY9TMfdM0pzSdPnfrZO0X29b2MJAM0T0lFB/Cgsk/ZWDxl+30VCD78r0VEAvXjn/RAhifzTxVX1I/2k3Yj/aG90qrANnEjxVTizzSwNuq8lABuOZ1RqeLtB+aTV6bSSAMyYFwEANnFfhXjayrisK5lntj1+SAXfT0STTV0FhriclkY/aH6IivRJbvPAfTHwPmSTH9rhGnNPhZntFhGvoFzyAKZDyXGGgDOb5RoLqkrlJ2Oto7Tr4x39PDkUmhjm1nP4Tw9zZdwoY6YkAz7pvmtDC4HHs+KrTdewLXC2gMCJ7Lj/Z7+LLBTb+oqEO3TFOhhn7rQJ3Q0mQfdE5rWP8QWvIDKtdjzuw12HY6ZiN5zZDbXzWnAqS6KR55TT7o66hUrRFTdn/jJvppkuQ217ZOpYh+HqUOHULd9rrObUblvNcBJNhaLJmv/ABJptJDadV0RJe6hSneAIhsk5HUBI4j2qZjJAsWuDmtdulzWxBggCQXWkE90PTVIQbd7eo6VSKla9zJDH1XB9c9maTzdzPRPCr9l6AOnooW5aeq85vKWTPHXy07obqhnMgDnl6osHOQhl3MSmB5ujPpzlV4UzaTBPaMyo6pnJ7ZeipPu5+JNo/dAA9QDfqPsqbp3oJ6xefzqrOeCbT3mfwoVepHwmTpzjKUAV3T05GRNusJd9QxBdfpJ7dijFvuumwIymQQOmeaWAIFgIyJG96z2QgFqzt24jS/yGaDVJN+9z+XRajXNM6yZFsiLxnKBVe0GXduUdBdUAq7EOnP0+yiE/EQYDvn9FEWC5q0I1TjB4FZ9JxztHr4J6hGt+9yoAbpmbi3fKycp1RGk62SQqRlblGXdE4gkfI+mSAG2uJyXoqIO/wCAmArZkW/AmIKavny/dV39R+y9dTGvdC34TQixeo1VDlZoTA9VoVZU3kAWLl5K9cwjkqyk2B0bXfqMP/ybnzkLBcCDB8teqa2Nj9ypB+F1j30Kd29gL77R3XPpz4FXhvpLdGrWSuYgeud/iC7/AOFLrgVaRifiAJ92Rlmt8mFyn8SK5/RtHOuz0a/9l1KXzown8rOR2fig5znMgEDVocRpMzJhbWExbqTA5rofvkNhos2DOuUkGO65DAP96CYzvEreoA091xg3vGoNrr6GlUdt2cqcVfodBgNqGtScS8Cq0EOmBvbr4IdJGhF+63fZ1reIYdJgn3ZIiwMmI1FgIXzjZWLjF1GtyfvAA3vn8123ss88UE8nA2tJAgDrY+SJzdSjJeglFQqL3Oy3Z0HRDc7kNYVOPP5Pqqmqf9L5k7Nj3e8Pzkhuf08l5J6lDn7oGEfWHzlB4kzYE2VHtt8vugVL5zp6IAOK15sYvpY5Sg1bQW5negz5xdA3o0NvVW4ozi+U9NAgCzWAXMExY9exQKsj4w5pdplE3B3SJIUqPBEENPQ/SEqXT8QMZCDIA+YOSEBWpii3K9rwS0x2CSqMm4mesT1EapmtUAtpFnGQZv4+qUrVHAaOA5Ek9clYgDpnJvi4r1D3yb38QZ+SiLBc26Ri31yTFN4mBHXr4rOoEZ37DKI85lM0HWsOkm2fXVS0M0hU0iwXrKl89emSUY8ZCYCapkd/LNIA9JxvBtGtzCOwQRPqUrxxp81BUM/6QIcfUv8AJDLidUu2p3tCu386poYeFYFDaVfdjVIRYqMVCIv+/wCFesH5+ZIBhDVVQfw9VnV/aHDsJa6vTByI3gSD15JnC7RpVBNOox//AGuBjuAnZhdBxFsrLptn1hWow7MWPgLFc3bwTeyMSab50NjqvJqqbnC8eq3RpB2YHGYQtcRoCuO/iLSnBT/jUpn/ANm/VfVNqYMPZPIf6XB+1WzuJha1M57u8IvdnvCPL1V6HUKpZ9yKsbJnxvD4jdcCRMLd2mQ6hxm1LWAaAIB5GMvss/8Al5pvEw5pa1wtZzXZG/ktbDbFa8ngvADoa+m6SDvGLehHZfU04NRZypSTaOZwVZwe0t+IGZ6i6+m7Dx++WGw94WaLG15J1uuDwuDbSqvZVN2PcwjLIkSuq2NgDTqtc0gsL23EQe7ZseyrTwtTb8pkV5XmjvQ+0QFAULe817N4XzZ2AoeD0+yoQSh8Yj881U1baj5n9kAFcCLc0E/mqtxIvPPXyQXu5Tbz01QAKqB+/wCBAI5CT3zRN7Mzl+RCWeTyta9h8k0BXfv4+Xig1Hznn1/cK8EmBGut8s0CtbPLp+cwnYDypbx7pOoyDlHI5Ij3X+Wnmgu3omHCM7Tz5ZKiSj3kHP0Z+yiHxxq2e0KIA1DVHX8ymETiRlbyuByBSVF8eNufVNU2mRHKfPP6qWgHcPW5nQXkIhrG8GP2SlNvM+sWHVMb2cE/FlA0SsUFAg2F9b/lkSn3B85QqDTr627SUUZ+nZFxBmm0ZdMkUA+KA2TzgZcvumKefS8/kpDLCRdEmDyEXnK/NUcet/ko12XfX6oAs13SbX1WR7VbJq4igG0X7rg6SCSA4QRG9pktjevofHmuB9s/aioXvw9IFrAd17oIc/nB0b2zV04tvYibsjkMVhnUnljokGDDg4ebSQVSnVLTLSQeYsfNaWBoYUs/rOripP8AYxpaByuZPdDr7MDiP04rVBF96kWnw3Zle667nm3GcJ7X4inHv7wBmH+8uo2X/EphEV2uaTm5oBb5Zr569pBIIIIMQbEEaELyVEqcWNVGj9E+y/tXh8QzcbXY5wA90u3XEdnQdVX2lptosdVf7rGgkk2G6M475eK/PDKl5XSs9p3/AKCvh3bz21BT3SXk8PceCYBsQY05LlvQunV4kHs30PUq6lGzAYStLRZr6W87dDvip3J3ZBkWg+K6X2doB1VjhAAlwAAgkAx5FcTsmpLo5ldf7PP3areQBt4L61SvQl7HGatVj7mP7VFlPHv3mzvhjyYu1zmiY5i2XVamwd0VGFmRc3LInK40XPe1eK39oVSDYOazn8AANu8rU2HX95ptm3pqFjo5Xp4vx/hpqVad0fQuIB9FBU+X54qjvU/Pn0VC77r546xdz85H2VJ5HzXnEzE3VDHnp11QBcvjPkPuhmqBrP1Vahi3TyQnO6eP0TSAK+uDECOcX+ajqwNy6/KPLM3SjyPz5oFSoZznqPmqAO54uPkI8MsuiBVIVOLy5IL3zY9cv2RYRHvjW/5aUsXATFu0j5L11Uc9eUDxPZCdUI7c/uqEDL+v55KIJk5QvUWAepO5j6x4puidTkMpy8VmU35dPwJsUyHQbwb3DhbOCLFJgPDK09RomWU4PO/ceBSVMTBnTyCapsjyOtoUMobZSvYW1/ZW3tZ/bNCpNB56jx5hHYMwCbacufySAJSd0Jm5nI8lcm9vhmVRruXvDrMi/VF44iwt1QB4wifkmG4g3iQZy0sTCU/NZi3l3TFHIwEwLufr2/CpvX6X6qgbMdpGuas5sGMuSQi7QI0GuV5Gao58j81Xm8Qe8fOF6W26ESQD38AgZi7b9lKGIJcW7jz/APYwQ4/9zcneK4jbfsNWoAuYRVYMy0EOA5lmcdRK+oE29OqEPz88FpGo4kOmmfD5RqdT3SOhX0zbPsfh65LoLHm5cyBJPNuR7rjtuexFbDt4gIqMmDughwHMtuY6r0RnGRjKDiY+y3/1GnqupbtL9PFVoa5wgQ61nWPbNYOH2c10PpkwYs0tL6buW6SN9vIhdZR9mXYikWVCBuid9oLXnkSw53EG8LqxkoUZ38HjcMqqaOGr4jfxD3Xbv1HOHTeJMTrmug2I8mq1paJ3m+9rmLQEHF+xGIpEFm7WAMgCzv8AxP0K09g4F/Ea51NzS1wJk7sQeUb2lrrDT1YJPc1rQk5dDt99C4kWI/NVXfgx5qljnbQaLj2OgEqOyvpqVQOk+HSbaKh5A9UPfvzmNEWA9fV7d459UCrVINundWdVhsEa20QalSO3PyVWAhf1QKlTrz/deVTnr4/koRN+caIAs+3RLmvb7KOrDS2v2QH1bXv3+iZJ6XzOXPy5dUs55UqGSgPPTNMTCCqeS8QhU6epUTFcfp5+JCdpUzaMyMuUEjPwUUUMENU3H0v4GyYYQYExF1FFJaGaFTWBl9vA2TALS4CO1s+8dQoopGSlnHhzixPlZWqCBJy5j9vBRRAF5vBz76ckWicwBJEznbsFFEAFpVi05A6X06jqvKlQkj7dT9FFEAeVbTbO/wC/qvA76jyyheqIA8qO1M5Z/VDa2fD6KKJoCwzsRfK0xnzHRTdvlLu+XL5qKJMCmzNgYKu+KtBhcfeDgHUzPdl/NbrPZ6lTpuFERe8bxuL5vMnW/ooouVqalSFXGMnZ9r7G0Yxtexg4mhDrRAz9eaWcOf4M/ooourB3RkwM8uV1U1Lx3+aii0EVJ6nNesee0fTVeqIAWqVb9fqc0EvvGpJsclFECAtLSYmBzMwJ1tdCfnzAt8/2UUQIXL/kUCta2s39D9VFFQAKlSfn9kJr14oqQmD3gooomSf/2Q=="/>
          <p:cNvSpPr>
            <a:spLocks noChangeAspect="1" noChangeArrowheads="1"/>
          </p:cNvSpPr>
          <p:nvPr/>
        </p:nvSpPr>
        <p:spPr bwMode="auto">
          <a:xfrm>
            <a:off x="0" y="-8429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hQSEBUUEhQWFRQVFBQVFRcWGBUUFhYWFRcVGBQUGBUXHSYeFxkjGRQVHy8gIycpLCwsFR4xNTAqNSYrLCkBCQoKDgwOGg8PGCkkHyApKSksLCwqLCopKSwsKSwpLCkpKSksKSwpLCwpKSksLCkpKSwpLCwpKSwsLCwwLCkpKf/AABEIALcBEwMBIgACEQEDEQH/xAAcAAACAwEBAQEAAAAAAAAAAAADBAACBQYBBwj/xAA8EAABAwIDBgMHAgYBBAMAAAABAAIRAyEEMUEFEhNRYXGBkaEGIjKxweHwFNEHFSNCUvFiFnKSsiRDU//EABoBAAMBAQEBAAAAAAAAAAAAAAABAgMFBAb/xAAsEQACAQMCBQIGAwEAAAAAAAAAAQIDERIEIRMUMUFRYXEiMkKBkaEFUsEV/9oADAMBAAIRAxEAPwD5y2mjspolOkmGU19dFHzzYBlNGbSR2UUZtFaJmbF20kRtJMtpIrKKsTFm0kQUk22iriigkU4SvwU3wVcUUZAJiircJOiivRRSyHYSFJWFBOcFe8BGYWEuEpwk9wVOCjILCPDXvDTvBXhpIzCwnw1U009wl5wkZBYS4aqaaeNJecJGQWETTXnDT5oqhpJ5DEDTVTTT5oqpoouMzzSQ3Ulo8FDdSRcZncFCNJaRooT6SLlIzzRS7qa0nU0J1JZstGY6mhOpLSdSS7qaykrloQNJRNGmvVliaGhTophlFHZRTDKC3TPKxdlFHZRTLKCOygnkQxVtBFbQTbcOjNw6WYWuJtoIgoJ1mHRBQSzDERFBXFBPtwyuMMpdRBiIDDqCgtQUhHw+qpwFPEKxM/gr3gJ/gL0UEZhiICgpwVocBTgIzDEz+CvDQWj+nXhoIzDEz+AvOCtHgqwwZOQJ8ClxUhqDfQy+AvOCtF1Befp1WYsTPNFVNBaPAXhoJ5hiZpoqhorTNBUNBGYYmZwVQ0FpnDqpw6eQ7GU+iguorWfh0F2HTUhmS+igPorWfQQH4dPIoyX0UF9Far8KguwvVJtFRMo0VFoHCjmfL7qLK6NbM06eHTVOgn8Ls0u0WlS2GVlKvFdzNUZS6Ix2YdHZQW3T2INXJmnsdvMlZvUxKWnkYLMOjswi3hslqYpbMaFk9Si1pWc+3CFWGH6LpP0bf8QrNwY1Hqo5orljnm0+itw+i3jg28vVetwY/wAQjmEVy5gcCUangSdFu8DkApwip5jwHLmS3Y7jp6hFGxOZan+CUM4Z3L1KlVpPuacKK7CT9lAapd2B/JWn+mOpVThBrJ81aqPyRKmvBlnB9vNVOEWq3B/8YXr8MQOkKuMTwTl9pY8UzugjeA3nf8QZ3e5MeQVa29UNMMquBJ+JuQMmJGs7vqvme1tv1HYx9Xm82Ggb7rYHYeq672Z2w0Xc4GmBIdMlhOjm5xP4VwNbXqTl12O1pKVOMem523DLwS5uWTxk7nI/tNkv+nWbivaogiL03f3CC0yY8PFbWxHCtTkES0kEdso52Xo0Gtl8k37GGs0i+eIt+nVTQXR/ysalWbs1q6vMpHNWmbOZOHVThui6wYNg0VhQaNAk9X6Fcr6nIfoydCoNmPOTV1+6FUwp5t+CuWXk5P8AkrzoFU7AdrC6swhuS5uZXLROX/6d5lT/AKebrK6NxQKhS5ib7lKhBdjAdsZg/tQn7OaMmj0W2+EtUhDrSK4a7IyDgxyUTpIUS4sh4IaaOUeScpO/LpKlXTTKql7koaCIGHn8kBj0RtRKzGG4J5ojaZ5oYqq4qJXYbBdw8wFNw81XiqcRLcC4Z1V90jVDFUKCujcNggnmoWnmqcZeOrwjcNgu51VoPNL/AKpW/Upbj2D7nirABKfqVU4lKzC6HYCyvais5mDrOpCagYd2wNyYyPRMCvOqFiHhzS05EEHxF08XYrJH5rr0yKhBuZM99R5rstjYak6jSNLFMoYljXXcHNYRvE8OoIIIvO91IjVcptbAvbWvNy4z3PzQxTe3dIm7oHXmFy6l33PdF23O3qbf/TVN3E4XdLs3UXN4dSc3NBBa5pzsR2Xb+xe1sO8uZS90OvBzB6dOy+Z7MZVbRcytTLmlzTSDifdJDi+Bo3dE9COq3fZTDDi06tOxNrRMxPn9CvNGWE00a/PFn15tW114ao5pL9RC8OJXdjE5bkNnEDmq/qRzSZrqhqK8SLsddiR1QH40DSUDicxKqXDkfNPFBdhf5kNAVU43oliUNzinjETlIO/GdEtUxp5BCe8peo7sqUUTeRarjXdElXxjualQFK1WHmnlTj1YrTZU4p3NRBcDzUVZ0/KDGfhjtOm4Jum9wGfqk8PiKVVm9ujIZySO8WPefBNUHsj+mIk3EG8aZReCuM/5iH9H+j0LSvyPUqzufqj/AKiM3DxICyRWpuJ3qbQ3M5CSIIvHojDaVARvUaZMzk0gjU9/2S/60H9NvuPl2vqNGjtRj/hqMMEgw4G7cx4JhmLH+Q8wgUdq4V1MEUmNj/GmBEjUxHRZmI9oGNBDKeoALWi0kCQAO6Uv5NLpG5a078m6MUP8m3yuPJLVNv0GP3HVmBxgbpN7kAadUjg9qBzSWio4tdAa4broJu4Agd5svKeF3mnfY0mZDnNG9naRJuO6wX8tKbtCkzTlUusja/UgmJv0BP0U/VDXeHdrh8wkaZLfie8+MDsBooCw33ZPM+8fVehaqu/pS+7ZPAj5Yf8AmrZIG+SM4Y/9lBjicqdU5D4RfWbuXnHdyPgIsvBUdyK0epqW7fgSoR9S9TFkEAMJveXMG7Pj2RGGqbhjeGGuLnuqBsEaRuxETJmyDv8AMA9wh4yXgDfewDIU3bjY5buXeyhairfdr8D4MTSrUnMALmuO9uwKbXVCd45yAABrJK84DpyEaH3suZEZrAfsneMmviDlI3xumOYDZjpKbfSJ/vMfnVZ1tRW6Q/wpUYgdh7WrV6tRj8O+mxvwPe3d3gDHwTN4JlbDtn1XscKZZMEAkECY5yV5sPYrqhJNmXvLpM6dBb1WxtzHswmFqPkAMpuLe4HujxMDxUR1Fd3lJ2XgpUYXOOofwkpvh1fFVKgMOI3GtkxnaY8lrO9jsI3da8FpaW7rgWn4crlq0dge09B9GmCb7rRcHMAA/JbL8PSqDn5rzzjGrvnv7iymuhg4bZLQRO5VFwSABMyAXC021RP+kqbKnEpGDq2AG8vdOY7LapbPpMynzJQNr7bpUKD6jrBo5ZnQDqVFOjCl8Tl+wUpnPYusKZIdIIzBQTtEAAxmY8/z0WhQ2nh8c0Aktd5OH0IWL7Q7POGbvu99s+6Wj4jBzzII5LGtLUx3jNtFSp2fQLV2zTa6INnNBOl72joFSltxj3ABrgIuXESDIjLQ38lxtTavEqOEx/UndMiAASAZESNRpIWtTduNImx1Ec5ym5+6yeqrxVnJk4rwdGMYwyBnrdDxGIYIkacz6rBfiw2oSDYNmJIJ3iYkRFv2WZtnaj+EXMG+W6XMyRoL5clEK+om7ZsrFeDpK2LpiBmcj72Vp58o80amxjzDbgGJ96AeR1C4ytuFlNzqTrh7nPFSpuuMAuIaJIi2fZMbN2kKTBvjekTM2+LOSLn3vRe1ycbXm39ybeiOpq4KmAZcy2kkm/RC/l9OM2DXJ31C5nH40Od7rXNLQXXeC06QLC/LokaePcXAlp+Hes4gEAXN8steSHON9m7e7GdRjaQZvHeaGDdhwzvmd3kIKwqu1KBuK0gn/B4sMjfmuY2zt6pUY9nvf1PdPK+ZGsArnaOOIZBaDEzznS/JbwoQmru/5DJn0R2Opf8A7gZGNw6+Ki5fD7TcGNDfeAAAMAW/LKLTgw8DyZ02wS11I+8esDkTa11MNSrkxuS3eMEmBHvZ+i06ECwAA6R9E9SY2w0FxpC8nLxvuaiFXY1ao7eFQMJAGrsshAtoE/hPZ73A2o7ecP7mSyRyMzOZTlOqBmUwzEhWqMF2JsDw2xabBDWiOsn5p5lAAWCG3Fq7a5WqhFdEAdtMlEFNA43NQVFYg/BHRWayEvxV455/DF0XAaPdV3Eo2odYnpf5oofZUmAU0wq8IclUvUNT7oAvwwg4l4axzt2S1pdAzMCV66r/ALXhqlJjR0WxNpU6lIGi4ObFuv3XLe2WEOJoVmVbDdMC8tIggzqbLImpgaxrUQTQcZqU2z7hObgOWq67G0m4/Cudh3t33MIBJtMWDoyOiHui5La6ON2N7LVC5pZVAAFxcD0W8/2fxtN28ytI5SfqFb2d2XWpt/rNDX3loN4FpMWhdPh6xyLD6ryfDJ/FS/Z454X2bMXA4fFn43jw/wBL3buHLWsDjvl0kjO1ua1K7XMdZljynNY226pdVDNWtAjqbx6qoKN3aFh00r7NnLbR2fw/fp+7eQAbzoG/suz2dj9/D7uIFnNIcDfn6rFxlAU/eqEWHgOt7TCCytxADcAXbOvWPktUrHQfyfEJ1NiNcZO4TJglt/E+Xkka+wahADTSAkuk8Sd68gaQt2Hc1R7jOfgp4UPB5zNxOxnO/uAMNFhaRnfMhKVNh1ZH9SBya05aXzlbpP4UszeaAOI4mSQXbpN9MoKlUILsM5nGUXNIcNy9gWhzWuAN5LviyzCuMPUaBDWnUES4TFr6D9loYvYIqOBqVXvvbeDecmC1oA5LxmHqgiXBzcnS0mAMtwNgB0dVk6O5OJmw9zA0Uw5wdJLXAmxkWnNIYmoRO80tJEbsSBPaZmT5rpnupsgQ6ADA3CS3lBAK5vb236jXBlFpIdyDnXOU+6N219TYqo0EuiE1sZNTDSSfdgQDo4gTlc3vkFnYnYrALv8AizkRfQ59PVNjC13He4ZMiTusJLQTEAEAxI9VrYOiDO/SIdAEvBJ7wZA8FrHKLsiErnOVNj3s60DkNBaFF0zqABjhj/xaot7S8l4GyzEch0yTFJxJ/CkaTvLwTeHedFBY9TMfdM0pzSdPnfrZO0X29b2MJAM0T0lFB/Cgsk/ZWDxl+30VCD78r0VEAvXjn/RAhifzTxVX1I/2k3Yj/aG90qrANnEjxVTizzSwNuq8lABuOZ1RqeLtB+aTV6bSSAMyYFwEANnFfhXjayrisK5lntj1+SAXfT0STTV0FhriclkY/aH6IivRJbvPAfTHwPmSTH9rhGnNPhZntFhGvoFzyAKZDyXGGgDOb5RoLqkrlJ2Oto7Tr4x39PDkUmhjm1nP4Tw9zZdwoY6YkAz7pvmtDC4HHs+KrTdewLXC2gMCJ7Lj/Z7+LLBTb+oqEO3TFOhhn7rQJ3Q0mQfdE5rWP8QWvIDKtdjzuw12HY6ZiN5zZDbXzWnAqS6KR55TT7o66hUrRFTdn/jJvppkuQ217ZOpYh+HqUOHULd9rrObUblvNcBJNhaLJmv/ABJptJDadV0RJe6hSneAIhsk5HUBI4j2qZjJAsWuDmtdulzWxBggCQXWkE90PTVIQbd7eo6VSKla9zJDH1XB9c9maTzdzPRPCr9l6AOnooW5aeq85vKWTPHXy07obqhnMgDnl6osHOQhl3MSmB5ujPpzlV4UzaTBPaMyo6pnJ7ZeipPu5+JNo/dAA9QDfqPsqbp3oJ6xefzqrOeCbT3mfwoVepHwmTpzjKUAV3T05GRNusJd9QxBdfpJ7dijFvuumwIymQQOmeaWAIFgIyJG96z2QgFqzt24jS/yGaDVJN+9z+XRajXNM6yZFsiLxnKBVe0GXduUdBdUAq7EOnP0+yiE/EQYDvn9FEWC5q0I1TjB4FZ9JxztHr4J6hGt+9yoAbpmbi3fKycp1RGk62SQqRlblGXdE4gkfI+mSAG2uJyXoqIO/wCAmArZkW/AmIKavny/dV39R+y9dTGvdC34TQixeo1VDlZoTA9VoVZU3kAWLl5K9cwjkqyk2B0bXfqMP/ybnzkLBcCDB8teqa2Nj9ypB+F1j30Kd29gL77R3XPpz4FXhvpLdGrWSuYgeud/iC7/AOFLrgVaRifiAJ92Rlmt8mFyn8SK5/RtHOuz0a/9l1KXzown8rOR2fig5znMgEDVocRpMzJhbWExbqTA5rofvkNhos2DOuUkGO65DAP96CYzvEreoA091xg3vGoNrr6GlUdt2cqcVfodBgNqGtScS8Cq0EOmBvbr4IdJGhF+63fZ1reIYdJgn3ZIiwMmI1FgIXzjZWLjF1GtyfvAA3vn8123ss88UE8nA2tJAgDrY+SJzdSjJeglFQqL3Oy3Z0HRDc7kNYVOPP5Pqqmqf9L5k7Nj3e8Pzkhuf08l5J6lDn7oGEfWHzlB4kzYE2VHtt8vugVL5zp6IAOK15sYvpY5Sg1bQW5negz5xdA3o0NvVW4ozi+U9NAgCzWAXMExY9exQKsj4w5pdplE3B3SJIUqPBEENPQ/SEqXT8QMZCDIA+YOSEBWpii3K9rwS0x2CSqMm4mesT1EapmtUAtpFnGQZv4+qUrVHAaOA5Ek9clYgDpnJvi4r1D3yb38QZ+SiLBc26Ri31yTFN4mBHXr4rOoEZ37DKI85lM0HWsOkm2fXVS0M0hU0iwXrKl89emSUY8ZCYCapkd/LNIA9JxvBtGtzCOwQRPqUrxxp81BUM/6QIcfUv8AJDLidUu2p3tCu386poYeFYFDaVfdjVIRYqMVCIv+/wCFesH5+ZIBhDVVQfw9VnV/aHDsJa6vTByI3gSD15JnC7RpVBNOox//AGuBjuAnZhdBxFsrLptn1hWow7MWPgLFc3bwTeyMSab50NjqvJqqbnC8eq3RpB2YHGYQtcRoCuO/iLSnBT/jUpn/ANm/VfVNqYMPZPIf6XB+1WzuJha1M57u8IvdnvCPL1V6HUKpZ9yKsbJnxvD4jdcCRMLd2mQ6hxm1LWAaAIB5GMvss/8Al5pvEw5pa1wtZzXZG/ktbDbFa8ngvADoa+m6SDvGLehHZfU04NRZypSTaOZwVZwe0t+IGZ6i6+m7Dx++WGw94WaLG15J1uuDwuDbSqvZVN2PcwjLIkSuq2NgDTqtc0gsL23EQe7ZseyrTwtTb8pkV5XmjvQ+0QFAULe817N4XzZ2AoeD0+yoQSh8Yj881U1baj5n9kAFcCLc0E/mqtxIvPPXyQXu5Tbz01QAKqB+/wCBAI5CT3zRN7Mzl+RCWeTyta9h8k0BXfv4+Xig1Hznn1/cK8EmBGut8s0CtbPLp+cwnYDypbx7pOoyDlHI5Ij3X+Wnmgu3omHCM7Tz5ZKiSj3kHP0Z+yiHxxq2e0KIA1DVHX8ymETiRlbyuByBSVF8eNufVNU2mRHKfPP6qWgHcPW5nQXkIhrG8GP2SlNvM+sWHVMb2cE/FlA0SsUFAg2F9b/lkSn3B85QqDTr627SUUZ+nZFxBmm0ZdMkUA+KA2TzgZcvumKefS8/kpDLCRdEmDyEXnK/NUcet/ko12XfX6oAs13SbX1WR7VbJq4igG0X7rg6SCSA4QRG9pktjevofHmuB9s/aioXvw9IFrAd17oIc/nB0b2zV04tvYibsjkMVhnUnljokGDDg4ebSQVSnVLTLSQeYsfNaWBoYUs/rOripP8AYxpaByuZPdDr7MDiP04rVBF96kWnw3Zle667nm3GcJ7X4inHv7wBmH+8uo2X/EphEV2uaTm5oBb5Zr569pBIIIIMQbEEaELyVEqcWNVGj9E+y/tXh8QzcbXY5wA90u3XEdnQdVX2lptosdVf7rGgkk2G6M475eK/PDKl5XSs9p3/AKCvh3bz21BT3SXk8PceCYBsQY05LlvQunV4kHs30PUq6lGzAYStLRZr6W87dDvip3J3ZBkWg+K6X2doB1VjhAAlwAAgkAx5FcTsmpLo5ldf7PP3areQBt4L61SvQl7HGatVj7mP7VFlPHv3mzvhjyYu1zmiY5i2XVamwd0VGFmRc3LInK40XPe1eK39oVSDYOazn8AANu8rU2HX95ptm3pqFjo5Xp4vx/hpqVad0fQuIB9FBU+X54qjvU/Pn0VC77r546xdz85H2VJ5HzXnEzE3VDHnp11QBcvjPkPuhmqBrP1Vahi3TyQnO6eP0TSAK+uDECOcX+ajqwNy6/KPLM3SjyPz5oFSoZznqPmqAO54uPkI8MsuiBVIVOLy5IL3zY9cv2RYRHvjW/5aUsXATFu0j5L11Uc9eUDxPZCdUI7c/uqEDL+v55KIJk5QvUWAepO5j6x4puidTkMpy8VmU35dPwJsUyHQbwb3DhbOCLFJgPDK09RomWU4PO/ceBSVMTBnTyCapsjyOtoUMobZSvYW1/ZW3tZ/bNCpNB56jx5hHYMwCbacufySAJSd0Jm5nI8lcm9vhmVRruXvDrMi/VF44iwt1QB4wifkmG4g3iQZy0sTCU/NZi3l3TFHIwEwLufr2/CpvX6X6qgbMdpGuas5sGMuSQi7QI0GuV5Gao58j81Xm8Qe8fOF6W26ESQD38AgZi7b9lKGIJcW7jz/APYwQ4/9zcneK4jbfsNWoAuYRVYMy0EOA5lmcdRK+oE29OqEPz88FpGo4kOmmfD5RqdT3SOhX0zbPsfh65LoLHm5cyBJPNuR7rjtuexFbDt4gIqMmDughwHMtuY6r0RnGRjKDiY+y3/1GnqupbtL9PFVoa5wgQ61nWPbNYOH2c10PpkwYs0tL6buW6SN9vIhdZR9mXYikWVCBuid9oLXnkSw53EG8LqxkoUZ38HjcMqqaOGr4jfxD3Xbv1HOHTeJMTrmug2I8mq1paJ3m+9rmLQEHF+xGIpEFm7WAMgCzv8AxP0K09g4F/Ea51NzS1wJk7sQeUb2lrrDT1YJPc1rQk5dDt99C4kWI/NVXfgx5qljnbQaLj2OgEqOyvpqVQOk+HSbaKh5A9UPfvzmNEWA9fV7d459UCrVINundWdVhsEa20QalSO3PyVWAhf1QKlTrz/deVTnr4/koRN+caIAs+3RLmvb7KOrDS2v2QH1bXv3+iZJ6XzOXPy5dUs55UqGSgPPTNMTCCqeS8QhU6epUTFcfp5+JCdpUzaMyMuUEjPwUUUMENU3H0v4GyYYQYExF1FFJaGaFTWBl9vA2TALS4CO1s+8dQoopGSlnHhzixPlZWqCBJy5j9vBRRAF5vBz76ckWicwBJEznbsFFEAFpVi05A6X06jqvKlQkj7dT9FFEAeVbTbO/wC/qvA76jyyheqIA8qO1M5Z/VDa2fD6KKJoCwzsRfK0xnzHRTdvlLu+XL5qKJMCmzNgYKu+KtBhcfeDgHUzPdl/NbrPZ6lTpuFERe8bxuL5vMnW/ooouVqalSFXGMnZ9r7G0Yxtexg4mhDrRAz9eaWcOf4M/ooourB3RkwM8uV1U1Lx3+aii0EVJ6nNesee0fTVeqIAWqVb9fqc0EvvGpJsclFECAtLSYmBzMwJ1tdCfnzAt8/2UUQIXL/kUCta2s39D9VFFQAKlSfn9kJr14oqQmD3gooomSf/2Q=="/>
          <p:cNvSpPr>
            <a:spLocks noChangeAspect="1" noChangeArrowheads="1"/>
          </p:cNvSpPr>
          <p:nvPr/>
        </p:nvSpPr>
        <p:spPr bwMode="auto">
          <a:xfrm>
            <a:off x="152400" y="-6905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0" y="1295400"/>
            <a:ext cx="9144000" cy="523220"/>
          </a:xfrm>
          <a:prstGeom prst="rect">
            <a:avLst/>
          </a:prstGeom>
          <a:solidFill>
            <a:schemeClr val="bg1">
              <a:lumMod val="85000"/>
            </a:schemeClr>
          </a:solidFill>
          <a:effectLst>
            <a:softEdge rad="63500"/>
          </a:effectLst>
        </p:spPr>
        <p:txBody>
          <a:bodyPr wrap="square" rtlCol="0">
            <a:spAutoFit/>
          </a:bodyPr>
          <a:lstStyle/>
          <a:p>
            <a:pPr algn="ctr"/>
            <a:r>
              <a:rPr lang="en-US" sz="2800" dirty="0">
                <a:latin typeface="Arial Narrow" pitchFamily="34" charset="0"/>
              </a:rPr>
              <a:t>We Must Never Encourage Manipulation And Disobedience</a:t>
            </a:r>
          </a:p>
        </p:txBody>
      </p:sp>
      <p:sp>
        <p:nvSpPr>
          <p:cNvPr id="8" name="TextBox 7"/>
          <p:cNvSpPr txBox="1"/>
          <p:nvPr/>
        </p:nvSpPr>
        <p:spPr>
          <a:xfrm>
            <a:off x="0" y="1938338"/>
            <a:ext cx="7086600" cy="1569660"/>
          </a:xfrm>
          <a:prstGeom prst="rect">
            <a:avLst/>
          </a:prstGeom>
          <a:noFill/>
          <a:effectLst>
            <a:softEdge rad="63500"/>
          </a:effectLst>
        </p:spPr>
        <p:txBody>
          <a:bodyPr wrap="square" rtlCol="0">
            <a:spAutoFit/>
          </a:bodyPr>
          <a:lstStyle/>
          <a:p>
            <a:pPr algn="ctr"/>
            <a:r>
              <a:rPr lang="en-US" sz="2400" dirty="0">
                <a:latin typeface="Arial Narrow" pitchFamily="34" charset="0"/>
              </a:rPr>
              <a:t>If We Expect Tantrums, We Will Get Them.</a:t>
            </a:r>
            <a:br>
              <a:rPr lang="en-US" sz="2400" dirty="0">
                <a:latin typeface="Arial Narrow" pitchFamily="34" charset="0"/>
              </a:rPr>
            </a:br>
            <a:r>
              <a:rPr lang="en-US" sz="2400" dirty="0">
                <a:latin typeface="Arial Narrow" pitchFamily="34" charset="0"/>
              </a:rPr>
              <a:t>If We Expect Dishonesty, We Will Get It.</a:t>
            </a:r>
            <a:br>
              <a:rPr lang="en-US" sz="2400" dirty="0">
                <a:latin typeface="Arial Narrow" pitchFamily="34" charset="0"/>
              </a:rPr>
            </a:br>
            <a:r>
              <a:rPr lang="en-US" sz="2400" dirty="0">
                <a:latin typeface="Arial Narrow" pitchFamily="34" charset="0"/>
              </a:rPr>
              <a:t>If We Expect Bad Attitudes, We Will Get That As Well.</a:t>
            </a:r>
            <a:br>
              <a:rPr lang="en-US" sz="2400" dirty="0">
                <a:latin typeface="Arial Narrow" pitchFamily="34" charset="0"/>
              </a:rPr>
            </a:br>
            <a:r>
              <a:rPr lang="en-US" sz="2400" dirty="0">
                <a:latin typeface="Arial Narrow" pitchFamily="34" charset="0"/>
              </a:rPr>
              <a:t>But If We REQUIRE The Very Opposite…</a:t>
            </a:r>
            <a:endParaRPr lang="en-US" sz="2400" dirty="0"/>
          </a:p>
        </p:txBody>
      </p:sp>
      <p:sp>
        <p:nvSpPr>
          <p:cNvPr id="9" name="TextBox 8"/>
          <p:cNvSpPr txBox="1"/>
          <p:nvPr/>
        </p:nvSpPr>
        <p:spPr>
          <a:xfrm>
            <a:off x="0" y="3805535"/>
            <a:ext cx="7086600" cy="461665"/>
          </a:xfrm>
          <a:prstGeom prst="rect">
            <a:avLst/>
          </a:prstGeom>
          <a:noFill/>
        </p:spPr>
        <p:txBody>
          <a:bodyPr wrap="square" rtlCol="0">
            <a:spAutoFit/>
          </a:bodyPr>
          <a:lstStyle/>
          <a:p>
            <a:pPr algn="ctr"/>
            <a:r>
              <a:rPr lang="en-US" sz="2400" b="1" u="sng" dirty="0">
                <a:latin typeface="Arial Narrow" panose="020B0606020202030204" pitchFamily="34" charset="0"/>
              </a:rPr>
              <a:t>The Manifestation Of Low (Worldly) Expectations</a:t>
            </a:r>
            <a:r>
              <a:rPr lang="en-US" sz="2400" dirty="0">
                <a:latin typeface="Arial Narrow" panose="020B0606020202030204" pitchFamily="34" charset="0"/>
              </a:rPr>
              <a:t>:</a:t>
            </a:r>
          </a:p>
        </p:txBody>
      </p:sp>
      <p:sp>
        <p:nvSpPr>
          <p:cNvPr id="2" name="TextBox 1">
            <a:extLst>
              <a:ext uri="{FF2B5EF4-FFF2-40B4-BE49-F238E27FC236}">
                <a16:creationId xmlns:a16="http://schemas.microsoft.com/office/drawing/2014/main" id="{4715065A-D775-E9B6-0527-8F5374598B07}"/>
              </a:ext>
            </a:extLst>
          </p:cNvPr>
          <p:cNvSpPr txBox="1"/>
          <p:nvPr/>
        </p:nvSpPr>
        <p:spPr>
          <a:xfrm>
            <a:off x="0" y="0"/>
            <a:ext cx="9144000" cy="400110"/>
          </a:xfrm>
          <a:prstGeom prst="rect">
            <a:avLst/>
          </a:prstGeom>
          <a:noFill/>
        </p:spPr>
        <p:txBody>
          <a:bodyPr wrap="square" rtlCol="0">
            <a:spAutoFit/>
          </a:bodyPr>
          <a:lstStyle/>
          <a:p>
            <a:pPr algn="ctr"/>
            <a:r>
              <a:rPr lang="en-US" sz="2000" dirty="0">
                <a:solidFill>
                  <a:schemeClr val="bg1">
                    <a:lumMod val="50000"/>
                  </a:schemeClr>
                </a:solidFill>
              </a:rPr>
              <a:t>Training Up A Child</a:t>
            </a:r>
          </a:p>
        </p:txBody>
      </p:sp>
      <p:sp>
        <p:nvSpPr>
          <p:cNvPr id="6" name="TextBox 5">
            <a:extLst>
              <a:ext uri="{FF2B5EF4-FFF2-40B4-BE49-F238E27FC236}">
                <a16:creationId xmlns:a16="http://schemas.microsoft.com/office/drawing/2014/main" id="{FC0F52C9-BE46-7854-581D-AD023BBFBABC}"/>
              </a:ext>
            </a:extLst>
          </p:cNvPr>
          <p:cNvSpPr txBox="1"/>
          <p:nvPr/>
        </p:nvSpPr>
        <p:spPr>
          <a:xfrm>
            <a:off x="0" y="695980"/>
            <a:ext cx="9144000" cy="523220"/>
          </a:xfrm>
          <a:prstGeom prst="rect">
            <a:avLst/>
          </a:prstGeom>
          <a:noFill/>
        </p:spPr>
        <p:txBody>
          <a:bodyPr wrap="square" rtlCol="0">
            <a:spAutoFit/>
          </a:bodyPr>
          <a:lstStyle/>
          <a:p>
            <a:pPr algn="ctr"/>
            <a:r>
              <a:rPr lang="en-US" sz="2800" b="1" dirty="0">
                <a:latin typeface="Arial Narrow" panose="020B0606020202030204" pitchFamily="34" charset="0"/>
              </a:rPr>
              <a:t>The Children Need “Training</a:t>
            </a:r>
            <a:r>
              <a:rPr lang="en-US" sz="2800" dirty="0">
                <a:latin typeface="Arial Narrow" panose="020B0606020202030204" pitchFamily="34" charset="0"/>
              </a:rPr>
              <a:t>,</a:t>
            </a:r>
            <a:r>
              <a:rPr lang="en-US" sz="2800" b="1" dirty="0">
                <a:latin typeface="Arial Narrow" panose="020B0606020202030204" pitchFamily="34" charset="0"/>
              </a:rPr>
              <a:t>” Not The Parents.</a:t>
            </a:r>
          </a:p>
        </p:txBody>
      </p:sp>
      <p:sp>
        <p:nvSpPr>
          <p:cNvPr id="10" name="TextBox 9">
            <a:extLst>
              <a:ext uri="{FF2B5EF4-FFF2-40B4-BE49-F238E27FC236}">
                <a16:creationId xmlns:a16="http://schemas.microsoft.com/office/drawing/2014/main" id="{7F306F3F-4F25-4D2A-9A09-F59E5B05DCC6}"/>
              </a:ext>
            </a:extLst>
          </p:cNvPr>
          <p:cNvSpPr txBox="1"/>
          <p:nvPr/>
        </p:nvSpPr>
        <p:spPr>
          <a:xfrm>
            <a:off x="0" y="4321076"/>
            <a:ext cx="7086600" cy="2308324"/>
          </a:xfrm>
          <a:prstGeom prst="rect">
            <a:avLst/>
          </a:prstGeom>
          <a:noFill/>
        </p:spPr>
        <p:txBody>
          <a:bodyPr wrap="square" rtlCol="0">
            <a:spAutoFit/>
          </a:bodyPr>
          <a:lstStyle/>
          <a:p>
            <a:r>
              <a:rPr lang="en-US" sz="2400" dirty="0">
                <a:latin typeface="Arial Narrow" panose="020B0606020202030204" pitchFamily="34" charset="0"/>
              </a:rPr>
              <a:t>   ● “Oh, We Cannot Take Him / Her To The Restaurant.”</a:t>
            </a:r>
          </a:p>
          <a:p>
            <a:r>
              <a:rPr lang="en-US" sz="2400" dirty="0">
                <a:latin typeface="Arial Narrow" panose="020B0606020202030204" pitchFamily="34" charset="0"/>
              </a:rPr>
              <a:t>   ● “There Is No Way He / She Will Sit Still For An Hour.”</a:t>
            </a:r>
          </a:p>
          <a:p>
            <a:r>
              <a:rPr lang="en-US" sz="2400" dirty="0">
                <a:latin typeface="Arial Narrow" panose="020B0606020202030204" pitchFamily="34" charset="0"/>
              </a:rPr>
              <a:t>   ● “Sorry, My Son / Daughter Is Not Much Of A Sharer.”</a:t>
            </a:r>
          </a:p>
          <a:p>
            <a:r>
              <a:rPr lang="en-US" sz="2400" dirty="0">
                <a:latin typeface="Arial Narrow" panose="020B0606020202030204" pitchFamily="34" charset="0"/>
              </a:rPr>
              <a:t>   ● “After All That Sugar, He / She Will Be Totally Impossible.”</a:t>
            </a:r>
          </a:p>
          <a:p>
            <a:r>
              <a:rPr lang="en-US" sz="2400" dirty="0">
                <a:latin typeface="Arial Narrow" panose="020B0606020202030204" pitchFamily="34" charset="0"/>
              </a:rPr>
              <a:t>   ● “This Is Just ‘A Phase,’ All Children Are This Way.”</a:t>
            </a:r>
          </a:p>
          <a:p>
            <a:r>
              <a:rPr lang="en-US" sz="2400" dirty="0">
                <a:latin typeface="Arial Narrow" panose="020B0606020202030204" pitchFamily="34" charset="0"/>
              </a:rPr>
              <a:t>   ● “If We Do Not Allow This, They Might Hate The Church.”</a:t>
            </a:r>
          </a:p>
        </p:txBody>
      </p:sp>
      <p:sp>
        <p:nvSpPr>
          <p:cNvPr id="14" name="TextBox 13">
            <a:extLst>
              <a:ext uri="{FF2B5EF4-FFF2-40B4-BE49-F238E27FC236}">
                <a16:creationId xmlns:a16="http://schemas.microsoft.com/office/drawing/2014/main" id="{DFFA0B65-F1ED-EF39-F70F-D7182AAF932D}"/>
              </a:ext>
            </a:extLst>
          </p:cNvPr>
          <p:cNvSpPr txBox="1"/>
          <p:nvPr/>
        </p:nvSpPr>
        <p:spPr>
          <a:xfrm>
            <a:off x="7162800" y="3733800"/>
            <a:ext cx="1905000" cy="3046988"/>
          </a:xfrm>
          <a:prstGeom prst="rect">
            <a:avLst/>
          </a:prstGeom>
          <a:solidFill>
            <a:schemeClr val="bg1">
              <a:lumMod val="50000"/>
            </a:schemeClr>
          </a:solidFill>
          <a:effectLst>
            <a:softEdge rad="63500"/>
          </a:effectLst>
        </p:spPr>
        <p:txBody>
          <a:bodyPr wrap="square" rtlCol="0">
            <a:spAutoFit/>
          </a:bodyPr>
          <a:lstStyle/>
          <a:p>
            <a:pPr algn="ctr"/>
            <a:r>
              <a:rPr lang="en-US" sz="2400" b="1" u="sng" dirty="0">
                <a:solidFill>
                  <a:schemeClr val="bg1"/>
                </a:solidFill>
                <a:effectLst>
                  <a:outerShdw blurRad="38100" dist="38100" dir="2700000" algn="tl">
                    <a:srgbClr val="000000">
                      <a:alpha val="43137"/>
                    </a:srgbClr>
                  </a:outerShdw>
                </a:effectLst>
                <a:latin typeface="Arial Narrow" panose="020B0606020202030204" pitchFamily="34" charset="0"/>
              </a:rPr>
              <a:t>Prov. 22:15</a:t>
            </a:r>
            <a:endParaRPr lang="en-US" sz="2400" dirty="0">
              <a:solidFill>
                <a:schemeClr val="bg1"/>
              </a:solidFill>
              <a:effectLst>
                <a:outerShdw blurRad="38100" dist="38100" dir="2700000" algn="tl">
                  <a:srgbClr val="000000">
                    <a:alpha val="43137"/>
                  </a:srgbClr>
                </a:outerShdw>
              </a:effectLst>
              <a:latin typeface="Arial Narrow" panose="020B0606020202030204" pitchFamily="34" charset="0"/>
            </a:endParaRPr>
          </a:p>
          <a:p>
            <a:r>
              <a:rPr lang="en-US" sz="2400" dirty="0">
                <a:solidFill>
                  <a:schemeClr val="bg1"/>
                </a:solidFill>
                <a:effectLst>
                  <a:outerShdw blurRad="38100" dist="38100" dir="2700000" algn="tl">
                    <a:srgbClr val="000000">
                      <a:alpha val="43137"/>
                    </a:srgbClr>
                  </a:outerShdw>
                </a:effectLst>
                <a:latin typeface="Arial Narrow" panose="020B0606020202030204" pitchFamily="34" charset="0"/>
              </a:rPr>
              <a:t>“Foolishness is bound in the heart of a child; but the rod of correction shall drive it far from him.”</a:t>
            </a:r>
          </a:p>
        </p:txBody>
      </p:sp>
      <p:sp>
        <p:nvSpPr>
          <p:cNvPr id="17" name="Speech Bubble: Rectangle with Corners Rounded 16">
            <a:extLst>
              <a:ext uri="{FF2B5EF4-FFF2-40B4-BE49-F238E27FC236}">
                <a16:creationId xmlns:a16="http://schemas.microsoft.com/office/drawing/2014/main" id="{56985116-9858-905D-3A1A-9F9558702826}"/>
              </a:ext>
            </a:extLst>
          </p:cNvPr>
          <p:cNvSpPr/>
          <p:nvPr/>
        </p:nvSpPr>
        <p:spPr>
          <a:xfrm>
            <a:off x="6858000" y="1828800"/>
            <a:ext cx="2286000" cy="1621512"/>
          </a:xfrm>
          <a:prstGeom prst="wedgeRoundRectCallout">
            <a:avLst>
              <a:gd name="adj1" fmla="val -84638"/>
              <a:gd name="adj2" fmla="val -23132"/>
              <a:gd name="adj3" fmla="val 16667"/>
            </a:avLst>
          </a:prstGeom>
          <a:solidFill>
            <a:schemeClr val="tx1">
              <a:lumMod val="50000"/>
              <a:lumOff val="50000"/>
            </a:schemeClr>
          </a:solidFill>
          <a:ln>
            <a:solidFill>
              <a:schemeClr val="tx1">
                <a:lumMod val="50000"/>
                <a:lumOff val="50000"/>
              </a:schemeClr>
            </a:solidFill>
          </a:ln>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effectLst>
                  <a:outerShdw blurRad="38100" dist="38100" dir="2700000" algn="tl">
                    <a:srgbClr val="000000">
                      <a:alpha val="43137"/>
                    </a:srgbClr>
                  </a:outerShdw>
                </a:effectLst>
              </a:rPr>
              <a:t>‘</a:t>
            </a:r>
            <a:r>
              <a:rPr lang="en-US" sz="2400" b="1" dirty="0">
                <a:effectLst>
                  <a:outerShdw blurRad="38100" dist="38100" dir="2700000" algn="tl">
                    <a:srgbClr val="000000">
                      <a:alpha val="43137"/>
                    </a:srgbClr>
                  </a:outerShdw>
                </a:effectLst>
              </a:rPr>
              <a:t>I Want </a:t>
            </a:r>
            <a:br>
              <a:rPr lang="en-US" sz="2400" b="1" dirty="0">
                <a:effectLst>
                  <a:outerShdw blurRad="38100" dist="38100" dir="2700000" algn="tl">
                    <a:srgbClr val="000000">
                      <a:alpha val="43137"/>
                    </a:srgbClr>
                  </a:outerShdw>
                </a:effectLst>
              </a:rPr>
            </a:br>
            <a:r>
              <a:rPr lang="en-US" sz="2400" b="1" dirty="0">
                <a:effectLst>
                  <a:outerShdw blurRad="38100" dist="38100" dir="2700000" algn="tl">
                    <a:srgbClr val="000000">
                      <a:alpha val="43137"/>
                    </a:srgbClr>
                  </a:outerShdw>
                </a:effectLst>
              </a:rPr>
              <a:t>That</a:t>
            </a:r>
            <a:br>
              <a:rPr lang="en-US" sz="2400" b="1" dirty="0">
                <a:effectLst>
                  <a:outerShdw blurRad="38100" dist="38100" dir="2700000" algn="tl">
                    <a:srgbClr val="000000">
                      <a:alpha val="43137"/>
                    </a:srgbClr>
                  </a:outerShdw>
                </a:effectLst>
              </a:rPr>
            </a:br>
            <a:r>
              <a:rPr lang="en-US" sz="2400" b="1" dirty="0">
                <a:effectLst>
                  <a:outerShdw blurRad="38100" dist="38100" dir="2700000" algn="tl">
                    <a:srgbClr val="000000">
                      <a:alpha val="43137"/>
                    </a:srgbClr>
                  </a:outerShdw>
                </a:effectLst>
              </a:rPr>
              <a:t> Truck</a:t>
            </a:r>
            <a:r>
              <a:rPr lang="en-US" sz="2400" dirty="0">
                <a:effectLst>
                  <a:outerShdw blurRad="38100" dist="38100" dir="2700000" algn="tl">
                    <a:srgbClr val="000000">
                      <a:alpha val="43137"/>
                    </a:srgbClr>
                  </a:outerShdw>
                </a:effectLst>
              </a:rPr>
              <a:t>’</a:t>
            </a:r>
            <a:endParaRPr lang="en-US" dirty="0">
              <a:effectLst>
                <a:outerShdw blurRad="38100" dist="38100" dir="2700000" algn="tl">
                  <a:srgbClr val="000000">
                    <a:alpha val="43137"/>
                  </a:srgbClr>
                </a:outerShdw>
              </a:effectLst>
            </a:endParaRPr>
          </a:p>
        </p:txBody>
      </p:sp>
      <p:pic>
        <p:nvPicPr>
          <p:cNvPr id="12" name="Picture 4" descr="Crying Toddler Stock Photos, Images and Backgrounds for Free Download">
            <a:extLst>
              <a:ext uri="{FF2B5EF4-FFF2-40B4-BE49-F238E27FC236}">
                <a16:creationId xmlns:a16="http://schemas.microsoft.com/office/drawing/2014/main" id="{191E1409-81B2-3162-8DE0-93E56227CA7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76200"/>
            <a:ext cx="1090695" cy="1090695"/>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13" name="Picture 4" descr="Know how to deal with a stubborn child | WOW Parenting">
            <a:extLst>
              <a:ext uri="{FF2B5EF4-FFF2-40B4-BE49-F238E27FC236}">
                <a16:creationId xmlns:a16="http://schemas.microsoft.com/office/drawing/2014/main" id="{F0B632B8-C16D-DA87-1C2F-D698098785D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01000" y="76200"/>
            <a:ext cx="838200" cy="838200"/>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85201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par>
                                <p:cTn id="22" presetID="53" presetClass="entr" presetSubtype="16" fill="hold" nodeType="withEffect">
                                  <p:stCondLst>
                                    <p:cond delay="0"/>
                                  </p:stCondLst>
                                  <p:childTnLst>
                                    <p:set>
                                      <p:cBhvr>
                                        <p:cTn id="23" dur="1" fill="hold">
                                          <p:stCondLst>
                                            <p:cond delay="0"/>
                                          </p:stCondLst>
                                        </p:cTn>
                                        <p:tgtEl>
                                          <p:spTgt spid="1026"/>
                                        </p:tgtEl>
                                        <p:attrNameLst>
                                          <p:attrName>style.visibility</p:attrName>
                                        </p:attrNameLst>
                                      </p:cBhvr>
                                      <p:to>
                                        <p:strVal val="visible"/>
                                      </p:to>
                                    </p:set>
                                    <p:anim calcmode="lin" valueType="num">
                                      <p:cBhvr>
                                        <p:cTn id="24" dur="500" fill="hold"/>
                                        <p:tgtEl>
                                          <p:spTgt spid="1026"/>
                                        </p:tgtEl>
                                        <p:attrNameLst>
                                          <p:attrName>ppt_w</p:attrName>
                                        </p:attrNameLst>
                                      </p:cBhvr>
                                      <p:tavLst>
                                        <p:tav tm="0">
                                          <p:val>
                                            <p:fltVal val="0"/>
                                          </p:val>
                                        </p:tav>
                                        <p:tav tm="100000">
                                          <p:val>
                                            <p:strVal val="#ppt_w"/>
                                          </p:val>
                                        </p:tav>
                                      </p:tavLst>
                                    </p:anim>
                                    <p:anim calcmode="lin" valueType="num">
                                      <p:cBhvr>
                                        <p:cTn id="25" dur="500" fill="hold"/>
                                        <p:tgtEl>
                                          <p:spTgt spid="1026"/>
                                        </p:tgtEl>
                                        <p:attrNameLst>
                                          <p:attrName>ppt_h</p:attrName>
                                        </p:attrNameLst>
                                      </p:cBhvr>
                                      <p:tavLst>
                                        <p:tav tm="0">
                                          <p:val>
                                            <p:fltVal val="0"/>
                                          </p:val>
                                        </p:tav>
                                        <p:tav tm="100000">
                                          <p:val>
                                            <p:strVal val="#ppt_h"/>
                                          </p:val>
                                        </p:tav>
                                      </p:tavLst>
                                    </p:anim>
                                    <p:animEffect transition="in" filter="fade">
                                      <p:cBhvr>
                                        <p:cTn id="26" dur="500"/>
                                        <p:tgtEl>
                                          <p:spTgt spid="1026"/>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9">
                                            <p:txEl>
                                              <p:pRg st="0" end="0"/>
                                            </p:txEl>
                                          </p:spTgt>
                                        </p:tgtEl>
                                        <p:attrNameLst>
                                          <p:attrName>style.visibility</p:attrName>
                                        </p:attrNameLst>
                                      </p:cBhvr>
                                      <p:to>
                                        <p:strVal val="visible"/>
                                      </p:to>
                                    </p:set>
                                    <p:anim calcmode="lin" valueType="num">
                                      <p:cBhvr>
                                        <p:cTn id="30"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31"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32" dur="500"/>
                                        <p:tgtEl>
                                          <p:spTgt spid="9">
                                            <p:txEl>
                                              <p:pRg st="0" end="0"/>
                                            </p:txEl>
                                          </p:spTgt>
                                        </p:tgtEl>
                                      </p:cBhvr>
                                    </p:animEffect>
                                  </p:childTnLst>
                                </p:cTn>
                              </p:par>
                            </p:childTnLst>
                          </p:cTn>
                        </p:par>
                        <p:par>
                          <p:cTn id="33" fill="hold">
                            <p:stCondLst>
                              <p:cond delay="2000"/>
                            </p:stCondLst>
                            <p:childTnLst>
                              <p:par>
                                <p:cTn id="34" presetID="53" presetClass="entr" presetSubtype="16" fill="hold" nodeType="afterEffect">
                                  <p:stCondLst>
                                    <p:cond delay="0"/>
                                  </p:stCondLst>
                                  <p:childTnLst>
                                    <p:set>
                                      <p:cBhvr>
                                        <p:cTn id="35" dur="1" fill="hold">
                                          <p:stCondLst>
                                            <p:cond delay="0"/>
                                          </p:stCondLst>
                                        </p:cTn>
                                        <p:tgtEl>
                                          <p:spTgt spid="10">
                                            <p:txEl>
                                              <p:pRg st="0" end="0"/>
                                            </p:txEl>
                                          </p:spTgt>
                                        </p:tgtEl>
                                        <p:attrNameLst>
                                          <p:attrName>style.visibility</p:attrName>
                                        </p:attrNameLst>
                                      </p:cBhvr>
                                      <p:to>
                                        <p:strVal val="visible"/>
                                      </p:to>
                                    </p:set>
                                    <p:anim calcmode="lin" valueType="num">
                                      <p:cBhvr>
                                        <p:cTn id="36"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37"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38" dur="500"/>
                                        <p:tgtEl>
                                          <p:spTgt spid="10">
                                            <p:txEl>
                                              <p:pRg st="0" end="0"/>
                                            </p:txEl>
                                          </p:spTgt>
                                        </p:tgtEl>
                                      </p:cBhvr>
                                    </p:animEffect>
                                  </p:childTnLst>
                                </p:cTn>
                              </p:par>
                              <p:par>
                                <p:cTn id="39" presetID="53" presetClass="entr" presetSubtype="16" fill="hold" nodeType="withEffect">
                                  <p:stCondLst>
                                    <p:cond delay="0"/>
                                  </p:stCondLst>
                                  <p:childTnLst>
                                    <p:set>
                                      <p:cBhvr>
                                        <p:cTn id="40" dur="1" fill="hold">
                                          <p:stCondLst>
                                            <p:cond delay="0"/>
                                          </p:stCondLst>
                                        </p:cTn>
                                        <p:tgtEl>
                                          <p:spTgt spid="10">
                                            <p:txEl>
                                              <p:pRg st="1" end="1"/>
                                            </p:txEl>
                                          </p:spTgt>
                                        </p:tgtEl>
                                        <p:attrNameLst>
                                          <p:attrName>style.visibility</p:attrName>
                                        </p:attrNameLst>
                                      </p:cBhvr>
                                      <p:to>
                                        <p:strVal val="visible"/>
                                      </p:to>
                                    </p:set>
                                    <p:anim calcmode="lin" valueType="num">
                                      <p:cBhvr>
                                        <p:cTn id="41" dur="500" fill="hold"/>
                                        <p:tgtEl>
                                          <p:spTgt spid="10">
                                            <p:txEl>
                                              <p:pRg st="1" end="1"/>
                                            </p:txEl>
                                          </p:spTgt>
                                        </p:tgtEl>
                                        <p:attrNameLst>
                                          <p:attrName>ppt_w</p:attrName>
                                        </p:attrNameLst>
                                      </p:cBhvr>
                                      <p:tavLst>
                                        <p:tav tm="0">
                                          <p:val>
                                            <p:fltVal val="0"/>
                                          </p:val>
                                        </p:tav>
                                        <p:tav tm="100000">
                                          <p:val>
                                            <p:strVal val="#ppt_w"/>
                                          </p:val>
                                        </p:tav>
                                      </p:tavLst>
                                    </p:anim>
                                    <p:anim calcmode="lin" valueType="num">
                                      <p:cBhvr>
                                        <p:cTn id="42" dur="500" fill="hold"/>
                                        <p:tgtEl>
                                          <p:spTgt spid="10">
                                            <p:txEl>
                                              <p:pRg st="1" end="1"/>
                                            </p:txEl>
                                          </p:spTgt>
                                        </p:tgtEl>
                                        <p:attrNameLst>
                                          <p:attrName>ppt_h</p:attrName>
                                        </p:attrNameLst>
                                      </p:cBhvr>
                                      <p:tavLst>
                                        <p:tav tm="0">
                                          <p:val>
                                            <p:fltVal val="0"/>
                                          </p:val>
                                        </p:tav>
                                        <p:tav tm="100000">
                                          <p:val>
                                            <p:strVal val="#ppt_h"/>
                                          </p:val>
                                        </p:tav>
                                      </p:tavLst>
                                    </p:anim>
                                    <p:animEffect transition="in" filter="fade">
                                      <p:cBhvr>
                                        <p:cTn id="43" dur="500"/>
                                        <p:tgtEl>
                                          <p:spTgt spid="10">
                                            <p:txEl>
                                              <p:pRg st="1" end="1"/>
                                            </p:txEl>
                                          </p:spTgt>
                                        </p:tgtEl>
                                      </p:cBhvr>
                                    </p:animEffect>
                                  </p:childTnLst>
                                </p:cTn>
                              </p:par>
                              <p:par>
                                <p:cTn id="44" presetID="53" presetClass="entr" presetSubtype="16" fill="hold" nodeType="withEffect">
                                  <p:stCondLst>
                                    <p:cond delay="0"/>
                                  </p:stCondLst>
                                  <p:childTnLst>
                                    <p:set>
                                      <p:cBhvr>
                                        <p:cTn id="45" dur="1" fill="hold">
                                          <p:stCondLst>
                                            <p:cond delay="0"/>
                                          </p:stCondLst>
                                        </p:cTn>
                                        <p:tgtEl>
                                          <p:spTgt spid="10">
                                            <p:txEl>
                                              <p:pRg st="2" end="2"/>
                                            </p:txEl>
                                          </p:spTgt>
                                        </p:tgtEl>
                                        <p:attrNameLst>
                                          <p:attrName>style.visibility</p:attrName>
                                        </p:attrNameLst>
                                      </p:cBhvr>
                                      <p:to>
                                        <p:strVal val="visible"/>
                                      </p:to>
                                    </p:set>
                                    <p:anim calcmode="lin" valueType="num">
                                      <p:cBhvr>
                                        <p:cTn id="46" dur="500" fill="hold"/>
                                        <p:tgtEl>
                                          <p:spTgt spid="10">
                                            <p:txEl>
                                              <p:pRg st="2" end="2"/>
                                            </p:txEl>
                                          </p:spTgt>
                                        </p:tgtEl>
                                        <p:attrNameLst>
                                          <p:attrName>ppt_w</p:attrName>
                                        </p:attrNameLst>
                                      </p:cBhvr>
                                      <p:tavLst>
                                        <p:tav tm="0">
                                          <p:val>
                                            <p:fltVal val="0"/>
                                          </p:val>
                                        </p:tav>
                                        <p:tav tm="100000">
                                          <p:val>
                                            <p:strVal val="#ppt_w"/>
                                          </p:val>
                                        </p:tav>
                                      </p:tavLst>
                                    </p:anim>
                                    <p:anim calcmode="lin" valueType="num">
                                      <p:cBhvr>
                                        <p:cTn id="47" dur="500" fill="hold"/>
                                        <p:tgtEl>
                                          <p:spTgt spid="10">
                                            <p:txEl>
                                              <p:pRg st="2" end="2"/>
                                            </p:txEl>
                                          </p:spTgt>
                                        </p:tgtEl>
                                        <p:attrNameLst>
                                          <p:attrName>ppt_h</p:attrName>
                                        </p:attrNameLst>
                                      </p:cBhvr>
                                      <p:tavLst>
                                        <p:tav tm="0">
                                          <p:val>
                                            <p:fltVal val="0"/>
                                          </p:val>
                                        </p:tav>
                                        <p:tav tm="100000">
                                          <p:val>
                                            <p:strVal val="#ppt_h"/>
                                          </p:val>
                                        </p:tav>
                                      </p:tavLst>
                                    </p:anim>
                                    <p:animEffect transition="in" filter="fade">
                                      <p:cBhvr>
                                        <p:cTn id="48" dur="500"/>
                                        <p:tgtEl>
                                          <p:spTgt spid="10">
                                            <p:txEl>
                                              <p:pRg st="2" end="2"/>
                                            </p:txEl>
                                          </p:spTgt>
                                        </p:tgtEl>
                                      </p:cBhvr>
                                    </p:animEffect>
                                  </p:childTnLst>
                                </p:cTn>
                              </p:par>
                              <p:par>
                                <p:cTn id="49" presetID="53" presetClass="entr" presetSubtype="16" fill="hold" nodeType="withEffect">
                                  <p:stCondLst>
                                    <p:cond delay="0"/>
                                  </p:stCondLst>
                                  <p:childTnLst>
                                    <p:set>
                                      <p:cBhvr>
                                        <p:cTn id="50" dur="1" fill="hold">
                                          <p:stCondLst>
                                            <p:cond delay="0"/>
                                          </p:stCondLst>
                                        </p:cTn>
                                        <p:tgtEl>
                                          <p:spTgt spid="10">
                                            <p:txEl>
                                              <p:pRg st="3" end="3"/>
                                            </p:txEl>
                                          </p:spTgt>
                                        </p:tgtEl>
                                        <p:attrNameLst>
                                          <p:attrName>style.visibility</p:attrName>
                                        </p:attrNameLst>
                                      </p:cBhvr>
                                      <p:to>
                                        <p:strVal val="visible"/>
                                      </p:to>
                                    </p:set>
                                    <p:anim calcmode="lin" valueType="num">
                                      <p:cBhvr>
                                        <p:cTn id="51" dur="500" fill="hold"/>
                                        <p:tgtEl>
                                          <p:spTgt spid="10">
                                            <p:txEl>
                                              <p:pRg st="3" end="3"/>
                                            </p:txEl>
                                          </p:spTgt>
                                        </p:tgtEl>
                                        <p:attrNameLst>
                                          <p:attrName>ppt_w</p:attrName>
                                        </p:attrNameLst>
                                      </p:cBhvr>
                                      <p:tavLst>
                                        <p:tav tm="0">
                                          <p:val>
                                            <p:fltVal val="0"/>
                                          </p:val>
                                        </p:tav>
                                        <p:tav tm="100000">
                                          <p:val>
                                            <p:strVal val="#ppt_w"/>
                                          </p:val>
                                        </p:tav>
                                      </p:tavLst>
                                    </p:anim>
                                    <p:anim calcmode="lin" valueType="num">
                                      <p:cBhvr>
                                        <p:cTn id="52" dur="500" fill="hold"/>
                                        <p:tgtEl>
                                          <p:spTgt spid="10">
                                            <p:txEl>
                                              <p:pRg st="3" end="3"/>
                                            </p:txEl>
                                          </p:spTgt>
                                        </p:tgtEl>
                                        <p:attrNameLst>
                                          <p:attrName>ppt_h</p:attrName>
                                        </p:attrNameLst>
                                      </p:cBhvr>
                                      <p:tavLst>
                                        <p:tav tm="0">
                                          <p:val>
                                            <p:fltVal val="0"/>
                                          </p:val>
                                        </p:tav>
                                        <p:tav tm="100000">
                                          <p:val>
                                            <p:strVal val="#ppt_h"/>
                                          </p:val>
                                        </p:tav>
                                      </p:tavLst>
                                    </p:anim>
                                    <p:animEffect transition="in" filter="fade">
                                      <p:cBhvr>
                                        <p:cTn id="53" dur="500"/>
                                        <p:tgtEl>
                                          <p:spTgt spid="10">
                                            <p:txEl>
                                              <p:pRg st="3" end="3"/>
                                            </p:txEl>
                                          </p:spTgt>
                                        </p:tgtEl>
                                      </p:cBhvr>
                                    </p:animEffect>
                                  </p:childTnLst>
                                </p:cTn>
                              </p:par>
                              <p:par>
                                <p:cTn id="54" presetID="53" presetClass="entr" presetSubtype="16" fill="hold" nodeType="withEffect">
                                  <p:stCondLst>
                                    <p:cond delay="0"/>
                                  </p:stCondLst>
                                  <p:childTnLst>
                                    <p:set>
                                      <p:cBhvr>
                                        <p:cTn id="55" dur="1" fill="hold">
                                          <p:stCondLst>
                                            <p:cond delay="0"/>
                                          </p:stCondLst>
                                        </p:cTn>
                                        <p:tgtEl>
                                          <p:spTgt spid="10">
                                            <p:txEl>
                                              <p:pRg st="4" end="4"/>
                                            </p:txEl>
                                          </p:spTgt>
                                        </p:tgtEl>
                                        <p:attrNameLst>
                                          <p:attrName>style.visibility</p:attrName>
                                        </p:attrNameLst>
                                      </p:cBhvr>
                                      <p:to>
                                        <p:strVal val="visible"/>
                                      </p:to>
                                    </p:set>
                                    <p:anim calcmode="lin" valueType="num">
                                      <p:cBhvr>
                                        <p:cTn id="56" dur="500" fill="hold"/>
                                        <p:tgtEl>
                                          <p:spTgt spid="10">
                                            <p:txEl>
                                              <p:pRg st="4" end="4"/>
                                            </p:txEl>
                                          </p:spTgt>
                                        </p:tgtEl>
                                        <p:attrNameLst>
                                          <p:attrName>ppt_w</p:attrName>
                                        </p:attrNameLst>
                                      </p:cBhvr>
                                      <p:tavLst>
                                        <p:tav tm="0">
                                          <p:val>
                                            <p:fltVal val="0"/>
                                          </p:val>
                                        </p:tav>
                                        <p:tav tm="100000">
                                          <p:val>
                                            <p:strVal val="#ppt_w"/>
                                          </p:val>
                                        </p:tav>
                                      </p:tavLst>
                                    </p:anim>
                                    <p:anim calcmode="lin" valueType="num">
                                      <p:cBhvr>
                                        <p:cTn id="57" dur="500" fill="hold"/>
                                        <p:tgtEl>
                                          <p:spTgt spid="10">
                                            <p:txEl>
                                              <p:pRg st="4" end="4"/>
                                            </p:txEl>
                                          </p:spTgt>
                                        </p:tgtEl>
                                        <p:attrNameLst>
                                          <p:attrName>ppt_h</p:attrName>
                                        </p:attrNameLst>
                                      </p:cBhvr>
                                      <p:tavLst>
                                        <p:tav tm="0">
                                          <p:val>
                                            <p:fltVal val="0"/>
                                          </p:val>
                                        </p:tav>
                                        <p:tav tm="100000">
                                          <p:val>
                                            <p:strVal val="#ppt_h"/>
                                          </p:val>
                                        </p:tav>
                                      </p:tavLst>
                                    </p:anim>
                                    <p:animEffect transition="in" filter="fade">
                                      <p:cBhvr>
                                        <p:cTn id="58" dur="500"/>
                                        <p:tgtEl>
                                          <p:spTgt spid="10">
                                            <p:txEl>
                                              <p:pRg st="4" end="4"/>
                                            </p:txEl>
                                          </p:spTgt>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xEl>
                                              <p:pRg st="5" end="5"/>
                                            </p:txEl>
                                          </p:spTgt>
                                        </p:tgtEl>
                                        <p:attrNameLst>
                                          <p:attrName>style.visibility</p:attrName>
                                        </p:attrNameLst>
                                      </p:cBhvr>
                                      <p:to>
                                        <p:strVal val="visible"/>
                                      </p:to>
                                    </p:set>
                                    <p:anim calcmode="lin" valueType="num">
                                      <p:cBhvr>
                                        <p:cTn id="61" dur="500" fill="hold"/>
                                        <p:tgtEl>
                                          <p:spTgt spid="10">
                                            <p:txEl>
                                              <p:pRg st="5" end="5"/>
                                            </p:txEl>
                                          </p:spTgt>
                                        </p:tgtEl>
                                        <p:attrNameLst>
                                          <p:attrName>ppt_w</p:attrName>
                                        </p:attrNameLst>
                                      </p:cBhvr>
                                      <p:tavLst>
                                        <p:tav tm="0">
                                          <p:val>
                                            <p:fltVal val="0"/>
                                          </p:val>
                                        </p:tav>
                                        <p:tav tm="100000">
                                          <p:val>
                                            <p:strVal val="#ppt_w"/>
                                          </p:val>
                                        </p:tav>
                                      </p:tavLst>
                                    </p:anim>
                                    <p:anim calcmode="lin" valueType="num">
                                      <p:cBhvr>
                                        <p:cTn id="62" dur="500" fill="hold"/>
                                        <p:tgtEl>
                                          <p:spTgt spid="10">
                                            <p:txEl>
                                              <p:pRg st="5" end="5"/>
                                            </p:txEl>
                                          </p:spTgt>
                                        </p:tgtEl>
                                        <p:attrNameLst>
                                          <p:attrName>ppt_h</p:attrName>
                                        </p:attrNameLst>
                                      </p:cBhvr>
                                      <p:tavLst>
                                        <p:tav tm="0">
                                          <p:val>
                                            <p:fltVal val="0"/>
                                          </p:val>
                                        </p:tav>
                                        <p:tav tm="100000">
                                          <p:val>
                                            <p:strVal val="#ppt_h"/>
                                          </p:val>
                                        </p:tav>
                                      </p:tavLst>
                                    </p:anim>
                                    <p:animEffect transition="in" filter="fade">
                                      <p:cBhvr>
                                        <p:cTn id="63" dur="500"/>
                                        <p:tgtEl>
                                          <p:spTgt spid="10">
                                            <p:txEl>
                                              <p:pRg st="5" end="5"/>
                                            </p:txEl>
                                          </p:spTgt>
                                        </p:tgtEl>
                                      </p:cBhvr>
                                    </p:animEffect>
                                  </p:childTnLst>
                                </p:cTn>
                              </p:par>
                            </p:childTnLst>
                          </p:cTn>
                        </p:par>
                        <p:par>
                          <p:cTn id="64" fill="hold">
                            <p:stCondLst>
                              <p:cond delay="2500"/>
                            </p:stCondLst>
                            <p:childTnLst>
                              <p:par>
                                <p:cTn id="65" presetID="31" presetClass="entr" presetSubtype="0"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 calcmode="lin" valueType="num">
                                      <p:cBhvr>
                                        <p:cTn id="69" dur="500" fill="hold"/>
                                        <p:tgtEl>
                                          <p:spTgt spid="17"/>
                                        </p:tgtEl>
                                        <p:attrNameLst>
                                          <p:attrName>style.rotation</p:attrName>
                                        </p:attrNameLst>
                                      </p:cBhvr>
                                      <p:tavLst>
                                        <p:tav tm="0">
                                          <p:val>
                                            <p:fltVal val="90"/>
                                          </p:val>
                                        </p:tav>
                                        <p:tav tm="100000">
                                          <p:val>
                                            <p:fltVal val="0"/>
                                          </p:val>
                                        </p:tav>
                                      </p:tavLst>
                                    </p:anim>
                                    <p:animEffect transition="in" filter="fade">
                                      <p:cBhvr>
                                        <p:cTn id="70" dur="500"/>
                                        <p:tgtEl>
                                          <p:spTgt spid="17"/>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6" grpId="0"/>
      <p:bldP spid="14"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data:image/jpeg;base64,/9j/4AAQSkZJRgABAQAAAQABAAD/2wCEAAkGBhQSEBUUEhQWFRQVFBQVFRcWGBUUFhYWFRcVGBQUGBUXHSYeFxkjGRQVHy8gIycpLCwsFR4xNTAqNSYrLCkBCQoKDgwOGg8PGCkkHyApKSksLCwqLCopKSwsKSwpLCkpKSksKSwpLCwpKSksLCkpKSwpLCwpKSwsLCwwLCkpKf/AABEIALcBEwMBIgACEQEDEQH/xAAcAAACAwEBAQEAAAAAAAAAAAADBAACBQYBBwj/xAA8EAABAwIDBgMHAgYBBAMAAAABAAIRAyEEMUEFEhNRYXGBkaEGIjKxweHwFNEHFSNCUvFiFnKSsiRDU//EABoBAAMBAQEBAAAAAAAAAAAAAAABAgMFBAb/xAAsEQACAQMCBQIGAwEAAAAAAAAAAQIDERIEIRMUMUFRYXEiMkKBkaEFUsEV/9oADAMBAAIRAxEAPwD5y2mjspolOkmGU19dFHzzYBlNGbSR2UUZtFaJmbF20kRtJMtpIrKKsTFm0kQUk22iriigkU4SvwU3wVcUUZAJiircJOiivRRSyHYSFJWFBOcFe8BGYWEuEpwk9wVOCjILCPDXvDTvBXhpIzCwnw1U009wl5wkZBYS4aqaaeNJecJGQWETTXnDT5oqhpJ5DEDTVTTT5oqpoouMzzSQ3Ulo8FDdSRcZncFCNJaRooT6SLlIzzRS7qa0nU0J1JZstGY6mhOpLSdSS7qaykrloQNJRNGmvVliaGhTophlFHZRTDKC3TPKxdlFHZRTLKCOygnkQxVtBFbQTbcOjNw6WYWuJtoIgoJ1mHRBQSzDERFBXFBPtwyuMMpdRBiIDDqCgtQUhHw+qpwFPEKxM/gr3gJ/gL0UEZhiICgpwVocBTgIzDEz+CvDQWj+nXhoIzDEz+AvOCtHgqwwZOQJ8ClxUhqDfQy+AvOCtF1Befp1WYsTPNFVNBaPAXhoJ5hiZpoqhorTNBUNBGYYmZwVQ0FpnDqpw6eQ7GU+iguorWfh0F2HTUhmS+igPorWfQQH4dPIoyX0UF9Far8KguwvVJtFRMo0VFoHCjmfL7qLK6NbM06eHTVOgn8Ls0u0WlS2GVlKvFdzNUZS6Ix2YdHZQW3T2INXJmnsdvMlZvUxKWnkYLMOjswi3hslqYpbMaFk9Si1pWc+3CFWGH6LpP0bf8QrNwY1Hqo5orljnm0+itw+i3jg28vVetwY/wAQjmEVy5gcCUangSdFu8DkApwip5jwHLmS3Y7jp6hFGxOZan+CUM4Z3L1KlVpPuacKK7CT9lAapd2B/JWn+mOpVThBrJ81aqPyRKmvBlnB9vNVOEWq3B/8YXr8MQOkKuMTwTl9pY8UzugjeA3nf8QZ3e5MeQVa29UNMMquBJ+JuQMmJGs7vqvme1tv1HYx9Xm82Ggb7rYHYeq672Z2w0Xc4GmBIdMlhOjm5xP4VwNbXqTl12O1pKVOMem523DLwS5uWTxk7nI/tNkv+nWbivaogiL03f3CC0yY8PFbWxHCtTkES0kEdso52Xo0Gtl8k37GGs0i+eIt+nVTQXR/ysalWbs1q6vMpHNWmbOZOHVThui6wYNg0VhQaNAk9X6Fcr6nIfoydCoNmPOTV1+6FUwp5t+CuWXk5P8AkrzoFU7AdrC6swhuS5uZXLROX/6d5lT/AKebrK6NxQKhS5ib7lKhBdjAdsZg/tQn7OaMmj0W2+EtUhDrSK4a7IyDgxyUTpIUS4sh4IaaOUeScpO/LpKlXTTKql7koaCIGHn8kBj0RtRKzGG4J5ojaZ5oYqq4qJXYbBdw8wFNw81XiqcRLcC4Z1V90jVDFUKCujcNggnmoWnmqcZeOrwjcNgu51VoPNL/AKpW/Upbj2D7nirABKfqVU4lKzC6HYCyvais5mDrOpCagYd2wNyYyPRMCvOqFiHhzS05EEHxF08XYrJH5rr0yKhBuZM99R5rstjYak6jSNLFMoYljXXcHNYRvE8OoIIIvO91IjVcptbAvbWvNy4z3PzQxTe3dIm7oHXmFy6l33PdF23O3qbf/TVN3E4XdLs3UXN4dSc3NBBa5pzsR2Xb+xe1sO8uZS90OvBzB6dOy+Z7MZVbRcytTLmlzTSDifdJDi+Bo3dE9COq3fZTDDi06tOxNrRMxPn9CvNGWE00a/PFn15tW114ao5pL9RC8OJXdjE5bkNnEDmq/qRzSZrqhqK8SLsddiR1QH40DSUDicxKqXDkfNPFBdhf5kNAVU43oliUNzinjETlIO/GdEtUxp5BCe8peo7sqUUTeRarjXdElXxjualQFK1WHmnlTj1YrTZU4p3NRBcDzUVZ0/KDGfhjtOm4Jum9wGfqk8PiKVVm9ujIZySO8WPefBNUHsj+mIk3EG8aZReCuM/5iH9H+j0LSvyPUqzufqj/AKiM3DxICyRWpuJ3qbQ3M5CSIIvHojDaVARvUaZMzk0gjU9/2S/60H9NvuPl2vqNGjtRj/hqMMEgw4G7cx4JhmLH+Q8wgUdq4V1MEUmNj/GmBEjUxHRZmI9oGNBDKeoALWi0kCQAO6Uv5NLpG5a078m6MUP8m3yuPJLVNv0GP3HVmBxgbpN7kAadUjg9qBzSWio4tdAa4broJu4Agd5svKeF3mnfY0mZDnNG9naRJuO6wX8tKbtCkzTlUusja/UgmJv0BP0U/VDXeHdrh8wkaZLfie8+MDsBooCw33ZPM+8fVehaqu/pS+7ZPAj5Yf8AmrZIG+SM4Y/9lBjicqdU5D4RfWbuXnHdyPgIsvBUdyK0epqW7fgSoR9S9TFkEAMJveXMG7Pj2RGGqbhjeGGuLnuqBsEaRuxETJmyDv8AMA9wh4yXgDfewDIU3bjY5buXeyhairfdr8D4MTSrUnMALmuO9uwKbXVCd45yAABrJK84DpyEaH3suZEZrAfsneMmviDlI3xumOYDZjpKbfSJ/vMfnVZ1tRW6Q/wpUYgdh7WrV6tRj8O+mxvwPe3d3gDHwTN4JlbDtn1XscKZZMEAkECY5yV5sPYrqhJNmXvLpM6dBb1WxtzHswmFqPkAMpuLe4HujxMDxUR1Fd3lJ2XgpUYXOOofwkpvh1fFVKgMOI3GtkxnaY8lrO9jsI3da8FpaW7rgWn4crlq0dge09B9GmCb7rRcHMAA/JbL8PSqDn5rzzjGrvnv7iymuhg4bZLQRO5VFwSABMyAXC021RP+kqbKnEpGDq2AG8vdOY7LapbPpMynzJQNr7bpUKD6jrBo5ZnQDqVFOjCl8Tl+wUpnPYusKZIdIIzBQTtEAAxmY8/z0WhQ2nh8c0Aktd5OH0IWL7Q7POGbvu99s+6Wj4jBzzII5LGtLUx3jNtFSp2fQLV2zTa6INnNBOl72joFSltxj3ABrgIuXESDIjLQ38lxtTavEqOEx/UndMiAASAZESNRpIWtTduNImx1Ec5ym5+6yeqrxVnJk4rwdGMYwyBnrdDxGIYIkacz6rBfiw2oSDYNmJIJ3iYkRFv2WZtnaj+EXMG+W6XMyRoL5clEK+om7ZsrFeDpK2LpiBmcj72Vp58o80amxjzDbgGJ96AeR1C4ytuFlNzqTrh7nPFSpuuMAuIaJIi2fZMbN2kKTBvjekTM2+LOSLn3vRe1ycbXm39ybeiOpq4KmAZcy2kkm/RC/l9OM2DXJ31C5nH40Od7rXNLQXXeC06QLC/LokaePcXAlp+Hes4gEAXN8steSHON9m7e7GdRjaQZvHeaGDdhwzvmd3kIKwqu1KBuK0gn/B4sMjfmuY2zt6pUY9nvf1PdPK+ZGsArnaOOIZBaDEzznS/JbwoQmru/5DJn0R2Opf8A7gZGNw6+Ki5fD7TcGNDfeAAAMAW/LKLTgw8DyZ02wS11I+8esDkTa11MNSrkxuS3eMEmBHvZ+i06ECwAA6R9E9SY2w0FxpC8nLxvuaiFXY1ao7eFQMJAGrsshAtoE/hPZ73A2o7ecP7mSyRyMzOZTlOqBmUwzEhWqMF2JsDw2xabBDWiOsn5p5lAAWCG3Fq7a5WqhFdEAdtMlEFNA43NQVFYg/BHRWayEvxV455/DF0XAaPdV3Eo2odYnpf5oofZUmAU0wq8IclUvUNT7oAvwwg4l4axzt2S1pdAzMCV66r/ALXhqlJjR0WxNpU6lIGi4ObFuv3XLe2WEOJoVmVbDdMC8tIggzqbLImpgaxrUQTQcZqU2z7hObgOWq67G0m4/Cudh3t33MIBJtMWDoyOiHui5La6ON2N7LVC5pZVAAFxcD0W8/2fxtN28ytI5SfqFb2d2XWpt/rNDX3loN4FpMWhdPh6xyLD6ryfDJ/FS/Z454X2bMXA4fFn43jw/wBL3buHLWsDjvl0kjO1ua1K7XMdZljynNY226pdVDNWtAjqbx6qoKN3aFh00r7NnLbR2fw/fp+7eQAbzoG/suz2dj9/D7uIFnNIcDfn6rFxlAU/eqEWHgOt7TCCytxADcAXbOvWPktUrHQfyfEJ1NiNcZO4TJglt/E+Xkka+wahADTSAkuk8Sd68gaQt2Hc1R7jOfgp4UPB5zNxOxnO/uAMNFhaRnfMhKVNh1ZH9SBya05aXzlbpP4UszeaAOI4mSQXbpN9MoKlUILsM5nGUXNIcNy9gWhzWuAN5LviyzCuMPUaBDWnUES4TFr6D9loYvYIqOBqVXvvbeDecmC1oA5LxmHqgiXBzcnS0mAMtwNgB0dVk6O5OJmw9zA0Uw5wdJLXAmxkWnNIYmoRO80tJEbsSBPaZmT5rpnupsgQ6ADA3CS3lBAK5vb236jXBlFpIdyDnXOU+6N219TYqo0EuiE1sZNTDSSfdgQDo4gTlc3vkFnYnYrALv8AizkRfQ59PVNjC13He4ZMiTusJLQTEAEAxI9VrYOiDO/SIdAEvBJ7wZA8FrHKLsiErnOVNj3s60DkNBaFF0zqABjhj/xaot7S8l4GyzEch0yTFJxJ/CkaTvLwTeHedFBY9TMfdM0pzSdPnfrZO0X29b2MJAM0T0lFB/Cgsk/ZWDxl+30VCD78r0VEAvXjn/RAhifzTxVX1I/2k3Yj/aG90qrANnEjxVTizzSwNuq8lABuOZ1RqeLtB+aTV6bSSAMyYFwEANnFfhXjayrisK5lntj1+SAXfT0STTV0FhriclkY/aH6IivRJbvPAfTHwPmSTH9rhGnNPhZntFhGvoFzyAKZDyXGGgDOb5RoLqkrlJ2Oto7Tr4x39PDkUmhjm1nP4Tw9zZdwoY6YkAz7pvmtDC4HHs+KrTdewLXC2gMCJ7Lj/Z7+LLBTb+oqEO3TFOhhn7rQJ3Q0mQfdE5rWP8QWvIDKtdjzuw12HY6ZiN5zZDbXzWnAqS6KR55TT7o66hUrRFTdn/jJvppkuQ217ZOpYh+HqUOHULd9rrObUblvNcBJNhaLJmv/ABJptJDadV0RJe6hSneAIhsk5HUBI4j2qZjJAsWuDmtdulzWxBggCQXWkE90PTVIQbd7eo6VSKla9zJDH1XB9c9maTzdzPRPCr9l6AOnooW5aeq85vKWTPHXy07obqhnMgDnl6osHOQhl3MSmB5ujPpzlV4UzaTBPaMyo6pnJ7ZeipPu5+JNo/dAA9QDfqPsqbp3oJ6xefzqrOeCbT3mfwoVepHwmTpzjKUAV3T05GRNusJd9QxBdfpJ7dijFvuumwIymQQOmeaWAIFgIyJG96z2QgFqzt24jS/yGaDVJN+9z+XRajXNM6yZFsiLxnKBVe0GXduUdBdUAq7EOnP0+yiE/EQYDvn9FEWC5q0I1TjB4FZ9JxztHr4J6hGt+9yoAbpmbi3fKycp1RGk62SQqRlblGXdE4gkfI+mSAG2uJyXoqIO/wCAmArZkW/AmIKavny/dV39R+y9dTGvdC34TQixeo1VDlZoTA9VoVZU3kAWLl5K9cwjkqyk2B0bXfqMP/ybnzkLBcCDB8teqa2Nj9ypB+F1j30Kd29gL77R3XPpz4FXhvpLdGrWSuYgeud/iC7/AOFLrgVaRifiAJ92Rlmt8mFyn8SK5/RtHOuz0a/9l1KXzown8rOR2fig5znMgEDVocRpMzJhbWExbqTA5rofvkNhos2DOuUkGO65DAP96CYzvEreoA091xg3vGoNrr6GlUdt2cqcVfodBgNqGtScS8Cq0EOmBvbr4IdJGhF+63fZ1reIYdJgn3ZIiwMmI1FgIXzjZWLjF1GtyfvAA3vn8123ss88UE8nA2tJAgDrY+SJzdSjJeglFQqL3Oy3Z0HRDc7kNYVOPP5Pqqmqf9L5k7Nj3e8Pzkhuf08l5J6lDn7oGEfWHzlB4kzYE2VHtt8vugVL5zp6IAOK15sYvpY5Sg1bQW5negz5xdA3o0NvVW4ozi+U9NAgCzWAXMExY9exQKsj4w5pdplE3B3SJIUqPBEENPQ/SEqXT8QMZCDIA+YOSEBWpii3K9rwS0x2CSqMm4mesT1EapmtUAtpFnGQZv4+qUrVHAaOA5Ek9clYgDpnJvi4r1D3yb38QZ+SiLBc26Ri31yTFN4mBHXr4rOoEZ37DKI85lM0HWsOkm2fXVS0M0hU0iwXrKl89emSUY8ZCYCapkd/LNIA9JxvBtGtzCOwQRPqUrxxp81BUM/6QIcfUv8AJDLidUu2p3tCu386poYeFYFDaVfdjVIRYqMVCIv+/wCFesH5+ZIBhDVVQfw9VnV/aHDsJa6vTByI3gSD15JnC7RpVBNOox//AGuBjuAnZhdBxFsrLptn1hWow7MWPgLFc3bwTeyMSab50NjqvJqqbnC8eq3RpB2YHGYQtcRoCuO/iLSnBT/jUpn/ANm/VfVNqYMPZPIf6XB+1WzuJha1M57u8IvdnvCPL1V6HUKpZ9yKsbJnxvD4jdcCRMLd2mQ6hxm1LWAaAIB5GMvss/8Al5pvEw5pa1wtZzXZG/ktbDbFa8ngvADoa+m6SDvGLehHZfU04NRZypSTaOZwVZwe0t+IGZ6i6+m7Dx++WGw94WaLG15J1uuDwuDbSqvZVN2PcwjLIkSuq2NgDTqtc0gsL23EQe7ZseyrTwtTb8pkV5XmjvQ+0QFAULe817N4XzZ2AoeD0+yoQSh8Yj881U1baj5n9kAFcCLc0E/mqtxIvPPXyQXu5Tbz01QAKqB+/wCBAI5CT3zRN7Mzl+RCWeTyta9h8k0BXfv4+Xig1Hznn1/cK8EmBGut8s0CtbPLp+cwnYDypbx7pOoyDlHI5Ij3X+Wnmgu3omHCM7Tz5ZKiSj3kHP0Z+yiHxxq2e0KIA1DVHX8ymETiRlbyuByBSVF8eNufVNU2mRHKfPP6qWgHcPW5nQXkIhrG8GP2SlNvM+sWHVMb2cE/FlA0SsUFAg2F9b/lkSn3B85QqDTr627SUUZ+nZFxBmm0ZdMkUA+KA2TzgZcvumKefS8/kpDLCRdEmDyEXnK/NUcet/ko12XfX6oAs13SbX1WR7VbJq4igG0X7rg6SCSA4QRG9pktjevofHmuB9s/aioXvw9IFrAd17oIc/nB0b2zV04tvYibsjkMVhnUnljokGDDg4ebSQVSnVLTLSQeYsfNaWBoYUs/rOripP8AYxpaByuZPdDr7MDiP04rVBF96kWnw3Zle667nm3GcJ7X4inHv7wBmH+8uo2X/EphEV2uaTm5oBb5Zr569pBIIIIMQbEEaELyVEqcWNVGj9E+y/tXh8QzcbXY5wA90u3XEdnQdVX2lptosdVf7rGgkk2G6M475eK/PDKl5XSs9p3/AKCvh3bz21BT3SXk8PceCYBsQY05LlvQunV4kHs30PUq6lGzAYStLRZr6W87dDvip3J3ZBkWg+K6X2doB1VjhAAlwAAgkAx5FcTsmpLo5ldf7PP3areQBt4L61SvQl7HGatVj7mP7VFlPHv3mzvhjyYu1zmiY5i2XVamwd0VGFmRc3LInK40XPe1eK39oVSDYOazn8AANu8rU2HX95ptm3pqFjo5Xp4vx/hpqVad0fQuIB9FBU+X54qjvU/Pn0VC77r546xdz85H2VJ5HzXnEzE3VDHnp11QBcvjPkPuhmqBrP1Vahi3TyQnO6eP0TSAK+uDECOcX+ajqwNy6/KPLM3SjyPz5oFSoZznqPmqAO54uPkI8MsuiBVIVOLy5IL3zY9cv2RYRHvjW/5aUsXATFu0j5L11Uc9eUDxPZCdUI7c/uqEDL+v55KIJk5QvUWAepO5j6x4puidTkMpy8VmU35dPwJsUyHQbwb3DhbOCLFJgPDK09RomWU4PO/ceBSVMTBnTyCapsjyOtoUMobZSvYW1/ZW3tZ/bNCpNB56jx5hHYMwCbacufySAJSd0Jm5nI8lcm9vhmVRruXvDrMi/VF44iwt1QB4wifkmG4g3iQZy0sTCU/NZi3l3TFHIwEwLufr2/CpvX6X6qgbMdpGuas5sGMuSQi7QI0GuV5Gao58j81Xm8Qe8fOF6W26ESQD38AgZi7b9lKGIJcW7jz/APYwQ4/9zcneK4jbfsNWoAuYRVYMy0EOA5lmcdRK+oE29OqEPz88FpGo4kOmmfD5RqdT3SOhX0zbPsfh65LoLHm5cyBJPNuR7rjtuexFbDt4gIqMmDughwHMtuY6r0RnGRjKDiY+y3/1GnqupbtL9PFVoa5wgQ61nWPbNYOH2c10PpkwYs0tL6buW6SN9vIhdZR9mXYikWVCBuid9oLXnkSw53EG8LqxkoUZ38HjcMqqaOGr4jfxD3Xbv1HOHTeJMTrmug2I8mq1paJ3m+9rmLQEHF+xGIpEFm7WAMgCzv8AxP0K09g4F/Ea51NzS1wJk7sQeUb2lrrDT1YJPc1rQk5dDt99C4kWI/NVXfgx5qljnbQaLj2OgEqOyvpqVQOk+HSbaKh5A9UPfvzmNEWA9fV7d459UCrVINundWdVhsEa20QalSO3PyVWAhf1QKlTrz/deVTnr4/koRN+caIAs+3RLmvb7KOrDS2v2QH1bXv3+iZJ6XzOXPy5dUs55UqGSgPPTNMTCCqeS8QhU6epUTFcfp5+JCdpUzaMyMuUEjPwUUUMENU3H0v4GyYYQYExF1FFJaGaFTWBl9vA2TALS4CO1s+8dQoopGSlnHhzixPlZWqCBJy5j9vBRRAF5vBz76ckWicwBJEznbsFFEAFpVi05A6X06jqvKlQkj7dT9FFEAeVbTbO/wC/qvA76jyyheqIA8qO1M5Z/VDa2fD6KKJoCwzsRfK0xnzHRTdvlLu+XL5qKJMCmzNgYKu+KtBhcfeDgHUzPdl/NbrPZ6lTpuFERe8bxuL5vMnW/ooouVqalSFXGMnZ9r7G0Yxtexg4mhDrRAz9eaWcOf4M/ooourB3RkwM8uV1U1Lx3+aii0EVJ6nNesee0fTVeqIAWqVb9fqc0EvvGpJsclFECAtLSYmBzMwJ1tdCfnzAt8/2UUQIXL/kUCta2s39D9VFFQAKlSfn9kJr14oqQmD3gooomSf/2Q=="/>
          <p:cNvSpPr>
            <a:spLocks noChangeAspect="1" noChangeArrowheads="1"/>
          </p:cNvSpPr>
          <p:nvPr/>
        </p:nvSpPr>
        <p:spPr bwMode="auto">
          <a:xfrm>
            <a:off x="0" y="-8429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hQSEBUUEhQWFRQVFBQVFRcWGBUUFhYWFRcVGBQUGBUXHSYeFxkjGRQVHy8gIycpLCwsFR4xNTAqNSYrLCkBCQoKDgwOGg8PGCkkHyApKSksLCwqLCopKSwsKSwpLCkpKSksKSwpLCwpKSksLCkpKSwpLCwpKSwsLCwwLCkpKf/AABEIALcBEwMBIgACEQEDEQH/xAAcAAACAwEBAQEAAAAAAAAAAAADBAACBQYBBwj/xAA8EAABAwIDBgMHAgYBBAMAAAABAAIRAyEEMUEFEhNRYXGBkaEGIjKxweHwFNEHFSNCUvFiFnKSsiRDU//EABoBAAMBAQEBAAAAAAAAAAAAAAABAgMFBAb/xAAsEQACAQMCBQIGAwEAAAAAAAAAAQIDERIEIRMUMUFRYXEiMkKBkaEFUsEV/9oADAMBAAIRAxEAPwD5y2mjspolOkmGU19dFHzzYBlNGbSR2UUZtFaJmbF20kRtJMtpIrKKsTFm0kQUk22iriigkU4SvwU3wVcUUZAJiircJOiivRRSyHYSFJWFBOcFe8BGYWEuEpwk9wVOCjILCPDXvDTvBXhpIzCwnw1U009wl5wkZBYS4aqaaeNJecJGQWETTXnDT5oqhpJ5DEDTVTTT5oqpoouMzzSQ3Ulo8FDdSRcZncFCNJaRooT6SLlIzzRS7qa0nU0J1JZstGY6mhOpLSdSS7qaykrloQNJRNGmvVliaGhTophlFHZRTDKC3TPKxdlFHZRTLKCOygnkQxVtBFbQTbcOjNw6WYWuJtoIgoJ1mHRBQSzDERFBXFBPtwyuMMpdRBiIDDqCgtQUhHw+qpwFPEKxM/gr3gJ/gL0UEZhiICgpwVocBTgIzDEz+CvDQWj+nXhoIzDEz+AvOCtHgqwwZOQJ8ClxUhqDfQy+AvOCtF1Befp1WYsTPNFVNBaPAXhoJ5hiZpoqhorTNBUNBGYYmZwVQ0FpnDqpw6eQ7GU+iguorWfh0F2HTUhmS+igPorWfQQH4dPIoyX0UF9Far8KguwvVJtFRMo0VFoHCjmfL7qLK6NbM06eHTVOgn8Ls0u0WlS2GVlKvFdzNUZS6Ix2YdHZQW3T2INXJmnsdvMlZvUxKWnkYLMOjswi3hslqYpbMaFk9Si1pWc+3CFWGH6LpP0bf8QrNwY1Hqo5orljnm0+itw+i3jg28vVetwY/wAQjmEVy5gcCUangSdFu8DkApwip5jwHLmS3Y7jp6hFGxOZan+CUM4Z3L1KlVpPuacKK7CT9lAapd2B/JWn+mOpVThBrJ81aqPyRKmvBlnB9vNVOEWq3B/8YXr8MQOkKuMTwTl9pY8UzugjeA3nf8QZ3e5MeQVa29UNMMquBJ+JuQMmJGs7vqvme1tv1HYx9Xm82Ggb7rYHYeq672Z2w0Xc4GmBIdMlhOjm5xP4VwNbXqTl12O1pKVOMem523DLwS5uWTxk7nI/tNkv+nWbivaogiL03f3CC0yY8PFbWxHCtTkES0kEdso52Xo0Gtl8k37GGs0i+eIt+nVTQXR/ysalWbs1q6vMpHNWmbOZOHVThui6wYNg0VhQaNAk9X6Fcr6nIfoydCoNmPOTV1+6FUwp5t+CuWXk5P8AkrzoFU7AdrC6swhuS5uZXLROX/6d5lT/AKebrK6NxQKhS5ib7lKhBdjAdsZg/tQn7OaMmj0W2+EtUhDrSK4a7IyDgxyUTpIUS4sh4IaaOUeScpO/LpKlXTTKql7koaCIGHn8kBj0RtRKzGG4J5ojaZ5oYqq4qJXYbBdw8wFNw81XiqcRLcC4Z1V90jVDFUKCujcNggnmoWnmqcZeOrwjcNgu51VoPNL/AKpW/Upbj2D7nirABKfqVU4lKzC6HYCyvais5mDrOpCagYd2wNyYyPRMCvOqFiHhzS05EEHxF08XYrJH5rr0yKhBuZM99R5rstjYak6jSNLFMoYljXXcHNYRvE8OoIIIvO91IjVcptbAvbWvNy4z3PzQxTe3dIm7oHXmFy6l33PdF23O3qbf/TVN3E4XdLs3UXN4dSc3NBBa5pzsR2Xb+xe1sO8uZS90OvBzB6dOy+Z7MZVbRcytTLmlzTSDifdJDi+Bo3dE9COq3fZTDDi06tOxNrRMxPn9CvNGWE00a/PFn15tW114ao5pL9RC8OJXdjE5bkNnEDmq/qRzSZrqhqK8SLsddiR1QH40DSUDicxKqXDkfNPFBdhf5kNAVU43oliUNzinjETlIO/GdEtUxp5BCe8peo7sqUUTeRarjXdElXxjualQFK1WHmnlTj1YrTZU4p3NRBcDzUVZ0/KDGfhjtOm4Jum9wGfqk8PiKVVm9ujIZySO8WPefBNUHsj+mIk3EG8aZReCuM/5iH9H+j0LSvyPUqzufqj/AKiM3DxICyRWpuJ3qbQ3M5CSIIvHojDaVARvUaZMzk0gjU9/2S/60H9NvuPl2vqNGjtRj/hqMMEgw4G7cx4JhmLH+Q8wgUdq4V1MEUmNj/GmBEjUxHRZmI9oGNBDKeoALWi0kCQAO6Uv5NLpG5a078m6MUP8m3yuPJLVNv0GP3HVmBxgbpN7kAadUjg9qBzSWio4tdAa4broJu4Agd5svKeF3mnfY0mZDnNG9naRJuO6wX8tKbtCkzTlUusja/UgmJv0BP0U/VDXeHdrh8wkaZLfie8+MDsBooCw33ZPM+8fVehaqu/pS+7ZPAj5Yf8AmrZIG+SM4Y/9lBjicqdU5D4RfWbuXnHdyPgIsvBUdyK0epqW7fgSoR9S9TFkEAMJveXMG7Pj2RGGqbhjeGGuLnuqBsEaRuxETJmyDv8AMA9wh4yXgDfewDIU3bjY5buXeyhairfdr8D4MTSrUnMALmuO9uwKbXVCd45yAABrJK84DpyEaH3suZEZrAfsneMmviDlI3xumOYDZjpKbfSJ/vMfnVZ1tRW6Q/wpUYgdh7WrV6tRj8O+mxvwPe3d3gDHwTN4JlbDtn1XscKZZMEAkECY5yV5sPYrqhJNmXvLpM6dBb1WxtzHswmFqPkAMpuLe4HujxMDxUR1Fd3lJ2XgpUYXOOofwkpvh1fFVKgMOI3GtkxnaY8lrO9jsI3da8FpaW7rgWn4crlq0dge09B9GmCb7rRcHMAA/JbL8PSqDn5rzzjGrvnv7iymuhg4bZLQRO5VFwSABMyAXC021RP+kqbKnEpGDq2AG8vdOY7LapbPpMynzJQNr7bpUKD6jrBo5ZnQDqVFOjCl8Tl+wUpnPYusKZIdIIzBQTtEAAxmY8/z0WhQ2nh8c0Aktd5OH0IWL7Q7POGbvu99s+6Wj4jBzzII5LGtLUx3jNtFSp2fQLV2zTa6INnNBOl72joFSltxj3ABrgIuXESDIjLQ38lxtTavEqOEx/UndMiAASAZESNRpIWtTduNImx1Ec5ym5+6yeqrxVnJk4rwdGMYwyBnrdDxGIYIkacz6rBfiw2oSDYNmJIJ3iYkRFv2WZtnaj+EXMG+W6XMyRoL5clEK+om7ZsrFeDpK2LpiBmcj72Vp58o80amxjzDbgGJ96AeR1C4ytuFlNzqTrh7nPFSpuuMAuIaJIi2fZMbN2kKTBvjekTM2+LOSLn3vRe1ycbXm39ybeiOpq4KmAZcy2kkm/RC/l9OM2DXJ31C5nH40Od7rXNLQXXeC06QLC/LokaePcXAlp+Hes4gEAXN8steSHON9m7e7GdRjaQZvHeaGDdhwzvmd3kIKwqu1KBuK0gn/B4sMjfmuY2zt6pUY9nvf1PdPK+ZGsArnaOOIZBaDEzznS/JbwoQmru/5DJn0R2Opf8A7gZGNw6+Ki5fD7TcGNDfeAAAMAW/LKLTgw8DyZ02wS11I+8esDkTa11MNSrkxuS3eMEmBHvZ+i06ECwAA6R9E9SY2w0FxpC8nLxvuaiFXY1ao7eFQMJAGrsshAtoE/hPZ73A2o7ecP7mSyRyMzOZTlOqBmUwzEhWqMF2JsDw2xabBDWiOsn5p5lAAWCG3Fq7a5WqhFdEAdtMlEFNA43NQVFYg/BHRWayEvxV455/DF0XAaPdV3Eo2odYnpf5oofZUmAU0wq8IclUvUNT7oAvwwg4l4axzt2S1pdAzMCV66r/ALXhqlJjR0WxNpU6lIGi4ObFuv3XLe2WEOJoVmVbDdMC8tIggzqbLImpgaxrUQTQcZqU2z7hObgOWq67G0m4/Cudh3t33MIBJtMWDoyOiHui5La6ON2N7LVC5pZVAAFxcD0W8/2fxtN28ytI5SfqFb2d2XWpt/rNDX3loN4FpMWhdPh6xyLD6ryfDJ/FS/Z454X2bMXA4fFn43jw/wBL3buHLWsDjvl0kjO1ua1K7XMdZljynNY226pdVDNWtAjqbx6qoKN3aFh00r7NnLbR2fw/fp+7eQAbzoG/suz2dj9/D7uIFnNIcDfn6rFxlAU/eqEWHgOt7TCCytxADcAXbOvWPktUrHQfyfEJ1NiNcZO4TJglt/E+Xkka+wahADTSAkuk8Sd68gaQt2Hc1R7jOfgp4UPB5zNxOxnO/uAMNFhaRnfMhKVNh1ZH9SBya05aXzlbpP4UszeaAOI4mSQXbpN9MoKlUILsM5nGUXNIcNy9gWhzWuAN5LviyzCuMPUaBDWnUES4TFr6D9loYvYIqOBqVXvvbeDecmC1oA5LxmHqgiXBzcnS0mAMtwNgB0dVk6O5OJmw9zA0Uw5wdJLXAmxkWnNIYmoRO80tJEbsSBPaZmT5rpnupsgQ6ADA3CS3lBAK5vb236jXBlFpIdyDnXOU+6N219TYqo0EuiE1sZNTDSSfdgQDo4gTlc3vkFnYnYrALv8AizkRfQ59PVNjC13He4ZMiTusJLQTEAEAxI9VrYOiDO/SIdAEvBJ7wZA8FrHKLsiErnOVNj3s60DkNBaFF0zqABjhj/xaot7S8l4GyzEch0yTFJxJ/CkaTvLwTeHedFBY9TMfdM0pzSdPnfrZO0X29b2MJAM0T0lFB/Cgsk/ZWDxl+30VCD78r0VEAvXjn/RAhifzTxVX1I/2k3Yj/aG90qrANnEjxVTizzSwNuq8lABuOZ1RqeLtB+aTV6bSSAMyYFwEANnFfhXjayrisK5lntj1+SAXfT0STTV0FhriclkY/aH6IivRJbvPAfTHwPmSTH9rhGnNPhZntFhGvoFzyAKZDyXGGgDOb5RoLqkrlJ2Oto7Tr4x39PDkUmhjm1nP4Tw9zZdwoY6YkAz7pvmtDC4HHs+KrTdewLXC2gMCJ7Lj/Z7+LLBTb+oqEO3TFOhhn7rQJ3Q0mQfdE5rWP8QWvIDKtdjzuw12HY6ZiN5zZDbXzWnAqS6KR55TT7o66hUrRFTdn/jJvppkuQ217ZOpYh+HqUOHULd9rrObUblvNcBJNhaLJmv/ABJptJDadV0RJe6hSneAIhsk5HUBI4j2qZjJAsWuDmtdulzWxBggCQXWkE90PTVIQbd7eo6VSKla9zJDH1XB9c9maTzdzPRPCr9l6AOnooW5aeq85vKWTPHXy07obqhnMgDnl6osHOQhl3MSmB5ujPpzlV4UzaTBPaMyo6pnJ7ZeipPu5+JNo/dAA9QDfqPsqbp3oJ6xefzqrOeCbT3mfwoVepHwmTpzjKUAV3T05GRNusJd9QxBdfpJ7dijFvuumwIymQQOmeaWAIFgIyJG96z2QgFqzt24jS/yGaDVJN+9z+XRajXNM6yZFsiLxnKBVe0GXduUdBdUAq7EOnP0+yiE/EQYDvn9FEWC5q0I1TjB4FZ9JxztHr4J6hGt+9yoAbpmbi3fKycp1RGk62SQqRlblGXdE4gkfI+mSAG2uJyXoqIO/wCAmArZkW/AmIKavny/dV39R+y9dTGvdC34TQixeo1VDlZoTA9VoVZU3kAWLl5K9cwjkqyk2B0bXfqMP/ybnzkLBcCDB8teqa2Nj9ypB+F1j30Kd29gL77R3XPpz4FXhvpLdGrWSuYgeud/iC7/AOFLrgVaRifiAJ92Rlmt8mFyn8SK5/RtHOuz0a/9l1KXzown8rOR2fig5znMgEDVocRpMzJhbWExbqTA5rofvkNhos2DOuUkGO65DAP96CYzvEreoA091xg3vGoNrr6GlUdt2cqcVfodBgNqGtScS8Cq0EOmBvbr4IdJGhF+63fZ1reIYdJgn3ZIiwMmI1FgIXzjZWLjF1GtyfvAA3vn8123ss88UE8nA2tJAgDrY+SJzdSjJeglFQqL3Oy3Z0HRDc7kNYVOPP5Pqqmqf9L5k7Nj3e8Pzkhuf08l5J6lDn7oGEfWHzlB4kzYE2VHtt8vugVL5zp6IAOK15sYvpY5Sg1bQW5negz5xdA3o0NvVW4ozi+U9NAgCzWAXMExY9exQKsj4w5pdplE3B3SJIUqPBEENPQ/SEqXT8QMZCDIA+YOSEBWpii3K9rwS0x2CSqMm4mesT1EapmtUAtpFnGQZv4+qUrVHAaOA5Ek9clYgDpnJvi4r1D3yb38QZ+SiLBc26Ri31yTFN4mBHXr4rOoEZ37DKI85lM0HWsOkm2fXVS0M0hU0iwXrKl89emSUY8ZCYCapkd/LNIA9JxvBtGtzCOwQRPqUrxxp81BUM/6QIcfUv8AJDLidUu2p3tCu386poYeFYFDaVfdjVIRYqMVCIv+/wCFesH5+ZIBhDVVQfw9VnV/aHDsJa6vTByI3gSD15JnC7RpVBNOox//AGuBjuAnZhdBxFsrLptn1hWow7MWPgLFc3bwTeyMSab50NjqvJqqbnC8eq3RpB2YHGYQtcRoCuO/iLSnBT/jUpn/ANm/VfVNqYMPZPIf6XB+1WzuJha1M57u8IvdnvCPL1V6HUKpZ9yKsbJnxvD4jdcCRMLd2mQ6hxm1LWAaAIB5GMvss/8Al5pvEw5pa1wtZzXZG/ktbDbFa8ngvADoa+m6SDvGLehHZfU04NRZypSTaOZwVZwe0t+IGZ6i6+m7Dx++WGw94WaLG15J1uuDwuDbSqvZVN2PcwjLIkSuq2NgDTqtc0gsL23EQe7ZseyrTwtTb8pkV5XmjvQ+0QFAULe817N4XzZ2AoeD0+yoQSh8Yj881U1baj5n9kAFcCLc0E/mqtxIvPPXyQXu5Tbz01QAKqB+/wCBAI5CT3zRN7Mzl+RCWeTyta9h8k0BXfv4+Xig1Hznn1/cK8EmBGut8s0CtbPLp+cwnYDypbx7pOoyDlHI5Ij3X+Wnmgu3omHCM7Tz5ZKiSj3kHP0Z+yiHxxq2e0KIA1DVHX8ymETiRlbyuByBSVF8eNufVNU2mRHKfPP6qWgHcPW5nQXkIhrG8GP2SlNvM+sWHVMb2cE/FlA0SsUFAg2F9b/lkSn3B85QqDTr627SUUZ+nZFxBmm0ZdMkUA+KA2TzgZcvumKefS8/kpDLCRdEmDyEXnK/NUcet/ko12XfX6oAs13SbX1WR7VbJq4igG0X7rg6SCSA4QRG9pktjevofHmuB9s/aioXvw9IFrAd17oIc/nB0b2zV04tvYibsjkMVhnUnljokGDDg4ebSQVSnVLTLSQeYsfNaWBoYUs/rOripP8AYxpaByuZPdDr7MDiP04rVBF96kWnw3Zle667nm3GcJ7X4inHv7wBmH+8uo2X/EphEV2uaTm5oBb5Zr569pBIIIIMQbEEaELyVEqcWNVGj9E+y/tXh8QzcbXY5wA90u3XEdnQdVX2lptosdVf7rGgkk2G6M475eK/PDKl5XSs9p3/AKCvh3bz21BT3SXk8PceCYBsQY05LlvQunV4kHs30PUq6lGzAYStLRZr6W87dDvip3J3ZBkWg+K6X2doB1VjhAAlwAAgkAx5FcTsmpLo5ldf7PP3areQBt4L61SvQl7HGatVj7mP7VFlPHv3mzvhjyYu1zmiY5i2XVamwd0VGFmRc3LInK40XPe1eK39oVSDYOazn8AANu8rU2HX95ptm3pqFjo5Xp4vx/hpqVad0fQuIB9FBU+X54qjvU/Pn0VC77r546xdz85H2VJ5HzXnEzE3VDHnp11QBcvjPkPuhmqBrP1Vahi3TyQnO6eP0TSAK+uDECOcX+ajqwNy6/KPLM3SjyPz5oFSoZznqPmqAO54uPkI8MsuiBVIVOLy5IL3zY9cv2RYRHvjW/5aUsXATFu0j5L11Uc9eUDxPZCdUI7c/uqEDL+v55KIJk5QvUWAepO5j6x4puidTkMpy8VmU35dPwJsUyHQbwb3DhbOCLFJgPDK09RomWU4PO/ceBSVMTBnTyCapsjyOtoUMobZSvYW1/ZW3tZ/bNCpNB56jx5hHYMwCbacufySAJSd0Jm5nI8lcm9vhmVRruXvDrMi/VF44iwt1QB4wifkmG4g3iQZy0sTCU/NZi3l3TFHIwEwLufr2/CpvX6X6qgbMdpGuas5sGMuSQi7QI0GuV5Gao58j81Xm8Qe8fOF6W26ESQD38AgZi7b9lKGIJcW7jz/APYwQ4/9zcneK4jbfsNWoAuYRVYMy0EOA5lmcdRK+oE29OqEPz88FpGo4kOmmfD5RqdT3SOhX0zbPsfh65LoLHm5cyBJPNuR7rjtuexFbDt4gIqMmDughwHMtuY6r0RnGRjKDiY+y3/1GnqupbtL9PFVoa5wgQ61nWPbNYOH2c10PpkwYs0tL6buW6SN9vIhdZR9mXYikWVCBuid9oLXnkSw53EG8LqxkoUZ38HjcMqqaOGr4jfxD3Xbv1HOHTeJMTrmug2I8mq1paJ3m+9rmLQEHF+xGIpEFm7WAMgCzv8AxP0K09g4F/Ea51NzS1wJk7sQeUb2lrrDT1YJPc1rQk5dDt99C4kWI/NVXfgx5qljnbQaLj2OgEqOyvpqVQOk+HSbaKh5A9UPfvzmNEWA9fV7d459UCrVINundWdVhsEa20QalSO3PyVWAhf1QKlTrz/deVTnr4/koRN+caIAs+3RLmvb7KOrDS2v2QH1bXv3+iZJ6XzOXPy5dUs55UqGSgPPTNMTCCqeS8QhU6epUTFcfp5+JCdpUzaMyMuUEjPwUUUMENU3H0v4GyYYQYExF1FFJaGaFTWBl9vA2TALS4CO1s+8dQoopGSlnHhzixPlZWqCBJy5j9vBRRAF5vBz76ckWicwBJEznbsFFEAFpVi05A6X06jqvKlQkj7dT9FFEAeVbTbO/wC/qvA76jyyheqIA8qO1M5Z/VDa2fD6KKJoCwzsRfK0xnzHRTdvlLu+XL5qKJMCmzNgYKu+KtBhcfeDgHUzPdl/NbrPZ6lTpuFERe8bxuL5vMnW/ooouVqalSFXGMnZ9r7G0Yxtexg4mhDrRAz9eaWcOf4M/ooourB3RkwM8uV1U1Lx3+aii0EVJ6nNesee0fTVeqIAWqVb9fqc0EvvGpJsclFECAtLSYmBzMwJ1tdCfnzAt8/2UUQIXL/kUCta2s39D9VFFQAKlSfn9kJr14oqQmD3gooomSf/2Q=="/>
          <p:cNvSpPr>
            <a:spLocks noChangeAspect="1" noChangeArrowheads="1"/>
          </p:cNvSpPr>
          <p:nvPr/>
        </p:nvSpPr>
        <p:spPr bwMode="auto">
          <a:xfrm>
            <a:off x="152400" y="-6905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0" y="1295400"/>
            <a:ext cx="9144000" cy="523220"/>
          </a:xfrm>
          <a:prstGeom prst="rect">
            <a:avLst/>
          </a:prstGeom>
          <a:solidFill>
            <a:schemeClr val="bg1">
              <a:lumMod val="85000"/>
            </a:schemeClr>
          </a:solidFill>
          <a:effectLst>
            <a:softEdge rad="63500"/>
          </a:effectLst>
        </p:spPr>
        <p:txBody>
          <a:bodyPr wrap="square" rtlCol="0">
            <a:spAutoFit/>
          </a:bodyPr>
          <a:lstStyle/>
          <a:p>
            <a:pPr algn="ctr"/>
            <a:r>
              <a:rPr lang="en-US" sz="2800" dirty="0">
                <a:latin typeface="Arial Narrow" pitchFamily="34" charset="0"/>
              </a:rPr>
              <a:t>We Must Never Encourage Manipulation And Disobedience</a:t>
            </a:r>
          </a:p>
        </p:txBody>
      </p:sp>
      <p:sp>
        <p:nvSpPr>
          <p:cNvPr id="9" name="TextBox 8"/>
          <p:cNvSpPr txBox="1"/>
          <p:nvPr/>
        </p:nvSpPr>
        <p:spPr>
          <a:xfrm>
            <a:off x="0" y="2535214"/>
            <a:ext cx="7162800" cy="830997"/>
          </a:xfrm>
          <a:prstGeom prst="rect">
            <a:avLst/>
          </a:prstGeom>
          <a:noFill/>
        </p:spPr>
        <p:txBody>
          <a:bodyPr wrap="square" rtlCol="0">
            <a:spAutoFit/>
          </a:bodyPr>
          <a:lstStyle/>
          <a:p>
            <a:pPr algn="ctr"/>
            <a:r>
              <a:rPr lang="en-US" sz="2400" dirty="0">
                <a:latin typeface="Arial Narrow" panose="020B0606020202030204" pitchFamily="34" charset="0"/>
              </a:rPr>
              <a:t>What Happens When You Give A Little Child</a:t>
            </a:r>
            <a:br>
              <a:rPr lang="en-US" sz="2400" dirty="0">
                <a:latin typeface="Arial Narrow" panose="020B0606020202030204" pitchFamily="34" charset="0"/>
              </a:rPr>
            </a:br>
            <a:r>
              <a:rPr lang="en-US" sz="2400" dirty="0">
                <a:latin typeface="Arial Narrow" panose="020B0606020202030204" pitchFamily="34" charset="0"/>
              </a:rPr>
              <a:t>And A Little Pig Everything They Want?</a:t>
            </a:r>
          </a:p>
        </p:txBody>
      </p:sp>
      <p:sp>
        <p:nvSpPr>
          <p:cNvPr id="2" name="TextBox 1">
            <a:extLst>
              <a:ext uri="{FF2B5EF4-FFF2-40B4-BE49-F238E27FC236}">
                <a16:creationId xmlns:a16="http://schemas.microsoft.com/office/drawing/2014/main" id="{4715065A-D775-E9B6-0527-8F5374598B07}"/>
              </a:ext>
            </a:extLst>
          </p:cNvPr>
          <p:cNvSpPr txBox="1"/>
          <p:nvPr/>
        </p:nvSpPr>
        <p:spPr>
          <a:xfrm>
            <a:off x="0" y="0"/>
            <a:ext cx="9144000" cy="400110"/>
          </a:xfrm>
          <a:prstGeom prst="rect">
            <a:avLst/>
          </a:prstGeom>
          <a:noFill/>
        </p:spPr>
        <p:txBody>
          <a:bodyPr wrap="square" rtlCol="0">
            <a:spAutoFit/>
          </a:bodyPr>
          <a:lstStyle/>
          <a:p>
            <a:pPr algn="ctr"/>
            <a:r>
              <a:rPr lang="en-US" sz="2000" dirty="0">
                <a:solidFill>
                  <a:schemeClr val="bg1">
                    <a:lumMod val="50000"/>
                  </a:schemeClr>
                </a:solidFill>
              </a:rPr>
              <a:t>Training Up A Child</a:t>
            </a:r>
          </a:p>
        </p:txBody>
      </p:sp>
      <p:sp>
        <p:nvSpPr>
          <p:cNvPr id="6" name="TextBox 5">
            <a:extLst>
              <a:ext uri="{FF2B5EF4-FFF2-40B4-BE49-F238E27FC236}">
                <a16:creationId xmlns:a16="http://schemas.microsoft.com/office/drawing/2014/main" id="{FC0F52C9-BE46-7854-581D-AD023BBFBABC}"/>
              </a:ext>
            </a:extLst>
          </p:cNvPr>
          <p:cNvSpPr txBox="1"/>
          <p:nvPr/>
        </p:nvSpPr>
        <p:spPr>
          <a:xfrm>
            <a:off x="0" y="695980"/>
            <a:ext cx="9144000" cy="523220"/>
          </a:xfrm>
          <a:prstGeom prst="rect">
            <a:avLst/>
          </a:prstGeom>
          <a:noFill/>
        </p:spPr>
        <p:txBody>
          <a:bodyPr wrap="square" rtlCol="0">
            <a:spAutoFit/>
          </a:bodyPr>
          <a:lstStyle/>
          <a:p>
            <a:pPr algn="ctr"/>
            <a:r>
              <a:rPr lang="en-US" sz="2800" b="1" dirty="0">
                <a:latin typeface="Arial Narrow" panose="020B0606020202030204" pitchFamily="34" charset="0"/>
              </a:rPr>
              <a:t>The Children Need “Training</a:t>
            </a:r>
            <a:r>
              <a:rPr lang="en-US" sz="2800" dirty="0">
                <a:latin typeface="Arial Narrow" panose="020B0606020202030204" pitchFamily="34" charset="0"/>
              </a:rPr>
              <a:t>,</a:t>
            </a:r>
            <a:r>
              <a:rPr lang="en-US" sz="2800" b="1" dirty="0">
                <a:latin typeface="Arial Narrow" panose="020B0606020202030204" pitchFamily="34" charset="0"/>
              </a:rPr>
              <a:t>” Not The Parents.</a:t>
            </a:r>
          </a:p>
        </p:txBody>
      </p:sp>
      <p:sp>
        <p:nvSpPr>
          <p:cNvPr id="14" name="TextBox 13">
            <a:extLst>
              <a:ext uri="{FF2B5EF4-FFF2-40B4-BE49-F238E27FC236}">
                <a16:creationId xmlns:a16="http://schemas.microsoft.com/office/drawing/2014/main" id="{DFFA0B65-F1ED-EF39-F70F-D7182AAF932D}"/>
              </a:ext>
            </a:extLst>
          </p:cNvPr>
          <p:cNvSpPr txBox="1"/>
          <p:nvPr/>
        </p:nvSpPr>
        <p:spPr>
          <a:xfrm>
            <a:off x="7162800" y="3352800"/>
            <a:ext cx="1905000" cy="3046988"/>
          </a:xfrm>
          <a:prstGeom prst="rect">
            <a:avLst/>
          </a:prstGeom>
          <a:solidFill>
            <a:schemeClr val="bg1">
              <a:lumMod val="50000"/>
            </a:schemeClr>
          </a:solidFill>
          <a:effectLst>
            <a:softEdge rad="63500"/>
          </a:effectLst>
        </p:spPr>
        <p:txBody>
          <a:bodyPr wrap="square" rtlCol="0">
            <a:spAutoFit/>
          </a:bodyPr>
          <a:lstStyle/>
          <a:p>
            <a:pPr algn="ctr"/>
            <a:r>
              <a:rPr lang="en-US" sz="2400" b="1" u="sng" dirty="0">
                <a:solidFill>
                  <a:schemeClr val="bg1"/>
                </a:solidFill>
                <a:effectLst>
                  <a:outerShdw blurRad="38100" dist="38100" dir="2700000" algn="tl">
                    <a:srgbClr val="000000">
                      <a:alpha val="43137"/>
                    </a:srgbClr>
                  </a:outerShdw>
                </a:effectLst>
                <a:latin typeface="Arial Narrow" panose="020B0606020202030204" pitchFamily="34" charset="0"/>
              </a:rPr>
              <a:t>Prov. 22:15</a:t>
            </a:r>
            <a:endParaRPr lang="en-US" sz="2400" dirty="0">
              <a:solidFill>
                <a:schemeClr val="bg1"/>
              </a:solidFill>
              <a:effectLst>
                <a:outerShdw blurRad="38100" dist="38100" dir="2700000" algn="tl">
                  <a:srgbClr val="000000">
                    <a:alpha val="43137"/>
                  </a:srgbClr>
                </a:outerShdw>
              </a:effectLst>
              <a:latin typeface="Arial Narrow" panose="020B0606020202030204" pitchFamily="34" charset="0"/>
            </a:endParaRPr>
          </a:p>
          <a:p>
            <a:r>
              <a:rPr lang="en-US" sz="2400" dirty="0">
                <a:solidFill>
                  <a:schemeClr val="bg1"/>
                </a:solidFill>
                <a:effectLst>
                  <a:outerShdw blurRad="38100" dist="38100" dir="2700000" algn="tl">
                    <a:srgbClr val="000000">
                      <a:alpha val="43137"/>
                    </a:srgbClr>
                  </a:outerShdw>
                </a:effectLst>
                <a:latin typeface="Arial Narrow" panose="020B0606020202030204" pitchFamily="34" charset="0"/>
              </a:rPr>
              <a:t>“Foolishness is bound in the heart of a child; but the rod of correction shall drive it far from him.”</a:t>
            </a:r>
          </a:p>
        </p:txBody>
      </p:sp>
      <p:sp>
        <p:nvSpPr>
          <p:cNvPr id="11" name="TextBox 10">
            <a:extLst>
              <a:ext uri="{FF2B5EF4-FFF2-40B4-BE49-F238E27FC236}">
                <a16:creationId xmlns:a16="http://schemas.microsoft.com/office/drawing/2014/main" id="{E8FCD59A-E58F-7BA0-7BC2-08C466402DE8}"/>
              </a:ext>
            </a:extLst>
          </p:cNvPr>
          <p:cNvSpPr txBox="1"/>
          <p:nvPr/>
        </p:nvSpPr>
        <p:spPr>
          <a:xfrm>
            <a:off x="0" y="1773214"/>
            <a:ext cx="9144000" cy="830997"/>
          </a:xfrm>
          <a:prstGeom prst="rect">
            <a:avLst/>
          </a:prstGeom>
          <a:noFill/>
        </p:spPr>
        <p:txBody>
          <a:bodyPr wrap="square" rtlCol="0">
            <a:spAutoFit/>
          </a:bodyPr>
          <a:lstStyle/>
          <a:p>
            <a:pPr algn="just"/>
            <a:r>
              <a:rPr lang="en-US" sz="2400" b="1" u="sng" dirty="0">
                <a:latin typeface="Arial Narrow" panose="020B0606020202030204" pitchFamily="34" charset="0"/>
              </a:rPr>
              <a:t>Prov. 29:15 (</a:t>
            </a:r>
            <a:r>
              <a:rPr lang="en-US" sz="2400" b="1" u="sng" dirty="0">
                <a:solidFill>
                  <a:srgbClr val="0070C0"/>
                </a:solidFill>
                <a:latin typeface="Arial Narrow" panose="020B0606020202030204" pitchFamily="34" charset="0"/>
              </a:rPr>
              <a:t>NASV</a:t>
            </a:r>
            <a:r>
              <a:rPr lang="en-US" sz="2400" b="1" u="sng" dirty="0">
                <a:latin typeface="Arial Narrow" panose="020B0606020202030204" pitchFamily="34" charset="0"/>
              </a:rPr>
              <a:t>)</a:t>
            </a:r>
            <a:r>
              <a:rPr lang="en-US" sz="2400" dirty="0">
                <a:latin typeface="Arial Narrow" panose="020B0606020202030204" pitchFamily="34" charset="0"/>
              </a:rPr>
              <a:t>, “</a:t>
            </a:r>
            <a:r>
              <a:rPr lang="en-US" sz="2400" b="1" dirty="0">
                <a:latin typeface="Arial Narrow" panose="020B0606020202030204" pitchFamily="34" charset="0"/>
              </a:rPr>
              <a:t>THE ROD </a:t>
            </a:r>
            <a:r>
              <a:rPr lang="en-US" sz="2400" dirty="0">
                <a:latin typeface="Arial Narrow" panose="020B0606020202030204" pitchFamily="34" charset="0"/>
              </a:rPr>
              <a:t>and </a:t>
            </a:r>
            <a:r>
              <a:rPr lang="en-US" sz="2400" b="1" dirty="0">
                <a:latin typeface="Arial Narrow" panose="020B0606020202030204" pitchFamily="34" charset="0"/>
              </a:rPr>
              <a:t>REPROOF</a:t>
            </a:r>
            <a:r>
              <a:rPr lang="en-US" sz="2400" dirty="0">
                <a:latin typeface="Arial Narrow" panose="020B0606020202030204" pitchFamily="34" charset="0"/>
              </a:rPr>
              <a:t> give </a:t>
            </a:r>
            <a:r>
              <a:rPr lang="en-US" sz="2400" b="1" dirty="0">
                <a:latin typeface="Arial Narrow" panose="020B0606020202030204" pitchFamily="34" charset="0"/>
              </a:rPr>
              <a:t>WISDOM</a:t>
            </a:r>
            <a:r>
              <a:rPr lang="en-US" sz="2400" dirty="0">
                <a:latin typeface="Arial Narrow" panose="020B0606020202030204" pitchFamily="34" charset="0"/>
              </a:rPr>
              <a:t>, </a:t>
            </a:r>
            <a:r>
              <a:rPr lang="en-US" sz="2400" b="1" dirty="0">
                <a:latin typeface="Arial Narrow" panose="020B0606020202030204" pitchFamily="34" charset="0"/>
              </a:rPr>
              <a:t>BUT</a:t>
            </a:r>
            <a:r>
              <a:rPr lang="en-US" sz="2400" dirty="0">
                <a:latin typeface="Arial Narrow" panose="020B0606020202030204" pitchFamily="34" charset="0"/>
              </a:rPr>
              <a:t> </a:t>
            </a:r>
            <a:r>
              <a:rPr lang="en-US" sz="2400" b="1" dirty="0">
                <a:latin typeface="Arial Narrow" panose="020B0606020202030204" pitchFamily="34" charset="0"/>
              </a:rPr>
              <a:t>A CHILD WHO GETS HIS OWN WAY BRINGS SHAME TO HIS MOTHER</a:t>
            </a:r>
            <a:r>
              <a:rPr lang="en-US" sz="2400" dirty="0">
                <a:latin typeface="Arial Narrow" panose="020B0606020202030204" pitchFamily="34" charset="0"/>
              </a:rPr>
              <a:t>.”</a:t>
            </a:r>
          </a:p>
        </p:txBody>
      </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2E5D94D4-82C9-590C-D506-D6810FB25583}"/>
                  </a:ext>
                </a:extLst>
              </p:cNvPr>
              <p:cNvSpPr/>
              <p:nvPr/>
            </p:nvSpPr>
            <p:spPr>
              <a:xfrm>
                <a:off x="156411" y="3352800"/>
                <a:ext cx="6853989" cy="3046988"/>
              </a:xfrm>
              <a:prstGeom prst="rect">
                <a:avLst/>
              </a:prstGeom>
              <a:solidFill>
                <a:schemeClr val="tx1">
                  <a:lumMod val="50000"/>
                  <a:lumOff val="50000"/>
                </a:schemeClr>
              </a:solidFill>
              <a:ln>
                <a:solidFill>
                  <a:schemeClr val="tx1">
                    <a:lumMod val="50000"/>
                    <a:lumOff val="50000"/>
                  </a:schemeClr>
                </a:solidFill>
              </a:ln>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u="sng" kern="100" dirty="0">
                    <a:solidFill>
                      <a:schemeClr val="bg1"/>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rPr>
                  <a:t>Rewarding Bad Behavior / </a:t>
                </a:r>
                <a:r>
                  <a:rPr lang="en-US" sz="2400" b="1" u="sng" dirty="0">
                    <a:effectLst>
                      <a:outerShdw blurRad="38100" dist="38100" dir="2700000" algn="tl">
                        <a:srgbClr val="000000">
                          <a:alpha val="43137"/>
                        </a:srgbClr>
                      </a:outerShdw>
                    </a:effectLst>
                    <a:latin typeface="Arial Narrow" panose="020B0606020202030204" pitchFamily="34" charset="0"/>
                  </a:rPr>
                  <a:t>Accepting Cultural Norms </a:t>
                </a:r>
                <a:r>
                  <a:rPr lang="en-US" sz="2400" b="1" u="sng" kern="100" dirty="0">
                    <a:solidFill>
                      <a:schemeClr val="bg1"/>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rPr>
                  <a:t> </a:t>
                </a:r>
                <a:br>
                  <a:rPr lang="en-US" sz="2400" kern="100" dirty="0">
                    <a:solidFill>
                      <a:schemeClr val="bg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br>
                <a:endParaRPr lang="en-US" sz="1200" kern="100" dirty="0">
                  <a:solidFill>
                    <a:schemeClr val="bg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algn="ctr"/>
                <a:r>
                  <a:rPr lang="en-US" sz="2400" dirty="0">
                    <a:solidFill>
                      <a:schemeClr val="bg1"/>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rPr>
                  <a:t>“Our Child Is Not Going To Be Told ‘No’”</a:t>
                </a:r>
              </a:p>
              <a:p>
                <a:pPr algn="ctr"/>
                <a:r>
                  <a:rPr lang="en-US" sz="2400" dirty="0">
                    <a:effectLst>
                      <a:outerShdw blurRad="38100" dist="38100" dir="2700000" algn="tl">
                        <a:srgbClr val="000000">
                          <a:alpha val="43137"/>
                        </a:srgbClr>
                      </a:outerShdw>
                    </a:effectLst>
                    <a:latin typeface="Arial Narrow" panose="020B0606020202030204" pitchFamily="34" charset="0"/>
                  </a:rPr>
                  <a:t>“This Is Just The Terrible Twos”</a:t>
                </a:r>
              </a:p>
              <a:p>
                <a:pPr algn="ctr">
                  <a:lnSpc>
                    <a:spcPct val="107000"/>
                  </a:lnSpc>
                  <a:spcAft>
                    <a:spcPts val="800"/>
                  </a:spcAft>
                </a:pPr>
                <a:r>
                  <a:rPr lang="en-US" sz="2400" kern="100" dirty="0">
                    <a:solidFill>
                      <a:schemeClr val="bg1"/>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rPr>
                  <a:t>“I’m Going To Buy Him / Her A Hearing Aid”</a:t>
                </a:r>
                <a:br>
                  <a:rPr lang="en-US" sz="2400" kern="100" dirty="0">
                    <a:solidFill>
                      <a:schemeClr val="bg1"/>
                    </a:solidFill>
                    <a:effectLst>
                      <a:outerShdw blurRad="38100" dist="38100" dir="2700000" algn="tl">
                        <a:srgbClr val="000000">
                          <a:alpha val="43137"/>
                        </a:srgbClr>
                      </a:outerShdw>
                    </a:effectLst>
                    <a:latin typeface="Arial Narrow" panose="020B0606020202030204" pitchFamily="34" charset="0"/>
                    <a:ea typeface="Calibri" panose="020F0502020204030204" pitchFamily="34" charset="0"/>
                    <a:cs typeface="Times New Roman" panose="02020603050405020304" pitchFamily="18" charset="0"/>
                  </a:rPr>
                </a:br>
                <a:r>
                  <a:rPr lang="en-US" sz="2400" dirty="0">
                    <a:effectLst>
                      <a:outerShdw blurRad="38100" dist="38100" dir="2700000" algn="tl">
                        <a:srgbClr val="000000">
                          <a:alpha val="43137"/>
                        </a:srgbClr>
                      </a:outerShdw>
                    </a:effectLst>
                    <a:latin typeface="Arial Narrow" panose="020B0606020202030204" pitchFamily="34" charset="0"/>
                  </a:rPr>
                  <a:t>“Boys Will Be Boys” (Kids Will Be Kids)</a:t>
                </a:r>
                <a:br>
                  <a:rPr lang="en-US" sz="2400" dirty="0">
                    <a:effectLst>
                      <a:outerShdw blurRad="38100" dist="38100" dir="2700000" algn="tl">
                        <a:srgbClr val="000000">
                          <a:alpha val="43137"/>
                        </a:srgbClr>
                      </a:outerShdw>
                    </a:effectLst>
                    <a:latin typeface="Arial Narrow" panose="020B0606020202030204" pitchFamily="34" charset="0"/>
                  </a:rPr>
                </a:br>
                <a:r>
                  <a:rPr lang="en-US" sz="2400" dirty="0">
                    <a:effectLst>
                      <a:outerShdw blurRad="38100" dist="38100" dir="2700000" algn="tl">
                        <a:srgbClr val="000000">
                          <a:alpha val="43137"/>
                        </a:srgbClr>
                      </a:outerShdw>
                    </a:effectLst>
                    <a:latin typeface="Arial Narrow" panose="020B0606020202030204" pitchFamily="34" charset="0"/>
                  </a:rPr>
                  <a:t>“Rebellious Teens” / “Correction Equals Abuse”</a:t>
                </a:r>
                <a:br>
                  <a:rPr lang="en-US" sz="2400" dirty="0">
                    <a:effectLst>
                      <a:outerShdw blurRad="38100" dist="38100" dir="2700000" algn="tl">
                        <a:srgbClr val="000000">
                          <a:alpha val="43137"/>
                        </a:srgbClr>
                      </a:outerShdw>
                    </a:effectLst>
                    <a:latin typeface="Arial Narrow" panose="020B0606020202030204" pitchFamily="34" charset="0"/>
                  </a:rPr>
                </a:br>
                <a:r>
                  <a:rPr lang="en-US" sz="2400" dirty="0">
                    <a:solidFill>
                      <a:schemeClr val="bg1"/>
                    </a:solidFill>
                    <a:effectLst>
                      <a:outerShdw blurRad="38100" dist="38100" dir="2700000" algn="tl">
                        <a:srgbClr val="000000">
                          <a:alpha val="43137"/>
                        </a:srgbClr>
                      </a:outerShdw>
                    </a:effectLst>
                    <a:latin typeface="Arial Narrow" panose="020B0606020202030204" pitchFamily="34" charset="0"/>
                  </a:rPr>
                  <a:t>“Junior, It’s Time To Go To Bed” </a:t>
                </a:r>
                <a14:m>
                  <m:oMath xmlns:m="http://schemas.openxmlformats.org/officeDocument/2006/math">
                    <m:r>
                      <a:rPr lang="en-US" sz="2400" i="1" smtClean="0">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oMath>
                </a14:m>
                <a:endParaRPr lang="en-US" sz="2400"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mc:Choice>
        <mc:Fallback xmlns="">
          <p:sp>
            <p:nvSpPr>
              <p:cNvPr id="12" name="Rectangle 11">
                <a:extLst>
                  <a:ext uri="{FF2B5EF4-FFF2-40B4-BE49-F238E27FC236}">
                    <a16:creationId xmlns:a16="http://schemas.microsoft.com/office/drawing/2014/main" id="{2E5D94D4-82C9-590C-D506-D6810FB25583}"/>
                  </a:ext>
                </a:extLst>
              </p:cNvPr>
              <p:cNvSpPr>
                <a:spLocks noRot="1" noChangeAspect="1" noMove="1" noResize="1" noEditPoints="1" noAdjustHandles="1" noChangeArrowheads="1" noChangeShapeType="1" noTextEdit="1"/>
              </p:cNvSpPr>
              <p:nvPr/>
            </p:nvSpPr>
            <p:spPr>
              <a:xfrm>
                <a:off x="156411" y="3352800"/>
                <a:ext cx="6853989" cy="3046988"/>
              </a:xfrm>
              <a:prstGeom prst="rect">
                <a:avLst/>
              </a:prstGeom>
              <a:blipFill>
                <a:blip r:embed="rId3"/>
                <a:stretch>
                  <a:fillRect b="-3175"/>
                </a:stretch>
              </a:blipFill>
              <a:ln>
                <a:solidFill>
                  <a:schemeClr val="tx1">
                    <a:lumMod val="50000"/>
                    <a:lumOff val="50000"/>
                  </a:schemeClr>
                </a:solidFill>
              </a:ln>
              <a:effectLst>
                <a:softEdge rad="63500"/>
              </a:effectLst>
            </p:spPr>
            <p:txBody>
              <a:bodyPr/>
              <a:lstStyle/>
              <a:p>
                <a:r>
                  <a:rPr lang="en-US">
                    <a:noFill/>
                  </a:rPr>
                  <a:t> </a:t>
                </a:r>
              </a:p>
            </p:txBody>
          </p:sp>
        </mc:Fallback>
      </mc:AlternateContent>
      <p:pic>
        <p:nvPicPr>
          <p:cNvPr id="1028" name="Picture 4" descr="See related image detail. Best Cute Pig Stock Photos, Pictures &amp; Royalty-Free Images - iStock">
            <a:extLst>
              <a:ext uri="{FF2B5EF4-FFF2-40B4-BE49-F238E27FC236}">
                <a16:creationId xmlns:a16="http://schemas.microsoft.com/office/drawing/2014/main" id="{D131B815-DEA9-9A67-83F8-4DC1C2EA43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2459014"/>
            <a:ext cx="1469902" cy="96998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2050" name="Picture 2" descr="Printable No Parking Sign – Free Printable Signs">
            <a:extLst>
              <a:ext uri="{FF2B5EF4-FFF2-40B4-BE49-F238E27FC236}">
                <a16:creationId xmlns:a16="http://schemas.microsoft.com/office/drawing/2014/main" id="{4C7E196D-A2A1-470C-53B1-652279F6FF1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 y="3886200"/>
            <a:ext cx="914400" cy="1185467"/>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A10510D-8E69-0CEE-FEF2-DD23DE5F2A95}"/>
              </a:ext>
            </a:extLst>
          </p:cNvPr>
          <p:cNvSpPr txBox="1"/>
          <p:nvPr/>
        </p:nvSpPr>
        <p:spPr>
          <a:xfrm>
            <a:off x="0" y="6400800"/>
            <a:ext cx="9144000" cy="461665"/>
          </a:xfrm>
          <a:prstGeom prst="rect">
            <a:avLst/>
          </a:prstGeom>
          <a:noFill/>
        </p:spPr>
        <p:txBody>
          <a:bodyPr wrap="square" rtlCol="0">
            <a:spAutoFit/>
          </a:bodyPr>
          <a:lstStyle/>
          <a:p>
            <a:pPr algn="ctr"/>
            <a:r>
              <a:rPr lang="en-US" sz="2400" dirty="0">
                <a:latin typeface="Arial Narrow" panose="020B0606020202030204" pitchFamily="34" charset="0"/>
              </a:rPr>
              <a:t>A Parental Pitfall: </a:t>
            </a:r>
            <a:r>
              <a:rPr lang="en-US" sz="2400" b="1" i="1" dirty="0">
                <a:latin typeface="Arial Narrow" panose="020B0606020202030204" pitchFamily="34" charset="0"/>
              </a:rPr>
              <a:t>Denying</a:t>
            </a:r>
            <a:r>
              <a:rPr lang="en-US" sz="2400" dirty="0">
                <a:latin typeface="Arial Narrow" panose="020B0606020202030204" pitchFamily="34" charset="0"/>
              </a:rPr>
              <a:t> / </a:t>
            </a:r>
            <a:r>
              <a:rPr lang="en-US" sz="2400" b="1" i="1" dirty="0">
                <a:latin typeface="Arial Narrow" panose="020B0606020202030204" pitchFamily="34" charset="0"/>
              </a:rPr>
              <a:t>Defending</a:t>
            </a:r>
            <a:r>
              <a:rPr lang="en-US" sz="2400" b="1" dirty="0">
                <a:latin typeface="Arial Narrow" panose="020B0606020202030204" pitchFamily="34" charset="0"/>
              </a:rPr>
              <a:t> </a:t>
            </a:r>
            <a:r>
              <a:rPr lang="en-US" sz="2400" dirty="0">
                <a:latin typeface="Arial Narrow" panose="020B0606020202030204" pitchFamily="34" charset="0"/>
              </a:rPr>
              <a:t>Bad Behavior (Isa. 5:20)!</a:t>
            </a:r>
          </a:p>
        </p:txBody>
      </p:sp>
      <p:pic>
        <p:nvPicPr>
          <p:cNvPr id="13" name="Picture 4" descr="Crying Toddler Stock Photos, Images and Backgrounds for Free Download">
            <a:extLst>
              <a:ext uri="{FF2B5EF4-FFF2-40B4-BE49-F238E27FC236}">
                <a16:creationId xmlns:a16="http://schemas.microsoft.com/office/drawing/2014/main" id="{5D8CEDE1-2BA7-0028-895B-00D754AC27E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77200" y="-76200"/>
            <a:ext cx="1090695" cy="1090695"/>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15" name="Picture 4" descr="Know how to deal with a stubborn child | WOW Parenting">
            <a:extLst>
              <a:ext uri="{FF2B5EF4-FFF2-40B4-BE49-F238E27FC236}">
                <a16:creationId xmlns:a16="http://schemas.microsoft.com/office/drawing/2014/main" id="{9D0B6C2A-4DB7-0519-A460-9B2F061D731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01000" y="76200"/>
            <a:ext cx="838200" cy="838200"/>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62687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p:cTn id="13"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9">
                                            <p:txEl>
                                              <p:pRg st="0" end="0"/>
                                            </p:txEl>
                                          </p:spTgt>
                                        </p:tgtEl>
                                      </p:cBhvr>
                                    </p:animEffect>
                                  </p:childTnLst>
                                </p:cTn>
                              </p:par>
                              <p:par>
                                <p:cTn id="16" presetID="53" presetClass="entr" presetSubtype="16" fill="hold" nodeType="withEffect">
                                  <p:stCondLst>
                                    <p:cond delay="0"/>
                                  </p:stCondLst>
                                  <p:childTnLst>
                                    <p:set>
                                      <p:cBhvr>
                                        <p:cTn id="17" dur="1" fill="hold">
                                          <p:stCondLst>
                                            <p:cond delay="0"/>
                                          </p:stCondLst>
                                        </p:cTn>
                                        <p:tgtEl>
                                          <p:spTgt spid="1028"/>
                                        </p:tgtEl>
                                        <p:attrNameLst>
                                          <p:attrName>style.visibility</p:attrName>
                                        </p:attrNameLst>
                                      </p:cBhvr>
                                      <p:to>
                                        <p:strVal val="visible"/>
                                      </p:to>
                                    </p:set>
                                    <p:anim calcmode="lin" valueType="num">
                                      <p:cBhvr>
                                        <p:cTn id="18" dur="500" fill="hold"/>
                                        <p:tgtEl>
                                          <p:spTgt spid="1028"/>
                                        </p:tgtEl>
                                        <p:attrNameLst>
                                          <p:attrName>ppt_w</p:attrName>
                                        </p:attrNameLst>
                                      </p:cBhvr>
                                      <p:tavLst>
                                        <p:tav tm="0">
                                          <p:val>
                                            <p:fltVal val="0"/>
                                          </p:val>
                                        </p:tav>
                                        <p:tav tm="100000">
                                          <p:val>
                                            <p:strVal val="#ppt_w"/>
                                          </p:val>
                                        </p:tav>
                                      </p:tavLst>
                                    </p:anim>
                                    <p:anim calcmode="lin" valueType="num">
                                      <p:cBhvr>
                                        <p:cTn id="19" dur="500" fill="hold"/>
                                        <p:tgtEl>
                                          <p:spTgt spid="1028"/>
                                        </p:tgtEl>
                                        <p:attrNameLst>
                                          <p:attrName>ppt_h</p:attrName>
                                        </p:attrNameLst>
                                      </p:cBhvr>
                                      <p:tavLst>
                                        <p:tav tm="0">
                                          <p:val>
                                            <p:fltVal val="0"/>
                                          </p:val>
                                        </p:tav>
                                        <p:tav tm="100000">
                                          <p:val>
                                            <p:strVal val="#ppt_h"/>
                                          </p:val>
                                        </p:tav>
                                      </p:tavLst>
                                    </p:anim>
                                    <p:animEffect transition="in" filter="fade">
                                      <p:cBhvr>
                                        <p:cTn id="20" dur="500"/>
                                        <p:tgtEl>
                                          <p:spTgt spid="1028"/>
                                        </p:tgtEl>
                                      </p:cBhvr>
                                    </p:animEffect>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par>
                                <p:cTn id="32" presetID="53" presetClass="entr" presetSubtype="16" fill="hold" nodeType="withEffect">
                                  <p:stCondLst>
                                    <p:cond delay="0"/>
                                  </p:stCondLst>
                                  <p:childTnLst>
                                    <p:set>
                                      <p:cBhvr>
                                        <p:cTn id="33" dur="1" fill="hold">
                                          <p:stCondLst>
                                            <p:cond delay="0"/>
                                          </p:stCondLst>
                                        </p:cTn>
                                        <p:tgtEl>
                                          <p:spTgt spid="2050"/>
                                        </p:tgtEl>
                                        <p:attrNameLst>
                                          <p:attrName>style.visibility</p:attrName>
                                        </p:attrNameLst>
                                      </p:cBhvr>
                                      <p:to>
                                        <p:strVal val="visible"/>
                                      </p:to>
                                    </p:set>
                                    <p:anim calcmode="lin" valueType="num">
                                      <p:cBhvr>
                                        <p:cTn id="34" dur="500" fill="hold"/>
                                        <p:tgtEl>
                                          <p:spTgt spid="2050"/>
                                        </p:tgtEl>
                                        <p:attrNameLst>
                                          <p:attrName>ppt_w</p:attrName>
                                        </p:attrNameLst>
                                      </p:cBhvr>
                                      <p:tavLst>
                                        <p:tav tm="0">
                                          <p:val>
                                            <p:fltVal val="0"/>
                                          </p:val>
                                        </p:tav>
                                        <p:tav tm="100000">
                                          <p:val>
                                            <p:strVal val="#ppt_w"/>
                                          </p:val>
                                        </p:tav>
                                      </p:tavLst>
                                    </p:anim>
                                    <p:anim calcmode="lin" valueType="num">
                                      <p:cBhvr>
                                        <p:cTn id="35" dur="500" fill="hold"/>
                                        <p:tgtEl>
                                          <p:spTgt spid="2050"/>
                                        </p:tgtEl>
                                        <p:attrNameLst>
                                          <p:attrName>ppt_h</p:attrName>
                                        </p:attrNameLst>
                                      </p:cBhvr>
                                      <p:tavLst>
                                        <p:tav tm="0">
                                          <p:val>
                                            <p:fltVal val="0"/>
                                          </p:val>
                                        </p:tav>
                                        <p:tav tm="100000">
                                          <p:val>
                                            <p:strVal val="#ppt_h"/>
                                          </p:val>
                                        </p:tav>
                                      </p:tavLst>
                                    </p:anim>
                                    <p:animEffect transition="in" filter="fade">
                                      <p:cBhvr>
                                        <p:cTn id="36" dur="500"/>
                                        <p:tgtEl>
                                          <p:spTgt spid="2050"/>
                                        </p:tgtEl>
                                      </p:cBhvr>
                                    </p:animEffect>
                                  </p:childTnLst>
                                </p:cTn>
                              </p:par>
                            </p:childTnLst>
                          </p:cTn>
                        </p:par>
                        <p:par>
                          <p:cTn id="37" fill="hold">
                            <p:stCondLst>
                              <p:cond delay="1500"/>
                            </p:stCondLst>
                            <p:childTnLst>
                              <p:par>
                                <p:cTn id="38" presetID="53" presetClass="entr" presetSubtype="16" fill="hold" nodeType="afterEffect">
                                  <p:stCondLst>
                                    <p:cond delay="0"/>
                                  </p:stCondLst>
                                  <p:childTnLst>
                                    <p:set>
                                      <p:cBhvr>
                                        <p:cTn id="39" dur="1" fill="hold">
                                          <p:stCondLst>
                                            <p:cond delay="0"/>
                                          </p:stCondLst>
                                        </p:cTn>
                                        <p:tgtEl>
                                          <p:spTgt spid="8">
                                            <p:txEl>
                                              <p:pRg st="0" end="0"/>
                                            </p:txEl>
                                          </p:spTgt>
                                        </p:tgtEl>
                                        <p:attrNameLst>
                                          <p:attrName>style.visibility</p:attrName>
                                        </p:attrNameLst>
                                      </p:cBhvr>
                                      <p:to>
                                        <p:strVal val="visible"/>
                                      </p:to>
                                    </p:set>
                                    <p:anim calcmode="lin" valueType="num">
                                      <p:cBhvr>
                                        <p:cTn id="40"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41"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4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1" grpId="0"/>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data:image/jpeg;base64,/9j/4AAQSkZJRgABAQAAAQABAAD/2wCEAAkGBhQSEBUUEhQWFRQVFBQVFRcWGBUUFhYWFRcVGBQUGBUXHSYeFxkjGRQVHy8gIycpLCwsFR4xNTAqNSYrLCkBCQoKDgwOGg8PGCkkHyApKSksLCwqLCopKSwsKSwpLCkpKSksKSwpLCwpKSksLCkpKSwpLCwpKSwsLCwwLCkpKf/AABEIALcBEwMBIgACEQEDEQH/xAAcAAACAwEBAQEAAAAAAAAAAAADBAACBQYBBwj/xAA8EAABAwIDBgMHAgYBBAMAAAABAAIRAyEEMUEFEhNRYXGBkaEGIjKxweHwFNEHFSNCUvFiFnKSsiRDU//EABoBAAMBAQEBAAAAAAAAAAAAAAABAgMFBAb/xAAsEQACAQMCBQIGAwEAAAAAAAAAAQIDERIEIRMUMUFRYXEiMkKBkaEFUsEV/9oADAMBAAIRAxEAPwD5y2mjspolOkmGU19dFHzzYBlNGbSR2UUZtFaJmbF20kRtJMtpIrKKsTFm0kQUk22iriigkU4SvwU3wVcUUZAJiircJOiivRRSyHYSFJWFBOcFe8BGYWEuEpwk9wVOCjILCPDXvDTvBXhpIzCwnw1U009wl5wkZBYS4aqaaeNJecJGQWETTXnDT5oqhpJ5DEDTVTTT5oqpoouMzzSQ3Ulo8FDdSRcZncFCNJaRooT6SLlIzzRS7qa0nU0J1JZstGY6mhOpLSdSS7qaykrloQNJRNGmvVliaGhTophlFHZRTDKC3TPKxdlFHZRTLKCOygnkQxVtBFbQTbcOjNw6WYWuJtoIgoJ1mHRBQSzDERFBXFBPtwyuMMpdRBiIDDqCgtQUhHw+qpwFPEKxM/gr3gJ/gL0UEZhiICgpwVocBTgIzDEz+CvDQWj+nXhoIzDEz+AvOCtHgqwwZOQJ8ClxUhqDfQy+AvOCtF1Befp1WYsTPNFVNBaPAXhoJ5hiZpoqhorTNBUNBGYYmZwVQ0FpnDqpw6eQ7GU+iguorWfh0F2HTUhmS+igPorWfQQH4dPIoyX0UF9Far8KguwvVJtFRMo0VFoHCjmfL7qLK6NbM06eHTVOgn8Ls0u0WlS2GVlKvFdzNUZS6Ix2YdHZQW3T2INXJmnsdvMlZvUxKWnkYLMOjswi3hslqYpbMaFk9Si1pWc+3CFWGH6LpP0bf8QrNwY1Hqo5orljnm0+itw+i3jg28vVetwY/wAQjmEVy5gcCUangSdFu8DkApwip5jwHLmS3Y7jp6hFGxOZan+CUM4Z3L1KlVpPuacKK7CT9lAapd2B/JWn+mOpVThBrJ81aqPyRKmvBlnB9vNVOEWq3B/8YXr8MQOkKuMTwTl9pY8UzugjeA3nf8QZ3e5MeQVa29UNMMquBJ+JuQMmJGs7vqvme1tv1HYx9Xm82Ggb7rYHYeq672Z2w0Xc4GmBIdMlhOjm5xP4VwNbXqTl12O1pKVOMem523DLwS5uWTxk7nI/tNkv+nWbivaogiL03f3CC0yY8PFbWxHCtTkES0kEdso52Xo0Gtl8k37GGs0i+eIt+nVTQXR/ysalWbs1q6vMpHNWmbOZOHVThui6wYNg0VhQaNAk9X6Fcr6nIfoydCoNmPOTV1+6FUwp5t+CuWXk5P8AkrzoFU7AdrC6swhuS5uZXLROX/6d5lT/AKebrK6NxQKhS5ib7lKhBdjAdsZg/tQn7OaMmj0W2+EtUhDrSK4a7IyDgxyUTpIUS4sh4IaaOUeScpO/LpKlXTTKql7koaCIGHn8kBj0RtRKzGG4J5ojaZ5oYqq4qJXYbBdw8wFNw81XiqcRLcC4Z1V90jVDFUKCujcNggnmoWnmqcZeOrwjcNgu51VoPNL/AKpW/Upbj2D7nirABKfqVU4lKzC6HYCyvais5mDrOpCagYd2wNyYyPRMCvOqFiHhzS05EEHxF08XYrJH5rr0yKhBuZM99R5rstjYak6jSNLFMoYljXXcHNYRvE8OoIIIvO91IjVcptbAvbWvNy4z3PzQxTe3dIm7oHXmFy6l33PdF23O3qbf/TVN3E4XdLs3UXN4dSc3NBBa5pzsR2Xb+xe1sO8uZS90OvBzB6dOy+Z7MZVbRcytTLmlzTSDifdJDi+Bo3dE9COq3fZTDDi06tOxNrRMxPn9CvNGWE00a/PFn15tW114ao5pL9RC8OJXdjE5bkNnEDmq/qRzSZrqhqK8SLsddiR1QH40DSUDicxKqXDkfNPFBdhf5kNAVU43oliUNzinjETlIO/GdEtUxp5BCe8peo7sqUUTeRarjXdElXxjualQFK1WHmnlTj1YrTZU4p3NRBcDzUVZ0/KDGfhjtOm4Jum9wGfqk8PiKVVm9ujIZySO8WPefBNUHsj+mIk3EG8aZReCuM/5iH9H+j0LSvyPUqzufqj/AKiM3DxICyRWpuJ3qbQ3M5CSIIvHojDaVARvUaZMzk0gjU9/2S/60H9NvuPl2vqNGjtRj/hqMMEgw4G7cx4JhmLH+Q8wgUdq4V1MEUmNj/GmBEjUxHRZmI9oGNBDKeoALWi0kCQAO6Uv5NLpG5a078m6MUP8m3yuPJLVNv0GP3HVmBxgbpN7kAadUjg9qBzSWio4tdAa4broJu4Agd5svKeF3mnfY0mZDnNG9naRJuO6wX8tKbtCkzTlUusja/UgmJv0BP0U/VDXeHdrh8wkaZLfie8+MDsBooCw33ZPM+8fVehaqu/pS+7ZPAj5Yf8AmrZIG+SM4Y/9lBjicqdU5D4RfWbuXnHdyPgIsvBUdyK0epqW7fgSoR9S9TFkEAMJveXMG7Pj2RGGqbhjeGGuLnuqBsEaRuxETJmyDv8AMA9wh4yXgDfewDIU3bjY5buXeyhairfdr8D4MTSrUnMALmuO9uwKbXVCd45yAABrJK84DpyEaH3suZEZrAfsneMmviDlI3xumOYDZjpKbfSJ/vMfnVZ1tRW6Q/wpUYgdh7WrV6tRj8O+mxvwPe3d3gDHwTN4JlbDtn1XscKZZMEAkECY5yV5sPYrqhJNmXvLpM6dBb1WxtzHswmFqPkAMpuLe4HujxMDxUR1Fd3lJ2XgpUYXOOofwkpvh1fFVKgMOI3GtkxnaY8lrO9jsI3da8FpaW7rgWn4crlq0dge09B9GmCb7rRcHMAA/JbL8PSqDn5rzzjGrvnv7iymuhg4bZLQRO5VFwSABMyAXC021RP+kqbKnEpGDq2AG8vdOY7LapbPpMynzJQNr7bpUKD6jrBo5ZnQDqVFOjCl8Tl+wUpnPYusKZIdIIzBQTtEAAxmY8/z0WhQ2nh8c0Aktd5OH0IWL7Q7POGbvu99s+6Wj4jBzzII5LGtLUx3jNtFSp2fQLV2zTa6INnNBOl72joFSltxj3ABrgIuXESDIjLQ38lxtTavEqOEx/UndMiAASAZESNRpIWtTduNImx1Ec5ym5+6yeqrxVnJk4rwdGMYwyBnrdDxGIYIkacz6rBfiw2oSDYNmJIJ3iYkRFv2WZtnaj+EXMG+W6XMyRoL5clEK+om7ZsrFeDpK2LpiBmcj72Vp58o80amxjzDbgGJ96AeR1C4ytuFlNzqTrh7nPFSpuuMAuIaJIi2fZMbN2kKTBvjekTM2+LOSLn3vRe1ycbXm39ybeiOpq4KmAZcy2kkm/RC/l9OM2DXJ31C5nH40Od7rXNLQXXeC06QLC/LokaePcXAlp+Hes4gEAXN8steSHON9m7e7GdRjaQZvHeaGDdhwzvmd3kIKwqu1KBuK0gn/B4sMjfmuY2zt6pUY9nvf1PdPK+ZGsArnaOOIZBaDEzznS/JbwoQmru/5DJn0R2Opf8A7gZGNw6+Ki5fD7TcGNDfeAAAMAW/LKLTgw8DyZ02wS11I+8esDkTa11MNSrkxuS3eMEmBHvZ+i06ECwAA6R9E9SY2w0FxpC8nLxvuaiFXY1ao7eFQMJAGrsshAtoE/hPZ73A2o7ecP7mSyRyMzOZTlOqBmUwzEhWqMF2JsDw2xabBDWiOsn5p5lAAWCG3Fq7a5WqhFdEAdtMlEFNA43NQVFYg/BHRWayEvxV455/DF0XAaPdV3Eo2odYnpf5oofZUmAU0wq8IclUvUNT7oAvwwg4l4axzt2S1pdAzMCV66r/ALXhqlJjR0WxNpU6lIGi4ObFuv3XLe2WEOJoVmVbDdMC8tIggzqbLImpgaxrUQTQcZqU2z7hObgOWq67G0m4/Cudh3t33MIBJtMWDoyOiHui5La6ON2N7LVC5pZVAAFxcD0W8/2fxtN28ytI5SfqFb2d2XWpt/rNDX3loN4FpMWhdPh6xyLD6ryfDJ/FS/Z454X2bMXA4fFn43jw/wBL3buHLWsDjvl0kjO1ua1K7XMdZljynNY226pdVDNWtAjqbx6qoKN3aFh00r7NnLbR2fw/fp+7eQAbzoG/suz2dj9/D7uIFnNIcDfn6rFxlAU/eqEWHgOt7TCCytxADcAXbOvWPktUrHQfyfEJ1NiNcZO4TJglt/E+Xkka+wahADTSAkuk8Sd68gaQt2Hc1R7jOfgp4UPB5zNxOxnO/uAMNFhaRnfMhKVNh1ZH9SBya05aXzlbpP4UszeaAOI4mSQXbpN9MoKlUILsM5nGUXNIcNy9gWhzWuAN5LviyzCuMPUaBDWnUES4TFr6D9loYvYIqOBqVXvvbeDecmC1oA5LxmHqgiXBzcnS0mAMtwNgB0dVk6O5OJmw9zA0Uw5wdJLXAmxkWnNIYmoRO80tJEbsSBPaZmT5rpnupsgQ6ADA3CS3lBAK5vb236jXBlFpIdyDnXOU+6N219TYqo0EuiE1sZNTDSSfdgQDo4gTlc3vkFnYnYrALv8AizkRfQ59PVNjC13He4ZMiTusJLQTEAEAxI9VrYOiDO/SIdAEvBJ7wZA8FrHKLsiErnOVNj3s60DkNBaFF0zqABjhj/xaot7S8l4GyzEch0yTFJxJ/CkaTvLwTeHedFBY9TMfdM0pzSdPnfrZO0X29b2MJAM0T0lFB/Cgsk/ZWDxl+30VCD78r0VEAvXjn/RAhifzTxVX1I/2k3Yj/aG90qrANnEjxVTizzSwNuq8lABuOZ1RqeLtB+aTV6bSSAMyYFwEANnFfhXjayrisK5lntj1+SAXfT0STTV0FhriclkY/aH6IivRJbvPAfTHwPmSTH9rhGnNPhZntFhGvoFzyAKZDyXGGgDOb5RoLqkrlJ2Oto7Tr4x39PDkUmhjm1nP4Tw9zZdwoY6YkAz7pvmtDC4HHs+KrTdewLXC2gMCJ7Lj/Z7+LLBTb+oqEO3TFOhhn7rQJ3Q0mQfdE5rWP8QWvIDKtdjzuw12HY6ZiN5zZDbXzWnAqS6KR55TT7o66hUrRFTdn/jJvppkuQ217ZOpYh+HqUOHULd9rrObUblvNcBJNhaLJmv/ABJptJDadV0RJe6hSneAIhsk5HUBI4j2qZjJAsWuDmtdulzWxBggCQXWkE90PTVIQbd7eo6VSKla9zJDH1XB9c9maTzdzPRPCr9l6AOnooW5aeq85vKWTPHXy07obqhnMgDnl6osHOQhl3MSmB5ujPpzlV4UzaTBPaMyo6pnJ7ZeipPu5+JNo/dAA9QDfqPsqbp3oJ6xefzqrOeCbT3mfwoVepHwmTpzjKUAV3T05GRNusJd9QxBdfpJ7dijFvuumwIymQQOmeaWAIFgIyJG96z2QgFqzt24jS/yGaDVJN+9z+XRajXNM6yZFsiLxnKBVe0GXduUdBdUAq7EOnP0+yiE/EQYDvn9FEWC5q0I1TjB4FZ9JxztHr4J6hGt+9yoAbpmbi3fKycp1RGk62SQqRlblGXdE4gkfI+mSAG2uJyXoqIO/wCAmArZkW/AmIKavny/dV39R+y9dTGvdC34TQixeo1VDlZoTA9VoVZU3kAWLl5K9cwjkqyk2B0bXfqMP/ybnzkLBcCDB8teqa2Nj9ypB+F1j30Kd29gL77R3XPpz4FXhvpLdGrWSuYgeud/iC7/AOFLrgVaRifiAJ92Rlmt8mFyn8SK5/RtHOuz0a/9l1KXzown8rOR2fig5znMgEDVocRpMzJhbWExbqTA5rofvkNhos2DOuUkGO65DAP96CYzvEreoA091xg3vGoNrr6GlUdt2cqcVfodBgNqGtScS8Cq0EOmBvbr4IdJGhF+63fZ1reIYdJgn3ZIiwMmI1FgIXzjZWLjF1GtyfvAA3vn8123ss88UE8nA2tJAgDrY+SJzdSjJeglFQqL3Oy3Z0HRDc7kNYVOPP5Pqqmqf9L5k7Nj3e8Pzkhuf08l5J6lDn7oGEfWHzlB4kzYE2VHtt8vugVL5zp6IAOK15sYvpY5Sg1bQW5negz5xdA3o0NvVW4ozi+U9NAgCzWAXMExY9exQKsj4w5pdplE3B3SJIUqPBEENPQ/SEqXT8QMZCDIA+YOSEBWpii3K9rwS0x2CSqMm4mesT1EapmtUAtpFnGQZv4+qUrVHAaOA5Ek9clYgDpnJvi4r1D3yb38QZ+SiLBc26Ri31yTFN4mBHXr4rOoEZ37DKI85lM0HWsOkm2fXVS0M0hU0iwXrKl89emSUY8ZCYCapkd/LNIA9JxvBtGtzCOwQRPqUrxxp81BUM/6QIcfUv8AJDLidUu2p3tCu386poYeFYFDaVfdjVIRYqMVCIv+/wCFesH5+ZIBhDVVQfw9VnV/aHDsJa6vTByI3gSD15JnC7RpVBNOox//AGuBjuAnZhdBxFsrLptn1hWow7MWPgLFc3bwTeyMSab50NjqvJqqbnC8eq3RpB2YHGYQtcRoCuO/iLSnBT/jUpn/ANm/VfVNqYMPZPIf6XB+1WzuJha1M57u8IvdnvCPL1V6HUKpZ9yKsbJnxvD4jdcCRMLd2mQ6hxm1LWAaAIB5GMvss/8Al5pvEw5pa1wtZzXZG/ktbDbFa8ngvADoa+m6SDvGLehHZfU04NRZypSTaOZwVZwe0t+IGZ6i6+m7Dx++WGw94WaLG15J1uuDwuDbSqvZVN2PcwjLIkSuq2NgDTqtc0gsL23EQe7ZseyrTwtTb8pkV5XmjvQ+0QFAULe817N4XzZ2AoeD0+yoQSh8Yj881U1baj5n9kAFcCLc0E/mqtxIvPPXyQXu5Tbz01QAKqB+/wCBAI5CT3zRN7Mzl+RCWeTyta9h8k0BXfv4+Xig1Hznn1/cK8EmBGut8s0CtbPLp+cwnYDypbx7pOoyDlHI5Ij3X+Wnmgu3omHCM7Tz5ZKiSj3kHP0Z+yiHxxq2e0KIA1DVHX8ymETiRlbyuByBSVF8eNufVNU2mRHKfPP6qWgHcPW5nQXkIhrG8GP2SlNvM+sWHVMb2cE/FlA0SsUFAg2F9b/lkSn3B85QqDTr627SUUZ+nZFxBmm0ZdMkUA+KA2TzgZcvumKefS8/kpDLCRdEmDyEXnK/NUcet/ko12XfX6oAs13SbX1WR7VbJq4igG0X7rg6SCSA4QRG9pktjevofHmuB9s/aioXvw9IFrAd17oIc/nB0b2zV04tvYibsjkMVhnUnljokGDDg4ebSQVSnVLTLSQeYsfNaWBoYUs/rOripP8AYxpaByuZPdDr7MDiP04rVBF96kWnw3Zle667nm3GcJ7X4inHv7wBmH+8uo2X/EphEV2uaTm5oBb5Zr569pBIIIIMQbEEaELyVEqcWNVGj9E+y/tXh8QzcbXY5wA90u3XEdnQdVX2lptosdVf7rGgkk2G6M475eK/PDKl5XSs9p3/AKCvh3bz21BT3SXk8PceCYBsQY05LlvQunV4kHs30PUq6lGzAYStLRZr6W87dDvip3J3ZBkWg+K6X2doB1VjhAAlwAAgkAx5FcTsmpLo5ldf7PP3areQBt4L61SvQl7HGatVj7mP7VFlPHv3mzvhjyYu1zmiY5i2XVamwd0VGFmRc3LInK40XPe1eK39oVSDYOazn8AANu8rU2HX95ptm3pqFjo5Xp4vx/hpqVad0fQuIB9FBU+X54qjvU/Pn0VC77r546xdz85H2VJ5HzXnEzE3VDHnp11QBcvjPkPuhmqBrP1Vahi3TyQnO6eP0TSAK+uDECOcX+ajqwNy6/KPLM3SjyPz5oFSoZznqPmqAO54uPkI8MsuiBVIVOLy5IL3zY9cv2RYRHvjW/5aUsXATFu0j5L11Uc9eUDxPZCdUI7c/uqEDL+v55KIJk5QvUWAepO5j6x4puidTkMpy8VmU35dPwJsUyHQbwb3DhbOCLFJgPDK09RomWU4PO/ceBSVMTBnTyCapsjyOtoUMobZSvYW1/ZW3tZ/bNCpNB56jx5hHYMwCbacufySAJSd0Jm5nI8lcm9vhmVRruXvDrMi/VF44iwt1QB4wifkmG4g3iQZy0sTCU/NZi3l3TFHIwEwLufr2/CpvX6X6qgbMdpGuas5sGMuSQi7QI0GuV5Gao58j81Xm8Qe8fOF6W26ESQD38AgZi7b9lKGIJcW7jz/APYwQ4/9zcneK4jbfsNWoAuYRVYMy0EOA5lmcdRK+oE29OqEPz88FpGo4kOmmfD5RqdT3SOhX0zbPsfh65LoLHm5cyBJPNuR7rjtuexFbDt4gIqMmDughwHMtuY6r0RnGRjKDiY+y3/1GnqupbtL9PFVoa5wgQ61nWPbNYOH2c10PpkwYs0tL6buW6SN9vIhdZR9mXYikWVCBuid9oLXnkSw53EG8LqxkoUZ38HjcMqqaOGr4jfxD3Xbv1HOHTeJMTrmug2I8mq1paJ3m+9rmLQEHF+xGIpEFm7WAMgCzv8AxP0K09g4F/Ea51NzS1wJk7sQeUb2lrrDT1YJPc1rQk5dDt99C4kWI/NVXfgx5qljnbQaLj2OgEqOyvpqVQOk+HSbaKh5A9UPfvzmNEWA9fV7d459UCrVINundWdVhsEa20QalSO3PyVWAhf1QKlTrz/deVTnr4/koRN+caIAs+3RLmvb7KOrDS2v2QH1bXv3+iZJ6XzOXPy5dUs55UqGSgPPTNMTCCqeS8QhU6epUTFcfp5+JCdpUzaMyMuUEjPwUUUMENU3H0v4GyYYQYExF1FFJaGaFTWBl9vA2TALS4CO1s+8dQoopGSlnHhzixPlZWqCBJy5j9vBRRAF5vBz76ckWicwBJEznbsFFEAFpVi05A6X06jqvKlQkj7dT9FFEAeVbTbO/wC/qvA76jyyheqIA8qO1M5Z/VDa2fD6KKJoCwzsRfK0xnzHRTdvlLu+XL5qKJMCmzNgYKu+KtBhcfeDgHUzPdl/NbrPZ6lTpuFERe8bxuL5vMnW/ooouVqalSFXGMnZ9r7G0Yxtexg4mhDrRAz9eaWcOf4M/ooourB3RkwM8uV1U1Lx3+aii0EVJ6nNesee0fTVeqIAWqVb9fqc0EvvGpJsclFECAtLSYmBzMwJ1tdCfnzAt8/2UUQIXL/kUCta2s39D9VFFQAKlSfn9kJr14oqQmD3gooomSf/2Q=="/>
          <p:cNvSpPr>
            <a:spLocks noChangeAspect="1" noChangeArrowheads="1"/>
          </p:cNvSpPr>
          <p:nvPr/>
        </p:nvSpPr>
        <p:spPr bwMode="auto">
          <a:xfrm>
            <a:off x="152400" y="-6905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0" y="1143000"/>
            <a:ext cx="9144000" cy="461665"/>
          </a:xfrm>
          <a:prstGeom prst="rect">
            <a:avLst/>
          </a:prstGeom>
          <a:solidFill>
            <a:schemeClr val="bg1">
              <a:lumMod val="85000"/>
            </a:schemeClr>
          </a:solidFill>
          <a:effectLst>
            <a:softEdge rad="63500"/>
          </a:effectLst>
        </p:spPr>
        <p:txBody>
          <a:bodyPr wrap="square" rtlCol="0">
            <a:spAutoFit/>
          </a:bodyPr>
          <a:lstStyle/>
          <a:p>
            <a:pPr algn="ctr"/>
            <a:r>
              <a:rPr lang="en-US" sz="2400" dirty="0">
                <a:latin typeface="Arial Narrow" panose="020B0606020202030204" pitchFamily="34" charset="0"/>
              </a:rPr>
              <a:t>One Man Likened Children To “Little Gamblers”</a:t>
            </a:r>
          </a:p>
        </p:txBody>
      </p:sp>
      <p:sp>
        <p:nvSpPr>
          <p:cNvPr id="3" name="TextBox 2">
            <a:extLst>
              <a:ext uri="{FF2B5EF4-FFF2-40B4-BE49-F238E27FC236}">
                <a16:creationId xmlns:a16="http://schemas.microsoft.com/office/drawing/2014/main" id="{A0951F57-49AC-8F08-17E2-9B36C54D347E}"/>
              </a:ext>
            </a:extLst>
          </p:cNvPr>
          <p:cNvSpPr txBox="1"/>
          <p:nvPr/>
        </p:nvSpPr>
        <p:spPr>
          <a:xfrm>
            <a:off x="0" y="0"/>
            <a:ext cx="9144000" cy="400110"/>
          </a:xfrm>
          <a:prstGeom prst="rect">
            <a:avLst/>
          </a:prstGeom>
          <a:noFill/>
        </p:spPr>
        <p:txBody>
          <a:bodyPr wrap="square" rtlCol="0">
            <a:spAutoFit/>
          </a:bodyPr>
          <a:lstStyle/>
          <a:p>
            <a:pPr algn="ctr"/>
            <a:r>
              <a:rPr lang="en-US" sz="2000" dirty="0">
                <a:solidFill>
                  <a:schemeClr val="bg1">
                    <a:lumMod val="50000"/>
                  </a:schemeClr>
                </a:solidFill>
              </a:rPr>
              <a:t>Training Up A Child</a:t>
            </a:r>
          </a:p>
        </p:txBody>
      </p:sp>
      <p:sp>
        <p:nvSpPr>
          <p:cNvPr id="6" name="TextBox 5">
            <a:extLst>
              <a:ext uri="{FF2B5EF4-FFF2-40B4-BE49-F238E27FC236}">
                <a16:creationId xmlns:a16="http://schemas.microsoft.com/office/drawing/2014/main" id="{BE3010C8-4474-82B0-4FC9-6EB3DD6E5B6B}"/>
              </a:ext>
            </a:extLst>
          </p:cNvPr>
          <p:cNvSpPr txBox="1"/>
          <p:nvPr/>
        </p:nvSpPr>
        <p:spPr>
          <a:xfrm>
            <a:off x="0" y="685800"/>
            <a:ext cx="9144000" cy="523220"/>
          </a:xfrm>
          <a:prstGeom prst="rect">
            <a:avLst/>
          </a:prstGeom>
          <a:noFill/>
        </p:spPr>
        <p:txBody>
          <a:bodyPr wrap="square" rtlCol="0">
            <a:spAutoFit/>
          </a:bodyPr>
          <a:lstStyle/>
          <a:p>
            <a:pPr algn="ctr"/>
            <a:r>
              <a:rPr lang="en-US" sz="2800" b="1" dirty="0">
                <a:latin typeface="Arial Narrow" panose="020B0606020202030204" pitchFamily="34" charset="0"/>
              </a:rPr>
              <a:t>Why Do Children Take Misbehavior Chances?</a:t>
            </a:r>
          </a:p>
        </p:txBody>
      </p:sp>
      <p:sp>
        <p:nvSpPr>
          <p:cNvPr id="9" name="TextBox 8">
            <a:extLst>
              <a:ext uri="{FF2B5EF4-FFF2-40B4-BE49-F238E27FC236}">
                <a16:creationId xmlns:a16="http://schemas.microsoft.com/office/drawing/2014/main" id="{EF5B355F-1659-25EB-C212-54F4E7E86A1F}"/>
              </a:ext>
            </a:extLst>
          </p:cNvPr>
          <p:cNvSpPr txBox="1"/>
          <p:nvPr/>
        </p:nvSpPr>
        <p:spPr>
          <a:xfrm>
            <a:off x="0" y="1676400"/>
            <a:ext cx="9144000" cy="830997"/>
          </a:xfrm>
          <a:prstGeom prst="rect">
            <a:avLst/>
          </a:prstGeom>
          <a:noFill/>
        </p:spPr>
        <p:txBody>
          <a:bodyPr wrap="square" rtlCol="0">
            <a:spAutoFit/>
          </a:bodyPr>
          <a:lstStyle/>
          <a:p>
            <a:pPr algn="ctr"/>
            <a:r>
              <a:rPr lang="en-US" sz="2400" dirty="0">
                <a:latin typeface="Arial Narrow" panose="020B0606020202030204" pitchFamily="34" charset="0"/>
              </a:rPr>
              <a:t>Beware Of A Lack Of Parental Consistency</a:t>
            </a:r>
            <a:br>
              <a:rPr lang="en-US" sz="2400" dirty="0">
                <a:latin typeface="Arial Narrow" panose="020B0606020202030204" pitchFamily="34" charset="0"/>
              </a:rPr>
            </a:br>
            <a:r>
              <a:rPr lang="en-US" sz="2400" dirty="0">
                <a:latin typeface="Arial Narrow" panose="020B0606020202030204" pitchFamily="34" charset="0"/>
              </a:rPr>
              <a:t>(From The Firstborn To The Baby)!  Cf. I Cor. 4:2</a:t>
            </a:r>
          </a:p>
        </p:txBody>
      </p:sp>
      <p:sp>
        <p:nvSpPr>
          <p:cNvPr id="11" name="TextBox 10">
            <a:extLst>
              <a:ext uri="{FF2B5EF4-FFF2-40B4-BE49-F238E27FC236}">
                <a16:creationId xmlns:a16="http://schemas.microsoft.com/office/drawing/2014/main" id="{4B0A75AE-C667-7708-7647-6D64B97C82AB}"/>
              </a:ext>
            </a:extLst>
          </p:cNvPr>
          <p:cNvSpPr txBox="1"/>
          <p:nvPr/>
        </p:nvSpPr>
        <p:spPr>
          <a:xfrm>
            <a:off x="0" y="2514600"/>
            <a:ext cx="9143999" cy="830997"/>
          </a:xfrm>
          <a:prstGeom prst="rect">
            <a:avLst/>
          </a:prstGeom>
          <a:noFill/>
        </p:spPr>
        <p:txBody>
          <a:bodyPr wrap="square" rtlCol="0">
            <a:spAutoFit/>
          </a:bodyPr>
          <a:lstStyle/>
          <a:p>
            <a:pPr algn="ctr"/>
            <a:r>
              <a:rPr lang="en-US" sz="2400" dirty="0">
                <a:latin typeface="Arial Narrow" panose="020B0606020202030204" pitchFamily="34" charset="0"/>
              </a:rPr>
              <a:t>Parents Must Shut Down The Lottery</a:t>
            </a:r>
            <a:br>
              <a:rPr lang="en-US" sz="2400" dirty="0">
                <a:latin typeface="Arial Narrow" panose="020B0606020202030204" pitchFamily="34" charset="0"/>
              </a:rPr>
            </a:br>
            <a:r>
              <a:rPr lang="en-US" sz="2400" dirty="0">
                <a:latin typeface="Arial Narrow" panose="020B0606020202030204" pitchFamily="34" charset="0"/>
              </a:rPr>
              <a:t>And Quit Accepting The Cultural Norms!</a:t>
            </a:r>
          </a:p>
        </p:txBody>
      </p:sp>
      <p:sp>
        <p:nvSpPr>
          <p:cNvPr id="20" name="TextBox 19">
            <a:extLst>
              <a:ext uri="{FF2B5EF4-FFF2-40B4-BE49-F238E27FC236}">
                <a16:creationId xmlns:a16="http://schemas.microsoft.com/office/drawing/2014/main" id="{87A8D316-EB74-4DD1-8DF0-8F504BE8B105}"/>
              </a:ext>
            </a:extLst>
          </p:cNvPr>
          <p:cNvSpPr txBox="1"/>
          <p:nvPr/>
        </p:nvSpPr>
        <p:spPr>
          <a:xfrm>
            <a:off x="5410200" y="3436203"/>
            <a:ext cx="3733800" cy="830997"/>
          </a:xfrm>
          <a:prstGeom prst="rect">
            <a:avLst/>
          </a:prstGeom>
          <a:noFill/>
        </p:spPr>
        <p:txBody>
          <a:bodyPr wrap="square" rtlCol="0">
            <a:spAutoFit/>
          </a:bodyPr>
          <a:lstStyle/>
          <a:p>
            <a:pPr algn="ctr"/>
            <a:r>
              <a:rPr lang="en-US" sz="2400" dirty="0">
                <a:latin typeface="Arial Narrow" panose="020B0606020202030204" pitchFamily="34" charset="0"/>
              </a:rPr>
              <a:t>Spoiled Children</a:t>
            </a:r>
            <a:br>
              <a:rPr lang="en-US" sz="2400" dirty="0">
                <a:latin typeface="Arial Narrow" panose="020B0606020202030204" pitchFamily="34" charset="0"/>
              </a:rPr>
            </a:br>
            <a:r>
              <a:rPr lang="en-US" sz="2400" dirty="0">
                <a:latin typeface="Arial Narrow" panose="020B0606020202030204" pitchFamily="34" charset="0"/>
              </a:rPr>
              <a:t>Are Not Good For Anyone!</a:t>
            </a:r>
          </a:p>
        </p:txBody>
      </p:sp>
      <p:sp>
        <p:nvSpPr>
          <p:cNvPr id="21" name="TextBox 20">
            <a:extLst>
              <a:ext uri="{FF2B5EF4-FFF2-40B4-BE49-F238E27FC236}">
                <a16:creationId xmlns:a16="http://schemas.microsoft.com/office/drawing/2014/main" id="{507AF5EC-D1EF-BA8A-4CCE-D9CA63B63410}"/>
              </a:ext>
            </a:extLst>
          </p:cNvPr>
          <p:cNvSpPr txBox="1"/>
          <p:nvPr/>
        </p:nvSpPr>
        <p:spPr>
          <a:xfrm>
            <a:off x="5410200" y="4290537"/>
            <a:ext cx="3733800" cy="1569660"/>
          </a:xfrm>
          <a:prstGeom prst="rect">
            <a:avLst/>
          </a:prstGeom>
          <a:noFill/>
        </p:spPr>
        <p:txBody>
          <a:bodyPr wrap="square" rtlCol="0">
            <a:spAutoFit/>
          </a:bodyPr>
          <a:lstStyle/>
          <a:p>
            <a:pPr algn="ctr"/>
            <a:r>
              <a:rPr lang="en-US" sz="2400" dirty="0">
                <a:latin typeface="Arial Narrow" panose="020B0606020202030204" pitchFamily="34" charset="0"/>
              </a:rPr>
              <a:t>Neglectful Correction</a:t>
            </a:r>
            <a:br>
              <a:rPr lang="en-US" sz="2400" dirty="0">
                <a:latin typeface="Arial Narrow" panose="020B0606020202030204" pitchFamily="34" charset="0"/>
              </a:rPr>
            </a:br>
            <a:r>
              <a:rPr lang="en-US" sz="2400" dirty="0">
                <a:latin typeface="Arial Narrow" panose="020B0606020202030204" pitchFamily="34" charset="0"/>
              </a:rPr>
              <a:t>Thwarts Joyful Parenting!</a:t>
            </a:r>
            <a:br>
              <a:rPr lang="en-US" sz="2400" dirty="0">
                <a:latin typeface="Arial Narrow" panose="020B0606020202030204" pitchFamily="34" charset="0"/>
              </a:rPr>
            </a:br>
            <a:r>
              <a:rPr lang="en-US" sz="2400" dirty="0">
                <a:latin typeface="Arial Narrow" panose="020B0606020202030204" pitchFamily="34" charset="0"/>
              </a:rPr>
              <a:t>Frustration And Resentment</a:t>
            </a:r>
            <a:br>
              <a:rPr lang="en-US" sz="2400" dirty="0">
                <a:latin typeface="Arial Narrow" panose="020B0606020202030204" pitchFamily="34" charset="0"/>
              </a:rPr>
            </a:br>
            <a:r>
              <a:rPr lang="en-US" sz="2400" dirty="0">
                <a:latin typeface="Arial Narrow" panose="020B0606020202030204" pitchFamily="34" charset="0"/>
              </a:rPr>
              <a:t>Ruins Family Unity.</a:t>
            </a:r>
          </a:p>
        </p:txBody>
      </p:sp>
      <p:sp>
        <p:nvSpPr>
          <p:cNvPr id="8" name="TextBox 7">
            <a:extLst>
              <a:ext uri="{FF2B5EF4-FFF2-40B4-BE49-F238E27FC236}">
                <a16:creationId xmlns:a16="http://schemas.microsoft.com/office/drawing/2014/main" id="{DF98D232-358C-8E3E-A88F-4261FEAF1773}"/>
              </a:ext>
            </a:extLst>
          </p:cNvPr>
          <p:cNvSpPr txBox="1"/>
          <p:nvPr/>
        </p:nvSpPr>
        <p:spPr>
          <a:xfrm>
            <a:off x="0" y="3475673"/>
            <a:ext cx="5410200" cy="2308324"/>
          </a:xfrm>
          <a:prstGeom prst="rect">
            <a:avLst/>
          </a:prstGeom>
          <a:solidFill>
            <a:schemeClr val="bg1">
              <a:lumMod val="50000"/>
            </a:schemeClr>
          </a:solidFill>
          <a:effectLst>
            <a:softEdge rad="63500"/>
          </a:effectLst>
        </p:spPr>
        <p:txBody>
          <a:bodyPr wrap="square" rtlCol="0">
            <a:spAutoFit/>
          </a:bodyPr>
          <a:lstStyle/>
          <a:p>
            <a:pPr algn="ctr"/>
            <a:r>
              <a:rPr lang="en-US" sz="2400" b="1" u="sng" dirty="0">
                <a:solidFill>
                  <a:schemeClr val="bg1"/>
                </a:solidFill>
                <a:effectLst>
                  <a:outerShdw blurRad="38100" dist="38100" dir="2700000" algn="tl">
                    <a:srgbClr val="000000">
                      <a:alpha val="43137"/>
                    </a:srgbClr>
                  </a:outerShdw>
                </a:effectLst>
                <a:latin typeface="Arial Narrow" panose="020B0606020202030204" pitchFamily="34" charset="0"/>
              </a:rPr>
              <a:t>Prov. 13:24</a:t>
            </a:r>
          </a:p>
          <a:p>
            <a:pPr algn="ctr"/>
            <a:r>
              <a:rPr lang="en-US" sz="2400" dirty="0">
                <a:solidFill>
                  <a:schemeClr val="bg1"/>
                </a:solidFill>
                <a:effectLst>
                  <a:outerShdw blurRad="38100" dist="38100" dir="2700000" algn="tl">
                    <a:srgbClr val="000000">
                      <a:alpha val="43137"/>
                    </a:srgbClr>
                  </a:outerShdw>
                </a:effectLst>
                <a:latin typeface="Arial Narrow" panose="020B0606020202030204" pitchFamily="34" charset="0"/>
              </a:rPr>
              <a:t>“He that spareth his rod </a:t>
            </a:r>
            <a:r>
              <a:rPr lang="en-US" sz="2400" dirty="0" err="1">
                <a:solidFill>
                  <a:schemeClr val="bg1"/>
                </a:solidFill>
                <a:effectLst>
                  <a:outerShdw blurRad="38100" dist="38100" dir="2700000" algn="tl">
                    <a:srgbClr val="000000">
                      <a:alpha val="43137"/>
                    </a:srgbClr>
                  </a:outerShdw>
                </a:effectLst>
                <a:latin typeface="Arial Narrow" panose="020B0606020202030204" pitchFamily="34" charset="0"/>
              </a:rPr>
              <a:t>hateth</a:t>
            </a:r>
            <a:r>
              <a:rPr lang="en-US" sz="2400" dirty="0">
                <a:solidFill>
                  <a:schemeClr val="bg1"/>
                </a:solidFill>
                <a:effectLst>
                  <a:outerShdw blurRad="38100" dist="38100" dir="2700000" algn="tl">
                    <a:srgbClr val="000000">
                      <a:alpha val="43137"/>
                    </a:srgbClr>
                  </a:outerShdw>
                </a:effectLst>
                <a:latin typeface="Arial Narrow" panose="020B0606020202030204" pitchFamily="34" charset="0"/>
              </a:rPr>
              <a:t> his son: but</a:t>
            </a:r>
            <a:br>
              <a:rPr lang="en-US" sz="2400" dirty="0">
                <a:solidFill>
                  <a:schemeClr val="bg1"/>
                </a:solidFill>
                <a:effectLst>
                  <a:outerShdw blurRad="38100" dist="38100" dir="2700000" algn="tl">
                    <a:srgbClr val="000000">
                      <a:alpha val="43137"/>
                    </a:srgbClr>
                  </a:outerShdw>
                </a:effectLst>
                <a:latin typeface="Arial Narrow" panose="020B0606020202030204" pitchFamily="34" charset="0"/>
              </a:rPr>
            </a:br>
            <a:r>
              <a:rPr lang="en-US" sz="2400" dirty="0">
                <a:solidFill>
                  <a:schemeClr val="bg1"/>
                </a:solidFill>
                <a:effectLst>
                  <a:outerShdw blurRad="38100" dist="38100" dir="2700000" algn="tl">
                    <a:srgbClr val="000000">
                      <a:alpha val="43137"/>
                    </a:srgbClr>
                  </a:outerShdw>
                </a:effectLst>
                <a:latin typeface="Arial Narrow" panose="020B0606020202030204" pitchFamily="34" charset="0"/>
              </a:rPr>
              <a:t>he that loveth him chasteneth him betimes”</a:t>
            </a:r>
            <a:br>
              <a:rPr lang="en-US" sz="2400" dirty="0">
                <a:solidFill>
                  <a:schemeClr val="bg1"/>
                </a:solidFill>
                <a:effectLst>
                  <a:outerShdw blurRad="38100" dist="38100" dir="2700000" algn="tl">
                    <a:srgbClr val="000000">
                      <a:alpha val="43137"/>
                    </a:srgbClr>
                  </a:outerShdw>
                </a:effectLst>
                <a:latin typeface="Arial Narrow" panose="020B0606020202030204" pitchFamily="34" charset="0"/>
              </a:rPr>
            </a:br>
            <a:r>
              <a:rPr lang="en-US" sz="2400" dirty="0">
                <a:solidFill>
                  <a:schemeClr val="bg1"/>
                </a:solidFill>
                <a:effectLst>
                  <a:outerShdw blurRad="38100" dist="38100" dir="2700000" algn="tl">
                    <a:srgbClr val="000000">
                      <a:alpha val="43137"/>
                    </a:srgbClr>
                  </a:outerShdw>
                </a:effectLst>
                <a:latin typeface="Arial Narrow" panose="020B0606020202030204" pitchFamily="34" charset="0"/>
              </a:rPr>
              <a:t>(NKJV, promptly)</a:t>
            </a:r>
            <a:br>
              <a:rPr lang="en-US" sz="2400" dirty="0">
                <a:solidFill>
                  <a:schemeClr val="bg1"/>
                </a:solidFill>
                <a:effectLst>
                  <a:outerShdw blurRad="38100" dist="38100" dir="2700000" algn="tl">
                    <a:srgbClr val="000000">
                      <a:alpha val="43137"/>
                    </a:srgbClr>
                  </a:outerShdw>
                </a:effectLst>
                <a:latin typeface="Arial Narrow" panose="020B0606020202030204" pitchFamily="34" charset="0"/>
              </a:rPr>
            </a:br>
            <a:r>
              <a:rPr lang="en-US" sz="2400" dirty="0">
                <a:solidFill>
                  <a:schemeClr val="bg1"/>
                </a:solidFill>
                <a:effectLst>
                  <a:outerShdw blurRad="38100" dist="38100" dir="2700000" algn="tl">
                    <a:srgbClr val="000000">
                      <a:alpha val="43137"/>
                    </a:srgbClr>
                  </a:outerShdw>
                </a:effectLst>
                <a:latin typeface="Arial Narrow" panose="020B0606020202030204" pitchFamily="34" charset="0"/>
              </a:rPr>
              <a:t>(RSV, ESV, is diligent to discipline him)</a:t>
            </a:r>
          </a:p>
          <a:p>
            <a:pPr algn="ctr"/>
            <a:r>
              <a:rPr lang="en-US" sz="2400" dirty="0">
                <a:solidFill>
                  <a:schemeClr val="bg1"/>
                </a:solidFill>
                <a:effectLst>
                  <a:outerShdw blurRad="38100" dist="38100" dir="2700000" algn="tl">
                    <a:srgbClr val="000000">
                      <a:alpha val="43137"/>
                    </a:srgbClr>
                  </a:outerShdw>
                </a:effectLst>
                <a:latin typeface="Arial Narrow" panose="020B0606020202030204" pitchFamily="34" charset="0"/>
              </a:rPr>
              <a:t>(NASV, disciplines him diligently)</a:t>
            </a:r>
          </a:p>
        </p:txBody>
      </p:sp>
      <p:sp>
        <p:nvSpPr>
          <p:cNvPr id="10" name="TextBox 9">
            <a:extLst>
              <a:ext uri="{FF2B5EF4-FFF2-40B4-BE49-F238E27FC236}">
                <a16:creationId xmlns:a16="http://schemas.microsoft.com/office/drawing/2014/main" id="{EE556483-01C6-D891-A52D-91157AC9BDC7}"/>
              </a:ext>
            </a:extLst>
          </p:cNvPr>
          <p:cNvSpPr txBox="1"/>
          <p:nvPr/>
        </p:nvSpPr>
        <p:spPr>
          <a:xfrm>
            <a:off x="0" y="5943600"/>
            <a:ext cx="9144000" cy="461665"/>
          </a:xfrm>
          <a:prstGeom prst="rect">
            <a:avLst/>
          </a:prstGeom>
          <a:noFill/>
        </p:spPr>
        <p:txBody>
          <a:bodyPr wrap="square" rtlCol="0">
            <a:spAutoFit/>
          </a:bodyPr>
          <a:lstStyle/>
          <a:p>
            <a:pPr algn="ctr"/>
            <a:r>
              <a:rPr lang="en-US" sz="2400" dirty="0">
                <a:latin typeface="Arial Narrow" panose="020B0606020202030204" pitchFamily="34" charset="0"/>
              </a:rPr>
              <a:t>When An Untrained Child Misbehaves Some Parents Will Ask:</a:t>
            </a:r>
          </a:p>
        </p:txBody>
      </p:sp>
      <p:pic>
        <p:nvPicPr>
          <p:cNvPr id="13" name="Picture 4" descr="Crying Toddler Stock Photos, Images and Backgrounds for Free Download">
            <a:extLst>
              <a:ext uri="{FF2B5EF4-FFF2-40B4-BE49-F238E27FC236}">
                <a16:creationId xmlns:a16="http://schemas.microsoft.com/office/drawing/2014/main" id="{8E37A9C9-48F3-4B6C-9C77-06DE149E3E6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7200" y="-76200"/>
            <a:ext cx="1090695" cy="1090695"/>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14" name="Picture 4" descr="Know how to deal with a stubborn child | WOW Parenting">
            <a:extLst>
              <a:ext uri="{FF2B5EF4-FFF2-40B4-BE49-F238E27FC236}">
                <a16:creationId xmlns:a16="http://schemas.microsoft.com/office/drawing/2014/main" id="{F777C441-3DA9-C208-0288-CE90F6E0972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1000" y="76200"/>
            <a:ext cx="838200" cy="838200"/>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19DD0CF7-3DA5-993F-E0A0-F9B0826CD896}"/>
              </a:ext>
            </a:extLst>
          </p:cNvPr>
          <p:cNvSpPr txBox="1"/>
          <p:nvPr/>
        </p:nvSpPr>
        <p:spPr>
          <a:xfrm>
            <a:off x="152400" y="6320135"/>
            <a:ext cx="4572000" cy="461665"/>
          </a:xfrm>
          <a:prstGeom prst="rect">
            <a:avLst/>
          </a:prstGeom>
          <a:noFill/>
        </p:spPr>
        <p:txBody>
          <a:bodyPr wrap="square" rtlCol="0">
            <a:spAutoFit/>
          </a:bodyPr>
          <a:lstStyle/>
          <a:p>
            <a:pPr algn="ctr"/>
            <a:r>
              <a:rPr lang="en-US" sz="2400" i="1" dirty="0">
                <a:latin typeface="Arial Narrow" panose="020B0606020202030204" pitchFamily="34" charset="0"/>
              </a:rPr>
              <a:t>“What Is Wrong With </a:t>
            </a:r>
            <a:r>
              <a:rPr lang="en-US" sz="2400" b="1" i="1" u="sng" dirty="0">
                <a:latin typeface="Arial Narrow" panose="020B0606020202030204" pitchFamily="34" charset="0"/>
              </a:rPr>
              <a:t>YOU</a:t>
            </a:r>
            <a:r>
              <a:rPr lang="en-US" sz="2400" i="1" dirty="0">
                <a:latin typeface="Arial Narrow" panose="020B0606020202030204" pitchFamily="34" charset="0"/>
              </a:rPr>
              <a:t>?”</a:t>
            </a:r>
            <a:endParaRPr lang="en-US" sz="2400" dirty="0">
              <a:latin typeface="Arial Narrow" panose="020B0606020202030204" pitchFamily="34" charset="0"/>
            </a:endParaRPr>
          </a:p>
        </p:txBody>
      </p:sp>
      <p:sp>
        <p:nvSpPr>
          <p:cNvPr id="16" name="TextBox 15">
            <a:extLst>
              <a:ext uri="{FF2B5EF4-FFF2-40B4-BE49-F238E27FC236}">
                <a16:creationId xmlns:a16="http://schemas.microsoft.com/office/drawing/2014/main" id="{F96ABCF1-1E18-0BC6-9B56-8B1A898EA09F}"/>
              </a:ext>
            </a:extLst>
          </p:cNvPr>
          <p:cNvSpPr txBox="1"/>
          <p:nvPr/>
        </p:nvSpPr>
        <p:spPr>
          <a:xfrm>
            <a:off x="4191000" y="6324600"/>
            <a:ext cx="4191000" cy="461665"/>
          </a:xfrm>
          <a:prstGeom prst="rect">
            <a:avLst/>
          </a:prstGeom>
          <a:solidFill>
            <a:schemeClr val="bg1">
              <a:lumMod val="85000"/>
            </a:schemeClr>
          </a:solidFill>
          <a:effectLst>
            <a:softEdge rad="63500"/>
          </a:effectLst>
        </p:spPr>
        <p:txBody>
          <a:bodyPr wrap="square" rtlCol="0">
            <a:spAutoFit/>
          </a:bodyPr>
          <a:lstStyle/>
          <a:p>
            <a:pPr algn="ctr"/>
            <a:r>
              <a:rPr lang="en-US" sz="2400" dirty="0">
                <a:latin typeface="Arial Narrow" panose="020B0606020202030204" pitchFamily="34" charset="0"/>
              </a:rPr>
              <a:t>(What’s Wrong With This Picture?)</a:t>
            </a:r>
          </a:p>
        </p:txBody>
      </p:sp>
    </p:spTree>
    <p:extLst>
      <p:ext uri="{BB962C8B-B14F-4D97-AF65-F5344CB8AC3E}">
        <p14:creationId xmlns:p14="http://schemas.microsoft.com/office/powerpoint/2010/main" val="401430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Effect transition="in" filter="fade">
                                      <p:cBhvr>
                                        <p:cTn id="27" dur="500"/>
                                        <p:tgtEl>
                                          <p:spTgt spid="11"/>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p:cTn id="41" dur="500" fill="hold"/>
                                        <p:tgtEl>
                                          <p:spTgt spid="21"/>
                                        </p:tgtEl>
                                        <p:attrNameLst>
                                          <p:attrName>ppt_w</p:attrName>
                                        </p:attrNameLst>
                                      </p:cBhvr>
                                      <p:tavLst>
                                        <p:tav tm="0">
                                          <p:val>
                                            <p:fltVal val="0"/>
                                          </p:val>
                                        </p:tav>
                                        <p:tav tm="100000">
                                          <p:val>
                                            <p:strVal val="#ppt_w"/>
                                          </p:val>
                                        </p:tav>
                                      </p:tavLst>
                                    </p:anim>
                                    <p:anim calcmode="lin" valueType="num">
                                      <p:cBhvr>
                                        <p:cTn id="42" dur="500" fill="hold"/>
                                        <p:tgtEl>
                                          <p:spTgt spid="21"/>
                                        </p:tgtEl>
                                        <p:attrNameLst>
                                          <p:attrName>ppt_h</p:attrName>
                                        </p:attrNameLst>
                                      </p:cBhvr>
                                      <p:tavLst>
                                        <p:tav tm="0">
                                          <p:val>
                                            <p:fltVal val="0"/>
                                          </p:val>
                                        </p:tav>
                                        <p:tav tm="100000">
                                          <p:val>
                                            <p:strVal val="#ppt_h"/>
                                          </p:val>
                                        </p:tav>
                                      </p:tavLst>
                                    </p:anim>
                                    <p:animEffect transition="in" filter="fade">
                                      <p:cBhvr>
                                        <p:cTn id="43" dur="500"/>
                                        <p:tgtEl>
                                          <p:spTgt spid="21"/>
                                        </p:tgtEl>
                                      </p:cBhvr>
                                    </p:animEffect>
                                  </p:childTnLst>
                                </p:cTn>
                              </p:par>
                            </p:childTnLst>
                          </p:cTn>
                        </p:par>
                        <p:par>
                          <p:cTn id="44" fill="hold">
                            <p:stCondLst>
                              <p:cond delay="2500"/>
                            </p:stCondLst>
                            <p:childTnLst>
                              <p:par>
                                <p:cTn id="45" presetID="53" presetClass="entr" presetSubtype="16" fill="hold" nodeType="afterEffect">
                                  <p:stCondLst>
                                    <p:cond delay="0"/>
                                  </p:stCondLst>
                                  <p:childTnLst>
                                    <p:set>
                                      <p:cBhvr>
                                        <p:cTn id="46" dur="1" fill="hold">
                                          <p:stCondLst>
                                            <p:cond delay="0"/>
                                          </p:stCondLst>
                                        </p:cTn>
                                        <p:tgtEl>
                                          <p:spTgt spid="10">
                                            <p:txEl>
                                              <p:pRg st="0" end="0"/>
                                            </p:txEl>
                                          </p:spTgt>
                                        </p:tgtEl>
                                        <p:attrNameLst>
                                          <p:attrName>style.visibility</p:attrName>
                                        </p:attrNameLst>
                                      </p:cBhvr>
                                      <p:to>
                                        <p:strVal val="visible"/>
                                      </p:to>
                                    </p:set>
                                    <p:anim calcmode="lin" valueType="num">
                                      <p:cBhvr>
                                        <p:cTn id="47"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48"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49" dur="500"/>
                                        <p:tgtEl>
                                          <p:spTgt spid="10">
                                            <p:txEl>
                                              <p:pRg st="0" end="0"/>
                                            </p:txEl>
                                          </p:spTgt>
                                        </p:tgtEl>
                                      </p:cBhvr>
                                    </p:animEffect>
                                  </p:childTnLst>
                                </p:cTn>
                              </p:par>
                              <p:par>
                                <p:cTn id="50" presetID="53" presetClass="entr" presetSubtype="16" fill="hold" nodeType="withEffect">
                                  <p:stCondLst>
                                    <p:cond delay="0"/>
                                  </p:stCondLst>
                                  <p:childTnLst>
                                    <p:set>
                                      <p:cBhvr>
                                        <p:cTn id="51" dur="1" fill="hold">
                                          <p:stCondLst>
                                            <p:cond delay="0"/>
                                          </p:stCondLst>
                                        </p:cTn>
                                        <p:tgtEl>
                                          <p:spTgt spid="15">
                                            <p:txEl>
                                              <p:pRg st="0" end="0"/>
                                            </p:txEl>
                                          </p:spTgt>
                                        </p:tgtEl>
                                        <p:attrNameLst>
                                          <p:attrName>style.visibility</p:attrName>
                                        </p:attrNameLst>
                                      </p:cBhvr>
                                      <p:to>
                                        <p:strVal val="visible"/>
                                      </p:to>
                                    </p:set>
                                    <p:anim calcmode="lin" valueType="num">
                                      <p:cBhvr>
                                        <p:cTn id="52" dur="5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53" dur="500" fill="hold"/>
                                        <p:tgtEl>
                                          <p:spTgt spid="15">
                                            <p:txEl>
                                              <p:pRg st="0" end="0"/>
                                            </p:txEl>
                                          </p:spTgt>
                                        </p:tgtEl>
                                        <p:attrNameLst>
                                          <p:attrName>ppt_h</p:attrName>
                                        </p:attrNameLst>
                                      </p:cBhvr>
                                      <p:tavLst>
                                        <p:tav tm="0">
                                          <p:val>
                                            <p:fltVal val="0"/>
                                          </p:val>
                                        </p:tav>
                                        <p:tav tm="100000">
                                          <p:val>
                                            <p:strVal val="#ppt_h"/>
                                          </p:val>
                                        </p:tav>
                                      </p:tavLst>
                                    </p:anim>
                                    <p:animEffect transition="in" filter="fade">
                                      <p:cBhvr>
                                        <p:cTn id="54" dur="500"/>
                                        <p:tgtEl>
                                          <p:spTgt spid="15">
                                            <p:txEl>
                                              <p:pRg st="0" end="0"/>
                                            </p:txEl>
                                          </p:spTgt>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p:bldP spid="9" grpId="0"/>
      <p:bldP spid="11" grpId="0"/>
      <p:bldP spid="20" grpId="0"/>
      <p:bldP spid="21" grpId="0"/>
      <p:bldP spid="8"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data:image/jpeg;base64,/9j/4AAQSkZJRgABAQAAAQABAAD/2wCEAAkGBhQSEBUUEhQWFRQVFBQVFRcWGBUUFhYWFRcVGBQUGBUXHSYeFxkjGRQVHy8gIycpLCwsFR4xNTAqNSYrLCkBCQoKDgwOGg8PGCkkHyApKSksLCwqLCopKSwsKSwpLCkpKSksKSwpLCwpKSksLCkpKSwpLCwpKSwsLCwwLCkpKf/AABEIALcBEwMBIgACEQEDEQH/xAAcAAACAwEBAQEAAAAAAAAAAAADBAACBQYBBwj/xAA8EAABAwIDBgMHAgYBBAMAAAABAAIRAyEEMUEFEhNRYXGBkaEGIjKxweHwFNEHFSNCUvFiFnKSsiRDU//EABoBAAMBAQEBAAAAAAAAAAAAAAABAgMFBAb/xAAsEQACAQMCBQIGAwEAAAAAAAAAAQIDERIEIRMUMUFRYXEiMkKBkaEFUsEV/9oADAMBAAIRAxEAPwD5y2mjspolOkmGU19dFHzzYBlNGbSR2UUZtFaJmbF20kRtJMtpIrKKsTFm0kQUk22iriigkU4SvwU3wVcUUZAJiircJOiivRRSyHYSFJWFBOcFe8BGYWEuEpwk9wVOCjILCPDXvDTvBXhpIzCwnw1U009wl5wkZBYS4aqaaeNJecJGQWETTXnDT5oqhpJ5DEDTVTTT5oqpoouMzzSQ3Ulo8FDdSRcZncFCNJaRooT6SLlIzzRS7qa0nU0J1JZstGY6mhOpLSdSS7qaykrloQNJRNGmvVliaGhTophlFHZRTDKC3TPKxdlFHZRTLKCOygnkQxVtBFbQTbcOjNw6WYWuJtoIgoJ1mHRBQSzDERFBXFBPtwyuMMpdRBiIDDqCgtQUhHw+qpwFPEKxM/gr3gJ/gL0UEZhiICgpwVocBTgIzDEz+CvDQWj+nXhoIzDEz+AvOCtHgqwwZOQJ8ClxUhqDfQy+AvOCtF1Befp1WYsTPNFVNBaPAXhoJ5hiZpoqhorTNBUNBGYYmZwVQ0FpnDqpw6eQ7GU+iguorWfh0F2HTUhmS+igPorWfQQH4dPIoyX0UF9Far8KguwvVJtFRMo0VFoHCjmfL7qLK6NbM06eHTVOgn8Ls0u0WlS2GVlKvFdzNUZS6Ix2YdHZQW3T2INXJmnsdvMlZvUxKWnkYLMOjswi3hslqYpbMaFk9Si1pWc+3CFWGH6LpP0bf8QrNwY1Hqo5orljnm0+itw+i3jg28vVetwY/wAQjmEVy5gcCUangSdFu8DkApwip5jwHLmS3Y7jp6hFGxOZan+CUM4Z3L1KlVpPuacKK7CT9lAapd2B/JWn+mOpVThBrJ81aqPyRKmvBlnB9vNVOEWq3B/8YXr8MQOkKuMTwTl9pY8UzugjeA3nf8QZ3e5MeQVa29UNMMquBJ+JuQMmJGs7vqvme1tv1HYx9Xm82Ggb7rYHYeq672Z2w0Xc4GmBIdMlhOjm5xP4VwNbXqTl12O1pKVOMem523DLwS5uWTxk7nI/tNkv+nWbivaogiL03f3CC0yY8PFbWxHCtTkES0kEdso52Xo0Gtl8k37GGs0i+eIt+nVTQXR/ysalWbs1q6vMpHNWmbOZOHVThui6wYNg0VhQaNAk9X6Fcr6nIfoydCoNmPOTV1+6FUwp5t+CuWXk5P8AkrzoFU7AdrC6swhuS5uZXLROX/6d5lT/AKebrK6NxQKhS5ib7lKhBdjAdsZg/tQn7OaMmj0W2+EtUhDrSK4a7IyDgxyUTpIUS4sh4IaaOUeScpO/LpKlXTTKql7koaCIGHn8kBj0RtRKzGG4J5ojaZ5oYqq4qJXYbBdw8wFNw81XiqcRLcC4Z1V90jVDFUKCujcNggnmoWnmqcZeOrwjcNgu51VoPNL/AKpW/Upbj2D7nirABKfqVU4lKzC6HYCyvais5mDrOpCagYd2wNyYyPRMCvOqFiHhzS05EEHxF08XYrJH5rr0yKhBuZM99R5rstjYak6jSNLFMoYljXXcHNYRvE8OoIIIvO91IjVcptbAvbWvNy4z3PzQxTe3dIm7oHXmFy6l33PdF23O3qbf/TVN3E4XdLs3UXN4dSc3NBBa5pzsR2Xb+xe1sO8uZS90OvBzB6dOy+Z7MZVbRcytTLmlzTSDifdJDi+Bo3dE9COq3fZTDDi06tOxNrRMxPn9CvNGWE00a/PFn15tW114ao5pL9RC8OJXdjE5bkNnEDmq/qRzSZrqhqK8SLsddiR1QH40DSUDicxKqXDkfNPFBdhf5kNAVU43oliUNzinjETlIO/GdEtUxp5BCe8peo7sqUUTeRarjXdElXxjualQFK1WHmnlTj1YrTZU4p3NRBcDzUVZ0/KDGfhjtOm4Jum9wGfqk8PiKVVm9ujIZySO8WPefBNUHsj+mIk3EG8aZReCuM/5iH9H+j0LSvyPUqzufqj/AKiM3DxICyRWpuJ3qbQ3M5CSIIvHojDaVARvUaZMzk0gjU9/2S/60H9NvuPl2vqNGjtRj/hqMMEgw4G7cx4JhmLH+Q8wgUdq4V1MEUmNj/GmBEjUxHRZmI9oGNBDKeoALWi0kCQAO6Uv5NLpG5a078m6MUP8m3yuPJLVNv0GP3HVmBxgbpN7kAadUjg9qBzSWio4tdAa4broJu4Agd5svKeF3mnfY0mZDnNG9naRJuO6wX8tKbtCkzTlUusja/UgmJv0BP0U/VDXeHdrh8wkaZLfie8+MDsBooCw33ZPM+8fVehaqu/pS+7ZPAj5Yf8AmrZIG+SM4Y/9lBjicqdU5D4RfWbuXnHdyPgIsvBUdyK0epqW7fgSoR9S9TFkEAMJveXMG7Pj2RGGqbhjeGGuLnuqBsEaRuxETJmyDv8AMA9wh4yXgDfewDIU3bjY5buXeyhairfdr8D4MTSrUnMALmuO9uwKbXVCd45yAABrJK84DpyEaH3suZEZrAfsneMmviDlI3xumOYDZjpKbfSJ/vMfnVZ1tRW6Q/wpUYgdh7WrV6tRj8O+mxvwPe3d3gDHwTN4JlbDtn1XscKZZMEAkECY5yV5sPYrqhJNmXvLpM6dBb1WxtzHswmFqPkAMpuLe4HujxMDxUR1Fd3lJ2XgpUYXOOofwkpvh1fFVKgMOI3GtkxnaY8lrO9jsI3da8FpaW7rgWn4crlq0dge09B9GmCb7rRcHMAA/JbL8PSqDn5rzzjGrvnv7iymuhg4bZLQRO5VFwSABMyAXC021RP+kqbKnEpGDq2AG8vdOY7LapbPpMynzJQNr7bpUKD6jrBo5ZnQDqVFOjCl8Tl+wUpnPYusKZIdIIzBQTtEAAxmY8/z0WhQ2nh8c0Aktd5OH0IWL7Q7POGbvu99s+6Wj4jBzzII5LGtLUx3jNtFSp2fQLV2zTa6INnNBOl72joFSltxj3ABrgIuXESDIjLQ38lxtTavEqOEx/UndMiAASAZESNRpIWtTduNImx1Ec5ym5+6yeqrxVnJk4rwdGMYwyBnrdDxGIYIkacz6rBfiw2oSDYNmJIJ3iYkRFv2WZtnaj+EXMG+W6XMyRoL5clEK+om7ZsrFeDpK2LpiBmcj72Vp58o80amxjzDbgGJ96AeR1C4ytuFlNzqTrh7nPFSpuuMAuIaJIi2fZMbN2kKTBvjekTM2+LOSLn3vRe1ycbXm39ybeiOpq4KmAZcy2kkm/RC/l9OM2DXJ31C5nH40Od7rXNLQXXeC06QLC/LokaePcXAlp+Hes4gEAXN8steSHON9m7e7GdRjaQZvHeaGDdhwzvmd3kIKwqu1KBuK0gn/B4sMjfmuY2zt6pUY9nvf1PdPK+ZGsArnaOOIZBaDEzznS/JbwoQmru/5DJn0R2Opf8A7gZGNw6+Ki5fD7TcGNDfeAAAMAW/LKLTgw8DyZ02wS11I+8esDkTa11MNSrkxuS3eMEmBHvZ+i06ECwAA6R9E9SY2w0FxpC8nLxvuaiFXY1ao7eFQMJAGrsshAtoE/hPZ73A2o7ecP7mSyRyMzOZTlOqBmUwzEhWqMF2JsDw2xabBDWiOsn5p5lAAWCG3Fq7a5WqhFdEAdtMlEFNA43NQVFYg/BHRWayEvxV455/DF0XAaPdV3Eo2odYnpf5oofZUmAU0wq8IclUvUNT7oAvwwg4l4axzt2S1pdAzMCV66r/ALXhqlJjR0WxNpU6lIGi4ObFuv3XLe2WEOJoVmVbDdMC8tIggzqbLImpgaxrUQTQcZqU2z7hObgOWq67G0m4/Cudh3t33MIBJtMWDoyOiHui5La6ON2N7LVC5pZVAAFxcD0W8/2fxtN28ytI5SfqFb2d2XWpt/rNDX3loN4FpMWhdPh6xyLD6ryfDJ/FS/Z454X2bMXA4fFn43jw/wBL3buHLWsDjvl0kjO1ua1K7XMdZljynNY226pdVDNWtAjqbx6qoKN3aFh00r7NnLbR2fw/fp+7eQAbzoG/suz2dj9/D7uIFnNIcDfn6rFxlAU/eqEWHgOt7TCCytxADcAXbOvWPktUrHQfyfEJ1NiNcZO4TJglt/E+Xkka+wahADTSAkuk8Sd68gaQt2Hc1R7jOfgp4UPB5zNxOxnO/uAMNFhaRnfMhKVNh1ZH9SBya05aXzlbpP4UszeaAOI4mSQXbpN9MoKlUILsM5nGUXNIcNy9gWhzWuAN5LviyzCuMPUaBDWnUES4TFr6D9loYvYIqOBqVXvvbeDecmC1oA5LxmHqgiXBzcnS0mAMtwNgB0dVk6O5OJmw9zA0Uw5wdJLXAmxkWnNIYmoRO80tJEbsSBPaZmT5rpnupsgQ6ADA3CS3lBAK5vb236jXBlFpIdyDnXOU+6N219TYqo0EuiE1sZNTDSSfdgQDo4gTlc3vkFnYnYrALv8AizkRfQ59PVNjC13He4ZMiTusJLQTEAEAxI9VrYOiDO/SIdAEvBJ7wZA8FrHKLsiErnOVNj3s60DkNBaFF0zqABjhj/xaot7S8l4GyzEch0yTFJxJ/CkaTvLwTeHedFBY9TMfdM0pzSdPnfrZO0X29b2MJAM0T0lFB/Cgsk/ZWDxl+30VCD78r0VEAvXjn/RAhifzTxVX1I/2k3Yj/aG90qrANnEjxVTizzSwNuq8lABuOZ1RqeLtB+aTV6bSSAMyYFwEANnFfhXjayrisK5lntj1+SAXfT0STTV0FhriclkY/aH6IivRJbvPAfTHwPmSTH9rhGnNPhZntFhGvoFzyAKZDyXGGgDOb5RoLqkrlJ2Oto7Tr4x39PDkUmhjm1nP4Tw9zZdwoY6YkAz7pvmtDC4HHs+KrTdewLXC2gMCJ7Lj/Z7+LLBTb+oqEO3TFOhhn7rQJ3Q0mQfdE5rWP8QWvIDKtdjzuw12HY6ZiN5zZDbXzWnAqS6KR55TT7o66hUrRFTdn/jJvppkuQ217ZOpYh+HqUOHULd9rrObUblvNcBJNhaLJmv/ABJptJDadV0RJe6hSneAIhsk5HUBI4j2qZjJAsWuDmtdulzWxBggCQXWkE90PTVIQbd7eo6VSKla9zJDH1XB9c9maTzdzPRPCr9l6AOnooW5aeq85vKWTPHXy07obqhnMgDnl6osHOQhl3MSmB5ujPpzlV4UzaTBPaMyo6pnJ7ZeipPu5+JNo/dAA9QDfqPsqbp3oJ6xefzqrOeCbT3mfwoVepHwmTpzjKUAV3T05GRNusJd9QxBdfpJ7dijFvuumwIymQQOmeaWAIFgIyJG96z2QgFqzt24jS/yGaDVJN+9z+XRajXNM6yZFsiLxnKBVe0GXduUdBdUAq7EOnP0+yiE/EQYDvn9FEWC5q0I1TjB4FZ9JxztHr4J6hGt+9yoAbpmbi3fKycp1RGk62SQqRlblGXdE4gkfI+mSAG2uJyXoqIO/wCAmArZkW/AmIKavny/dV39R+y9dTGvdC34TQixeo1VDlZoTA9VoVZU3kAWLl5K9cwjkqyk2B0bXfqMP/ybnzkLBcCDB8teqa2Nj9ypB+F1j30Kd29gL77R3XPpz4FXhvpLdGrWSuYgeud/iC7/AOFLrgVaRifiAJ92Rlmt8mFyn8SK5/RtHOuz0a/9l1KXzown8rOR2fig5znMgEDVocRpMzJhbWExbqTA5rofvkNhos2DOuUkGO65DAP96CYzvEreoA091xg3vGoNrr6GlUdt2cqcVfodBgNqGtScS8Cq0EOmBvbr4IdJGhF+63fZ1reIYdJgn3ZIiwMmI1FgIXzjZWLjF1GtyfvAA3vn8123ss88UE8nA2tJAgDrY+SJzdSjJeglFQqL3Oy3Z0HRDc7kNYVOPP5Pqqmqf9L5k7Nj3e8Pzkhuf08l5J6lDn7oGEfWHzlB4kzYE2VHtt8vugVL5zp6IAOK15sYvpY5Sg1bQW5negz5xdA3o0NvVW4ozi+U9NAgCzWAXMExY9exQKsj4w5pdplE3B3SJIUqPBEENPQ/SEqXT8QMZCDIA+YOSEBWpii3K9rwS0x2CSqMm4mesT1EapmtUAtpFnGQZv4+qUrVHAaOA5Ek9clYgDpnJvi4r1D3yb38QZ+SiLBc26Ri31yTFN4mBHXr4rOoEZ37DKI85lM0HWsOkm2fXVS0M0hU0iwXrKl89emSUY8ZCYCapkd/LNIA9JxvBtGtzCOwQRPqUrxxp81BUM/6QIcfUv8AJDLidUu2p3tCu386poYeFYFDaVfdjVIRYqMVCIv+/wCFesH5+ZIBhDVVQfw9VnV/aHDsJa6vTByI3gSD15JnC7RpVBNOox//AGuBjuAnZhdBxFsrLptn1hWow7MWPgLFc3bwTeyMSab50NjqvJqqbnC8eq3RpB2YHGYQtcRoCuO/iLSnBT/jUpn/ANm/VfVNqYMPZPIf6XB+1WzuJha1M57u8IvdnvCPL1V6HUKpZ9yKsbJnxvD4jdcCRMLd2mQ6hxm1LWAaAIB5GMvss/8Al5pvEw5pa1wtZzXZG/ktbDbFa8ngvADoa+m6SDvGLehHZfU04NRZypSTaOZwVZwe0t+IGZ6i6+m7Dx++WGw94WaLG15J1uuDwuDbSqvZVN2PcwjLIkSuq2NgDTqtc0gsL23EQe7ZseyrTwtTb8pkV5XmjvQ+0QFAULe817N4XzZ2AoeD0+yoQSh8Yj881U1baj5n9kAFcCLc0E/mqtxIvPPXyQXu5Tbz01QAKqB+/wCBAI5CT3zRN7Mzl+RCWeTyta9h8k0BXfv4+Xig1Hznn1/cK8EmBGut8s0CtbPLp+cwnYDypbx7pOoyDlHI5Ij3X+Wnmgu3omHCM7Tz5ZKiSj3kHP0Z+yiHxxq2e0KIA1DVHX8ymETiRlbyuByBSVF8eNufVNU2mRHKfPP6qWgHcPW5nQXkIhrG8GP2SlNvM+sWHVMb2cE/FlA0SsUFAg2F9b/lkSn3B85QqDTr627SUUZ+nZFxBmm0ZdMkUA+KA2TzgZcvumKefS8/kpDLCRdEmDyEXnK/NUcet/ko12XfX6oAs13SbX1WR7VbJq4igG0X7rg6SCSA4QRG9pktjevofHmuB9s/aioXvw9IFrAd17oIc/nB0b2zV04tvYibsjkMVhnUnljokGDDg4ebSQVSnVLTLSQeYsfNaWBoYUs/rOripP8AYxpaByuZPdDr7MDiP04rVBF96kWnw3Zle667nm3GcJ7X4inHv7wBmH+8uo2X/EphEV2uaTm5oBb5Zr569pBIIIIMQbEEaELyVEqcWNVGj9E+y/tXh8QzcbXY5wA90u3XEdnQdVX2lptosdVf7rGgkk2G6M475eK/PDKl5XSs9p3/AKCvh3bz21BT3SXk8PceCYBsQY05LlvQunV4kHs30PUq6lGzAYStLRZr6W87dDvip3J3ZBkWg+K6X2doB1VjhAAlwAAgkAx5FcTsmpLo5ldf7PP3areQBt4L61SvQl7HGatVj7mP7VFlPHv3mzvhjyYu1zmiY5i2XVamwd0VGFmRc3LInK40XPe1eK39oVSDYOazn8AANu8rU2HX95ptm3pqFjo5Xp4vx/hpqVad0fQuIB9FBU+X54qjvU/Pn0VC77r546xdz85H2VJ5HzXnEzE3VDHnp11QBcvjPkPuhmqBrP1Vahi3TyQnO6eP0TSAK+uDECOcX+ajqwNy6/KPLM3SjyPz5oFSoZznqPmqAO54uPkI8MsuiBVIVOLy5IL3zY9cv2RYRHvjW/5aUsXATFu0j5L11Uc9eUDxPZCdUI7c/uqEDL+v55KIJk5QvUWAepO5j6x4puidTkMpy8VmU35dPwJsUyHQbwb3DhbOCLFJgPDK09RomWU4PO/ceBSVMTBnTyCapsjyOtoUMobZSvYW1/ZW3tZ/bNCpNB56jx5hHYMwCbacufySAJSd0Jm5nI8lcm9vhmVRruXvDrMi/VF44iwt1QB4wifkmG4g3iQZy0sTCU/NZi3l3TFHIwEwLufr2/CpvX6X6qgbMdpGuas5sGMuSQi7QI0GuV5Gao58j81Xm8Qe8fOF6W26ESQD38AgZi7b9lKGIJcW7jz/APYwQ4/9zcneK4jbfsNWoAuYRVYMy0EOA5lmcdRK+oE29OqEPz88FpGo4kOmmfD5RqdT3SOhX0zbPsfh65LoLHm5cyBJPNuR7rjtuexFbDt4gIqMmDughwHMtuY6r0RnGRjKDiY+y3/1GnqupbtL9PFVoa5wgQ61nWPbNYOH2c10PpkwYs0tL6buW6SN9vIhdZR9mXYikWVCBuid9oLXnkSw53EG8LqxkoUZ38HjcMqqaOGr4jfxD3Xbv1HOHTeJMTrmug2I8mq1paJ3m+9rmLQEHF+xGIpEFm7WAMgCzv8AxP0K09g4F/Ea51NzS1wJk7sQeUb2lrrDT1YJPc1rQk5dDt99C4kWI/NVXfgx5qljnbQaLj2OgEqOyvpqVQOk+HSbaKh5A9UPfvzmNEWA9fV7d459UCrVINundWdVhsEa20QalSO3PyVWAhf1QKlTrz/deVTnr4/koRN+caIAs+3RLmvb7KOrDS2v2QH1bXv3+iZJ6XzOXPy5dUs55UqGSgPPTNMTCCqeS8QhU6epUTFcfp5+JCdpUzaMyMuUEjPwUUUMENU3H0v4GyYYQYExF1FFJaGaFTWBl9vA2TALS4CO1s+8dQoopGSlnHhzixPlZWqCBJy5j9vBRRAF5vBz76ckWicwBJEznbsFFEAFpVi05A6X06jqvKlQkj7dT9FFEAeVbTbO/wC/qvA76jyyheqIA8qO1M5Z/VDa2fD6KKJoCwzsRfK0xnzHRTdvlLu+XL5qKJMCmzNgYKu+KtBhcfeDgHUzPdl/NbrPZ6lTpuFERe8bxuL5vMnW/ooouVqalSFXGMnZ9r7G0Yxtexg4mhDrRAz9eaWcOf4M/ooourB3RkwM8uV1U1Lx3+aii0EVJ6nNesee0fTVeqIAWqVb9fqc0EvvGpJsclFECAtLSYmBzMwJ1tdCfnzAt8/2UUQIXL/kUCta2s39D9VFFQAKlSfn9kJr14oqQmD3gooomSf/2Q=="/>
          <p:cNvSpPr>
            <a:spLocks noChangeAspect="1" noChangeArrowheads="1"/>
          </p:cNvSpPr>
          <p:nvPr/>
        </p:nvSpPr>
        <p:spPr bwMode="auto">
          <a:xfrm>
            <a:off x="152400" y="-6905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0" y="1219200"/>
            <a:ext cx="9144000" cy="461665"/>
          </a:xfrm>
          <a:prstGeom prst="rect">
            <a:avLst/>
          </a:prstGeom>
          <a:solidFill>
            <a:schemeClr val="bg1">
              <a:lumMod val="85000"/>
            </a:schemeClr>
          </a:solidFill>
          <a:effectLst>
            <a:softEdge rad="63500"/>
          </a:effectLst>
        </p:spPr>
        <p:txBody>
          <a:bodyPr wrap="square" rtlCol="0">
            <a:spAutoFit/>
          </a:bodyPr>
          <a:lstStyle/>
          <a:p>
            <a:pPr algn="ctr"/>
            <a:r>
              <a:rPr lang="en-US" sz="2400" dirty="0">
                <a:latin typeface="Arial Narrow" panose="020B0606020202030204" pitchFamily="34" charset="0"/>
              </a:rPr>
              <a:t>Evaluating Our Child Training (What Do We All Need?)</a:t>
            </a:r>
          </a:p>
        </p:txBody>
      </p:sp>
      <p:sp>
        <p:nvSpPr>
          <p:cNvPr id="3" name="TextBox 2">
            <a:extLst>
              <a:ext uri="{FF2B5EF4-FFF2-40B4-BE49-F238E27FC236}">
                <a16:creationId xmlns:a16="http://schemas.microsoft.com/office/drawing/2014/main" id="{A0951F57-49AC-8F08-17E2-9B36C54D347E}"/>
              </a:ext>
            </a:extLst>
          </p:cNvPr>
          <p:cNvSpPr txBox="1"/>
          <p:nvPr/>
        </p:nvSpPr>
        <p:spPr>
          <a:xfrm>
            <a:off x="0" y="0"/>
            <a:ext cx="9144000" cy="400110"/>
          </a:xfrm>
          <a:prstGeom prst="rect">
            <a:avLst/>
          </a:prstGeom>
          <a:noFill/>
        </p:spPr>
        <p:txBody>
          <a:bodyPr wrap="square" rtlCol="0">
            <a:spAutoFit/>
          </a:bodyPr>
          <a:lstStyle/>
          <a:p>
            <a:pPr algn="ctr"/>
            <a:r>
              <a:rPr lang="en-US" sz="2000" dirty="0">
                <a:solidFill>
                  <a:schemeClr val="bg1">
                    <a:lumMod val="50000"/>
                  </a:schemeClr>
                </a:solidFill>
              </a:rPr>
              <a:t>Training Up A Child</a:t>
            </a:r>
          </a:p>
        </p:txBody>
      </p:sp>
      <p:sp>
        <p:nvSpPr>
          <p:cNvPr id="6" name="TextBox 5">
            <a:extLst>
              <a:ext uri="{FF2B5EF4-FFF2-40B4-BE49-F238E27FC236}">
                <a16:creationId xmlns:a16="http://schemas.microsoft.com/office/drawing/2014/main" id="{BE3010C8-4474-82B0-4FC9-6EB3DD6E5B6B}"/>
              </a:ext>
            </a:extLst>
          </p:cNvPr>
          <p:cNvSpPr txBox="1"/>
          <p:nvPr/>
        </p:nvSpPr>
        <p:spPr>
          <a:xfrm>
            <a:off x="0" y="685800"/>
            <a:ext cx="9144000" cy="523220"/>
          </a:xfrm>
          <a:prstGeom prst="rect">
            <a:avLst/>
          </a:prstGeom>
          <a:noFill/>
        </p:spPr>
        <p:txBody>
          <a:bodyPr wrap="square" rtlCol="0">
            <a:spAutoFit/>
          </a:bodyPr>
          <a:lstStyle/>
          <a:p>
            <a:pPr algn="ctr"/>
            <a:r>
              <a:rPr lang="en-US" sz="2800" b="1" dirty="0">
                <a:latin typeface="Arial Narrow" panose="020B0606020202030204" pitchFamily="34" charset="0"/>
              </a:rPr>
              <a:t>Why Do Children Take Misbehavior Chances?</a:t>
            </a:r>
          </a:p>
        </p:txBody>
      </p:sp>
      <p:sp>
        <p:nvSpPr>
          <p:cNvPr id="9" name="TextBox 8">
            <a:extLst>
              <a:ext uri="{FF2B5EF4-FFF2-40B4-BE49-F238E27FC236}">
                <a16:creationId xmlns:a16="http://schemas.microsoft.com/office/drawing/2014/main" id="{EF5B355F-1659-25EB-C212-54F4E7E86A1F}"/>
              </a:ext>
            </a:extLst>
          </p:cNvPr>
          <p:cNvSpPr txBox="1"/>
          <p:nvPr/>
        </p:nvSpPr>
        <p:spPr>
          <a:xfrm>
            <a:off x="0" y="1752600"/>
            <a:ext cx="9144000" cy="461665"/>
          </a:xfrm>
          <a:prstGeom prst="rect">
            <a:avLst/>
          </a:prstGeom>
          <a:noFill/>
        </p:spPr>
        <p:txBody>
          <a:bodyPr wrap="square" rtlCol="0">
            <a:spAutoFit/>
          </a:bodyPr>
          <a:lstStyle/>
          <a:p>
            <a:pPr algn="ctr"/>
            <a:r>
              <a:rPr lang="en-US" sz="2400" dirty="0">
                <a:latin typeface="Arial Narrow" panose="020B0606020202030204" pitchFamily="34" charset="0"/>
              </a:rPr>
              <a:t>The Bible Teaches Us How To Discern “The Fool’s Test” (Cf. Mt. 7:20):</a:t>
            </a:r>
          </a:p>
        </p:txBody>
      </p:sp>
      <p:sp>
        <p:nvSpPr>
          <p:cNvPr id="11" name="TextBox 10">
            <a:extLst>
              <a:ext uri="{FF2B5EF4-FFF2-40B4-BE49-F238E27FC236}">
                <a16:creationId xmlns:a16="http://schemas.microsoft.com/office/drawing/2014/main" id="{4B0A75AE-C667-7708-7647-6D64B97C82AB}"/>
              </a:ext>
            </a:extLst>
          </p:cNvPr>
          <p:cNvSpPr txBox="1"/>
          <p:nvPr/>
        </p:nvSpPr>
        <p:spPr>
          <a:xfrm>
            <a:off x="0" y="5953137"/>
            <a:ext cx="9143999" cy="830997"/>
          </a:xfrm>
          <a:prstGeom prst="rect">
            <a:avLst/>
          </a:prstGeom>
          <a:noFill/>
        </p:spPr>
        <p:txBody>
          <a:bodyPr wrap="square" rtlCol="0">
            <a:spAutoFit/>
          </a:bodyPr>
          <a:lstStyle/>
          <a:p>
            <a:pPr algn="ctr" eaLnBrk="0" hangingPunct="0">
              <a:spcBef>
                <a:spcPct val="20000"/>
              </a:spcBef>
              <a:defRPr/>
            </a:pPr>
            <a:r>
              <a:rPr lang="en-US" sz="2400" kern="0" dirty="0">
                <a:latin typeface="Arial Narrow" panose="020B0606020202030204" pitchFamily="34" charset="0"/>
              </a:rPr>
              <a:t>Do Our Children Admit It When They Are Wrong?</a:t>
            </a:r>
            <a:br>
              <a:rPr lang="en-US" sz="2400" kern="0" dirty="0">
                <a:latin typeface="Arial Narrow" panose="020B0606020202030204" pitchFamily="34" charset="0"/>
              </a:rPr>
            </a:br>
            <a:r>
              <a:rPr lang="en-US" sz="2400" kern="0" dirty="0">
                <a:latin typeface="Arial Narrow" panose="020B0606020202030204" pitchFamily="34" charset="0"/>
              </a:rPr>
              <a:t>Do They Apologize When Needed Or Justify Themselves (Make Excuses)?</a:t>
            </a:r>
          </a:p>
        </p:txBody>
      </p:sp>
      <p:pic>
        <p:nvPicPr>
          <p:cNvPr id="13" name="Picture 4" descr="Crying Toddler Stock Photos, Images and Backgrounds for Free Download">
            <a:extLst>
              <a:ext uri="{FF2B5EF4-FFF2-40B4-BE49-F238E27FC236}">
                <a16:creationId xmlns:a16="http://schemas.microsoft.com/office/drawing/2014/main" id="{8E37A9C9-48F3-4B6C-9C77-06DE149E3E6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7200" y="-76200"/>
            <a:ext cx="1090695" cy="1090695"/>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14" name="Picture 4" descr="Know how to deal with a stubborn child | WOW Parenting">
            <a:extLst>
              <a:ext uri="{FF2B5EF4-FFF2-40B4-BE49-F238E27FC236}">
                <a16:creationId xmlns:a16="http://schemas.microsoft.com/office/drawing/2014/main" id="{F777C441-3DA9-C208-0288-CE90F6E0972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1000" y="76200"/>
            <a:ext cx="838200" cy="838200"/>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9868273-7F34-8025-00CD-FC7E175AFE5D}"/>
              </a:ext>
            </a:extLst>
          </p:cNvPr>
          <p:cNvSpPr txBox="1"/>
          <p:nvPr/>
        </p:nvSpPr>
        <p:spPr>
          <a:xfrm>
            <a:off x="0" y="3817203"/>
            <a:ext cx="9144000" cy="830997"/>
          </a:xfrm>
          <a:prstGeom prst="rect">
            <a:avLst/>
          </a:prstGeom>
          <a:noFill/>
        </p:spPr>
        <p:txBody>
          <a:bodyPr wrap="square" rtlCol="0">
            <a:spAutoFit/>
          </a:bodyPr>
          <a:lstStyle/>
          <a:p>
            <a:pPr algn="just"/>
            <a:r>
              <a:rPr lang="en-US" sz="2400" b="1" u="sng" dirty="0">
                <a:latin typeface="Arial Narrow" panose="020B0606020202030204" pitchFamily="34" charset="0"/>
              </a:rPr>
              <a:t>Prov. 12:1</a:t>
            </a:r>
            <a:r>
              <a:rPr lang="en-US" sz="2400" dirty="0">
                <a:latin typeface="Arial Narrow" panose="020B0606020202030204" pitchFamily="34" charset="0"/>
              </a:rPr>
              <a:t>, “Whoso </a:t>
            </a:r>
            <a:r>
              <a:rPr lang="en-US" sz="2400" b="1" dirty="0">
                <a:latin typeface="Arial Narrow" panose="020B0606020202030204" pitchFamily="34" charset="0"/>
              </a:rPr>
              <a:t>LOVETH INSTRUCTION </a:t>
            </a:r>
            <a:r>
              <a:rPr lang="en-US" sz="2400" dirty="0">
                <a:latin typeface="Arial Narrow" panose="020B0606020202030204" pitchFamily="34" charset="0"/>
              </a:rPr>
              <a:t>loveth knowledge: but he that </a:t>
            </a:r>
            <a:r>
              <a:rPr lang="en-US" sz="2400" b="1" dirty="0">
                <a:latin typeface="Arial Narrow" panose="020B0606020202030204" pitchFamily="34" charset="0"/>
              </a:rPr>
              <a:t>HATETH REPROOF </a:t>
            </a:r>
            <a:r>
              <a:rPr lang="en-US" sz="2400" dirty="0">
                <a:latin typeface="Arial Narrow" panose="020B0606020202030204" pitchFamily="34" charset="0"/>
              </a:rPr>
              <a:t>is brutish” (NKJV, NASV, RSV, ESV, NIV, stupid).  </a:t>
            </a:r>
            <a:r>
              <a:rPr lang="en-US" sz="2400" b="1" u="sng" dirty="0">
                <a:latin typeface="Arial Narrow" panose="020B0606020202030204" pitchFamily="34" charset="0"/>
              </a:rPr>
              <a:t>Cf.</a:t>
            </a:r>
            <a:r>
              <a:rPr lang="en-US" b="1" u="sng" dirty="0">
                <a:latin typeface="Arial Narrow" panose="020B0606020202030204" pitchFamily="34" charset="0"/>
              </a:rPr>
              <a:t> </a:t>
            </a:r>
            <a:r>
              <a:rPr lang="en-US" sz="2400" b="1" u="sng" dirty="0">
                <a:latin typeface="Arial Narrow" panose="020B0606020202030204" pitchFamily="34" charset="0"/>
              </a:rPr>
              <a:t>15:10</a:t>
            </a:r>
          </a:p>
        </p:txBody>
      </p:sp>
      <p:sp>
        <p:nvSpPr>
          <p:cNvPr id="5" name="TextBox 4">
            <a:extLst>
              <a:ext uri="{FF2B5EF4-FFF2-40B4-BE49-F238E27FC236}">
                <a16:creationId xmlns:a16="http://schemas.microsoft.com/office/drawing/2014/main" id="{84C51005-57F7-5EBA-95F0-D1138E4FB856}"/>
              </a:ext>
            </a:extLst>
          </p:cNvPr>
          <p:cNvSpPr txBox="1"/>
          <p:nvPr/>
        </p:nvSpPr>
        <p:spPr>
          <a:xfrm>
            <a:off x="0" y="4862459"/>
            <a:ext cx="9144000" cy="852541"/>
          </a:xfrm>
          <a:prstGeom prst="rect">
            <a:avLst/>
          </a:prstGeom>
          <a:noFill/>
        </p:spPr>
        <p:txBody>
          <a:bodyPr wrap="square" rtlCol="0">
            <a:spAutoFit/>
          </a:bodyPr>
          <a:lstStyle/>
          <a:p>
            <a:pPr algn="ctr">
              <a:lnSpc>
                <a:spcPct val="107000"/>
              </a:lnSpc>
              <a:spcAft>
                <a:spcPts val="800"/>
              </a:spcAft>
            </a:pPr>
            <a:r>
              <a:rPr lang="en-US" sz="2400" kern="100" dirty="0">
                <a:latin typeface="Arial Narrow" panose="020B0606020202030204" pitchFamily="34" charset="0"/>
                <a:ea typeface="Calibri" panose="020F0502020204030204" pitchFamily="34" charset="0"/>
                <a:cs typeface="Times New Roman" panose="02020603050405020304" pitchFamily="18" charset="0"/>
              </a:rPr>
              <a:t>Being Wise Or Foolish All Depends On How We React When We Are Corrected.</a:t>
            </a:r>
            <a:br>
              <a:rPr lang="en-US" sz="2400" kern="100" dirty="0">
                <a:latin typeface="Arial Narrow" panose="020B0606020202030204" pitchFamily="34" charset="0"/>
                <a:ea typeface="Calibri" panose="020F0502020204030204" pitchFamily="34" charset="0"/>
                <a:cs typeface="Times New Roman" panose="02020603050405020304" pitchFamily="18" charset="0"/>
              </a:rPr>
            </a:br>
            <a:r>
              <a:rPr lang="en-US" sz="2400" kern="100" dirty="0">
                <a:latin typeface="Arial Narrow" panose="020B0606020202030204" pitchFamily="34" charset="0"/>
                <a:ea typeface="Calibri" panose="020F0502020204030204" pitchFamily="34" charset="0"/>
                <a:cs typeface="Times New Roman" panose="02020603050405020304" pitchFamily="18" charset="0"/>
              </a:rPr>
              <a:t>The Fool Hates Correction. The Wise Love Correction.</a:t>
            </a:r>
          </a:p>
        </p:txBody>
      </p:sp>
      <p:sp>
        <p:nvSpPr>
          <p:cNvPr id="17" name="TextBox 16">
            <a:extLst>
              <a:ext uri="{FF2B5EF4-FFF2-40B4-BE49-F238E27FC236}">
                <a16:creationId xmlns:a16="http://schemas.microsoft.com/office/drawing/2014/main" id="{C03A52AE-A84C-235D-5B01-0653A6EA21C8}"/>
              </a:ext>
            </a:extLst>
          </p:cNvPr>
          <p:cNvSpPr txBox="1"/>
          <p:nvPr/>
        </p:nvSpPr>
        <p:spPr>
          <a:xfrm>
            <a:off x="0" y="2399948"/>
            <a:ext cx="9144000" cy="1257652"/>
          </a:xfrm>
          <a:prstGeom prst="rect">
            <a:avLst/>
          </a:prstGeom>
          <a:noFill/>
        </p:spPr>
        <p:txBody>
          <a:bodyPr wrap="square" rtlCol="0">
            <a:spAutoFit/>
          </a:bodyPr>
          <a:lstStyle/>
          <a:p>
            <a:pPr algn="just">
              <a:lnSpc>
                <a:spcPct val="107000"/>
              </a:lnSpc>
              <a:spcAft>
                <a:spcPts val="800"/>
              </a:spcAft>
            </a:pPr>
            <a:r>
              <a:rPr lang="en-US" sz="2400" b="1" u="sng" kern="100" dirty="0">
                <a:latin typeface="Arial Narrow" panose="020B0606020202030204" pitchFamily="34" charset="0"/>
                <a:ea typeface="Calibri" panose="020F0502020204030204" pitchFamily="34" charset="0"/>
                <a:cs typeface="Times New Roman" panose="02020603050405020304" pitchFamily="18" charset="0"/>
              </a:rPr>
              <a:t>Prov.  9:8-9</a:t>
            </a:r>
            <a:r>
              <a:rPr lang="en-US" sz="2400" kern="100" dirty="0">
                <a:latin typeface="Arial Narrow" panose="020B0606020202030204" pitchFamily="34" charset="0"/>
                <a:ea typeface="Calibri" panose="020F0502020204030204" pitchFamily="34" charset="0"/>
                <a:cs typeface="Times New Roman" panose="02020603050405020304" pitchFamily="18" charset="0"/>
              </a:rPr>
              <a:t>, “</a:t>
            </a:r>
            <a:r>
              <a:rPr lang="en-US" sz="2400" b="1" kern="100" dirty="0">
                <a:latin typeface="Arial Narrow" panose="020B0606020202030204" pitchFamily="34" charset="0"/>
                <a:ea typeface="Calibri" panose="020F0502020204030204" pitchFamily="34" charset="0"/>
                <a:cs typeface="Times New Roman" panose="02020603050405020304" pitchFamily="18" charset="0"/>
              </a:rPr>
              <a:t>Reprove Not A Scorner</a:t>
            </a:r>
            <a:r>
              <a:rPr lang="en-US" sz="2400" kern="100" dirty="0">
                <a:latin typeface="Arial Narrow" panose="020B0606020202030204" pitchFamily="34" charset="0"/>
                <a:ea typeface="Calibri" panose="020F0502020204030204" pitchFamily="34" charset="0"/>
                <a:cs typeface="Times New Roman" panose="02020603050405020304" pitchFamily="18" charset="0"/>
              </a:rPr>
              <a:t>, Lest He </a:t>
            </a:r>
            <a:r>
              <a:rPr lang="en-US" sz="2400" b="1" kern="100" dirty="0">
                <a:latin typeface="Arial Narrow" panose="020B0606020202030204" pitchFamily="34" charset="0"/>
                <a:ea typeface="Calibri" panose="020F0502020204030204" pitchFamily="34" charset="0"/>
                <a:cs typeface="Times New Roman" panose="02020603050405020304" pitchFamily="18" charset="0"/>
              </a:rPr>
              <a:t>HATE</a:t>
            </a:r>
            <a:r>
              <a:rPr lang="en-US" sz="2400" kern="100" dirty="0">
                <a:latin typeface="Arial Narrow" panose="020B0606020202030204" pitchFamily="34" charset="0"/>
                <a:ea typeface="Calibri" panose="020F0502020204030204" pitchFamily="34" charset="0"/>
                <a:cs typeface="Times New Roman" panose="02020603050405020304" pitchFamily="18" charset="0"/>
              </a:rPr>
              <a:t> Thee: </a:t>
            </a:r>
            <a:r>
              <a:rPr lang="en-US" sz="2400" b="1" kern="100" dirty="0">
                <a:latin typeface="Arial Narrow" panose="020B0606020202030204" pitchFamily="34" charset="0"/>
                <a:ea typeface="Calibri" panose="020F0502020204030204" pitchFamily="34" charset="0"/>
                <a:cs typeface="Times New Roman" panose="02020603050405020304" pitchFamily="18" charset="0"/>
              </a:rPr>
              <a:t>Rebuke A Wise Man</a:t>
            </a:r>
            <a:r>
              <a:rPr lang="en-US" sz="2400" kern="100" dirty="0">
                <a:latin typeface="Arial Narrow" panose="020B0606020202030204" pitchFamily="34" charset="0"/>
                <a:ea typeface="Calibri" panose="020F0502020204030204" pitchFamily="34" charset="0"/>
                <a:cs typeface="Times New Roman" panose="02020603050405020304" pitchFamily="18" charset="0"/>
              </a:rPr>
              <a:t>, And He Will </a:t>
            </a:r>
            <a:r>
              <a:rPr lang="en-US" sz="2400" b="1" kern="100" dirty="0">
                <a:latin typeface="Arial Narrow" panose="020B0606020202030204" pitchFamily="34" charset="0"/>
                <a:ea typeface="Calibri" panose="020F0502020204030204" pitchFamily="34" charset="0"/>
                <a:cs typeface="Times New Roman" panose="02020603050405020304" pitchFamily="18" charset="0"/>
              </a:rPr>
              <a:t>LOVE</a:t>
            </a:r>
            <a:r>
              <a:rPr lang="en-US" sz="2400" kern="100" dirty="0">
                <a:latin typeface="Arial Narrow" panose="020B0606020202030204" pitchFamily="34" charset="0"/>
                <a:ea typeface="Calibri" panose="020F0502020204030204" pitchFamily="34" charset="0"/>
                <a:cs typeface="Times New Roman" panose="02020603050405020304" pitchFamily="18" charset="0"/>
              </a:rPr>
              <a:t> Thee. 9 </a:t>
            </a:r>
            <a:r>
              <a:rPr lang="en-US" sz="2400" b="1" kern="100" dirty="0">
                <a:latin typeface="Arial Narrow" panose="020B0606020202030204" pitchFamily="34" charset="0"/>
                <a:ea typeface="Calibri" panose="020F0502020204030204" pitchFamily="34" charset="0"/>
                <a:cs typeface="Times New Roman" panose="02020603050405020304" pitchFamily="18" charset="0"/>
              </a:rPr>
              <a:t>Give Instruction To A Wise Man</a:t>
            </a:r>
            <a:r>
              <a:rPr lang="en-US" sz="2400" kern="100" dirty="0">
                <a:latin typeface="Arial Narrow" panose="020B0606020202030204" pitchFamily="34" charset="0"/>
                <a:ea typeface="Calibri" panose="020F0502020204030204" pitchFamily="34" charset="0"/>
                <a:cs typeface="Times New Roman" panose="02020603050405020304" pitchFamily="18" charset="0"/>
              </a:rPr>
              <a:t>, And </a:t>
            </a:r>
            <a:r>
              <a:rPr lang="en-US" sz="2400" b="1" kern="100" dirty="0">
                <a:latin typeface="Arial Narrow" panose="020B0606020202030204" pitchFamily="34" charset="0"/>
                <a:ea typeface="Calibri" panose="020F0502020204030204" pitchFamily="34" charset="0"/>
                <a:cs typeface="Times New Roman" panose="02020603050405020304" pitchFamily="18" charset="0"/>
              </a:rPr>
              <a:t>He Will Be Yet Wiser</a:t>
            </a:r>
            <a:r>
              <a:rPr lang="en-US" sz="2400" kern="100" dirty="0">
                <a:latin typeface="Arial Narrow" panose="020B0606020202030204" pitchFamily="34" charset="0"/>
                <a:ea typeface="Calibri" panose="020F0502020204030204" pitchFamily="34" charset="0"/>
                <a:cs typeface="Times New Roman" panose="02020603050405020304" pitchFamily="18" charset="0"/>
              </a:rPr>
              <a:t>: </a:t>
            </a:r>
            <a:r>
              <a:rPr lang="en-US" sz="2400" b="1" kern="100" dirty="0">
                <a:latin typeface="Arial Narrow" panose="020B0606020202030204" pitchFamily="34" charset="0"/>
                <a:ea typeface="Calibri" panose="020F0502020204030204" pitchFamily="34" charset="0"/>
                <a:cs typeface="Times New Roman" panose="02020603050405020304" pitchFamily="18" charset="0"/>
              </a:rPr>
              <a:t>Teach A Just Man</a:t>
            </a:r>
            <a:r>
              <a:rPr lang="en-US" sz="2400" kern="100" dirty="0">
                <a:latin typeface="Arial Narrow" panose="020B0606020202030204" pitchFamily="34" charset="0"/>
                <a:ea typeface="Calibri" panose="020F0502020204030204" pitchFamily="34" charset="0"/>
                <a:cs typeface="Times New Roman" panose="02020603050405020304" pitchFamily="18" charset="0"/>
              </a:rPr>
              <a:t>, And </a:t>
            </a:r>
            <a:r>
              <a:rPr lang="en-US" sz="2400" b="1" kern="100" dirty="0">
                <a:latin typeface="Arial Narrow" panose="020B0606020202030204" pitchFamily="34" charset="0"/>
                <a:ea typeface="Calibri" panose="020F0502020204030204" pitchFamily="34" charset="0"/>
                <a:cs typeface="Times New Roman" panose="02020603050405020304" pitchFamily="18" charset="0"/>
              </a:rPr>
              <a:t>He Will Increase In Learning</a:t>
            </a:r>
            <a:r>
              <a:rPr lang="en-US" sz="2400" kern="100" dirty="0">
                <a:latin typeface="Arial Narrow" panose="020B0606020202030204" pitchFamily="34" charset="0"/>
                <a:ea typeface="Calibri" panose="020F0502020204030204" pitchFamily="34" charset="0"/>
                <a:cs typeface="Times New Roman" panose="02020603050405020304" pitchFamily="18" charset="0"/>
              </a:rPr>
              <a:t>.”</a:t>
            </a:r>
            <a:endParaRPr lang="en-US" sz="2400" kern="1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5976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animEffect transition="in" filter="fade">
                                      <p:cBhvr>
                                        <p:cTn id="21" dur="500"/>
                                        <p:tgtEl>
                                          <p:spTgt spid="17"/>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fltVal val="0"/>
                                          </p:val>
                                        </p:tav>
                                        <p:tav tm="100000">
                                          <p:val>
                                            <p:strVal val="#ppt_h"/>
                                          </p:val>
                                        </p:tav>
                                      </p:tavLst>
                                    </p:anim>
                                    <p:animEffect transition="in" filter="fade">
                                      <p:cBhvr>
                                        <p:cTn id="33" dur="500"/>
                                        <p:tgtEl>
                                          <p:spTgt spid="5"/>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1" grpId="0"/>
      <p:bldP spid="2" grpId="0"/>
      <p:bldP spid="5"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data:image/jpeg;base64,/9j/4AAQSkZJRgABAQAAAQABAAD/2wCEAAkGBhQSEBUUEhQWFRQVFBQVFRcWGBUUFhYWFRcVGBQUGBUXHSYeFxkjGRQVHy8gIycpLCwsFR4xNTAqNSYrLCkBCQoKDgwOGg8PGCkkHyApKSksLCwqLCopKSwsKSwpLCkpKSksKSwpLCwpKSksLCkpKSwpLCwpKSwsLCwwLCkpKf/AABEIALcBEwMBIgACEQEDEQH/xAAcAAACAwEBAQEAAAAAAAAAAAADBAACBQYBBwj/xAA8EAABAwIDBgMHAgYBBAMAAAABAAIRAyEEMUEFEhNRYXGBkaEGIjKxweHwFNEHFSNCUvFiFnKSsiRDU//EABoBAAMBAQEBAAAAAAAAAAAAAAABAgMFBAb/xAAsEQACAQMCBQIGAwEAAAAAAAAAAQIDERIEIRMUMUFRYXEiMkKBkaEFUsEV/9oADAMBAAIRAxEAPwD5y2mjspolOkmGU19dFHzzYBlNGbSR2UUZtFaJmbF20kRtJMtpIrKKsTFm0kQUk22iriigkU4SvwU3wVcUUZAJiircJOiivRRSyHYSFJWFBOcFe8BGYWEuEpwk9wVOCjILCPDXvDTvBXhpIzCwnw1U009wl5wkZBYS4aqaaeNJecJGQWETTXnDT5oqhpJ5DEDTVTTT5oqpoouMzzSQ3Ulo8FDdSRcZncFCNJaRooT6SLlIzzRS7qa0nU0J1JZstGY6mhOpLSdSS7qaykrloQNJRNGmvVliaGhTophlFHZRTDKC3TPKxdlFHZRTLKCOygnkQxVtBFbQTbcOjNw6WYWuJtoIgoJ1mHRBQSzDERFBXFBPtwyuMMpdRBiIDDqCgtQUhHw+qpwFPEKxM/gr3gJ/gL0UEZhiICgpwVocBTgIzDEz+CvDQWj+nXhoIzDEz+AvOCtHgqwwZOQJ8ClxUhqDfQy+AvOCtF1Befp1WYsTPNFVNBaPAXhoJ5hiZpoqhorTNBUNBGYYmZwVQ0FpnDqpw6eQ7GU+iguorWfh0F2HTUhmS+igPorWfQQH4dPIoyX0UF9Far8KguwvVJtFRMo0VFoHCjmfL7qLK6NbM06eHTVOgn8Ls0u0WlS2GVlKvFdzNUZS6Ix2YdHZQW3T2INXJmnsdvMlZvUxKWnkYLMOjswi3hslqYpbMaFk9Si1pWc+3CFWGH6LpP0bf8QrNwY1Hqo5orljnm0+itw+i3jg28vVetwY/wAQjmEVy5gcCUangSdFu8DkApwip5jwHLmS3Y7jp6hFGxOZan+CUM4Z3L1KlVpPuacKK7CT9lAapd2B/JWn+mOpVThBrJ81aqPyRKmvBlnB9vNVOEWq3B/8YXr8MQOkKuMTwTl9pY8UzugjeA3nf8QZ3e5MeQVa29UNMMquBJ+JuQMmJGs7vqvme1tv1HYx9Xm82Ggb7rYHYeq672Z2w0Xc4GmBIdMlhOjm5xP4VwNbXqTl12O1pKVOMem523DLwS5uWTxk7nI/tNkv+nWbivaogiL03f3CC0yY8PFbWxHCtTkES0kEdso52Xo0Gtl8k37GGs0i+eIt+nVTQXR/ysalWbs1q6vMpHNWmbOZOHVThui6wYNg0VhQaNAk9X6Fcr6nIfoydCoNmPOTV1+6FUwp5t+CuWXk5P8AkrzoFU7AdrC6swhuS5uZXLROX/6d5lT/AKebrK6NxQKhS5ib7lKhBdjAdsZg/tQn7OaMmj0W2+EtUhDrSK4a7IyDgxyUTpIUS4sh4IaaOUeScpO/LpKlXTTKql7koaCIGHn8kBj0RtRKzGG4J5ojaZ5oYqq4qJXYbBdw8wFNw81XiqcRLcC4Z1V90jVDFUKCujcNggnmoWnmqcZeOrwjcNgu51VoPNL/AKpW/Upbj2D7nirABKfqVU4lKzC6HYCyvais5mDrOpCagYd2wNyYyPRMCvOqFiHhzS05EEHxF08XYrJH5rr0yKhBuZM99R5rstjYak6jSNLFMoYljXXcHNYRvE8OoIIIvO91IjVcptbAvbWvNy4z3PzQxTe3dIm7oHXmFy6l33PdF23O3qbf/TVN3E4XdLs3UXN4dSc3NBBa5pzsR2Xb+xe1sO8uZS90OvBzB6dOy+Z7MZVbRcytTLmlzTSDifdJDi+Bo3dE9COq3fZTDDi06tOxNrRMxPn9CvNGWE00a/PFn15tW114ao5pL9RC8OJXdjE5bkNnEDmq/qRzSZrqhqK8SLsddiR1QH40DSUDicxKqXDkfNPFBdhf5kNAVU43oliUNzinjETlIO/GdEtUxp5BCe8peo7sqUUTeRarjXdElXxjualQFK1WHmnlTj1YrTZU4p3NRBcDzUVZ0/KDGfhjtOm4Jum9wGfqk8PiKVVm9ujIZySO8WPefBNUHsj+mIk3EG8aZReCuM/5iH9H+j0LSvyPUqzufqj/AKiM3DxICyRWpuJ3qbQ3M5CSIIvHojDaVARvUaZMzk0gjU9/2S/60H9NvuPl2vqNGjtRj/hqMMEgw4G7cx4JhmLH+Q8wgUdq4V1MEUmNj/GmBEjUxHRZmI9oGNBDKeoALWi0kCQAO6Uv5NLpG5a078m6MUP8m3yuPJLVNv0GP3HVmBxgbpN7kAadUjg9qBzSWio4tdAa4broJu4Agd5svKeF3mnfY0mZDnNG9naRJuO6wX8tKbtCkzTlUusja/UgmJv0BP0U/VDXeHdrh8wkaZLfie8+MDsBooCw33ZPM+8fVehaqu/pS+7ZPAj5Yf8AmrZIG+SM4Y/9lBjicqdU5D4RfWbuXnHdyPgIsvBUdyK0epqW7fgSoR9S9TFkEAMJveXMG7Pj2RGGqbhjeGGuLnuqBsEaRuxETJmyDv8AMA9wh4yXgDfewDIU3bjY5buXeyhairfdr8D4MTSrUnMALmuO9uwKbXVCd45yAABrJK84DpyEaH3suZEZrAfsneMmviDlI3xumOYDZjpKbfSJ/vMfnVZ1tRW6Q/wpUYgdh7WrV6tRj8O+mxvwPe3d3gDHwTN4JlbDtn1XscKZZMEAkECY5yV5sPYrqhJNmXvLpM6dBb1WxtzHswmFqPkAMpuLe4HujxMDxUR1Fd3lJ2XgpUYXOOofwkpvh1fFVKgMOI3GtkxnaY8lrO9jsI3da8FpaW7rgWn4crlq0dge09B9GmCb7rRcHMAA/JbL8PSqDn5rzzjGrvnv7iymuhg4bZLQRO5VFwSABMyAXC021RP+kqbKnEpGDq2AG8vdOY7LapbPpMynzJQNr7bpUKD6jrBo5ZnQDqVFOjCl8Tl+wUpnPYusKZIdIIzBQTtEAAxmY8/z0WhQ2nh8c0Aktd5OH0IWL7Q7POGbvu99s+6Wj4jBzzII5LGtLUx3jNtFSp2fQLV2zTa6INnNBOl72joFSltxj3ABrgIuXESDIjLQ38lxtTavEqOEx/UndMiAASAZESNRpIWtTduNImx1Ec5ym5+6yeqrxVnJk4rwdGMYwyBnrdDxGIYIkacz6rBfiw2oSDYNmJIJ3iYkRFv2WZtnaj+EXMG+W6XMyRoL5clEK+om7ZsrFeDpK2LpiBmcj72Vp58o80amxjzDbgGJ96AeR1C4ytuFlNzqTrh7nPFSpuuMAuIaJIi2fZMbN2kKTBvjekTM2+LOSLn3vRe1ycbXm39ybeiOpq4KmAZcy2kkm/RC/l9OM2DXJ31C5nH40Od7rXNLQXXeC06QLC/LokaePcXAlp+Hes4gEAXN8steSHON9m7e7GdRjaQZvHeaGDdhwzvmd3kIKwqu1KBuK0gn/B4sMjfmuY2zt6pUY9nvf1PdPK+ZGsArnaOOIZBaDEzznS/JbwoQmru/5DJn0R2Opf8A7gZGNw6+Ki5fD7TcGNDfeAAAMAW/LKLTgw8DyZ02wS11I+8esDkTa11MNSrkxuS3eMEmBHvZ+i06ECwAA6R9E9SY2w0FxpC8nLxvuaiFXY1ao7eFQMJAGrsshAtoE/hPZ73A2o7ecP7mSyRyMzOZTlOqBmUwzEhWqMF2JsDw2xabBDWiOsn5p5lAAWCG3Fq7a5WqhFdEAdtMlEFNA43NQVFYg/BHRWayEvxV455/DF0XAaPdV3Eo2odYnpf5oofZUmAU0wq8IclUvUNT7oAvwwg4l4axzt2S1pdAzMCV66r/ALXhqlJjR0WxNpU6lIGi4ObFuv3XLe2WEOJoVmVbDdMC8tIggzqbLImpgaxrUQTQcZqU2z7hObgOWq67G0m4/Cudh3t33MIBJtMWDoyOiHui5La6ON2N7LVC5pZVAAFxcD0W8/2fxtN28ytI5SfqFb2d2XWpt/rNDX3loN4FpMWhdPh6xyLD6ryfDJ/FS/Z454X2bMXA4fFn43jw/wBL3buHLWsDjvl0kjO1ua1K7XMdZljynNY226pdVDNWtAjqbx6qoKN3aFh00r7NnLbR2fw/fp+7eQAbzoG/suz2dj9/D7uIFnNIcDfn6rFxlAU/eqEWHgOt7TCCytxADcAXbOvWPktUrHQfyfEJ1NiNcZO4TJglt/E+Xkka+wahADTSAkuk8Sd68gaQt2Hc1R7jOfgp4UPB5zNxOxnO/uAMNFhaRnfMhKVNh1ZH9SBya05aXzlbpP4UszeaAOI4mSQXbpN9MoKlUILsM5nGUXNIcNy9gWhzWuAN5LviyzCuMPUaBDWnUES4TFr6D9loYvYIqOBqVXvvbeDecmC1oA5LxmHqgiXBzcnS0mAMtwNgB0dVk6O5OJmw9zA0Uw5wdJLXAmxkWnNIYmoRO80tJEbsSBPaZmT5rpnupsgQ6ADA3CS3lBAK5vb236jXBlFpIdyDnXOU+6N219TYqo0EuiE1sZNTDSSfdgQDo4gTlc3vkFnYnYrALv8AizkRfQ59PVNjC13He4ZMiTusJLQTEAEAxI9VrYOiDO/SIdAEvBJ7wZA8FrHKLsiErnOVNj3s60DkNBaFF0zqABjhj/xaot7S8l4GyzEch0yTFJxJ/CkaTvLwTeHedFBY9TMfdM0pzSdPnfrZO0X29b2MJAM0T0lFB/Cgsk/ZWDxl+30VCD78r0VEAvXjn/RAhifzTxVX1I/2k3Yj/aG90qrANnEjxVTizzSwNuq8lABuOZ1RqeLtB+aTV6bSSAMyYFwEANnFfhXjayrisK5lntj1+SAXfT0STTV0FhriclkY/aH6IivRJbvPAfTHwPmSTH9rhGnNPhZntFhGvoFzyAKZDyXGGgDOb5RoLqkrlJ2Oto7Tr4x39PDkUmhjm1nP4Tw9zZdwoY6YkAz7pvmtDC4HHs+KrTdewLXC2gMCJ7Lj/Z7+LLBTb+oqEO3TFOhhn7rQJ3Q0mQfdE5rWP8QWvIDKtdjzuw12HY6ZiN5zZDbXzWnAqS6KR55TT7o66hUrRFTdn/jJvppkuQ217ZOpYh+HqUOHULd9rrObUblvNcBJNhaLJmv/ABJptJDadV0RJe6hSneAIhsk5HUBI4j2qZjJAsWuDmtdulzWxBggCQXWkE90PTVIQbd7eo6VSKla9zJDH1XB9c9maTzdzPRPCr9l6AOnooW5aeq85vKWTPHXy07obqhnMgDnl6osHOQhl3MSmB5ujPpzlV4UzaTBPaMyo6pnJ7ZeipPu5+JNo/dAA9QDfqPsqbp3oJ6xefzqrOeCbT3mfwoVepHwmTpzjKUAV3T05GRNusJd9QxBdfpJ7dijFvuumwIymQQOmeaWAIFgIyJG96z2QgFqzt24jS/yGaDVJN+9z+XRajXNM6yZFsiLxnKBVe0GXduUdBdUAq7EOnP0+yiE/EQYDvn9FEWC5q0I1TjB4FZ9JxztHr4J6hGt+9yoAbpmbi3fKycp1RGk62SQqRlblGXdE4gkfI+mSAG2uJyXoqIO/wCAmArZkW/AmIKavny/dV39R+y9dTGvdC34TQixeo1VDlZoTA9VoVZU3kAWLl5K9cwjkqyk2B0bXfqMP/ybnzkLBcCDB8teqa2Nj9ypB+F1j30Kd29gL77R3XPpz4FXhvpLdGrWSuYgeud/iC7/AOFLrgVaRifiAJ92Rlmt8mFyn8SK5/RtHOuz0a/9l1KXzown8rOR2fig5znMgEDVocRpMzJhbWExbqTA5rofvkNhos2DOuUkGO65DAP96CYzvEreoA091xg3vGoNrr6GlUdt2cqcVfodBgNqGtScS8Cq0EOmBvbr4IdJGhF+63fZ1reIYdJgn3ZIiwMmI1FgIXzjZWLjF1GtyfvAA3vn8123ss88UE8nA2tJAgDrY+SJzdSjJeglFQqL3Oy3Z0HRDc7kNYVOPP5Pqqmqf9L5k7Nj3e8Pzkhuf08l5J6lDn7oGEfWHzlB4kzYE2VHtt8vugVL5zp6IAOK15sYvpY5Sg1bQW5negz5xdA3o0NvVW4ozi+U9NAgCzWAXMExY9exQKsj4w5pdplE3B3SJIUqPBEENPQ/SEqXT8QMZCDIA+YOSEBWpii3K9rwS0x2CSqMm4mesT1EapmtUAtpFnGQZv4+qUrVHAaOA5Ek9clYgDpnJvi4r1D3yb38QZ+SiLBc26Ri31yTFN4mBHXr4rOoEZ37DKI85lM0HWsOkm2fXVS0M0hU0iwXrKl89emSUY8ZCYCapkd/LNIA9JxvBtGtzCOwQRPqUrxxp81BUM/6QIcfUv8AJDLidUu2p3tCu386poYeFYFDaVfdjVIRYqMVCIv+/wCFesH5+ZIBhDVVQfw9VnV/aHDsJa6vTByI3gSD15JnC7RpVBNOox//AGuBjuAnZhdBxFsrLptn1hWow7MWPgLFc3bwTeyMSab50NjqvJqqbnC8eq3RpB2YHGYQtcRoCuO/iLSnBT/jUpn/ANm/VfVNqYMPZPIf6XB+1WzuJha1M57u8IvdnvCPL1V6HUKpZ9yKsbJnxvD4jdcCRMLd2mQ6hxm1LWAaAIB5GMvss/8Al5pvEw5pa1wtZzXZG/ktbDbFa8ngvADoa+m6SDvGLehHZfU04NRZypSTaOZwVZwe0t+IGZ6i6+m7Dx++WGw94WaLG15J1uuDwuDbSqvZVN2PcwjLIkSuq2NgDTqtc0gsL23EQe7ZseyrTwtTb8pkV5XmjvQ+0QFAULe817N4XzZ2AoeD0+yoQSh8Yj881U1baj5n9kAFcCLc0E/mqtxIvPPXyQXu5Tbz01QAKqB+/wCBAI5CT3zRN7Mzl+RCWeTyta9h8k0BXfv4+Xig1Hznn1/cK8EmBGut8s0CtbPLp+cwnYDypbx7pOoyDlHI5Ij3X+Wnmgu3omHCM7Tz5ZKiSj3kHP0Z+yiHxxq2e0KIA1DVHX8ymETiRlbyuByBSVF8eNufVNU2mRHKfPP6qWgHcPW5nQXkIhrG8GP2SlNvM+sWHVMb2cE/FlA0SsUFAg2F9b/lkSn3B85QqDTr627SUUZ+nZFxBmm0ZdMkUA+KA2TzgZcvumKefS8/kpDLCRdEmDyEXnK/NUcet/ko12XfX6oAs13SbX1WR7VbJq4igG0X7rg6SCSA4QRG9pktjevofHmuB9s/aioXvw9IFrAd17oIc/nB0b2zV04tvYibsjkMVhnUnljokGDDg4ebSQVSnVLTLSQeYsfNaWBoYUs/rOripP8AYxpaByuZPdDr7MDiP04rVBF96kWnw3Zle667nm3GcJ7X4inHv7wBmH+8uo2X/EphEV2uaTm5oBb5Zr569pBIIIIMQbEEaELyVEqcWNVGj9E+y/tXh8QzcbXY5wA90u3XEdnQdVX2lptosdVf7rGgkk2G6M475eK/PDKl5XSs9p3/AKCvh3bz21BT3SXk8PceCYBsQY05LlvQunV4kHs30PUq6lGzAYStLRZr6W87dDvip3J3ZBkWg+K6X2doB1VjhAAlwAAgkAx5FcTsmpLo5ldf7PP3areQBt4L61SvQl7HGatVj7mP7VFlPHv3mzvhjyYu1zmiY5i2XVamwd0VGFmRc3LInK40XPe1eK39oVSDYOazn8AANu8rU2HX95ptm3pqFjo5Xp4vx/hpqVad0fQuIB9FBU+X54qjvU/Pn0VC77r546xdz85H2VJ5HzXnEzE3VDHnp11QBcvjPkPuhmqBrP1Vahi3TyQnO6eP0TSAK+uDECOcX+ajqwNy6/KPLM3SjyPz5oFSoZznqPmqAO54uPkI8MsuiBVIVOLy5IL3zY9cv2RYRHvjW/5aUsXATFu0j5L11Uc9eUDxPZCdUI7c/uqEDL+v55KIJk5QvUWAepO5j6x4puidTkMpy8VmU35dPwJsUyHQbwb3DhbOCLFJgPDK09RomWU4PO/ceBSVMTBnTyCapsjyOtoUMobZSvYW1/ZW3tZ/bNCpNB56jx5hHYMwCbacufySAJSd0Jm5nI8lcm9vhmVRruXvDrMi/VF44iwt1QB4wifkmG4g3iQZy0sTCU/NZi3l3TFHIwEwLufr2/CpvX6X6qgbMdpGuas5sGMuSQi7QI0GuV5Gao58j81Xm8Qe8fOF6W26ESQD38AgZi7b9lKGIJcW7jz/APYwQ4/9zcneK4jbfsNWoAuYRVYMy0EOA5lmcdRK+oE29OqEPz88FpGo4kOmmfD5RqdT3SOhX0zbPsfh65LoLHm5cyBJPNuR7rjtuexFbDt4gIqMmDughwHMtuY6r0RnGRjKDiY+y3/1GnqupbtL9PFVoa5wgQ61nWPbNYOH2c10PpkwYs0tL6buW6SN9vIhdZR9mXYikWVCBuid9oLXnkSw53EG8LqxkoUZ38HjcMqqaOGr4jfxD3Xbv1HOHTeJMTrmug2I8mq1paJ3m+9rmLQEHF+xGIpEFm7WAMgCzv8AxP0K09g4F/Ea51NzS1wJk7sQeUb2lrrDT1YJPc1rQk5dDt99C4kWI/NVXfgx5qljnbQaLj2OgEqOyvpqVQOk+HSbaKh5A9UPfvzmNEWA9fV7d459UCrVINundWdVhsEa20QalSO3PyVWAhf1QKlTrz/deVTnr4/koRN+caIAs+3RLmvb7KOrDS2v2QH1bXv3+iZJ6XzOXPy5dUs55UqGSgPPTNMTCCqeS8QhU6epUTFcfp5+JCdpUzaMyMuUEjPwUUUMENU3H0v4GyYYQYExF1FFJaGaFTWBl9vA2TALS4CO1s+8dQoopGSlnHhzixPlZWqCBJy5j9vBRRAF5vBz76ckWicwBJEznbsFFEAFpVi05A6X06jqvKlQkj7dT9FFEAeVbTbO/wC/qvA76jyyheqIA8qO1M5Z/VDa2fD6KKJoCwzsRfK0xnzHRTdvlLu+XL5qKJMCmzNgYKu+KtBhcfeDgHUzPdl/NbrPZ6lTpuFERe8bxuL5vMnW/ooouVqalSFXGMnZ9r7G0Yxtexg4mhDrRAz9eaWcOf4M/ooourB3RkwM8uV1U1Lx3+aii0EVJ6nNesee0fTVeqIAWqVb9fqc0EvvGpJsclFECAtLSYmBzMwJ1tdCfnzAt8/2UUQIXL/kUCta2s39D9VFFQAKlSfn9kJr14oqQmD3gooomSf/2Q=="/>
          <p:cNvSpPr>
            <a:spLocks noChangeAspect="1" noChangeArrowheads="1"/>
          </p:cNvSpPr>
          <p:nvPr/>
        </p:nvSpPr>
        <p:spPr bwMode="auto">
          <a:xfrm>
            <a:off x="0" y="-8429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hQSEBUUEhQWFRQVFBQVFRcWGBUUFhYWFRcVGBQUGBUXHSYeFxkjGRQVHy8gIycpLCwsFR4xNTAqNSYrLCkBCQoKDgwOGg8PGCkkHyApKSksLCwqLCopKSwsKSwpLCkpKSksKSwpLCwpKSksLCkpKSwpLCwpKSwsLCwwLCkpKf/AABEIALcBEwMBIgACEQEDEQH/xAAcAAACAwEBAQEAAAAAAAAAAAADBAACBQYBBwj/xAA8EAABAwIDBgMHAgYBBAMAAAABAAIRAyEEMUEFEhNRYXGBkaEGIjKxweHwFNEHFSNCUvFiFnKSsiRDU//EABoBAAMBAQEBAAAAAAAAAAAAAAABAgMFBAb/xAAsEQACAQMCBQIGAwEAAAAAAAAAAQIDERIEIRMUMUFRYXEiMkKBkaEFUsEV/9oADAMBAAIRAxEAPwD5y2mjspolOkmGU19dFHzzYBlNGbSR2UUZtFaJmbF20kRtJMtpIrKKsTFm0kQUk22iriigkU4SvwU3wVcUUZAJiircJOiivRRSyHYSFJWFBOcFe8BGYWEuEpwk9wVOCjILCPDXvDTvBXhpIzCwnw1U009wl5wkZBYS4aqaaeNJecJGQWETTXnDT5oqhpJ5DEDTVTTT5oqpoouMzzSQ3Ulo8FDdSRcZncFCNJaRooT6SLlIzzRS7qa0nU0J1JZstGY6mhOpLSdSS7qaykrloQNJRNGmvVliaGhTophlFHZRTDKC3TPKxdlFHZRTLKCOygnkQxVtBFbQTbcOjNw6WYWuJtoIgoJ1mHRBQSzDERFBXFBPtwyuMMpdRBiIDDqCgtQUhHw+qpwFPEKxM/gr3gJ/gL0UEZhiICgpwVocBTgIzDEz+CvDQWj+nXhoIzDEz+AvOCtHgqwwZOQJ8ClxUhqDfQy+AvOCtF1Befp1WYsTPNFVNBaPAXhoJ5hiZpoqhorTNBUNBGYYmZwVQ0FpnDqpw6eQ7GU+iguorWfh0F2HTUhmS+igPorWfQQH4dPIoyX0UF9Far8KguwvVJtFRMo0VFoHCjmfL7qLK6NbM06eHTVOgn8Ls0u0WlS2GVlKvFdzNUZS6Ix2YdHZQW3T2INXJmnsdvMlZvUxKWnkYLMOjswi3hslqYpbMaFk9Si1pWc+3CFWGH6LpP0bf8QrNwY1Hqo5orljnm0+itw+i3jg28vVetwY/wAQjmEVy5gcCUangSdFu8DkApwip5jwHLmS3Y7jp6hFGxOZan+CUM4Z3L1KlVpPuacKK7CT9lAapd2B/JWn+mOpVThBrJ81aqPyRKmvBlnB9vNVOEWq3B/8YXr8MQOkKuMTwTl9pY8UzugjeA3nf8QZ3e5MeQVa29UNMMquBJ+JuQMmJGs7vqvme1tv1HYx9Xm82Ggb7rYHYeq672Z2w0Xc4GmBIdMlhOjm5xP4VwNbXqTl12O1pKVOMem523DLwS5uWTxk7nI/tNkv+nWbivaogiL03f3CC0yY8PFbWxHCtTkES0kEdso52Xo0Gtl8k37GGs0i+eIt+nVTQXR/ysalWbs1q6vMpHNWmbOZOHVThui6wYNg0VhQaNAk9X6Fcr6nIfoydCoNmPOTV1+6FUwp5t+CuWXk5P8AkrzoFU7AdrC6swhuS5uZXLROX/6d5lT/AKebrK6NxQKhS5ib7lKhBdjAdsZg/tQn7OaMmj0W2+EtUhDrSK4a7IyDgxyUTpIUS4sh4IaaOUeScpO/LpKlXTTKql7koaCIGHn8kBj0RtRKzGG4J5ojaZ5oYqq4qJXYbBdw8wFNw81XiqcRLcC4Z1V90jVDFUKCujcNggnmoWnmqcZeOrwjcNgu51VoPNL/AKpW/Upbj2D7nirABKfqVU4lKzC6HYCyvais5mDrOpCagYd2wNyYyPRMCvOqFiHhzS05EEHxF08XYrJH5rr0yKhBuZM99R5rstjYak6jSNLFMoYljXXcHNYRvE8OoIIIvO91IjVcptbAvbWvNy4z3PzQxTe3dIm7oHXmFy6l33PdF23O3qbf/TVN3E4XdLs3UXN4dSc3NBBa5pzsR2Xb+xe1sO8uZS90OvBzB6dOy+Z7MZVbRcytTLmlzTSDifdJDi+Bo3dE9COq3fZTDDi06tOxNrRMxPn9CvNGWE00a/PFn15tW114ao5pL9RC8OJXdjE5bkNnEDmq/qRzSZrqhqK8SLsddiR1QH40DSUDicxKqXDkfNPFBdhf5kNAVU43oliUNzinjETlIO/GdEtUxp5BCe8peo7sqUUTeRarjXdElXxjualQFK1WHmnlTj1YrTZU4p3NRBcDzUVZ0/KDGfhjtOm4Jum9wGfqk8PiKVVm9ujIZySO8WPefBNUHsj+mIk3EG8aZReCuM/5iH9H+j0LSvyPUqzufqj/AKiM3DxICyRWpuJ3qbQ3M5CSIIvHojDaVARvUaZMzk0gjU9/2S/60H9NvuPl2vqNGjtRj/hqMMEgw4G7cx4JhmLH+Q8wgUdq4V1MEUmNj/GmBEjUxHRZmI9oGNBDKeoALWi0kCQAO6Uv5NLpG5a078m6MUP8m3yuPJLVNv0GP3HVmBxgbpN7kAadUjg9qBzSWio4tdAa4broJu4Agd5svKeF3mnfY0mZDnNG9naRJuO6wX8tKbtCkzTlUusja/UgmJv0BP0U/VDXeHdrh8wkaZLfie8+MDsBooCw33ZPM+8fVehaqu/pS+7ZPAj5Yf8AmrZIG+SM4Y/9lBjicqdU5D4RfWbuXnHdyPgIsvBUdyK0epqW7fgSoR9S9TFkEAMJveXMG7Pj2RGGqbhjeGGuLnuqBsEaRuxETJmyDv8AMA9wh4yXgDfewDIU3bjY5buXeyhairfdr8D4MTSrUnMALmuO9uwKbXVCd45yAABrJK84DpyEaH3suZEZrAfsneMmviDlI3xumOYDZjpKbfSJ/vMfnVZ1tRW6Q/wpUYgdh7WrV6tRj8O+mxvwPe3d3gDHwTN4JlbDtn1XscKZZMEAkECY5yV5sPYrqhJNmXvLpM6dBb1WxtzHswmFqPkAMpuLe4HujxMDxUR1Fd3lJ2XgpUYXOOofwkpvh1fFVKgMOI3GtkxnaY8lrO9jsI3da8FpaW7rgWn4crlq0dge09B9GmCb7rRcHMAA/JbL8PSqDn5rzzjGrvnv7iymuhg4bZLQRO5VFwSABMyAXC021RP+kqbKnEpGDq2AG8vdOY7LapbPpMynzJQNr7bpUKD6jrBo5ZnQDqVFOjCl8Tl+wUpnPYusKZIdIIzBQTtEAAxmY8/z0WhQ2nh8c0Aktd5OH0IWL7Q7POGbvu99s+6Wj4jBzzII5LGtLUx3jNtFSp2fQLV2zTa6INnNBOl72joFSltxj3ABrgIuXESDIjLQ38lxtTavEqOEx/UndMiAASAZESNRpIWtTduNImx1Ec5ym5+6yeqrxVnJk4rwdGMYwyBnrdDxGIYIkacz6rBfiw2oSDYNmJIJ3iYkRFv2WZtnaj+EXMG+W6XMyRoL5clEK+om7ZsrFeDpK2LpiBmcj72Vp58o80amxjzDbgGJ96AeR1C4ytuFlNzqTrh7nPFSpuuMAuIaJIi2fZMbN2kKTBvjekTM2+LOSLn3vRe1ycbXm39ybeiOpq4KmAZcy2kkm/RC/l9OM2DXJ31C5nH40Od7rXNLQXXeC06QLC/LokaePcXAlp+Hes4gEAXN8steSHON9m7e7GdRjaQZvHeaGDdhwzvmd3kIKwqu1KBuK0gn/B4sMjfmuY2zt6pUY9nvf1PdPK+ZGsArnaOOIZBaDEzznS/JbwoQmru/5DJn0R2Opf8A7gZGNw6+Ki5fD7TcGNDfeAAAMAW/LKLTgw8DyZ02wS11I+8esDkTa11MNSrkxuS3eMEmBHvZ+i06ECwAA6R9E9SY2w0FxpC8nLxvuaiFXY1ao7eFQMJAGrsshAtoE/hPZ73A2o7ecP7mSyRyMzOZTlOqBmUwzEhWqMF2JsDw2xabBDWiOsn5p5lAAWCG3Fq7a5WqhFdEAdtMlEFNA43NQVFYg/BHRWayEvxV455/DF0XAaPdV3Eo2odYnpf5oofZUmAU0wq8IclUvUNT7oAvwwg4l4axzt2S1pdAzMCV66r/ALXhqlJjR0WxNpU6lIGi4ObFuv3XLe2WEOJoVmVbDdMC8tIggzqbLImpgaxrUQTQcZqU2z7hObgOWq67G0m4/Cudh3t33MIBJtMWDoyOiHui5La6ON2N7LVC5pZVAAFxcD0W8/2fxtN28ytI5SfqFb2d2XWpt/rNDX3loN4FpMWhdPh6xyLD6ryfDJ/FS/Z454X2bMXA4fFn43jw/wBL3buHLWsDjvl0kjO1ua1K7XMdZljynNY226pdVDNWtAjqbx6qoKN3aFh00r7NnLbR2fw/fp+7eQAbzoG/suz2dj9/D7uIFnNIcDfn6rFxlAU/eqEWHgOt7TCCytxADcAXbOvWPktUrHQfyfEJ1NiNcZO4TJglt/E+Xkka+wahADTSAkuk8Sd68gaQt2Hc1R7jOfgp4UPB5zNxOxnO/uAMNFhaRnfMhKVNh1ZH9SBya05aXzlbpP4UszeaAOI4mSQXbpN9MoKlUILsM5nGUXNIcNy9gWhzWuAN5LviyzCuMPUaBDWnUES4TFr6D9loYvYIqOBqVXvvbeDecmC1oA5LxmHqgiXBzcnS0mAMtwNgB0dVk6O5OJmw9zA0Uw5wdJLXAmxkWnNIYmoRO80tJEbsSBPaZmT5rpnupsgQ6ADA3CS3lBAK5vb236jXBlFpIdyDnXOU+6N219TYqo0EuiE1sZNTDSSfdgQDo4gTlc3vkFnYnYrALv8AizkRfQ59PVNjC13He4ZMiTusJLQTEAEAxI9VrYOiDO/SIdAEvBJ7wZA8FrHKLsiErnOVNj3s60DkNBaFF0zqABjhj/xaot7S8l4GyzEch0yTFJxJ/CkaTvLwTeHedFBY9TMfdM0pzSdPnfrZO0X29b2MJAM0T0lFB/Cgsk/ZWDxl+30VCD78r0VEAvXjn/RAhifzTxVX1I/2k3Yj/aG90qrANnEjxVTizzSwNuq8lABuOZ1RqeLtB+aTV6bSSAMyYFwEANnFfhXjayrisK5lntj1+SAXfT0STTV0FhriclkY/aH6IivRJbvPAfTHwPmSTH9rhGnNPhZntFhGvoFzyAKZDyXGGgDOb5RoLqkrlJ2Oto7Tr4x39PDkUmhjm1nP4Tw9zZdwoY6YkAz7pvmtDC4HHs+KrTdewLXC2gMCJ7Lj/Z7+LLBTb+oqEO3TFOhhn7rQJ3Q0mQfdE5rWP8QWvIDKtdjzuw12HY6ZiN5zZDbXzWnAqS6KR55TT7o66hUrRFTdn/jJvppkuQ217ZOpYh+HqUOHULd9rrObUblvNcBJNhaLJmv/ABJptJDadV0RJe6hSneAIhsk5HUBI4j2qZjJAsWuDmtdulzWxBggCQXWkE90PTVIQbd7eo6VSKla9zJDH1XB9c9maTzdzPRPCr9l6AOnooW5aeq85vKWTPHXy07obqhnMgDnl6osHOQhl3MSmB5ujPpzlV4UzaTBPaMyo6pnJ7ZeipPu5+JNo/dAA9QDfqPsqbp3oJ6xefzqrOeCbT3mfwoVepHwmTpzjKUAV3T05GRNusJd9QxBdfpJ7dijFvuumwIymQQOmeaWAIFgIyJG96z2QgFqzt24jS/yGaDVJN+9z+XRajXNM6yZFsiLxnKBVe0GXduUdBdUAq7EOnP0+yiE/EQYDvn9FEWC5q0I1TjB4FZ9JxztHr4J6hGt+9yoAbpmbi3fKycp1RGk62SQqRlblGXdE4gkfI+mSAG2uJyXoqIO/wCAmArZkW/AmIKavny/dV39R+y9dTGvdC34TQixeo1VDlZoTA9VoVZU3kAWLl5K9cwjkqyk2B0bXfqMP/ybnzkLBcCDB8teqa2Nj9ypB+F1j30Kd29gL77R3XPpz4FXhvpLdGrWSuYgeud/iC7/AOFLrgVaRifiAJ92Rlmt8mFyn8SK5/RtHOuz0a/9l1KXzown8rOR2fig5znMgEDVocRpMzJhbWExbqTA5rofvkNhos2DOuUkGO65DAP96CYzvEreoA091xg3vGoNrr6GlUdt2cqcVfodBgNqGtScS8Cq0EOmBvbr4IdJGhF+63fZ1reIYdJgn3ZIiwMmI1FgIXzjZWLjF1GtyfvAA3vn8123ss88UE8nA2tJAgDrY+SJzdSjJeglFQqL3Oy3Z0HRDc7kNYVOPP5Pqqmqf9L5k7Nj3e8Pzkhuf08l5J6lDn7oGEfWHzlB4kzYE2VHtt8vugVL5zp6IAOK15sYvpY5Sg1bQW5negz5xdA3o0NvVW4ozi+U9NAgCzWAXMExY9exQKsj4w5pdplE3B3SJIUqPBEENPQ/SEqXT8QMZCDIA+YOSEBWpii3K9rwS0x2CSqMm4mesT1EapmtUAtpFnGQZv4+qUrVHAaOA5Ek9clYgDpnJvi4r1D3yb38QZ+SiLBc26Ri31yTFN4mBHXr4rOoEZ37DKI85lM0HWsOkm2fXVS0M0hU0iwXrKl89emSUY8ZCYCapkd/LNIA9JxvBtGtzCOwQRPqUrxxp81BUM/6QIcfUv8AJDLidUu2p3tCu386poYeFYFDaVfdjVIRYqMVCIv+/wCFesH5+ZIBhDVVQfw9VnV/aHDsJa6vTByI3gSD15JnC7RpVBNOox//AGuBjuAnZhdBxFsrLptn1hWow7MWPgLFc3bwTeyMSab50NjqvJqqbnC8eq3RpB2YHGYQtcRoCuO/iLSnBT/jUpn/ANm/VfVNqYMPZPIf6XB+1WzuJha1M57u8IvdnvCPL1V6HUKpZ9yKsbJnxvD4jdcCRMLd2mQ6hxm1LWAaAIB5GMvss/8Al5pvEw5pa1wtZzXZG/ktbDbFa8ngvADoa+m6SDvGLehHZfU04NRZypSTaOZwVZwe0t+IGZ6i6+m7Dx++WGw94WaLG15J1uuDwuDbSqvZVN2PcwjLIkSuq2NgDTqtc0gsL23EQe7ZseyrTwtTb8pkV5XmjvQ+0QFAULe817N4XzZ2AoeD0+yoQSh8Yj881U1baj5n9kAFcCLc0E/mqtxIvPPXyQXu5Tbz01QAKqB+/wCBAI5CT3zRN7Mzl+RCWeTyta9h8k0BXfv4+Xig1Hznn1/cK8EmBGut8s0CtbPLp+cwnYDypbx7pOoyDlHI5Ij3X+Wnmgu3omHCM7Tz5ZKiSj3kHP0Z+yiHxxq2e0KIA1DVHX8ymETiRlbyuByBSVF8eNufVNU2mRHKfPP6qWgHcPW5nQXkIhrG8GP2SlNvM+sWHVMb2cE/FlA0SsUFAg2F9b/lkSn3B85QqDTr627SUUZ+nZFxBmm0ZdMkUA+KA2TzgZcvumKefS8/kpDLCRdEmDyEXnK/NUcet/ko12XfX6oAs13SbX1WR7VbJq4igG0X7rg6SCSA4QRG9pktjevofHmuB9s/aioXvw9IFrAd17oIc/nB0b2zV04tvYibsjkMVhnUnljokGDDg4ebSQVSnVLTLSQeYsfNaWBoYUs/rOripP8AYxpaByuZPdDr7MDiP04rVBF96kWnw3Zle667nm3GcJ7X4inHv7wBmH+8uo2X/EphEV2uaTm5oBb5Zr569pBIIIIMQbEEaELyVEqcWNVGj9E+y/tXh8QzcbXY5wA90u3XEdnQdVX2lptosdVf7rGgkk2G6M475eK/PDKl5XSs9p3/AKCvh3bz21BT3SXk8PceCYBsQY05LlvQunV4kHs30PUq6lGzAYStLRZr6W87dDvip3J3ZBkWg+K6X2doB1VjhAAlwAAgkAx5FcTsmpLo5ldf7PP3areQBt4L61SvQl7HGatVj7mP7VFlPHv3mzvhjyYu1zmiY5i2XVamwd0VGFmRc3LInK40XPe1eK39oVSDYOazn8AANu8rU2HX95ptm3pqFjo5Xp4vx/hpqVad0fQuIB9FBU+X54qjvU/Pn0VC77r546xdz85H2VJ5HzXnEzE3VDHnp11QBcvjPkPuhmqBrP1Vahi3TyQnO6eP0TSAK+uDECOcX+ajqwNy6/KPLM3SjyPz5oFSoZznqPmqAO54uPkI8MsuiBVIVOLy5IL3zY9cv2RYRHvjW/5aUsXATFu0j5L11Uc9eUDxPZCdUI7c/uqEDL+v55KIJk5QvUWAepO5j6x4puidTkMpy8VmU35dPwJsUyHQbwb3DhbOCLFJgPDK09RomWU4PO/ceBSVMTBnTyCapsjyOtoUMobZSvYW1/ZW3tZ/bNCpNB56jx5hHYMwCbacufySAJSd0Jm5nI8lcm9vhmVRruXvDrMi/VF44iwt1QB4wifkmG4g3iQZy0sTCU/NZi3l3TFHIwEwLufr2/CpvX6X6qgbMdpGuas5sGMuSQi7QI0GuV5Gao58j81Xm8Qe8fOF6W26ESQD38AgZi7b9lKGIJcW7jz/APYwQ4/9zcneK4jbfsNWoAuYRVYMy0EOA5lmcdRK+oE29OqEPz88FpGo4kOmmfD5RqdT3SOhX0zbPsfh65LoLHm5cyBJPNuR7rjtuexFbDt4gIqMmDughwHMtuY6r0RnGRjKDiY+y3/1GnqupbtL9PFVoa5wgQ61nWPbNYOH2c10PpkwYs0tL6buW6SN9vIhdZR9mXYikWVCBuid9oLXnkSw53EG8LqxkoUZ38HjcMqqaOGr4jfxD3Xbv1HOHTeJMTrmug2I8mq1paJ3m+9rmLQEHF+xGIpEFm7WAMgCzv8AxP0K09g4F/Ea51NzS1wJk7sQeUb2lrrDT1YJPc1rQk5dDt99C4kWI/NVXfgx5qljnbQaLj2OgEqOyvpqVQOk+HSbaKh5A9UPfvzmNEWA9fV7d459UCrVINundWdVhsEa20QalSO3PyVWAhf1QKlTrz/deVTnr4/koRN+caIAs+3RLmvb7KOrDS2v2QH1bXv3+iZJ6XzOXPy5dUs55UqGSgPPTNMTCCqeS8QhU6epUTFcfp5+JCdpUzaMyMuUEjPwUUUMENU3H0v4GyYYQYExF1FFJaGaFTWBl9vA2TALS4CO1s+8dQoopGSlnHhzixPlZWqCBJy5j9vBRRAF5vBz76ckWicwBJEznbsFFEAFpVi05A6X06jqvKlQkj7dT9FFEAeVbTbO/wC/qvA76jyyheqIA8qO1M5Z/VDa2fD6KKJoCwzsRfK0xnzHRTdvlLu+XL5qKJMCmzNgYKu+KtBhcfeDgHUzPdl/NbrPZ6lTpuFERe8bxuL5vMnW/ooouVqalSFXGMnZ9r7G0Yxtexg4mhDrRAz9eaWcOf4M/ooourB3RkwM8uV1U1Lx3+aii0EVJ6nNesee0fTVeqIAWqVb9fqc0EvvGpJsclFECAtLSYmBzMwJ1tdCfnzAt8/2UUQIXL/kUCta2s39D9VFFQAKlSfn9kJr14oqQmD3gooomSf/2Q=="/>
          <p:cNvSpPr>
            <a:spLocks noChangeAspect="1" noChangeArrowheads="1"/>
          </p:cNvSpPr>
          <p:nvPr/>
        </p:nvSpPr>
        <p:spPr bwMode="auto">
          <a:xfrm>
            <a:off x="152400" y="-6905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TextBox 4">
            <a:extLst>
              <a:ext uri="{FF2B5EF4-FFF2-40B4-BE49-F238E27FC236}">
                <a16:creationId xmlns:a16="http://schemas.microsoft.com/office/drawing/2014/main" id="{838C66BB-DB95-E50B-B07F-A385C48CA8C7}"/>
              </a:ext>
            </a:extLst>
          </p:cNvPr>
          <p:cNvSpPr txBox="1"/>
          <p:nvPr/>
        </p:nvSpPr>
        <p:spPr>
          <a:xfrm>
            <a:off x="0" y="0"/>
            <a:ext cx="9144000" cy="400110"/>
          </a:xfrm>
          <a:prstGeom prst="rect">
            <a:avLst/>
          </a:prstGeom>
          <a:noFill/>
        </p:spPr>
        <p:txBody>
          <a:bodyPr wrap="square" rtlCol="0">
            <a:spAutoFit/>
          </a:bodyPr>
          <a:lstStyle/>
          <a:p>
            <a:pPr algn="ctr"/>
            <a:r>
              <a:rPr lang="en-US" sz="2000" dirty="0">
                <a:solidFill>
                  <a:schemeClr val="bg1">
                    <a:lumMod val="50000"/>
                  </a:schemeClr>
                </a:solidFill>
              </a:rPr>
              <a:t>Training Up A Child</a:t>
            </a:r>
          </a:p>
        </p:txBody>
      </p:sp>
      <p:sp>
        <p:nvSpPr>
          <p:cNvPr id="10" name="TextBox 9">
            <a:extLst>
              <a:ext uri="{FF2B5EF4-FFF2-40B4-BE49-F238E27FC236}">
                <a16:creationId xmlns:a16="http://schemas.microsoft.com/office/drawing/2014/main" id="{FD0F8212-37F7-559F-27AE-20FEE21F1F70}"/>
              </a:ext>
            </a:extLst>
          </p:cNvPr>
          <p:cNvSpPr txBox="1"/>
          <p:nvPr/>
        </p:nvSpPr>
        <p:spPr>
          <a:xfrm>
            <a:off x="0" y="1447800"/>
            <a:ext cx="9144000" cy="461665"/>
          </a:xfrm>
          <a:prstGeom prst="rect">
            <a:avLst/>
          </a:prstGeom>
          <a:solidFill>
            <a:schemeClr val="bg1">
              <a:lumMod val="85000"/>
            </a:schemeClr>
          </a:solidFill>
          <a:effectLst>
            <a:softEdge rad="63500"/>
          </a:effectLst>
        </p:spPr>
        <p:txBody>
          <a:bodyPr wrap="square" rtlCol="0">
            <a:spAutoFit/>
          </a:bodyPr>
          <a:lstStyle/>
          <a:p>
            <a:pPr algn="ctr"/>
            <a:r>
              <a:rPr lang="en-US" sz="2400" dirty="0">
                <a:latin typeface="Arial Narrow" panose="020B0606020202030204" pitchFamily="34" charset="0"/>
              </a:rPr>
              <a:t>The Home Is </a:t>
            </a:r>
            <a:r>
              <a:rPr lang="en-US" sz="2400" b="1" u="sng" dirty="0">
                <a:latin typeface="Arial Narrow" panose="020B0606020202030204" pitchFamily="34" charset="0"/>
              </a:rPr>
              <a:t>NOT</a:t>
            </a:r>
            <a:r>
              <a:rPr lang="en-US" sz="2400" dirty="0">
                <a:latin typeface="Arial Narrow" panose="020B0606020202030204" pitchFamily="34" charset="0"/>
              </a:rPr>
              <a:t> The House / The Family Is </a:t>
            </a:r>
            <a:r>
              <a:rPr lang="en-US" sz="2400" b="1" u="sng" dirty="0">
                <a:latin typeface="Arial Narrow" panose="020B0606020202030204" pitchFamily="34" charset="0"/>
              </a:rPr>
              <a:t>NOT</a:t>
            </a:r>
            <a:r>
              <a:rPr lang="en-US" sz="2400" dirty="0">
                <a:latin typeface="Arial Narrow" panose="020B0606020202030204" pitchFamily="34" charset="0"/>
              </a:rPr>
              <a:t> The Stuff (Mk. 8:36-37)!</a:t>
            </a:r>
            <a:endParaRPr lang="en-US" sz="2400" b="1" u="sng" dirty="0">
              <a:latin typeface="Arial Narrow" panose="020B0606020202030204" pitchFamily="34" charset="0"/>
            </a:endParaRPr>
          </a:p>
        </p:txBody>
      </p:sp>
      <p:sp>
        <p:nvSpPr>
          <p:cNvPr id="15" name="TextBox 14">
            <a:extLst>
              <a:ext uri="{FF2B5EF4-FFF2-40B4-BE49-F238E27FC236}">
                <a16:creationId xmlns:a16="http://schemas.microsoft.com/office/drawing/2014/main" id="{328D2204-0905-EC92-C02E-AEC5A6640CB8}"/>
              </a:ext>
            </a:extLst>
          </p:cNvPr>
          <p:cNvSpPr txBox="1"/>
          <p:nvPr/>
        </p:nvSpPr>
        <p:spPr>
          <a:xfrm>
            <a:off x="4038600" y="4045803"/>
            <a:ext cx="5105400" cy="830997"/>
          </a:xfrm>
          <a:prstGeom prst="rect">
            <a:avLst/>
          </a:prstGeom>
          <a:noFill/>
        </p:spPr>
        <p:txBody>
          <a:bodyPr wrap="square" rtlCol="0">
            <a:spAutoFit/>
          </a:bodyPr>
          <a:lstStyle/>
          <a:p>
            <a:pPr algn="ctr"/>
            <a:r>
              <a:rPr lang="en-US" sz="2400" dirty="0">
                <a:latin typeface="Arial Narrow" panose="020B0606020202030204" pitchFamily="34" charset="0"/>
              </a:rPr>
              <a:t>We Should Eat Our Meals</a:t>
            </a:r>
            <a:br>
              <a:rPr lang="en-US" sz="2400" dirty="0">
                <a:latin typeface="Arial Narrow" panose="020B0606020202030204" pitchFamily="34" charset="0"/>
              </a:rPr>
            </a:br>
            <a:r>
              <a:rPr lang="en-US" sz="2400" dirty="0">
                <a:latin typeface="Arial Narrow" panose="020B0606020202030204" pitchFamily="34" charset="0"/>
              </a:rPr>
              <a:t>And Do Fun Things Together!</a:t>
            </a:r>
          </a:p>
        </p:txBody>
      </p:sp>
      <p:sp>
        <p:nvSpPr>
          <p:cNvPr id="2" name="TextBox 1">
            <a:extLst>
              <a:ext uri="{FF2B5EF4-FFF2-40B4-BE49-F238E27FC236}">
                <a16:creationId xmlns:a16="http://schemas.microsoft.com/office/drawing/2014/main" id="{61764FA1-FEE6-CE17-6E84-27FA2FC09CB7}"/>
              </a:ext>
            </a:extLst>
          </p:cNvPr>
          <p:cNvSpPr txBox="1"/>
          <p:nvPr/>
        </p:nvSpPr>
        <p:spPr>
          <a:xfrm>
            <a:off x="0" y="924580"/>
            <a:ext cx="9144000" cy="523220"/>
          </a:xfrm>
          <a:prstGeom prst="rect">
            <a:avLst/>
          </a:prstGeom>
          <a:noFill/>
          <a:effectLst>
            <a:softEdge rad="63500"/>
          </a:effectLst>
        </p:spPr>
        <p:txBody>
          <a:bodyPr wrap="square" rtlCol="0">
            <a:spAutoFit/>
          </a:bodyPr>
          <a:lstStyle/>
          <a:p>
            <a:pPr algn="ctr"/>
            <a:r>
              <a:rPr lang="en-US" sz="2700" b="1" dirty="0">
                <a:latin typeface="Arial Narrow" panose="020B0606020202030204" pitchFamily="34" charset="0"/>
              </a:rPr>
              <a:t>We Must Not Favor The Home INCOME Over The Home OUTCOME</a:t>
            </a:r>
          </a:p>
        </p:txBody>
      </p:sp>
      <p:sp>
        <p:nvSpPr>
          <p:cNvPr id="13" name="TextBox 12">
            <a:extLst>
              <a:ext uri="{FF2B5EF4-FFF2-40B4-BE49-F238E27FC236}">
                <a16:creationId xmlns:a16="http://schemas.microsoft.com/office/drawing/2014/main" id="{B8A3B59D-6AF1-69E0-0318-50BBAE5579A1}"/>
              </a:ext>
            </a:extLst>
          </p:cNvPr>
          <p:cNvSpPr txBox="1"/>
          <p:nvPr/>
        </p:nvSpPr>
        <p:spPr>
          <a:xfrm>
            <a:off x="4038600" y="5036403"/>
            <a:ext cx="5105400" cy="830997"/>
          </a:xfrm>
          <a:prstGeom prst="rect">
            <a:avLst/>
          </a:prstGeom>
          <a:noFill/>
        </p:spPr>
        <p:txBody>
          <a:bodyPr wrap="square" rtlCol="0">
            <a:spAutoFit/>
          </a:bodyPr>
          <a:lstStyle/>
          <a:p>
            <a:pPr algn="ctr"/>
            <a:r>
              <a:rPr lang="en-US" sz="2400" dirty="0">
                <a:latin typeface="Arial Narrow" panose="020B0606020202030204" pitchFamily="34" charset="0"/>
              </a:rPr>
              <a:t>Far Too Many Only Focus On</a:t>
            </a:r>
            <a:br>
              <a:rPr lang="en-US" sz="2400" dirty="0">
                <a:latin typeface="Arial Narrow" panose="020B0606020202030204" pitchFamily="34" charset="0"/>
              </a:rPr>
            </a:br>
            <a:r>
              <a:rPr lang="en-US" sz="2400" dirty="0">
                <a:latin typeface="Arial Narrow" panose="020B0606020202030204" pitchFamily="34" charset="0"/>
              </a:rPr>
              <a:t>Selfish Pleasures (Josh. 24:14-15)!</a:t>
            </a:r>
          </a:p>
        </p:txBody>
      </p:sp>
      <p:sp>
        <p:nvSpPr>
          <p:cNvPr id="14" name="TextBox 13">
            <a:extLst>
              <a:ext uri="{FF2B5EF4-FFF2-40B4-BE49-F238E27FC236}">
                <a16:creationId xmlns:a16="http://schemas.microsoft.com/office/drawing/2014/main" id="{293DF442-4D77-1548-168A-C0B76E2262EC}"/>
              </a:ext>
            </a:extLst>
          </p:cNvPr>
          <p:cNvSpPr txBox="1"/>
          <p:nvPr/>
        </p:nvSpPr>
        <p:spPr>
          <a:xfrm>
            <a:off x="4038600" y="6027003"/>
            <a:ext cx="5105400" cy="830997"/>
          </a:xfrm>
          <a:prstGeom prst="rect">
            <a:avLst/>
          </a:prstGeom>
          <a:noFill/>
        </p:spPr>
        <p:txBody>
          <a:bodyPr wrap="square" rtlCol="0">
            <a:spAutoFit/>
          </a:bodyPr>
          <a:lstStyle/>
          <a:p>
            <a:pPr algn="ctr"/>
            <a:r>
              <a:rPr lang="en-US" sz="2400" dirty="0">
                <a:latin typeface="Arial Narrow" panose="020B0606020202030204" pitchFamily="34" charset="0"/>
              </a:rPr>
              <a:t>How Do Our Neighbors Produce</a:t>
            </a:r>
            <a:br>
              <a:rPr lang="en-US" sz="2400" dirty="0">
                <a:latin typeface="Arial Narrow" panose="020B0606020202030204" pitchFamily="34" charset="0"/>
              </a:rPr>
            </a:br>
            <a:r>
              <a:rPr lang="en-US" sz="2400" dirty="0">
                <a:latin typeface="Arial Narrow" panose="020B0606020202030204" pitchFamily="34" charset="0"/>
              </a:rPr>
              <a:t>Good Fruit In Their Gardens (Lk. 8:14)?</a:t>
            </a:r>
            <a:endParaRPr lang="en-US" sz="2400" b="1" i="1" u="sng" dirty="0">
              <a:latin typeface="Arial Narrow" panose="020B0606020202030204" pitchFamily="34" charset="0"/>
            </a:endParaRPr>
          </a:p>
        </p:txBody>
      </p:sp>
      <p:sp>
        <p:nvSpPr>
          <p:cNvPr id="8" name="TextBox 7"/>
          <p:cNvSpPr txBox="1"/>
          <p:nvPr/>
        </p:nvSpPr>
        <p:spPr>
          <a:xfrm>
            <a:off x="0" y="1981200"/>
            <a:ext cx="9144000" cy="1200329"/>
          </a:xfrm>
          <a:prstGeom prst="rect">
            <a:avLst/>
          </a:prstGeom>
          <a:noFill/>
        </p:spPr>
        <p:txBody>
          <a:bodyPr wrap="square" rtlCol="0">
            <a:spAutoFit/>
          </a:bodyPr>
          <a:lstStyle/>
          <a:p>
            <a:pPr algn="just"/>
            <a:r>
              <a:rPr lang="en-US" sz="2400" b="1" u="sng" dirty="0">
                <a:latin typeface="Arial Narrow" panose="020B0606020202030204" pitchFamily="34" charset="0"/>
              </a:rPr>
              <a:t>Prov. 15:16-17</a:t>
            </a:r>
            <a:r>
              <a:rPr lang="en-US" sz="2400" dirty="0">
                <a:latin typeface="Arial Narrow" panose="020B0606020202030204" pitchFamily="34" charset="0"/>
              </a:rPr>
              <a:t>, “</a:t>
            </a:r>
            <a:r>
              <a:rPr lang="en-US" sz="2400" b="1" dirty="0">
                <a:latin typeface="Arial Narrow" panose="020B0606020202030204" pitchFamily="34" charset="0"/>
              </a:rPr>
              <a:t>BETTER IS LITTLE WITH THE FEAR OF THE LORD </a:t>
            </a:r>
            <a:r>
              <a:rPr lang="en-US" sz="2400" u="sng" dirty="0">
                <a:latin typeface="Arial Narrow" panose="020B0606020202030204" pitchFamily="34" charset="0"/>
              </a:rPr>
              <a:t>Than</a:t>
            </a:r>
            <a:r>
              <a:rPr lang="en-US" sz="2400" dirty="0">
                <a:latin typeface="Arial Narrow" panose="020B0606020202030204" pitchFamily="34" charset="0"/>
              </a:rPr>
              <a:t> </a:t>
            </a:r>
            <a:r>
              <a:rPr lang="en-US" sz="2400" b="1" dirty="0">
                <a:latin typeface="Arial Narrow" panose="020B0606020202030204" pitchFamily="34" charset="0"/>
              </a:rPr>
              <a:t>GREAT TREASURE </a:t>
            </a:r>
            <a:r>
              <a:rPr lang="en-US" sz="2400" dirty="0">
                <a:latin typeface="Arial Narrow" panose="020B0606020202030204" pitchFamily="34" charset="0"/>
              </a:rPr>
              <a:t>And </a:t>
            </a:r>
            <a:r>
              <a:rPr lang="en-US" sz="2400" b="1" dirty="0">
                <a:latin typeface="Arial Narrow" panose="020B0606020202030204" pitchFamily="34" charset="0"/>
              </a:rPr>
              <a:t>TROUBLE</a:t>
            </a:r>
            <a:r>
              <a:rPr lang="en-US" sz="2400" dirty="0">
                <a:latin typeface="Arial Narrow" panose="020B0606020202030204" pitchFamily="34" charset="0"/>
              </a:rPr>
              <a:t> </a:t>
            </a:r>
            <a:r>
              <a:rPr lang="en-US" sz="2400" b="1" dirty="0">
                <a:latin typeface="Arial Narrow" panose="020B0606020202030204" pitchFamily="34" charset="0"/>
              </a:rPr>
              <a:t>THEREWITH</a:t>
            </a:r>
            <a:r>
              <a:rPr lang="en-US" sz="2400" dirty="0">
                <a:latin typeface="Arial Narrow" panose="020B0606020202030204" pitchFamily="34" charset="0"/>
              </a:rPr>
              <a:t>. 17 </a:t>
            </a:r>
            <a:r>
              <a:rPr lang="en-US" sz="2400" b="1" dirty="0">
                <a:latin typeface="Arial Narrow" panose="020B0606020202030204" pitchFamily="34" charset="0"/>
              </a:rPr>
              <a:t>BETTER</a:t>
            </a:r>
            <a:r>
              <a:rPr lang="en-US" sz="2400" dirty="0">
                <a:latin typeface="Arial Narrow" panose="020B0606020202030204" pitchFamily="34" charset="0"/>
              </a:rPr>
              <a:t> </a:t>
            </a:r>
            <a:r>
              <a:rPr lang="en-US" sz="2400" b="1" dirty="0">
                <a:latin typeface="Arial Narrow" panose="020B0606020202030204" pitchFamily="34" charset="0"/>
              </a:rPr>
              <a:t>IS A DINNER OF HERBS WHERE LOVE IS</a:t>
            </a:r>
            <a:r>
              <a:rPr lang="en-US" sz="2400" dirty="0">
                <a:latin typeface="Arial Narrow" panose="020B0606020202030204" pitchFamily="34" charset="0"/>
              </a:rPr>
              <a:t>, </a:t>
            </a:r>
            <a:r>
              <a:rPr lang="en-US" sz="2400" u="sng" dirty="0">
                <a:latin typeface="Arial Narrow" panose="020B0606020202030204" pitchFamily="34" charset="0"/>
              </a:rPr>
              <a:t>Than</a:t>
            </a:r>
            <a:r>
              <a:rPr lang="en-US" sz="2400" dirty="0">
                <a:latin typeface="Arial Narrow" panose="020B0606020202030204" pitchFamily="34" charset="0"/>
              </a:rPr>
              <a:t> A Stalled</a:t>
            </a:r>
            <a:r>
              <a:rPr lang="en-US" sz="2400" b="1" dirty="0">
                <a:latin typeface="Arial Narrow" panose="020B0606020202030204" pitchFamily="34" charset="0"/>
              </a:rPr>
              <a:t> OX </a:t>
            </a:r>
            <a:r>
              <a:rPr lang="en-US" sz="2400" dirty="0">
                <a:latin typeface="Arial Narrow" panose="020B0606020202030204" pitchFamily="34" charset="0"/>
              </a:rPr>
              <a:t>And </a:t>
            </a:r>
            <a:r>
              <a:rPr lang="en-US" sz="2400" b="1" dirty="0">
                <a:latin typeface="Arial Narrow" panose="020B0606020202030204" pitchFamily="34" charset="0"/>
              </a:rPr>
              <a:t>HATRED</a:t>
            </a:r>
            <a:r>
              <a:rPr lang="en-US" sz="2400" dirty="0">
                <a:latin typeface="Arial Narrow" panose="020B0606020202030204" pitchFamily="34" charset="0"/>
              </a:rPr>
              <a:t> </a:t>
            </a:r>
            <a:r>
              <a:rPr lang="en-US" sz="2400" b="1" dirty="0">
                <a:latin typeface="Arial Narrow" panose="020B0606020202030204" pitchFamily="34" charset="0"/>
              </a:rPr>
              <a:t>THEREWITH</a:t>
            </a:r>
            <a:r>
              <a:rPr lang="en-US" sz="2400" dirty="0">
                <a:latin typeface="Arial Narrow" panose="020B0606020202030204" pitchFamily="34" charset="0"/>
              </a:rPr>
              <a:t>.”</a:t>
            </a:r>
            <a:endParaRPr lang="en-US" sz="2400" b="1" u="sng" dirty="0">
              <a:latin typeface="Arial Narrow" panose="020B0606020202030204" pitchFamily="34" charset="0"/>
            </a:endParaRPr>
          </a:p>
        </p:txBody>
      </p:sp>
      <p:sp>
        <p:nvSpPr>
          <p:cNvPr id="16" name="TextBox 15">
            <a:extLst>
              <a:ext uri="{FF2B5EF4-FFF2-40B4-BE49-F238E27FC236}">
                <a16:creationId xmlns:a16="http://schemas.microsoft.com/office/drawing/2014/main" id="{EFA90A80-7363-CCAE-A13F-1CC199CD6905}"/>
              </a:ext>
            </a:extLst>
          </p:cNvPr>
          <p:cNvSpPr txBox="1"/>
          <p:nvPr/>
        </p:nvSpPr>
        <p:spPr>
          <a:xfrm>
            <a:off x="0" y="3200400"/>
            <a:ext cx="9144000" cy="830997"/>
          </a:xfrm>
          <a:prstGeom prst="rect">
            <a:avLst/>
          </a:prstGeom>
          <a:noFill/>
        </p:spPr>
        <p:txBody>
          <a:bodyPr wrap="square" rtlCol="0">
            <a:spAutoFit/>
          </a:bodyPr>
          <a:lstStyle/>
          <a:p>
            <a:pPr algn="just"/>
            <a:r>
              <a:rPr lang="en-US" sz="2400" b="1" u="sng" dirty="0">
                <a:latin typeface="Arial Narrow" panose="020B0606020202030204" pitchFamily="34" charset="0"/>
              </a:rPr>
              <a:t>Prov. 16:8</a:t>
            </a:r>
            <a:r>
              <a:rPr lang="en-US" sz="2400" dirty="0">
                <a:latin typeface="Arial Narrow" panose="020B0606020202030204" pitchFamily="34" charset="0"/>
              </a:rPr>
              <a:t>, “</a:t>
            </a:r>
            <a:r>
              <a:rPr lang="en-US" sz="2400" b="1" dirty="0">
                <a:latin typeface="Arial Narrow" panose="020B0606020202030204" pitchFamily="34" charset="0"/>
              </a:rPr>
              <a:t>BETTER IS A LITTLE WITH</a:t>
            </a:r>
            <a:r>
              <a:rPr lang="en-US" sz="2400" dirty="0">
                <a:latin typeface="Arial Narrow" panose="020B0606020202030204" pitchFamily="34" charset="0"/>
              </a:rPr>
              <a:t> </a:t>
            </a:r>
            <a:r>
              <a:rPr lang="en-US" sz="2400" b="1" dirty="0">
                <a:latin typeface="Arial Narrow" panose="020B0606020202030204" pitchFamily="34" charset="0"/>
              </a:rPr>
              <a:t>RIGHTEOUSNESS</a:t>
            </a:r>
            <a:r>
              <a:rPr lang="en-US" sz="2400" dirty="0">
                <a:latin typeface="Arial Narrow" panose="020B0606020202030204" pitchFamily="34" charset="0"/>
              </a:rPr>
              <a:t> </a:t>
            </a:r>
            <a:r>
              <a:rPr lang="en-US" sz="2400" u="sng" dirty="0">
                <a:latin typeface="Arial Narrow" panose="020B0606020202030204" pitchFamily="34" charset="0"/>
              </a:rPr>
              <a:t>Than</a:t>
            </a:r>
            <a:r>
              <a:rPr lang="en-US" sz="2400" dirty="0">
                <a:latin typeface="Arial Narrow" panose="020B0606020202030204" pitchFamily="34" charset="0"/>
              </a:rPr>
              <a:t> </a:t>
            </a:r>
            <a:r>
              <a:rPr lang="en-US" sz="2400" b="1" dirty="0">
                <a:latin typeface="Arial Narrow" panose="020B0606020202030204" pitchFamily="34" charset="0"/>
              </a:rPr>
              <a:t>GREAT REVENUES WITHOUT RIGHT</a:t>
            </a:r>
            <a:r>
              <a:rPr lang="en-US" sz="2400" dirty="0">
                <a:latin typeface="Arial Narrow" panose="020B0606020202030204" pitchFamily="34" charset="0"/>
              </a:rPr>
              <a:t>.”  </a:t>
            </a:r>
            <a:r>
              <a:rPr lang="en-US" sz="2400" b="1" u="sng" dirty="0">
                <a:latin typeface="Arial Narrow" panose="020B0606020202030204" pitchFamily="34" charset="0"/>
              </a:rPr>
              <a:t>Cf. Mt. 6:24 (v. 33)</a:t>
            </a:r>
          </a:p>
        </p:txBody>
      </p:sp>
      <p:sp>
        <p:nvSpPr>
          <p:cNvPr id="18" name="TextBox 17">
            <a:extLst>
              <a:ext uri="{FF2B5EF4-FFF2-40B4-BE49-F238E27FC236}">
                <a16:creationId xmlns:a16="http://schemas.microsoft.com/office/drawing/2014/main" id="{37D0CF1F-5CB6-F114-4B1D-4A0CF1E0A7E4}"/>
              </a:ext>
            </a:extLst>
          </p:cNvPr>
          <p:cNvSpPr txBox="1"/>
          <p:nvPr/>
        </p:nvSpPr>
        <p:spPr>
          <a:xfrm>
            <a:off x="76200" y="4267200"/>
            <a:ext cx="3962400" cy="2536272"/>
          </a:xfrm>
          <a:prstGeom prst="rect">
            <a:avLst/>
          </a:prstGeom>
          <a:solidFill>
            <a:schemeClr val="tx1"/>
          </a:solidFill>
          <a:effectLst>
            <a:softEdge rad="63500"/>
          </a:effectLst>
        </p:spPr>
        <p:txBody>
          <a:bodyPr wrap="square" rtlCol="0">
            <a:spAutoFit/>
          </a:bodyPr>
          <a:lstStyle/>
          <a:p>
            <a:pPr algn="ctr">
              <a:lnSpc>
                <a:spcPct val="107000"/>
              </a:lnSpc>
              <a:spcAft>
                <a:spcPts val="800"/>
              </a:spcAft>
            </a:pPr>
            <a:r>
              <a:rPr lang="en-US" sz="2400" b="1" u="sng" kern="1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Cf. Deut. 12:29-31</a:t>
            </a:r>
            <a:endParaRPr lang="en-US" sz="2400" b="1" u="sng" dirty="0">
              <a:solidFill>
                <a:schemeClr val="bg1"/>
              </a:solidFill>
              <a:latin typeface="Arial Narrow" panose="020B0606020202030204" pitchFamily="34" charset="0"/>
            </a:endParaRPr>
          </a:p>
          <a:p>
            <a:pPr marL="0" marR="0" algn="ctr">
              <a:lnSpc>
                <a:spcPct val="107000"/>
              </a:lnSpc>
              <a:spcBef>
                <a:spcPts val="0"/>
              </a:spcBef>
              <a:spcAft>
                <a:spcPts val="800"/>
              </a:spcAft>
            </a:pPr>
            <a:r>
              <a:rPr lang="en-US" sz="2400" kern="1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When A Father Was </a:t>
            </a:r>
            <a:r>
              <a:rPr lang="en-US" sz="2400" kern="10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Asked To</a:t>
            </a:r>
            <a:br>
              <a:rPr lang="en-US" sz="2400" kern="10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br>
            <a:r>
              <a:rPr lang="en-US" sz="2400" kern="10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Turn Down Overtime At Work</a:t>
            </a:r>
            <a:br>
              <a:rPr lang="en-US" sz="2400" kern="10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br>
            <a:r>
              <a:rPr lang="en-US" sz="2400" kern="10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To Spend More Time At Home; </a:t>
            </a:r>
            <a:br>
              <a:rPr lang="en-US" sz="2200" kern="10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br>
            <a:r>
              <a:rPr lang="en-US" sz="2200" kern="10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He</a:t>
            </a:r>
            <a:r>
              <a:rPr lang="en-US" sz="2400" kern="10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 Replied,</a:t>
            </a:r>
            <a:br>
              <a:rPr lang="en-US" sz="2400" kern="10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br>
            <a:r>
              <a:rPr lang="en-US" sz="2400" i="1" kern="10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“And Give Up All This Stuff?”</a:t>
            </a:r>
          </a:p>
        </p:txBody>
      </p:sp>
      <p:pic>
        <p:nvPicPr>
          <p:cNvPr id="19" name="Picture 5">
            <a:extLst>
              <a:ext uri="{FF2B5EF4-FFF2-40B4-BE49-F238E27FC236}">
                <a16:creationId xmlns:a16="http://schemas.microsoft.com/office/drawing/2014/main" id="{96E652F7-D4DB-8D7F-B92B-589FDAF965A7}"/>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823639" y="3962400"/>
            <a:ext cx="824561" cy="1581432"/>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7" name="Picture 4" descr="Crying Toddler Stock Photos, Images and Backgrounds for Free Download">
            <a:extLst>
              <a:ext uri="{FF2B5EF4-FFF2-40B4-BE49-F238E27FC236}">
                <a16:creationId xmlns:a16="http://schemas.microsoft.com/office/drawing/2014/main" id="{80A49101-D38D-9ED3-CFDE-C848DAA9B08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77200" y="-76200"/>
            <a:ext cx="1090695" cy="1090695"/>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11" name="Picture 4" descr="Know how to deal with a stubborn child | WOW Parenting">
            <a:extLst>
              <a:ext uri="{FF2B5EF4-FFF2-40B4-BE49-F238E27FC236}">
                <a16:creationId xmlns:a16="http://schemas.microsoft.com/office/drawing/2014/main" id="{56E5F227-F2B5-FAE1-368B-97A074B16AA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01000" y="76200"/>
            <a:ext cx="838200" cy="838200"/>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9208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p:cTn id="31" dur="500" fill="hold"/>
                                        <p:tgtEl>
                                          <p:spTgt spid="18"/>
                                        </p:tgtEl>
                                        <p:attrNameLst>
                                          <p:attrName>ppt_w</p:attrName>
                                        </p:attrNameLst>
                                      </p:cBhvr>
                                      <p:tavLst>
                                        <p:tav tm="0">
                                          <p:val>
                                            <p:fltVal val="0"/>
                                          </p:val>
                                        </p:tav>
                                        <p:tav tm="100000">
                                          <p:val>
                                            <p:strVal val="#ppt_w"/>
                                          </p:val>
                                        </p:tav>
                                      </p:tavLst>
                                    </p:anim>
                                    <p:anim calcmode="lin" valueType="num">
                                      <p:cBhvr>
                                        <p:cTn id="32" dur="500" fill="hold"/>
                                        <p:tgtEl>
                                          <p:spTgt spid="18"/>
                                        </p:tgtEl>
                                        <p:attrNameLst>
                                          <p:attrName>ppt_h</p:attrName>
                                        </p:attrNameLst>
                                      </p:cBhvr>
                                      <p:tavLst>
                                        <p:tav tm="0">
                                          <p:val>
                                            <p:fltVal val="0"/>
                                          </p:val>
                                        </p:tav>
                                        <p:tav tm="100000">
                                          <p:val>
                                            <p:strVal val="#ppt_h"/>
                                          </p:val>
                                        </p:tav>
                                      </p:tavLst>
                                    </p:anim>
                                    <p:animEffect transition="in" filter="fade">
                                      <p:cBhvr>
                                        <p:cTn id="33" dur="500"/>
                                        <p:tgtEl>
                                          <p:spTgt spid="18"/>
                                        </p:tgtEl>
                                      </p:cBhvr>
                                    </p:animEffect>
                                  </p:childTnLst>
                                </p:cTn>
                              </p:par>
                              <p:par>
                                <p:cTn id="34" presetID="53" presetClass="entr" presetSubtype="16"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Effect transition="in" filter="fade">
                                      <p:cBhvr>
                                        <p:cTn id="44" dur="500"/>
                                        <p:tgtEl>
                                          <p:spTgt spid="15"/>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p:cTn id="48" dur="500" fill="hold"/>
                                        <p:tgtEl>
                                          <p:spTgt spid="13"/>
                                        </p:tgtEl>
                                        <p:attrNameLst>
                                          <p:attrName>ppt_w</p:attrName>
                                        </p:attrNameLst>
                                      </p:cBhvr>
                                      <p:tavLst>
                                        <p:tav tm="0">
                                          <p:val>
                                            <p:fltVal val="0"/>
                                          </p:val>
                                        </p:tav>
                                        <p:tav tm="100000">
                                          <p:val>
                                            <p:strVal val="#ppt_w"/>
                                          </p:val>
                                        </p:tav>
                                      </p:tavLst>
                                    </p:anim>
                                    <p:anim calcmode="lin" valueType="num">
                                      <p:cBhvr>
                                        <p:cTn id="49" dur="500" fill="hold"/>
                                        <p:tgtEl>
                                          <p:spTgt spid="13"/>
                                        </p:tgtEl>
                                        <p:attrNameLst>
                                          <p:attrName>ppt_h</p:attrName>
                                        </p:attrNameLst>
                                      </p:cBhvr>
                                      <p:tavLst>
                                        <p:tav tm="0">
                                          <p:val>
                                            <p:fltVal val="0"/>
                                          </p:val>
                                        </p:tav>
                                        <p:tav tm="100000">
                                          <p:val>
                                            <p:strVal val="#ppt_h"/>
                                          </p:val>
                                        </p:tav>
                                      </p:tavLst>
                                    </p:anim>
                                    <p:animEffect transition="in" filter="fade">
                                      <p:cBhvr>
                                        <p:cTn id="50" dur="500"/>
                                        <p:tgtEl>
                                          <p:spTgt spid="13"/>
                                        </p:tgtEl>
                                      </p:cBhvr>
                                    </p:animEffect>
                                  </p:childTnLst>
                                </p:cTn>
                              </p:par>
                            </p:childTnLst>
                          </p:cTn>
                        </p:par>
                        <p:par>
                          <p:cTn id="51" fill="hold">
                            <p:stCondLst>
                              <p:cond delay="3500"/>
                            </p:stCondLst>
                            <p:childTnLst>
                              <p:par>
                                <p:cTn id="52" presetID="53" presetClass="entr" presetSubtype="16" fill="hold" grpId="0"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p:cTn id="54" dur="500" fill="hold"/>
                                        <p:tgtEl>
                                          <p:spTgt spid="14"/>
                                        </p:tgtEl>
                                        <p:attrNameLst>
                                          <p:attrName>ppt_w</p:attrName>
                                        </p:attrNameLst>
                                      </p:cBhvr>
                                      <p:tavLst>
                                        <p:tav tm="0">
                                          <p:val>
                                            <p:fltVal val="0"/>
                                          </p:val>
                                        </p:tav>
                                        <p:tav tm="100000">
                                          <p:val>
                                            <p:strVal val="#ppt_w"/>
                                          </p:val>
                                        </p:tav>
                                      </p:tavLst>
                                    </p:anim>
                                    <p:anim calcmode="lin" valueType="num">
                                      <p:cBhvr>
                                        <p:cTn id="55" dur="500" fill="hold"/>
                                        <p:tgtEl>
                                          <p:spTgt spid="14"/>
                                        </p:tgtEl>
                                        <p:attrNameLst>
                                          <p:attrName>ppt_h</p:attrName>
                                        </p:attrNameLst>
                                      </p:cBhvr>
                                      <p:tavLst>
                                        <p:tav tm="0">
                                          <p:val>
                                            <p:fltVal val="0"/>
                                          </p:val>
                                        </p:tav>
                                        <p:tav tm="100000">
                                          <p:val>
                                            <p:strVal val="#ppt_h"/>
                                          </p:val>
                                        </p:tav>
                                      </p:tavLst>
                                    </p:anim>
                                    <p:animEffect transition="in" filter="fade">
                                      <p:cBhvr>
                                        <p:cTn id="5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p:bldP spid="2" grpId="0"/>
      <p:bldP spid="13" grpId="0"/>
      <p:bldP spid="14" grpId="0"/>
      <p:bldP spid="8" grpId="0"/>
      <p:bldP spid="16" grpId="0"/>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data:image/jpeg;base64,/9j/4AAQSkZJRgABAQAAAQABAAD/2wCEAAkGBhQSEBUUEhQWFRQVFBQVFRcWGBUUFhYWFRcVGBQUGBUXHSYeFxkjGRQVHy8gIycpLCwsFR4xNTAqNSYrLCkBCQoKDgwOGg8PGCkkHyApKSksLCwqLCopKSwsKSwpLCkpKSksKSwpLCwpKSksLCkpKSwpLCwpKSwsLCwwLCkpKf/AABEIALcBEwMBIgACEQEDEQH/xAAcAAACAwEBAQEAAAAAAAAAAAADBAACBQYBBwj/xAA8EAABAwIDBgMHAgYBBAMAAAABAAIRAyEEMUEFEhNRYXGBkaEGIjKxweHwFNEHFSNCUvFiFnKSsiRDU//EABoBAAMBAQEBAAAAAAAAAAAAAAABAgMFBAb/xAAsEQACAQMCBQIGAwEAAAAAAAAAAQIDERIEIRMUMUFRYXEiMkKBkaEFUsEV/9oADAMBAAIRAxEAPwD5y2mjspolOkmGU19dFHzzYBlNGbSR2UUZtFaJmbF20kRtJMtpIrKKsTFm0kQUk22iriigkU4SvwU3wVcUUZAJiircJOiivRRSyHYSFJWFBOcFe8BGYWEuEpwk9wVOCjILCPDXvDTvBXhpIzCwnw1U009wl5wkZBYS4aqaaeNJecJGQWETTXnDT5oqhpJ5DEDTVTTT5oqpoouMzzSQ3Ulo8FDdSRcZncFCNJaRooT6SLlIzzRS7qa0nU0J1JZstGY6mhOpLSdSS7qaykrloQNJRNGmvVliaGhTophlFHZRTDKC3TPKxdlFHZRTLKCOygnkQxVtBFbQTbcOjNw6WYWuJtoIgoJ1mHRBQSzDERFBXFBPtwyuMMpdRBiIDDqCgtQUhHw+qpwFPEKxM/gr3gJ/gL0UEZhiICgpwVocBTgIzDEz+CvDQWj+nXhoIzDEz+AvOCtHgqwwZOQJ8ClxUhqDfQy+AvOCtF1Befp1WYsTPNFVNBaPAXhoJ5hiZpoqhorTNBUNBGYYmZwVQ0FpnDqpw6eQ7GU+iguorWfh0F2HTUhmS+igPorWfQQH4dPIoyX0UF9Far8KguwvVJtFRMo0VFoHCjmfL7qLK6NbM06eHTVOgn8Ls0u0WlS2GVlKvFdzNUZS6Ix2YdHZQW3T2INXJmnsdvMlZvUxKWnkYLMOjswi3hslqYpbMaFk9Si1pWc+3CFWGH6LpP0bf8QrNwY1Hqo5orljnm0+itw+i3jg28vVetwY/wAQjmEVy5gcCUangSdFu8DkApwip5jwHLmS3Y7jp6hFGxOZan+CUM4Z3L1KlVpPuacKK7CT9lAapd2B/JWn+mOpVThBrJ81aqPyRKmvBlnB9vNVOEWq3B/8YXr8MQOkKuMTwTl9pY8UzugjeA3nf8QZ3e5MeQVa29UNMMquBJ+JuQMmJGs7vqvme1tv1HYx9Xm82Ggb7rYHYeq672Z2w0Xc4GmBIdMlhOjm5xP4VwNbXqTl12O1pKVOMem523DLwS5uWTxk7nI/tNkv+nWbivaogiL03f3CC0yY8PFbWxHCtTkES0kEdso52Xo0Gtl8k37GGs0i+eIt+nVTQXR/ysalWbs1q6vMpHNWmbOZOHVThui6wYNg0VhQaNAk9X6Fcr6nIfoydCoNmPOTV1+6FUwp5t+CuWXk5P8AkrzoFU7AdrC6swhuS5uZXLROX/6d5lT/AKebrK6NxQKhS5ib7lKhBdjAdsZg/tQn7OaMmj0W2+EtUhDrSK4a7IyDgxyUTpIUS4sh4IaaOUeScpO/LpKlXTTKql7koaCIGHn8kBj0RtRKzGG4J5ojaZ5oYqq4qJXYbBdw8wFNw81XiqcRLcC4Z1V90jVDFUKCujcNggnmoWnmqcZeOrwjcNgu51VoPNL/AKpW/Upbj2D7nirABKfqVU4lKzC6HYCyvais5mDrOpCagYd2wNyYyPRMCvOqFiHhzS05EEHxF08XYrJH5rr0yKhBuZM99R5rstjYak6jSNLFMoYljXXcHNYRvE8OoIIIvO91IjVcptbAvbWvNy4z3PzQxTe3dIm7oHXmFy6l33PdF23O3qbf/TVN3E4XdLs3UXN4dSc3NBBa5pzsR2Xb+xe1sO8uZS90OvBzB6dOy+Z7MZVbRcytTLmlzTSDifdJDi+Bo3dE9COq3fZTDDi06tOxNrRMxPn9CvNGWE00a/PFn15tW114ao5pL9RC8OJXdjE5bkNnEDmq/qRzSZrqhqK8SLsddiR1QH40DSUDicxKqXDkfNPFBdhf5kNAVU43oliUNzinjETlIO/GdEtUxp5BCe8peo7sqUUTeRarjXdElXxjualQFK1WHmnlTj1YrTZU4p3NRBcDzUVZ0/KDGfhjtOm4Jum9wGfqk8PiKVVm9ujIZySO8WPefBNUHsj+mIk3EG8aZReCuM/5iH9H+j0LSvyPUqzufqj/AKiM3DxICyRWpuJ3qbQ3M5CSIIvHojDaVARvUaZMzk0gjU9/2S/60H9NvuPl2vqNGjtRj/hqMMEgw4G7cx4JhmLH+Q8wgUdq4V1MEUmNj/GmBEjUxHRZmI9oGNBDKeoALWi0kCQAO6Uv5NLpG5a078m6MUP8m3yuPJLVNv0GP3HVmBxgbpN7kAadUjg9qBzSWio4tdAa4broJu4Agd5svKeF3mnfY0mZDnNG9naRJuO6wX8tKbtCkzTlUusja/UgmJv0BP0U/VDXeHdrh8wkaZLfie8+MDsBooCw33ZPM+8fVehaqu/pS+7ZPAj5Yf8AmrZIG+SM4Y/9lBjicqdU5D4RfWbuXnHdyPgIsvBUdyK0epqW7fgSoR9S9TFkEAMJveXMG7Pj2RGGqbhjeGGuLnuqBsEaRuxETJmyDv8AMA9wh4yXgDfewDIU3bjY5buXeyhairfdr8D4MTSrUnMALmuO9uwKbXVCd45yAABrJK84DpyEaH3suZEZrAfsneMmviDlI3xumOYDZjpKbfSJ/vMfnVZ1tRW6Q/wpUYgdh7WrV6tRj8O+mxvwPe3d3gDHwTN4JlbDtn1XscKZZMEAkECY5yV5sPYrqhJNmXvLpM6dBb1WxtzHswmFqPkAMpuLe4HujxMDxUR1Fd3lJ2XgpUYXOOofwkpvh1fFVKgMOI3GtkxnaY8lrO9jsI3da8FpaW7rgWn4crlq0dge09B9GmCb7rRcHMAA/JbL8PSqDn5rzzjGrvnv7iymuhg4bZLQRO5VFwSABMyAXC021RP+kqbKnEpGDq2AG8vdOY7LapbPpMynzJQNr7bpUKD6jrBo5ZnQDqVFOjCl8Tl+wUpnPYusKZIdIIzBQTtEAAxmY8/z0WhQ2nh8c0Aktd5OH0IWL7Q7POGbvu99s+6Wj4jBzzII5LGtLUx3jNtFSp2fQLV2zTa6INnNBOl72joFSltxj3ABrgIuXESDIjLQ38lxtTavEqOEx/UndMiAASAZESNRpIWtTduNImx1Ec5ym5+6yeqrxVnJk4rwdGMYwyBnrdDxGIYIkacz6rBfiw2oSDYNmJIJ3iYkRFv2WZtnaj+EXMG+W6XMyRoL5clEK+om7ZsrFeDpK2LpiBmcj72Vp58o80amxjzDbgGJ96AeR1C4ytuFlNzqTrh7nPFSpuuMAuIaJIi2fZMbN2kKTBvjekTM2+LOSLn3vRe1ycbXm39ybeiOpq4KmAZcy2kkm/RC/l9OM2DXJ31C5nH40Od7rXNLQXXeC06QLC/LokaePcXAlp+Hes4gEAXN8steSHON9m7e7GdRjaQZvHeaGDdhwzvmd3kIKwqu1KBuK0gn/B4sMjfmuY2zt6pUY9nvf1PdPK+ZGsArnaOOIZBaDEzznS/JbwoQmru/5DJn0R2Opf8A7gZGNw6+Ki5fD7TcGNDfeAAAMAW/LKLTgw8DyZ02wS11I+8esDkTa11MNSrkxuS3eMEmBHvZ+i06ECwAA6R9E9SY2w0FxpC8nLxvuaiFXY1ao7eFQMJAGrsshAtoE/hPZ73A2o7ecP7mSyRyMzOZTlOqBmUwzEhWqMF2JsDw2xabBDWiOsn5p5lAAWCG3Fq7a5WqhFdEAdtMlEFNA43NQVFYg/BHRWayEvxV455/DF0XAaPdV3Eo2odYnpf5oofZUmAU0wq8IclUvUNT7oAvwwg4l4axzt2S1pdAzMCV66r/ALXhqlJjR0WxNpU6lIGi4ObFuv3XLe2WEOJoVmVbDdMC8tIggzqbLImpgaxrUQTQcZqU2z7hObgOWq67G0m4/Cudh3t33MIBJtMWDoyOiHui5La6ON2N7LVC5pZVAAFxcD0W8/2fxtN28ytI5SfqFb2d2XWpt/rNDX3loN4FpMWhdPh6xyLD6ryfDJ/FS/Z454X2bMXA4fFn43jw/wBL3buHLWsDjvl0kjO1ua1K7XMdZljynNY226pdVDNWtAjqbx6qoKN3aFh00r7NnLbR2fw/fp+7eQAbzoG/suz2dj9/D7uIFnNIcDfn6rFxlAU/eqEWHgOt7TCCytxADcAXbOvWPktUrHQfyfEJ1NiNcZO4TJglt/E+Xkka+wahADTSAkuk8Sd68gaQt2Hc1R7jOfgp4UPB5zNxOxnO/uAMNFhaRnfMhKVNh1ZH9SBya05aXzlbpP4UszeaAOI4mSQXbpN9MoKlUILsM5nGUXNIcNy9gWhzWuAN5LviyzCuMPUaBDWnUES4TFr6D9loYvYIqOBqVXvvbeDecmC1oA5LxmHqgiXBzcnS0mAMtwNgB0dVk6O5OJmw9zA0Uw5wdJLXAmxkWnNIYmoRO80tJEbsSBPaZmT5rpnupsgQ6ADA3CS3lBAK5vb236jXBlFpIdyDnXOU+6N219TYqo0EuiE1sZNTDSSfdgQDo4gTlc3vkFnYnYrALv8AizkRfQ59PVNjC13He4ZMiTusJLQTEAEAxI9VrYOiDO/SIdAEvBJ7wZA8FrHKLsiErnOVNj3s60DkNBaFF0zqABjhj/xaot7S8l4GyzEch0yTFJxJ/CkaTvLwTeHedFBY9TMfdM0pzSdPnfrZO0X29b2MJAM0T0lFB/Cgsk/ZWDxl+30VCD78r0VEAvXjn/RAhifzTxVX1I/2k3Yj/aG90qrANnEjxVTizzSwNuq8lABuOZ1RqeLtB+aTV6bSSAMyYFwEANnFfhXjayrisK5lntj1+SAXfT0STTV0FhriclkY/aH6IivRJbvPAfTHwPmSTH9rhGnNPhZntFhGvoFzyAKZDyXGGgDOb5RoLqkrlJ2Oto7Tr4x39PDkUmhjm1nP4Tw9zZdwoY6YkAz7pvmtDC4HHs+KrTdewLXC2gMCJ7Lj/Z7+LLBTb+oqEO3TFOhhn7rQJ3Q0mQfdE5rWP8QWvIDKtdjzuw12HY6ZiN5zZDbXzWnAqS6KR55TT7o66hUrRFTdn/jJvppkuQ217ZOpYh+HqUOHULd9rrObUblvNcBJNhaLJmv/ABJptJDadV0RJe6hSneAIhsk5HUBI4j2qZjJAsWuDmtdulzWxBggCQXWkE90PTVIQbd7eo6VSKla9zJDH1XB9c9maTzdzPRPCr9l6AOnooW5aeq85vKWTPHXy07obqhnMgDnl6osHOQhl3MSmB5ujPpzlV4UzaTBPaMyo6pnJ7ZeipPu5+JNo/dAA9QDfqPsqbp3oJ6xefzqrOeCbT3mfwoVepHwmTpzjKUAV3T05GRNusJd9QxBdfpJ7dijFvuumwIymQQOmeaWAIFgIyJG96z2QgFqzt24jS/yGaDVJN+9z+XRajXNM6yZFsiLxnKBVe0GXduUdBdUAq7EOnP0+yiE/EQYDvn9FEWC5q0I1TjB4FZ9JxztHr4J6hGt+9yoAbpmbi3fKycp1RGk62SQqRlblGXdE4gkfI+mSAG2uJyXoqIO/wCAmArZkW/AmIKavny/dV39R+y9dTGvdC34TQixeo1VDlZoTA9VoVZU3kAWLl5K9cwjkqyk2B0bXfqMP/ybnzkLBcCDB8teqa2Nj9ypB+F1j30Kd29gL77R3XPpz4FXhvpLdGrWSuYgeud/iC7/AOFLrgVaRifiAJ92Rlmt8mFyn8SK5/RtHOuz0a/9l1KXzown8rOR2fig5znMgEDVocRpMzJhbWExbqTA5rofvkNhos2DOuUkGO65DAP96CYzvEreoA091xg3vGoNrr6GlUdt2cqcVfodBgNqGtScS8Cq0EOmBvbr4IdJGhF+63fZ1reIYdJgn3ZIiwMmI1FgIXzjZWLjF1GtyfvAA3vn8123ss88UE8nA2tJAgDrY+SJzdSjJeglFQqL3Oy3Z0HRDc7kNYVOPP5Pqqmqf9L5k7Nj3e8Pzkhuf08l5J6lDn7oGEfWHzlB4kzYE2VHtt8vugVL5zp6IAOK15sYvpY5Sg1bQW5negz5xdA3o0NvVW4ozi+U9NAgCzWAXMExY9exQKsj4w5pdplE3B3SJIUqPBEENPQ/SEqXT8QMZCDIA+YOSEBWpii3K9rwS0x2CSqMm4mesT1EapmtUAtpFnGQZv4+qUrVHAaOA5Ek9clYgDpnJvi4r1D3yb38QZ+SiLBc26Ri31yTFN4mBHXr4rOoEZ37DKI85lM0HWsOkm2fXVS0M0hU0iwXrKl89emSUY8ZCYCapkd/LNIA9JxvBtGtzCOwQRPqUrxxp81BUM/6QIcfUv8AJDLidUu2p3tCu386poYeFYFDaVfdjVIRYqMVCIv+/wCFesH5+ZIBhDVVQfw9VnV/aHDsJa6vTByI3gSD15JnC7RpVBNOox//AGuBjuAnZhdBxFsrLptn1hWow7MWPgLFc3bwTeyMSab50NjqvJqqbnC8eq3RpB2YHGYQtcRoCuO/iLSnBT/jUpn/ANm/VfVNqYMPZPIf6XB+1WzuJha1M57u8IvdnvCPL1V6HUKpZ9yKsbJnxvD4jdcCRMLd2mQ6hxm1LWAaAIB5GMvss/8Al5pvEw5pa1wtZzXZG/ktbDbFa8ngvADoa+m6SDvGLehHZfU04NRZypSTaOZwVZwe0t+IGZ6i6+m7Dx++WGw94WaLG15J1uuDwuDbSqvZVN2PcwjLIkSuq2NgDTqtc0gsL23EQe7ZseyrTwtTb8pkV5XmjvQ+0QFAULe817N4XzZ2AoeD0+yoQSh8Yj881U1baj5n9kAFcCLc0E/mqtxIvPPXyQXu5Tbz01QAKqB+/wCBAI5CT3zRN7Mzl+RCWeTyta9h8k0BXfv4+Xig1Hznn1/cK8EmBGut8s0CtbPLp+cwnYDypbx7pOoyDlHI5Ij3X+Wnmgu3omHCM7Tz5ZKiSj3kHP0Z+yiHxxq2e0KIA1DVHX8ymETiRlbyuByBSVF8eNufVNU2mRHKfPP6qWgHcPW5nQXkIhrG8GP2SlNvM+sWHVMb2cE/FlA0SsUFAg2F9b/lkSn3B85QqDTr627SUUZ+nZFxBmm0ZdMkUA+KA2TzgZcvumKefS8/kpDLCRdEmDyEXnK/NUcet/ko12XfX6oAs13SbX1WR7VbJq4igG0X7rg6SCSA4QRG9pktjevofHmuB9s/aioXvw9IFrAd17oIc/nB0b2zV04tvYibsjkMVhnUnljokGDDg4ebSQVSnVLTLSQeYsfNaWBoYUs/rOripP8AYxpaByuZPdDr7MDiP04rVBF96kWnw3Zle667nm3GcJ7X4inHv7wBmH+8uo2X/EphEV2uaTm5oBb5Zr569pBIIIIMQbEEaELyVEqcWNVGj9E+y/tXh8QzcbXY5wA90u3XEdnQdVX2lptosdVf7rGgkk2G6M475eK/PDKl5XSs9p3/AKCvh3bz21BT3SXk8PceCYBsQY05LlvQunV4kHs30PUq6lGzAYStLRZr6W87dDvip3J3ZBkWg+K6X2doB1VjhAAlwAAgkAx5FcTsmpLo5ldf7PP3areQBt4L61SvQl7HGatVj7mP7VFlPHv3mzvhjyYu1zmiY5i2XVamwd0VGFmRc3LInK40XPe1eK39oVSDYOazn8AANu8rU2HX95ptm3pqFjo5Xp4vx/hpqVad0fQuIB9FBU+X54qjvU/Pn0VC77r546xdz85H2VJ5HzXnEzE3VDHnp11QBcvjPkPuhmqBrP1Vahi3TyQnO6eP0TSAK+uDECOcX+ajqwNy6/KPLM3SjyPz5oFSoZznqPmqAO54uPkI8MsuiBVIVOLy5IL3zY9cv2RYRHvjW/5aUsXATFu0j5L11Uc9eUDxPZCdUI7c/uqEDL+v55KIJk5QvUWAepO5j6x4puidTkMpy8VmU35dPwJsUyHQbwb3DhbOCLFJgPDK09RomWU4PO/ceBSVMTBnTyCapsjyOtoUMobZSvYW1/ZW3tZ/bNCpNB56jx5hHYMwCbacufySAJSd0Jm5nI8lcm9vhmVRruXvDrMi/VF44iwt1QB4wifkmG4g3iQZy0sTCU/NZi3l3TFHIwEwLufr2/CpvX6X6qgbMdpGuas5sGMuSQi7QI0GuV5Gao58j81Xm8Qe8fOF6W26ESQD38AgZi7b9lKGIJcW7jz/APYwQ4/9zcneK4jbfsNWoAuYRVYMy0EOA5lmcdRK+oE29OqEPz88FpGo4kOmmfD5RqdT3SOhX0zbPsfh65LoLHm5cyBJPNuR7rjtuexFbDt4gIqMmDughwHMtuY6r0RnGRjKDiY+y3/1GnqupbtL9PFVoa5wgQ61nWPbNYOH2c10PpkwYs0tL6buW6SN9vIhdZR9mXYikWVCBuid9oLXnkSw53EG8LqxkoUZ38HjcMqqaOGr4jfxD3Xbv1HOHTeJMTrmug2I8mq1paJ3m+9rmLQEHF+xGIpEFm7WAMgCzv8AxP0K09g4F/Ea51NzS1wJk7sQeUb2lrrDT1YJPc1rQk5dDt99C4kWI/NVXfgx5qljnbQaLj2OgEqOyvpqVQOk+HSbaKh5A9UPfvzmNEWA9fV7d459UCrVINundWdVhsEa20QalSO3PyVWAhf1QKlTrz/deVTnr4/koRN+caIAs+3RLmvb7KOrDS2v2QH1bXv3+iZJ6XzOXPy5dUs55UqGSgPPTNMTCCqeS8QhU6epUTFcfp5+JCdpUzaMyMuUEjPwUUUMENU3H0v4GyYYQYExF1FFJaGaFTWBl9vA2TALS4CO1s+8dQoopGSlnHhzixPlZWqCBJy5j9vBRRAF5vBz76ckWicwBJEznbsFFEAFpVi05A6X06jqvKlQkj7dT9FFEAeVbTbO/wC/qvA76jyyheqIA8qO1M5Z/VDa2fD6KKJoCwzsRfK0xnzHRTdvlLu+XL5qKJMCmzNgYKu+KtBhcfeDgHUzPdl/NbrPZ6lTpuFERe8bxuL5vMnW/ooouVqalSFXGMnZ9r7G0Yxtexg4mhDrRAz9eaWcOf4M/ooourB3RkwM8uV1U1Lx3+aii0EVJ6nNesee0fTVeqIAWqVb9fqc0EvvGpJsclFECAtLSYmBzMwJ1tdCfnzAt8/2UUQIXL/kUCta2s39D9VFFQAKlSfn9kJr14oqQmD3gooomSf/2Q=="/>
          <p:cNvSpPr>
            <a:spLocks noChangeAspect="1" noChangeArrowheads="1"/>
          </p:cNvSpPr>
          <p:nvPr/>
        </p:nvSpPr>
        <p:spPr bwMode="auto">
          <a:xfrm>
            <a:off x="152400" y="-6905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0" y="1371600"/>
            <a:ext cx="9144000" cy="461665"/>
          </a:xfrm>
          <a:prstGeom prst="rect">
            <a:avLst/>
          </a:prstGeom>
          <a:solidFill>
            <a:schemeClr val="bg1">
              <a:lumMod val="85000"/>
            </a:schemeClr>
          </a:solidFill>
          <a:effectLst>
            <a:softEdge rad="63500"/>
          </a:effectLst>
        </p:spPr>
        <p:txBody>
          <a:bodyPr wrap="square" rtlCol="0">
            <a:spAutoFit/>
          </a:bodyPr>
          <a:lstStyle/>
          <a:p>
            <a:pPr algn="ctr"/>
            <a:r>
              <a:rPr lang="en-US" sz="2400" dirty="0">
                <a:latin typeface="Arial Narrow" panose="020B0606020202030204" pitchFamily="34" charset="0"/>
              </a:rPr>
              <a:t>Family Togetherness (Love / Joy / Peace) Cf. Prov. 22:6</a:t>
            </a:r>
          </a:p>
        </p:txBody>
      </p:sp>
      <p:sp>
        <p:nvSpPr>
          <p:cNvPr id="3" name="TextBox 2">
            <a:extLst>
              <a:ext uri="{FF2B5EF4-FFF2-40B4-BE49-F238E27FC236}">
                <a16:creationId xmlns:a16="http://schemas.microsoft.com/office/drawing/2014/main" id="{A0951F57-49AC-8F08-17E2-9B36C54D347E}"/>
              </a:ext>
            </a:extLst>
          </p:cNvPr>
          <p:cNvSpPr txBox="1"/>
          <p:nvPr/>
        </p:nvSpPr>
        <p:spPr>
          <a:xfrm>
            <a:off x="0" y="0"/>
            <a:ext cx="9144000" cy="400110"/>
          </a:xfrm>
          <a:prstGeom prst="rect">
            <a:avLst/>
          </a:prstGeom>
          <a:noFill/>
        </p:spPr>
        <p:txBody>
          <a:bodyPr wrap="square" rtlCol="0">
            <a:spAutoFit/>
          </a:bodyPr>
          <a:lstStyle/>
          <a:p>
            <a:pPr algn="ctr"/>
            <a:r>
              <a:rPr lang="en-US" sz="2000" dirty="0">
                <a:solidFill>
                  <a:schemeClr val="bg1">
                    <a:lumMod val="50000"/>
                  </a:schemeClr>
                </a:solidFill>
              </a:rPr>
              <a:t>Training Up A Child</a:t>
            </a:r>
          </a:p>
        </p:txBody>
      </p:sp>
      <p:sp>
        <p:nvSpPr>
          <p:cNvPr id="6" name="TextBox 5">
            <a:extLst>
              <a:ext uri="{FF2B5EF4-FFF2-40B4-BE49-F238E27FC236}">
                <a16:creationId xmlns:a16="http://schemas.microsoft.com/office/drawing/2014/main" id="{BE3010C8-4474-82B0-4FC9-6EB3DD6E5B6B}"/>
              </a:ext>
            </a:extLst>
          </p:cNvPr>
          <p:cNvSpPr txBox="1"/>
          <p:nvPr/>
        </p:nvSpPr>
        <p:spPr>
          <a:xfrm>
            <a:off x="0" y="848380"/>
            <a:ext cx="9144000" cy="523220"/>
          </a:xfrm>
          <a:prstGeom prst="rect">
            <a:avLst/>
          </a:prstGeom>
          <a:noFill/>
        </p:spPr>
        <p:txBody>
          <a:bodyPr wrap="square" rtlCol="0">
            <a:spAutoFit/>
          </a:bodyPr>
          <a:lstStyle/>
          <a:p>
            <a:pPr algn="ctr"/>
            <a:r>
              <a:rPr lang="en-US" sz="2800" b="1" dirty="0">
                <a:latin typeface="Arial Narrow" panose="020B0606020202030204" pitchFamily="34" charset="0"/>
              </a:rPr>
              <a:t>The Home OUTCOME God-Fearing Parents Are Seeking</a:t>
            </a:r>
          </a:p>
        </p:txBody>
      </p:sp>
      <p:sp>
        <p:nvSpPr>
          <p:cNvPr id="9" name="TextBox 8">
            <a:extLst>
              <a:ext uri="{FF2B5EF4-FFF2-40B4-BE49-F238E27FC236}">
                <a16:creationId xmlns:a16="http://schemas.microsoft.com/office/drawing/2014/main" id="{EF5B355F-1659-25EB-C212-54F4E7E86A1F}"/>
              </a:ext>
            </a:extLst>
          </p:cNvPr>
          <p:cNvSpPr txBox="1"/>
          <p:nvPr/>
        </p:nvSpPr>
        <p:spPr>
          <a:xfrm>
            <a:off x="4114800" y="1966556"/>
            <a:ext cx="4953141" cy="2308324"/>
          </a:xfrm>
          <a:prstGeom prst="rect">
            <a:avLst/>
          </a:prstGeom>
          <a:noFill/>
        </p:spPr>
        <p:txBody>
          <a:bodyPr wrap="square" rtlCol="0">
            <a:spAutoFit/>
          </a:bodyPr>
          <a:lstStyle/>
          <a:p>
            <a:pPr algn="just"/>
            <a:r>
              <a:rPr lang="en-US" sz="2400" b="1" u="sng" dirty="0">
                <a:latin typeface="Arial Narrow" panose="020B0606020202030204" pitchFamily="34" charset="0"/>
              </a:rPr>
              <a:t>Prov. 23:24-25</a:t>
            </a:r>
            <a:r>
              <a:rPr lang="en-US" sz="2400" dirty="0">
                <a:latin typeface="Arial Narrow" panose="020B0606020202030204" pitchFamily="34" charset="0"/>
              </a:rPr>
              <a:t>, “</a:t>
            </a:r>
            <a:r>
              <a:rPr lang="en-US" sz="2400" b="1" dirty="0">
                <a:latin typeface="Arial Narrow" panose="020B0606020202030204" pitchFamily="34" charset="0"/>
              </a:rPr>
              <a:t>The Father Of THE RIGHTEOUS</a:t>
            </a:r>
            <a:r>
              <a:rPr lang="en-US" sz="2400" dirty="0">
                <a:latin typeface="Arial Narrow" panose="020B0606020202030204" pitchFamily="34" charset="0"/>
              </a:rPr>
              <a:t> shall </a:t>
            </a:r>
            <a:r>
              <a:rPr lang="en-US" sz="2400" b="1" dirty="0">
                <a:latin typeface="Arial Narrow" panose="020B0606020202030204" pitchFamily="34" charset="0"/>
              </a:rPr>
              <a:t>GREATLY REJOICE</a:t>
            </a:r>
            <a:r>
              <a:rPr lang="en-US" sz="2400" dirty="0">
                <a:latin typeface="Arial Narrow" panose="020B0606020202030204" pitchFamily="34" charset="0"/>
              </a:rPr>
              <a:t>: and </a:t>
            </a:r>
            <a:r>
              <a:rPr lang="en-US" sz="2400" b="1" dirty="0">
                <a:latin typeface="Arial Narrow" panose="020B0606020202030204" pitchFamily="34" charset="0"/>
              </a:rPr>
              <a:t>He That </a:t>
            </a:r>
            <a:r>
              <a:rPr lang="en-US" sz="2400" b="1" dirty="0" err="1">
                <a:latin typeface="Arial Narrow" panose="020B0606020202030204" pitchFamily="34" charset="0"/>
              </a:rPr>
              <a:t>Begetteth</a:t>
            </a:r>
            <a:r>
              <a:rPr lang="en-US" sz="2400" b="1" dirty="0">
                <a:latin typeface="Arial Narrow" panose="020B0606020202030204" pitchFamily="34" charset="0"/>
              </a:rPr>
              <a:t> A WISE CHILD </a:t>
            </a:r>
            <a:r>
              <a:rPr lang="en-US" sz="2400" dirty="0">
                <a:latin typeface="Arial Narrow" panose="020B0606020202030204" pitchFamily="34" charset="0"/>
              </a:rPr>
              <a:t>shall </a:t>
            </a:r>
            <a:r>
              <a:rPr lang="en-US" sz="2400" b="1" dirty="0">
                <a:latin typeface="Arial Narrow" panose="020B0606020202030204" pitchFamily="34" charset="0"/>
              </a:rPr>
              <a:t>HAVE JOY OF HIM</a:t>
            </a:r>
            <a:r>
              <a:rPr lang="en-US" sz="2400" dirty="0">
                <a:latin typeface="Arial Narrow" panose="020B0606020202030204" pitchFamily="34" charset="0"/>
              </a:rPr>
              <a:t>. 25 </a:t>
            </a:r>
            <a:r>
              <a:rPr lang="en-US" sz="2400" b="1" dirty="0">
                <a:latin typeface="Arial Narrow" panose="020B0606020202030204" pitchFamily="34" charset="0"/>
              </a:rPr>
              <a:t>Thy Father </a:t>
            </a:r>
            <a:r>
              <a:rPr lang="en-US" sz="2400" dirty="0">
                <a:latin typeface="Arial Narrow" panose="020B0606020202030204" pitchFamily="34" charset="0"/>
              </a:rPr>
              <a:t>and </a:t>
            </a:r>
            <a:r>
              <a:rPr lang="en-US" sz="2400" b="1" dirty="0">
                <a:latin typeface="Arial Narrow" panose="020B0606020202030204" pitchFamily="34" charset="0"/>
              </a:rPr>
              <a:t>Thy Mother </a:t>
            </a:r>
            <a:r>
              <a:rPr lang="en-US" sz="2400" dirty="0">
                <a:latin typeface="Arial Narrow" panose="020B0606020202030204" pitchFamily="34" charset="0"/>
              </a:rPr>
              <a:t>shall </a:t>
            </a:r>
            <a:r>
              <a:rPr lang="en-US" sz="2400" b="1" dirty="0">
                <a:latin typeface="Arial Narrow" panose="020B0606020202030204" pitchFamily="34" charset="0"/>
              </a:rPr>
              <a:t>BE GLAD</a:t>
            </a:r>
            <a:r>
              <a:rPr lang="en-US" sz="2400" dirty="0">
                <a:latin typeface="Arial Narrow" panose="020B0606020202030204" pitchFamily="34" charset="0"/>
              </a:rPr>
              <a:t>, and </a:t>
            </a:r>
            <a:r>
              <a:rPr lang="en-US" sz="2400" b="1" dirty="0">
                <a:latin typeface="Arial Narrow" panose="020B0606020202030204" pitchFamily="34" charset="0"/>
              </a:rPr>
              <a:t>She That BARE THEE </a:t>
            </a:r>
            <a:r>
              <a:rPr lang="en-US" sz="2400" dirty="0">
                <a:latin typeface="Arial Narrow" panose="020B0606020202030204" pitchFamily="34" charset="0"/>
              </a:rPr>
              <a:t>shall </a:t>
            </a:r>
            <a:r>
              <a:rPr lang="en-US" sz="2400" b="1" dirty="0">
                <a:latin typeface="Arial Narrow" panose="020B0606020202030204" pitchFamily="34" charset="0"/>
              </a:rPr>
              <a:t>REJOICE</a:t>
            </a:r>
            <a:r>
              <a:rPr lang="en-US" sz="2400" dirty="0">
                <a:latin typeface="Arial Narrow" panose="020B0606020202030204" pitchFamily="34" charset="0"/>
              </a:rPr>
              <a:t>.”</a:t>
            </a:r>
          </a:p>
        </p:txBody>
      </p:sp>
      <p:sp>
        <p:nvSpPr>
          <p:cNvPr id="21" name="TextBox 20">
            <a:extLst>
              <a:ext uri="{FF2B5EF4-FFF2-40B4-BE49-F238E27FC236}">
                <a16:creationId xmlns:a16="http://schemas.microsoft.com/office/drawing/2014/main" id="{507AF5EC-D1EF-BA8A-4CCE-D9CA63B63410}"/>
              </a:ext>
            </a:extLst>
          </p:cNvPr>
          <p:cNvSpPr txBox="1"/>
          <p:nvPr/>
        </p:nvSpPr>
        <p:spPr>
          <a:xfrm>
            <a:off x="4495800" y="4359533"/>
            <a:ext cx="2881251" cy="1200329"/>
          </a:xfrm>
          <a:prstGeom prst="rect">
            <a:avLst/>
          </a:prstGeom>
          <a:noFill/>
        </p:spPr>
        <p:txBody>
          <a:bodyPr wrap="square" rtlCol="0">
            <a:spAutoFit/>
          </a:bodyPr>
          <a:lstStyle/>
          <a:p>
            <a:pPr algn="ctr"/>
            <a:r>
              <a:rPr lang="en-US" sz="2400" dirty="0">
                <a:latin typeface="Arial Narrow" panose="020B0606020202030204" pitchFamily="34" charset="0"/>
              </a:rPr>
              <a:t>Our Objective</a:t>
            </a:r>
            <a:br>
              <a:rPr lang="en-US" sz="2400" dirty="0">
                <a:latin typeface="Arial Narrow" panose="020B0606020202030204" pitchFamily="34" charset="0"/>
              </a:rPr>
            </a:br>
            <a:r>
              <a:rPr lang="en-US" sz="2400" dirty="0">
                <a:latin typeface="Arial Narrow" panose="020B0606020202030204" pitchFamily="34" charset="0"/>
              </a:rPr>
              <a:t>Is To Cultivate In Them A Servant’s Heart.</a:t>
            </a:r>
          </a:p>
        </p:txBody>
      </p:sp>
      <p:sp>
        <p:nvSpPr>
          <p:cNvPr id="8" name="TextBox 7">
            <a:extLst>
              <a:ext uri="{FF2B5EF4-FFF2-40B4-BE49-F238E27FC236}">
                <a16:creationId xmlns:a16="http://schemas.microsoft.com/office/drawing/2014/main" id="{DF98D232-358C-8E3E-A88F-4261FEAF1773}"/>
              </a:ext>
            </a:extLst>
          </p:cNvPr>
          <p:cNvSpPr txBox="1"/>
          <p:nvPr/>
        </p:nvSpPr>
        <p:spPr>
          <a:xfrm>
            <a:off x="0" y="4378404"/>
            <a:ext cx="4572000" cy="1200329"/>
          </a:xfrm>
          <a:prstGeom prst="rect">
            <a:avLst/>
          </a:prstGeom>
          <a:solidFill>
            <a:schemeClr val="bg1">
              <a:lumMod val="50000"/>
            </a:schemeClr>
          </a:solidFill>
          <a:effectLst>
            <a:softEdge rad="63500"/>
          </a:effectLst>
        </p:spPr>
        <p:txBody>
          <a:bodyPr wrap="square" rtlCol="0">
            <a:spAutoFit/>
          </a:bodyPr>
          <a:lstStyle/>
          <a:p>
            <a:pPr algn="ctr"/>
            <a:r>
              <a:rPr lang="en-US" sz="2400" dirty="0">
                <a:solidFill>
                  <a:schemeClr val="bg1"/>
                </a:solidFill>
                <a:effectLst>
                  <a:outerShdw blurRad="38100" dist="38100" dir="2700000" algn="tl">
                    <a:srgbClr val="000000">
                      <a:alpha val="43137"/>
                    </a:srgbClr>
                  </a:outerShdw>
                </a:effectLst>
                <a:latin typeface="Arial Narrow" panose="020B0606020202030204" pitchFamily="34" charset="0"/>
              </a:rPr>
              <a:t>What Will Our Older Daughter</a:t>
            </a:r>
          </a:p>
          <a:p>
            <a:pPr algn="ctr"/>
            <a:r>
              <a:rPr lang="en-US" sz="2400" dirty="0">
                <a:solidFill>
                  <a:schemeClr val="bg1"/>
                </a:solidFill>
                <a:effectLst>
                  <a:outerShdw blurRad="38100" dist="38100" dir="2700000" algn="tl">
                    <a:srgbClr val="000000">
                      <a:alpha val="43137"/>
                    </a:srgbClr>
                  </a:outerShdw>
                </a:effectLst>
                <a:latin typeface="Arial Narrow" panose="020B0606020202030204" pitchFamily="34" charset="0"/>
              </a:rPr>
              <a:t>Say When Her Friends Tempt Her</a:t>
            </a:r>
            <a:br>
              <a:rPr lang="en-US" sz="2400" dirty="0">
                <a:solidFill>
                  <a:schemeClr val="bg1"/>
                </a:solidFill>
                <a:effectLst>
                  <a:outerShdw blurRad="38100" dist="38100" dir="2700000" algn="tl">
                    <a:srgbClr val="000000">
                      <a:alpha val="43137"/>
                    </a:srgbClr>
                  </a:outerShdw>
                </a:effectLst>
                <a:latin typeface="Arial Narrow" panose="020B0606020202030204" pitchFamily="34" charset="0"/>
              </a:rPr>
            </a:br>
            <a:r>
              <a:rPr lang="en-US" sz="2400" dirty="0">
                <a:solidFill>
                  <a:schemeClr val="bg1"/>
                </a:solidFill>
                <a:effectLst>
                  <a:outerShdw blurRad="38100" dist="38100" dir="2700000" algn="tl">
                    <a:srgbClr val="000000">
                      <a:alpha val="43137"/>
                    </a:srgbClr>
                  </a:outerShdw>
                </a:effectLst>
                <a:latin typeface="Arial Narrow" panose="020B0606020202030204" pitchFamily="34" charset="0"/>
              </a:rPr>
              <a:t>To Stay Out Past Her Curfew?</a:t>
            </a:r>
          </a:p>
        </p:txBody>
      </p:sp>
      <p:sp>
        <p:nvSpPr>
          <p:cNvPr id="10" name="TextBox 9">
            <a:extLst>
              <a:ext uri="{FF2B5EF4-FFF2-40B4-BE49-F238E27FC236}">
                <a16:creationId xmlns:a16="http://schemas.microsoft.com/office/drawing/2014/main" id="{EE556483-01C6-D891-A52D-91157AC9BDC7}"/>
              </a:ext>
            </a:extLst>
          </p:cNvPr>
          <p:cNvSpPr txBox="1"/>
          <p:nvPr/>
        </p:nvSpPr>
        <p:spPr>
          <a:xfrm>
            <a:off x="-1" y="5657671"/>
            <a:ext cx="9144000" cy="1200329"/>
          </a:xfrm>
          <a:prstGeom prst="rect">
            <a:avLst/>
          </a:prstGeom>
          <a:noFill/>
        </p:spPr>
        <p:txBody>
          <a:bodyPr wrap="square" rtlCol="0">
            <a:spAutoFit/>
          </a:bodyPr>
          <a:lstStyle/>
          <a:p>
            <a:pPr algn="just"/>
            <a:r>
              <a:rPr lang="en-US" sz="2400" b="1" u="sng" dirty="0">
                <a:latin typeface="Arial Narrow" panose="020B0606020202030204" pitchFamily="34" charset="0"/>
              </a:rPr>
              <a:t>Heb. 12:11</a:t>
            </a:r>
            <a:r>
              <a:rPr lang="en-US" sz="2400" dirty="0">
                <a:latin typeface="Arial Narrow" panose="020B0606020202030204" pitchFamily="34" charset="0"/>
              </a:rPr>
              <a:t>, “Now </a:t>
            </a:r>
            <a:r>
              <a:rPr lang="en-US" sz="2400" b="1" dirty="0">
                <a:latin typeface="Arial Narrow" panose="020B0606020202030204" pitchFamily="34" charset="0"/>
              </a:rPr>
              <a:t>No Chastening For The Present </a:t>
            </a:r>
            <a:r>
              <a:rPr lang="en-US" sz="2400" b="1" dirty="0" err="1">
                <a:latin typeface="Arial Narrow" panose="020B0606020202030204" pitchFamily="34" charset="0"/>
              </a:rPr>
              <a:t>Seemeth</a:t>
            </a:r>
            <a:r>
              <a:rPr lang="en-US" sz="2400" b="1" dirty="0">
                <a:latin typeface="Arial Narrow" panose="020B0606020202030204" pitchFamily="34" charset="0"/>
              </a:rPr>
              <a:t> To Be Joyous</a:t>
            </a:r>
            <a:r>
              <a:rPr lang="en-US" sz="2400" dirty="0">
                <a:latin typeface="Arial Narrow" panose="020B0606020202030204" pitchFamily="34" charset="0"/>
              </a:rPr>
              <a:t>, </a:t>
            </a:r>
            <a:r>
              <a:rPr lang="en-US" sz="2400" b="1" dirty="0">
                <a:latin typeface="Arial Narrow" panose="020B0606020202030204" pitchFamily="34" charset="0"/>
              </a:rPr>
              <a:t>But</a:t>
            </a:r>
            <a:r>
              <a:rPr lang="en-US" sz="2400" dirty="0">
                <a:latin typeface="Arial Narrow" panose="020B0606020202030204" pitchFamily="34" charset="0"/>
              </a:rPr>
              <a:t> </a:t>
            </a:r>
            <a:r>
              <a:rPr lang="en-US" sz="2400" b="1" dirty="0">
                <a:latin typeface="Arial Narrow" panose="020B0606020202030204" pitchFamily="34" charset="0"/>
              </a:rPr>
              <a:t>Grievous</a:t>
            </a:r>
            <a:r>
              <a:rPr lang="en-US" sz="2400" dirty="0">
                <a:latin typeface="Arial Narrow" panose="020B0606020202030204" pitchFamily="34" charset="0"/>
              </a:rPr>
              <a:t>: </a:t>
            </a:r>
            <a:r>
              <a:rPr lang="en-US" sz="2400" b="1" dirty="0">
                <a:latin typeface="Arial Narrow" panose="020B0606020202030204" pitchFamily="34" charset="0"/>
              </a:rPr>
              <a:t>Nevertheless Afterward It </a:t>
            </a:r>
            <a:r>
              <a:rPr lang="en-US" sz="2400" b="1" dirty="0" err="1">
                <a:latin typeface="Arial Narrow" panose="020B0606020202030204" pitchFamily="34" charset="0"/>
              </a:rPr>
              <a:t>Yieldeth</a:t>
            </a:r>
            <a:r>
              <a:rPr lang="en-US" sz="2400" b="1" dirty="0">
                <a:latin typeface="Arial Narrow" panose="020B0606020202030204" pitchFamily="34" charset="0"/>
              </a:rPr>
              <a:t> The Peaceable Fruit Of Righteousness Unto Them Which Are Exercised Thereby</a:t>
            </a:r>
            <a:r>
              <a:rPr lang="en-US" sz="2400" dirty="0">
                <a:latin typeface="Arial Narrow" panose="020B0606020202030204" pitchFamily="34" charset="0"/>
              </a:rPr>
              <a:t>.”</a:t>
            </a:r>
          </a:p>
        </p:txBody>
      </p:sp>
      <p:pic>
        <p:nvPicPr>
          <p:cNvPr id="1026" name="Picture 2" descr="Group Of Four Teenage Girls Sitting On Bench In Autumn Park | Stock ...">
            <a:extLst>
              <a:ext uri="{FF2B5EF4-FFF2-40B4-BE49-F238E27FC236}">
                <a16:creationId xmlns:a16="http://schemas.microsoft.com/office/drawing/2014/main" id="{FC0DBC50-EA17-A51E-0C27-477BA52AA2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905000"/>
            <a:ext cx="3581258" cy="2386013"/>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1028" name="Picture 4" descr="Analog Clock With The Time 9 Oclock Stock Photo - Download Image Now ...">
            <a:extLst>
              <a:ext uri="{FF2B5EF4-FFF2-40B4-BE49-F238E27FC236}">
                <a16:creationId xmlns:a16="http://schemas.microsoft.com/office/drawing/2014/main" id="{EEB28F62-AAFB-240B-EF9A-9DA3B0A5DAA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96613" y="4343400"/>
            <a:ext cx="1847388" cy="1311533"/>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11" name="Picture 4" descr="Crying Toddler Stock Photos, Images and Backgrounds for Free Download">
            <a:extLst>
              <a:ext uri="{FF2B5EF4-FFF2-40B4-BE49-F238E27FC236}">
                <a16:creationId xmlns:a16="http://schemas.microsoft.com/office/drawing/2014/main" id="{3FC9F69F-A938-78B8-13F9-66D091ADBAC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77200" y="-76200"/>
            <a:ext cx="1090695" cy="1090695"/>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12" name="Picture 4" descr="Know how to deal with a stubborn child | WOW Parenting">
            <a:extLst>
              <a:ext uri="{FF2B5EF4-FFF2-40B4-BE49-F238E27FC236}">
                <a16:creationId xmlns:a16="http://schemas.microsoft.com/office/drawing/2014/main" id="{26793FE6-CFD5-5065-0888-1C5704A166B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01000" y="76200"/>
            <a:ext cx="838200" cy="838200"/>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5508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026"/>
                                        </p:tgtEl>
                                        <p:attrNameLst>
                                          <p:attrName>style.visibility</p:attrName>
                                        </p:attrNameLst>
                                      </p:cBhvr>
                                      <p:to>
                                        <p:strVal val="visible"/>
                                      </p:to>
                                    </p:set>
                                    <p:anim calcmode="lin" valueType="num">
                                      <p:cBhvr>
                                        <p:cTn id="19" dur="500" fill="hold"/>
                                        <p:tgtEl>
                                          <p:spTgt spid="1026"/>
                                        </p:tgtEl>
                                        <p:attrNameLst>
                                          <p:attrName>ppt_w</p:attrName>
                                        </p:attrNameLst>
                                      </p:cBhvr>
                                      <p:tavLst>
                                        <p:tav tm="0">
                                          <p:val>
                                            <p:fltVal val="0"/>
                                          </p:val>
                                        </p:tav>
                                        <p:tav tm="100000">
                                          <p:val>
                                            <p:strVal val="#ppt_w"/>
                                          </p:val>
                                        </p:tav>
                                      </p:tavLst>
                                    </p:anim>
                                    <p:anim calcmode="lin" valueType="num">
                                      <p:cBhvr>
                                        <p:cTn id="20" dur="500" fill="hold"/>
                                        <p:tgtEl>
                                          <p:spTgt spid="1026"/>
                                        </p:tgtEl>
                                        <p:attrNameLst>
                                          <p:attrName>ppt_h</p:attrName>
                                        </p:attrNameLst>
                                      </p:cBhvr>
                                      <p:tavLst>
                                        <p:tav tm="0">
                                          <p:val>
                                            <p:fltVal val="0"/>
                                          </p:val>
                                        </p:tav>
                                        <p:tav tm="100000">
                                          <p:val>
                                            <p:strVal val="#ppt_h"/>
                                          </p:val>
                                        </p:tav>
                                      </p:tavLst>
                                    </p:anim>
                                    <p:animEffect transition="in" filter="fade">
                                      <p:cBhvr>
                                        <p:cTn id="21" dur="500"/>
                                        <p:tgtEl>
                                          <p:spTgt spid="102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500" fill="hold"/>
                                        <p:tgtEl>
                                          <p:spTgt spid="8"/>
                                        </p:tgtEl>
                                        <p:attrNameLst>
                                          <p:attrName>ppt_w</p:attrName>
                                        </p:attrNameLst>
                                      </p:cBhvr>
                                      <p:tavLst>
                                        <p:tav tm="0">
                                          <p:val>
                                            <p:fltVal val="0"/>
                                          </p:val>
                                        </p:tav>
                                        <p:tav tm="100000">
                                          <p:val>
                                            <p:strVal val="#ppt_w"/>
                                          </p:val>
                                        </p:tav>
                                      </p:tavLst>
                                    </p:anim>
                                    <p:anim calcmode="lin" valueType="num">
                                      <p:cBhvr>
                                        <p:cTn id="31" dur="500" fill="hold"/>
                                        <p:tgtEl>
                                          <p:spTgt spid="8"/>
                                        </p:tgtEl>
                                        <p:attrNameLst>
                                          <p:attrName>ppt_h</p:attrName>
                                        </p:attrNameLst>
                                      </p:cBhvr>
                                      <p:tavLst>
                                        <p:tav tm="0">
                                          <p:val>
                                            <p:fltVal val="0"/>
                                          </p:val>
                                        </p:tav>
                                        <p:tav tm="100000">
                                          <p:val>
                                            <p:strVal val="#ppt_h"/>
                                          </p:val>
                                        </p:tav>
                                      </p:tavLst>
                                    </p:anim>
                                    <p:animEffect transition="in" filter="fade">
                                      <p:cBhvr>
                                        <p:cTn id="32" dur="500"/>
                                        <p:tgtEl>
                                          <p:spTgt spid="8"/>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028"/>
                                        </p:tgtEl>
                                        <p:attrNameLst>
                                          <p:attrName>style.visibility</p:attrName>
                                        </p:attrNameLst>
                                      </p:cBhvr>
                                      <p:to>
                                        <p:strVal val="visible"/>
                                      </p:to>
                                    </p:set>
                                    <p:anim calcmode="lin" valueType="num">
                                      <p:cBhvr>
                                        <p:cTn id="40" dur="500" fill="hold"/>
                                        <p:tgtEl>
                                          <p:spTgt spid="1028"/>
                                        </p:tgtEl>
                                        <p:attrNameLst>
                                          <p:attrName>ppt_w</p:attrName>
                                        </p:attrNameLst>
                                      </p:cBhvr>
                                      <p:tavLst>
                                        <p:tav tm="0">
                                          <p:val>
                                            <p:fltVal val="0"/>
                                          </p:val>
                                        </p:tav>
                                        <p:tav tm="100000">
                                          <p:val>
                                            <p:strVal val="#ppt_w"/>
                                          </p:val>
                                        </p:tav>
                                      </p:tavLst>
                                    </p:anim>
                                    <p:anim calcmode="lin" valueType="num">
                                      <p:cBhvr>
                                        <p:cTn id="41" dur="500" fill="hold"/>
                                        <p:tgtEl>
                                          <p:spTgt spid="1028"/>
                                        </p:tgtEl>
                                        <p:attrNameLst>
                                          <p:attrName>ppt_h</p:attrName>
                                        </p:attrNameLst>
                                      </p:cBhvr>
                                      <p:tavLst>
                                        <p:tav tm="0">
                                          <p:val>
                                            <p:fltVal val="0"/>
                                          </p:val>
                                        </p:tav>
                                        <p:tav tm="100000">
                                          <p:val>
                                            <p:strVal val="#ppt_h"/>
                                          </p:val>
                                        </p:tav>
                                      </p:tavLst>
                                    </p:anim>
                                    <p:animEffect transition="in" filter="fade">
                                      <p:cBhvr>
                                        <p:cTn id="42" dur="500"/>
                                        <p:tgtEl>
                                          <p:spTgt spid="1028"/>
                                        </p:tgtEl>
                                      </p:cBhvr>
                                    </p:animEffect>
                                  </p:childTnLst>
                                </p:cTn>
                              </p:par>
                            </p:childTnLst>
                          </p:cTn>
                        </p:par>
                        <p:par>
                          <p:cTn id="43" fill="hold">
                            <p:stCondLst>
                              <p:cond delay="2000"/>
                            </p:stCondLst>
                            <p:childTnLst>
                              <p:par>
                                <p:cTn id="44" presetID="53" presetClass="entr" presetSubtype="16" fill="hold" nodeType="afterEffect">
                                  <p:stCondLst>
                                    <p:cond delay="0"/>
                                  </p:stCondLst>
                                  <p:childTnLst>
                                    <p:set>
                                      <p:cBhvr>
                                        <p:cTn id="45" dur="1" fill="hold">
                                          <p:stCondLst>
                                            <p:cond delay="0"/>
                                          </p:stCondLst>
                                        </p:cTn>
                                        <p:tgtEl>
                                          <p:spTgt spid="10">
                                            <p:txEl>
                                              <p:pRg st="0" end="0"/>
                                            </p:txEl>
                                          </p:spTgt>
                                        </p:tgtEl>
                                        <p:attrNameLst>
                                          <p:attrName>style.visibility</p:attrName>
                                        </p:attrNameLst>
                                      </p:cBhvr>
                                      <p:to>
                                        <p:strVal val="visible"/>
                                      </p:to>
                                    </p:set>
                                    <p:anim calcmode="lin" valueType="num">
                                      <p:cBhvr>
                                        <p:cTn id="46"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47"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48"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p:bldP spid="9" grpId="0"/>
      <p:bldP spid="21" grpId="0"/>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191000"/>
            <a:ext cx="9144000" cy="923330"/>
          </a:xfrm>
          <a:prstGeom prst="rect">
            <a:avLst/>
          </a:prstGeom>
          <a:noFill/>
        </p:spPr>
        <p:txBody>
          <a:bodyPr wrap="square" rtlCol="0">
            <a:spAutoFit/>
          </a:bodyPr>
          <a:lstStyle/>
          <a:p>
            <a:pPr algn="ctr"/>
            <a:r>
              <a:rPr lang="en-US" sz="5400" b="1" dirty="0"/>
              <a:t>Proverbs 22:6</a:t>
            </a:r>
          </a:p>
        </p:txBody>
      </p:sp>
      <p:sp>
        <p:nvSpPr>
          <p:cNvPr id="3" name="AutoShape 2" descr="data:image/jpeg;base64,/9j/4AAQSkZJRgABAQAAAQABAAD/2wCEAAkGBhQSEBUUEhQWFRQVFBQVFRcWGBUUFhYWFRcVGBQUGBUXHSYeFxkjGRQVHy8gIycpLCwsFR4xNTAqNSYrLCkBCQoKDgwOGg8PGCkkHyApKSksLCwqLCopKSwsKSwpLCkpKSksKSwpLCwpKSksLCkpKSwpLCwpKSwsLCwwLCkpKf/AABEIALcBEwMBIgACEQEDEQH/xAAcAAACAwEBAQEAAAAAAAAAAAADBAACBQYBBwj/xAA8EAABAwIDBgMHAgYBBAMAAAABAAIRAyEEMUEFEhNRYXGBkaEGIjKxweHwFNEHFSNCUvFiFnKSsiRDU//EABoBAAMBAQEBAAAAAAAAAAAAAAABAgMFBAb/xAAsEQACAQMCBQIGAwEAAAAAAAAAAQIDERIEIRMUMUFRYXEiMkKBkaEFUsEV/9oADAMBAAIRAxEAPwD5y2mjspolOkmGU19dFHzzYBlNGbSR2UUZtFaJmbF20kRtJMtpIrKKsTFm0kQUk22iriigkU4SvwU3wVcUUZAJiircJOiivRRSyHYSFJWFBOcFe8BGYWEuEpwk9wVOCjILCPDXvDTvBXhpIzCwnw1U009wl5wkZBYS4aqaaeNJecJGQWETTXnDT5oqhpJ5DEDTVTTT5oqpoouMzzSQ3Ulo8FDdSRcZncFCNJaRooT6SLlIzzRS7qa0nU0J1JZstGY6mhOpLSdSS7qaykrloQNJRNGmvVliaGhTophlFHZRTDKC3TPKxdlFHZRTLKCOygnkQxVtBFbQTbcOjNw6WYWuJtoIgoJ1mHRBQSzDERFBXFBPtwyuMMpdRBiIDDqCgtQUhHw+qpwFPEKxM/gr3gJ/gL0UEZhiICgpwVocBTgIzDEz+CvDQWj+nXhoIzDEz+AvOCtHgqwwZOQJ8ClxUhqDfQy+AvOCtF1Befp1WYsTPNFVNBaPAXhoJ5hiZpoqhorTNBUNBGYYmZwVQ0FpnDqpw6eQ7GU+iguorWfh0F2HTUhmS+igPorWfQQH4dPIoyX0UF9Far8KguwvVJtFRMo0VFoHCjmfL7qLK6NbM06eHTVOgn8Ls0u0WlS2GVlKvFdzNUZS6Ix2YdHZQW3T2INXJmnsdvMlZvUxKWnkYLMOjswi3hslqYpbMaFk9Si1pWc+3CFWGH6LpP0bf8QrNwY1Hqo5orljnm0+itw+i3jg28vVetwY/wAQjmEVy5gcCUangSdFu8DkApwip5jwHLmS3Y7jp6hFGxOZan+CUM4Z3L1KlVpPuacKK7CT9lAapd2B/JWn+mOpVThBrJ81aqPyRKmvBlnB9vNVOEWq3B/8YXr8MQOkKuMTwTl9pY8UzugjeA3nf8QZ3e5MeQVa29UNMMquBJ+JuQMmJGs7vqvme1tv1HYx9Xm82Ggb7rYHYeq672Z2w0Xc4GmBIdMlhOjm5xP4VwNbXqTl12O1pKVOMem523DLwS5uWTxk7nI/tNkv+nWbivaogiL03f3CC0yY8PFbWxHCtTkES0kEdso52Xo0Gtl8k37GGs0i+eIt+nVTQXR/ysalWbs1q6vMpHNWmbOZOHVThui6wYNg0VhQaNAk9X6Fcr6nIfoydCoNmPOTV1+6FUwp5t+CuWXk5P8AkrzoFU7AdrC6swhuS5uZXLROX/6d5lT/AKebrK6NxQKhS5ib7lKhBdjAdsZg/tQn7OaMmj0W2+EtUhDrSK4a7IyDgxyUTpIUS4sh4IaaOUeScpO/LpKlXTTKql7koaCIGHn8kBj0RtRKzGG4J5ojaZ5oYqq4qJXYbBdw8wFNw81XiqcRLcC4Z1V90jVDFUKCujcNggnmoWnmqcZeOrwjcNgu51VoPNL/AKpW/Upbj2D7nirABKfqVU4lKzC6HYCyvais5mDrOpCagYd2wNyYyPRMCvOqFiHhzS05EEHxF08XYrJH5rr0yKhBuZM99R5rstjYak6jSNLFMoYljXXcHNYRvE8OoIIIvO91IjVcptbAvbWvNy4z3PzQxTe3dIm7oHXmFy6l33PdF23O3qbf/TVN3E4XdLs3UXN4dSc3NBBa5pzsR2Xb+xe1sO8uZS90OvBzB6dOy+Z7MZVbRcytTLmlzTSDifdJDi+Bo3dE9COq3fZTDDi06tOxNrRMxPn9CvNGWE00a/PFn15tW114ao5pL9RC8OJXdjE5bkNnEDmq/qRzSZrqhqK8SLsddiR1QH40DSUDicxKqXDkfNPFBdhf5kNAVU43oliUNzinjETlIO/GdEtUxp5BCe8peo7sqUUTeRarjXdElXxjualQFK1WHmnlTj1YrTZU4p3NRBcDzUVZ0/KDGfhjtOm4Jum9wGfqk8PiKVVm9ujIZySO8WPefBNUHsj+mIk3EG8aZReCuM/5iH9H+j0LSvyPUqzufqj/AKiM3DxICyRWpuJ3qbQ3M5CSIIvHojDaVARvUaZMzk0gjU9/2S/60H9NvuPl2vqNGjtRj/hqMMEgw4G7cx4JhmLH+Q8wgUdq4V1MEUmNj/GmBEjUxHRZmI9oGNBDKeoALWi0kCQAO6Uv5NLpG5a078m6MUP8m3yuPJLVNv0GP3HVmBxgbpN7kAadUjg9qBzSWio4tdAa4broJu4Agd5svKeF3mnfY0mZDnNG9naRJuO6wX8tKbtCkzTlUusja/UgmJv0BP0U/VDXeHdrh8wkaZLfie8+MDsBooCw33ZPM+8fVehaqu/pS+7ZPAj5Yf8AmrZIG+SM4Y/9lBjicqdU5D4RfWbuXnHdyPgIsvBUdyK0epqW7fgSoR9S9TFkEAMJveXMG7Pj2RGGqbhjeGGuLnuqBsEaRuxETJmyDv8AMA9wh4yXgDfewDIU3bjY5buXeyhairfdr8D4MTSrUnMALmuO9uwKbXVCd45yAABrJK84DpyEaH3suZEZrAfsneMmviDlI3xumOYDZjpKbfSJ/vMfnVZ1tRW6Q/wpUYgdh7WrV6tRj8O+mxvwPe3d3gDHwTN4JlbDtn1XscKZZMEAkECY5yV5sPYrqhJNmXvLpM6dBb1WxtzHswmFqPkAMpuLe4HujxMDxUR1Fd3lJ2XgpUYXOOofwkpvh1fFVKgMOI3GtkxnaY8lrO9jsI3da8FpaW7rgWn4crlq0dge09B9GmCb7rRcHMAA/JbL8PSqDn5rzzjGrvnv7iymuhg4bZLQRO5VFwSABMyAXC021RP+kqbKnEpGDq2AG8vdOY7LapbPpMynzJQNr7bpUKD6jrBo5ZnQDqVFOjCl8Tl+wUpnPYusKZIdIIzBQTtEAAxmY8/z0WhQ2nh8c0Aktd5OH0IWL7Q7POGbvu99s+6Wj4jBzzII5LGtLUx3jNtFSp2fQLV2zTa6INnNBOl72joFSltxj3ABrgIuXESDIjLQ38lxtTavEqOEx/UndMiAASAZESNRpIWtTduNImx1Ec5ym5+6yeqrxVnJk4rwdGMYwyBnrdDxGIYIkacz6rBfiw2oSDYNmJIJ3iYkRFv2WZtnaj+EXMG+W6XMyRoL5clEK+om7ZsrFeDpK2LpiBmcj72Vp58o80amxjzDbgGJ96AeR1C4ytuFlNzqTrh7nPFSpuuMAuIaJIi2fZMbN2kKTBvjekTM2+LOSLn3vRe1ycbXm39ybeiOpq4KmAZcy2kkm/RC/l9OM2DXJ31C5nH40Od7rXNLQXXeC06QLC/LokaePcXAlp+Hes4gEAXN8steSHON9m7e7GdRjaQZvHeaGDdhwzvmd3kIKwqu1KBuK0gn/B4sMjfmuY2zt6pUY9nvf1PdPK+ZGsArnaOOIZBaDEzznS/JbwoQmru/5DJn0R2Opf8A7gZGNw6+Ki5fD7TcGNDfeAAAMAW/LKLTgw8DyZ02wS11I+8esDkTa11MNSrkxuS3eMEmBHvZ+i06ECwAA6R9E9SY2w0FxpC8nLxvuaiFXY1ao7eFQMJAGrsshAtoE/hPZ73A2o7ecP7mSyRyMzOZTlOqBmUwzEhWqMF2JsDw2xabBDWiOsn5p5lAAWCG3Fq7a5WqhFdEAdtMlEFNA43NQVFYg/BHRWayEvxV455/DF0XAaPdV3Eo2odYnpf5oofZUmAU0wq8IclUvUNT7oAvwwg4l4axzt2S1pdAzMCV66r/ALXhqlJjR0WxNpU6lIGi4ObFuv3XLe2WEOJoVmVbDdMC8tIggzqbLImpgaxrUQTQcZqU2z7hObgOWq67G0m4/Cudh3t33MIBJtMWDoyOiHui5La6ON2N7LVC5pZVAAFxcD0W8/2fxtN28ytI5SfqFb2d2XWpt/rNDX3loN4FpMWhdPh6xyLD6ryfDJ/FS/Z454X2bMXA4fFn43jw/wBL3buHLWsDjvl0kjO1ua1K7XMdZljynNY226pdVDNWtAjqbx6qoKN3aFh00r7NnLbR2fw/fp+7eQAbzoG/suz2dj9/D7uIFnNIcDfn6rFxlAU/eqEWHgOt7TCCytxADcAXbOvWPktUrHQfyfEJ1NiNcZO4TJglt/E+Xkka+wahADTSAkuk8Sd68gaQt2Hc1R7jOfgp4UPB5zNxOxnO/uAMNFhaRnfMhKVNh1ZH9SBya05aXzlbpP4UszeaAOI4mSQXbpN9MoKlUILsM5nGUXNIcNy9gWhzWuAN5LviyzCuMPUaBDWnUES4TFr6D9loYvYIqOBqVXvvbeDecmC1oA5LxmHqgiXBzcnS0mAMtwNgB0dVk6O5OJmw9zA0Uw5wdJLXAmxkWnNIYmoRO80tJEbsSBPaZmT5rpnupsgQ6ADA3CS3lBAK5vb236jXBlFpIdyDnXOU+6N219TYqo0EuiE1sZNTDSSfdgQDo4gTlc3vkFnYnYrALv8AizkRfQ59PVNjC13He4ZMiTusJLQTEAEAxI9VrYOiDO/SIdAEvBJ7wZA8FrHKLsiErnOVNj3s60DkNBaFF0zqABjhj/xaot7S8l4GyzEch0yTFJxJ/CkaTvLwTeHedFBY9TMfdM0pzSdPnfrZO0X29b2MJAM0T0lFB/Cgsk/ZWDxl+30VCD78r0VEAvXjn/RAhifzTxVX1I/2k3Yj/aG90qrANnEjxVTizzSwNuq8lABuOZ1RqeLtB+aTV6bSSAMyYFwEANnFfhXjayrisK5lntj1+SAXfT0STTV0FhriclkY/aH6IivRJbvPAfTHwPmSTH9rhGnNPhZntFhGvoFzyAKZDyXGGgDOb5RoLqkrlJ2Oto7Tr4x39PDkUmhjm1nP4Tw9zZdwoY6YkAz7pvmtDC4HHs+KrTdewLXC2gMCJ7Lj/Z7+LLBTb+oqEO3TFOhhn7rQJ3Q0mQfdE5rWP8QWvIDKtdjzuw12HY6ZiN5zZDbXzWnAqS6KR55TT7o66hUrRFTdn/jJvppkuQ217ZOpYh+HqUOHULd9rrObUblvNcBJNhaLJmv/ABJptJDadV0RJe6hSneAIhsk5HUBI4j2qZjJAsWuDmtdulzWxBggCQXWkE90PTVIQbd7eo6VSKla9zJDH1XB9c9maTzdzPRPCr9l6AOnooW5aeq85vKWTPHXy07obqhnMgDnl6osHOQhl3MSmB5ujPpzlV4UzaTBPaMyo6pnJ7ZeipPu5+JNo/dAA9QDfqPsqbp3oJ6xefzqrOeCbT3mfwoVepHwmTpzjKUAV3T05GRNusJd9QxBdfpJ7dijFvuumwIymQQOmeaWAIFgIyJG96z2QgFqzt24jS/yGaDVJN+9z+XRajXNM6yZFsiLxnKBVe0GXduUdBdUAq7EOnP0+yiE/EQYDvn9FEWC5q0I1TjB4FZ9JxztHr4J6hGt+9yoAbpmbi3fKycp1RGk62SQqRlblGXdE4gkfI+mSAG2uJyXoqIO/wCAmArZkW/AmIKavny/dV39R+y9dTGvdC34TQixeo1VDlZoTA9VoVZU3kAWLl5K9cwjkqyk2B0bXfqMP/ybnzkLBcCDB8teqa2Nj9ypB+F1j30Kd29gL77R3XPpz4FXhvpLdGrWSuYgeud/iC7/AOFLrgVaRifiAJ92Rlmt8mFyn8SK5/RtHOuz0a/9l1KXzown8rOR2fig5znMgEDVocRpMzJhbWExbqTA5rofvkNhos2DOuUkGO65DAP96CYzvEreoA091xg3vGoNrr6GlUdt2cqcVfodBgNqGtScS8Cq0EOmBvbr4IdJGhF+63fZ1reIYdJgn3ZIiwMmI1FgIXzjZWLjF1GtyfvAA3vn8123ss88UE8nA2tJAgDrY+SJzdSjJeglFQqL3Oy3Z0HRDc7kNYVOPP5Pqqmqf9L5k7Nj3e8Pzkhuf08l5J6lDn7oGEfWHzlB4kzYE2VHtt8vugVL5zp6IAOK15sYvpY5Sg1bQW5negz5xdA3o0NvVW4ozi+U9NAgCzWAXMExY9exQKsj4w5pdplE3B3SJIUqPBEENPQ/SEqXT8QMZCDIA+YOSEBWpii3K9rwS0x2CSqMm4mesT1EapmtUAtpFnGQZv4+qUrVHAaOA5Ek9clYgDpnJvi4r1D3yb38QZ+SiLBc26Ri31yTFN4mBHXr4rOoEZ37DKI85lM0HWsOkm2fXVS0M0hU0iwXrKl89emSUY8ZCYCapkd/LNIA9JxvBtGtzCOwQRPqUrxxp81BUM/6QIcfUv8AJDLidUu2p3tCu386poYeFYFDaVfdjVIRYqMVCIv+/wCFesH5+ZIBhDVVQfw9VnV/aHDsJa6vTByI3gSD15JnC7RpVBNOox//AGuBjuAnZhdBxFsrLptn1hWow7MWPgLFc3bwTeyMSab50NjqvJqqbnC8eq3RpB2YHGYQtcRoCuO/iLSnBT/jUpn/ANm/VfVNqYMPZPIf6XB+1WzuJha1M57u8IvdnvCPL1V6HUKpZ9yKsbJnxvD4jdcCRMLd2mQ6hxm1LWAaAIB5GMvss/8Al5pvEw5pa1wtZzXZG/ktbDbFa8ngvADoa+m6SDvGLehHZfU04NRZypSTaOZwVZwe0t+IGZ6i6+m7Dx++WGw94WaLG15J1uuDwuDbSqvZVN2PcwjLIkSuq2NgDTqtc0gsL23EQe7ZseyrTwtTb8pkV5XmjvQ+0QFAULe817N4XzZ2AoeD0+yoQSh8Yj881U1baj5n9kAFcCLc0E/mqtxIvPPXyQXu5Tbz01QAKqB+/wCBAI5CT3zRN7Mzl+RCWeTyta9h8k0BXfv4+Xig1Hznn1/cK8EmBGut8s0CtbPLp+cwnYDypbx7pOoyDlHI5Ij3X+Wnmgu3omHCM7Tz5ZKiSj3kHP0Z+yiHxxq2e0KIA1DVHX8ymETiRlbyuByBSVF8eNufVNU2mRHKfPP6qWgHcPW5nQXkIhrG8GP2SlNvM+sWHVMb2cE/FlA0SsUFAg2F9b/lkSn3B85QqDTr627SUUZ+nZFxBmm0ZdMkUA+KA2TzgZcvumKefS8/kpDLCRdEmDyEXnK/NUcet/ko12XfX6oAs13SbX1WR7VbJq4igG0X7rg6SCSA4QRG9pktjevofHmuB9s/aioXvw9IFrAd17oIc/nB0b2zV04tvYibsjkMVhnUnljokGDDg4ebSQVSnVLTLSQeYsfNaWBoYUs/rOripP8AYxpaByuZPdDr7MDiP04rVBF96kWnw3Zle667nm3GcJ7X4inHv7wBmH+8uo2X/EphEV2uaTm5oBb5Zr569pBIIIIMQbEEaELyVEqcWNVGj9E+y/tXh8QzcbXY5wA90u3XEdnQdVX2lptosdVf7rGgkk2G6M475eK/PDKl5XSs9p3/AKCvh3bz21BT3SXk8PceCYBsQY05LlvQunV4kHs30PUq6lGzAYStLRZr6W87dDvip3J3ZBkWg+K6X2doB1VjhAAlwAAgkAx5FcTsmpLo5ldf7PP3areQBt4L61SvQl7HGatVj7mP7VFlPHv3mzvhjyYu1zmiY5i2XVamwd0VGFmRc3LInK40XPe1eK39oVSDYOazn8AANu8rU2HX95ptm3pqFjo5Xp4vx/hpqVad0fQuIB9FBU+X54qjvU/Pn0VC77r546xdz85H2VJ5HzXnEzE3VDHnp11QBcvjPkPuhmqBrP1Vahi3TyQnO6eP0TSAK+uDECOcX+ajqwNy6/KPLM3SjyPz5oFSoZznqPmqAO54uPkI8MsuiBVIVOLy5IL3zY9cv2RYRHvjW/5aUsXATFu0j5L11Uc9eUDxPZCdUI7c/uqEDL+v55KIJk5QvUWAepO5j6x4puidTkMpy8VmU35dPwJsUyHQbwb3DhbOCLFJgPDK09RomWU4PO/ceBSVMTBnTyCapsjyOtoUMobZSvYW1/ZW3tZ/bNCpNB56jx5hHYMwCbacufySAJSd0Jm5nI8lcm9vhmVRruXvDrMi/VF44iwt1QB4wifkmG4g3iQZy0sTCU/NZi3l3TFHIwEwLufr2/CpvX6X6qgbMdpGuas5sGMuSQi7QI0GuV5Gao58j81Xm8Qe8fOF6W26ESQD38AgZi7b9lKGIJcW7jz/APYwQ4/9zcneK4jbfsNWoAuYRVYMy0EOA5lmcdRK+oE29OqEPz88FpGo4kOmmfD5RqdT3SOhX0zbPsfh65LoLHm5cyBJPNuR7rjtuexFbDt4gIqMmDughwHMtuY6r0RnGRjKDiY+y3/1GnqupbtL9PFVoa5wgQ61nWPbNYOH2c10PpkwYs0tL6buW6SN9vIhdZR9mXYikWVCBuid9oLXnkSw53EG8LqxkoUZ38HjcMqqaOGr4jfxD3Xbv1HOHTeJMTrmug2I8mq1paJ3m+9rmLQEHF+xGIpEFm7WAMgCzv8AxP0K09g4F/Ea51NzS1wJk7sQeUb2lrrDT1YJPc1rQk5dDt99C4kWI/NVXfgx5qljnbQaLj2OgEqOyvpqVQOk+HSbaKh5A9UPfvzmNEWA9fV7d459UCrVINundWdVhsEa20QalSO3PyVWAhf1QKlTrz/deVTnr4/koRN+caIAs+3RLmvb7KOrDS2v2QH1bXv3+iZJ6XzOXPy5dUs55UqGSgPPTNMTCCqeS8QhU6epUTFcfp5+JCdpUzaMyMuUEjPwUUUMENU3H0v4GyYYQYExF1FFJaGaFTWBl9vA2TALS4CO1s+8dQoopGSlnHhzixPlZWqCBJy5j9vBRRAF5vBz76ckWicwBJEznbsFFEAFpVi05A6X06jqvKlQkj7dT9FFEAeVbTbO/wC/qvA76jyyheqIA8qO1M5Z/VDa2fD6KKJoCwzsRfK0xnzHRTdvlLu+XL5qKJMCmzNgYKu+KtBhcfeDgHUzPdl/NbrPZ6lTpuFERe8bxuL5vMnW/ooouVqalSFXGMnZ9r7G0Yxtexg4mhDrRAz9eaWcOf4M/ooourB3RkwM8uV1U1Lx3+aii0EVJ6nNesee0fTVeqIAWqVb9fqc0EvvGpJsclFECAtLSYmBzMwJ1tdCfnzAt8/2UUQIXL/kUCta2s39D9VFFQAKlSfn9kJr14oqQmD3gooomSf/2Q=="/>
          <p:cNvSpPr>
            <a:spLocks noChangeAspect="1" noChangeArrowheads="1"/>
          </p:cNvSpPr>
          <p:nvPr/>
        </p:nvSpPr>
        <p:spPr bwMode="auto">
          <a:xfrm>
            <a:off x="0" y="-8429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4" descr="data:image/jpeg;base64,/9j/4AAQSkZJRgABAQAAAQABAAD/2wCEAAkGBhQSEBUUEhQWFRQVFBQVFRcWGBUUFhYWFRcVGBQUGBUXHSYeFxkjGRQVHy8gIycpLCwsFR4xNTAqNSYrLCkBCQoKDgwOGg8PGCkkHyApKSksLCwqLCopKSwsKSwpLCkpKSksKSwpLCwpKSksLCkpKSwpLCwpKSwsLCwwLCkpKf/AABEIALcBEwMBIgACEQEDEQH/xAAcAAACAwEBAQEAAAAAAAAAAAADBAACBQYBBwj/xAA8EAABAwIDBgMHAgYBBAMAAAABAAIRAyEEMUEFEhNRYXGBkaEGIjKxweHwFNEHFSNCUvFiFnKSsiRDU//EABoBAAMBAQEBAAAAAAAAAAAAAAABAgMFBAb/xAAsEQACAQMCBQIGAwEAAAAAAAAAAQIDERIEIRMUMUFRYXEiMkKBkaEFUsEV/9oADAMBAAIRAxEAPwD5y2mjspolOkmGU19dFHzzYBlNGbSR2UUZtFaJmbF20kRtJMtpIrKKsTFm0kQUk22iriigkU4SvwU3wVcUUZAJiircJOiivRRSyHYSFJWFBOcFe8BGYWEuEpwk9wVOCjILCPDXvDTvBXhpIzCwnw1U009wl5wkZBYS4aqaaeNJecJGQWETTXnDT5oqhpJ5DEDTVTTT5oqpoouMzzSQ3Ulo8FDdSRcZncFCNJaRooT6SLlIzzRS7qa0nU0J1JZstGY6mhOpLSdSS7qaykrloQNJRNGmvVliaGhTophlFHZRTDKC3TPKxdlFHZRTLKCOygnkQxVtBFbQTbcOjNw6WYWuJtoIgoJ1mHRBQSzDERFBXFBPtwyuMMpdRBiIDDqCgtQUhHw+qpwFPEKxM/gr3gJ/gL0UEZhiICgpwVocBTgIzDEz+CvDQWj+nXhoIzDEz+AvOCtHgqwwZOQJ8ClxUhqDfQy+AvOCtF1Befp1WYsTPNFVNBaPAXhoJ5hiZpoqhorTNBUNBGYYmZwVQ0FpnDqpw6eQ7GU+iguorWfh0F2HTUhmS+igPorWfQQH4dPIoyX0UF9Far8KguwvVJtFRMo0VFoHCjmfL7qLK6NbM06eHTVOgn8Ls0u0WlS2GVlKvFdzNUZS6Ix2YdHZQW3T2INXJmnsdvMlZvUxKWnkYLMOjswi3hslqYpbMaFk9Si1pWc+3CFWGH6LpP0bf8QrNwY1Hqo5orljnm0+itw+i3jg28vVetwY/wAQjmEVy5gcCUangSdFu8DkApwip5jwHLmS3Y7jp6hFGxOZan+CUM4Z3L1KlVpPuacKK7CT9lAapd2B/JWn+mOpVThBrJ81aqPyRKmvBlnB9vNVOEWq3B/8YXr8MQOkKuMTwTl9pY8UzugjeA3nf8QZ3e5MeQVa29UNMMquBJ+JuQMmJGs7vqvme1tv1HYx9Xm82Ggb7rYHYeq672Z2w0Xc4GmBIdMlhOjm5xP4VwNbXqTl12O1pKVOMem523DLwS5uWTxk7nI/tNkv+nWbivaogiL03f3CC0yY8PFbWxHCtTkES0kEdso52Xo0Gtl8k37GGs0i+eIt+nVTQXR/ysalWbs1q6vMpHNWmbOZOHVThui6wYNg0VhQaNAk9X6Fcr6nIfoydCoNmPOTV1+6FUwp5t+CuWXk5P8AkrzoFU7AdrC6swhuS5uZXLROX/6d5lT/AKebrK6NxQKhS5ib7lKhBdjAdsZg/tQn7OaMmj0W2+EtUhDrSK4a7IyDgxyUTpIUS4sh4IaaOUeScpO/LpKlXTTKql7koaCIGHn8kBj0RtRKzGG4J5ojaZ5oYqq4qJXYbBdw8wFNw81XiqcRLcC4Z1V90jVDFUKCujcNggnmoWnmqcZeOrwjcNgu51VoPNL/AKpW/Upbj2D7nirABKfqVU4lKzC6HYCyvais5mDrOpCagYd2wNyYyPRMCvOqFiHhzS05EEHxF08XYrJH5rr0yKhBuZM99R5rstjYak6jSNLFMoYljXXcHNYRvE8OoIIIvO91IjVcptbAvbWvNy4z3PzQxTe3dIm7oHXmFy6l33PdF23O3qbf/TVN3E4XdLs3UXN4dSc3NBBa5pzsR2Xb+xe1sO8uZS90OvBzB6dOy+Z7MZVbRcytTLmlzTSDifdJDi+Bo3dE9COq3fZTDDi06tOxNrRMxPn9CvNGWE00a/PFn15tW114ao5pL9RC8OJXdjE5bkNnEDmq/qRzSZrqhqK8SLsddiR1QH40DSUDicxKqXDkfNPFBdhf5kNAVU43oliUNzinjETlIO/GdEtUxp5BCe8peo7sqUUTeRarjXdElXxjualQFK1WHmnlTj1YrTZU4p3NRBcDzUVZ0/KDGfhjtOm4Jum9wGfqk8PiKVVm9ujIZySO8WPefBNUHsj+mIk3EG8aZReCuM/5iH9H+j0LSvyPUqzufqj/AKiM3DxICyRWpuJ3qbQ3M5CSIIvHojDaVARvUaZMzk0gjU9/2S/60H9NvuPl2vqNGjtRj/hqMMEgw4G7cx4JhmLH+Q8wgUdq4V1MEUmNj/GmBEjUxHRZmI9oGNBDKeoALWi0kCQAO6Uv5NLpG5a078m6MUP8m3yuPJLVNv0GP3HVmBxgbpN7kAadUjg9qBzSWio4tdAa4broJu4Agd5svKeF3mnfY0mZDnNG9naRJuO6wX8tKbtCkzTlUusja/UgmJv0BP0U/VDXeHdrh8wkaZLfie8+MDsBooCw33ZPM+8fVehaqu/pS+7ZPAj5Yf8AmrZIG+SM4Y/9lBjicqdU5D4RfWbuXnHdyPgIsvBUdyK0epqW7fgSoR9S9TFkEAMJveXMG7Pj2RGGqbhjeGGuLnuqBsEaRuxETJmyDv8AMA9wh4yXgDfewDIU3bjY5buXeyhairfdr8D4MTSrUnMALmuO9uwKbXVCd45yAABrJK84DpyEaH3suZEZrAfsneMmviDlI3xumOYDZjpKbfSJ/vMfnVZ1tRW6Q/wpUYgdh7WrV6tRj8O+mxvwPe3d3gDHwTN4JlbDtn1XscKZZMEAkECY5yV5sPYrqhJNmXvLpM6dBb1WxtzHswmFqPkAMpuLe4HujxMDxUR1Fd3lJ2XgpUYXOOofwkpvh1fFVKgMOI3GtkxnaY8lrO9jsI3da8FpaW7rgWn4crlq0dge09B9GmCb7rRcHMAA/JbL8PSqDn5rzzjGrvnv7iymuhg4bZLQRO5VFwSABMyAXC021RP+kqbKnEpGDq2AG8vdOY7LapbPpMynzJQNr7bpUKD6jrBo5ZnQDqVFOjCl8Tl+wUpnPYusKZIdIIzBQTtEAAxmY8/z0WhQ2nh8c0Aktd5OH0IWL7Q7POGbvu99s+6Wj4jBzzII5LGtLUx3jNtFSp2fQLV2zTa6INnNBOl72joFSltxj3ABrgIuXESDIjLQ38lxtTavEqOEx/UndMiAASAZESNRpIWtTduNImx1Ec5ym5+6yeqrxVnJk4rwdGMYwyBnrdDxGIYIkacz6rBfiw2oSDYNmJIJ3iYkRFv2WZtnaj+EXMG+W6XMyRoL5clEK+om7ZsrFeDpK2LpiBmcj72Vp58o80amxjzDbgGJ96AeR1C4ytuFlNzqTrh7nPFSpuuMAuIaJIi2fZMbN2kKTBvjekTM2+LOSLn3vRe1ycbXm39ybeiOpq4KmAZcy2kkm/RC/l9OM2DXJ31C5nH40Od7rXNLQXXeC06QLC/LokaePcXAlp+Hes4gEAXN8steSHON9m7e7GdRjaQZvHeaGDdhwzvmd3kIKwqu1KBuK0gn/B4sMjfmuY2zt6pUY9nvf1PdPK+ZGsArnaOOIZBaDEzznS/JbwoQmru/5DJn0R2Opf8A7gZGNw6+Ki5fD7TcGNDfeAAAMAW/LKLTgw8DyZ02wS11I+8esDkTa11MNSrkxuS3eMEmBHvZ+i06ECwAA6R9E9SY2w0FxpC8nLxvuaiFXY1ao7eFQMJAGrsshAtoE/hPZ73A2o7ecP7mSyRyMzOZTlOqBmUwzEhWqMF2JsDw2xabBDWiOsn5p5lAAWCG3Fq7a5WqhFdEAdtMlEFNA43NQVFYg/BHRWayEvxV455/DF0XAaPdV3Eo2odYnpf5oofZUmAU0wq8IclUvUNT7oAvwwg4l4axzt2S1pdAzMCV66r/ALXhqlJjR0WxNpU6lIGi4ObFuv3XLe2WEOJoVmVbDdMC8tIggzqbLImpgaxrUQTQcZqU2z7hObgOWq67G0m4/Cudh3t33MIBJtMWDoyOiHui5La6ON2N7LVC5pZVAAFxcD0W8/2fxtN28ytI5SfqFb2d2XWpt/rNDX3loN4FpMWhdPh6xyLD6ryfDJ/FS/Z454X2bMXA4fFn43jw/wBL3buHLWsDjvl0kjO1ua1K7XMdZljynNY226pdVDNWtAjqbx6qoKN3aFh00r7NnLbR2fw/fp+7eQAbzoG/suz2dj9/D7uIFnNIcDfn6rFxlAU/eqEWHgOt7TCCytxADcAXbOvWPktUrHQfyfEJ1NiNcZO4TJglt/E+Xkka+wahADTSAkuk8Sd68gaQt2Hc1R7jOfgp4UPB5zNxOxnO/uAMNFhaRnfMhKVNh1ZH9SBya05aXzlbpP4UszeaAOI4mSQXbpN9MoKlUILsM5nGUXNIcNy9gWhzWuAN5LviyzCuMPUaBDWnUES4TFr6D9loYvYIqOBqVXvvbeDecmC1oA5LxmHqgiXBzcnS0mAMtwNgB0dVk6O5OJmw9zA0Uw5wdJLXAmxkWnNIYmoRO80tJEbsSBPaZmT5rpnupsgQ6ADA3CS3lBAK5vb236jXBlFpIdyDnXOU+6N219TYqo0EuiE1sZNTDSSfdgQDo4gTlc3vkFnYnYrALv8AizkRfQ59PVNjC13He4ZMiTusJLQTEAEAxI9VrYOiDO/SIdAEvBJ7wZA8FrHKLsiErnOVNj3s60DkNBaFF0zqABjhj/xaot7S8l4GyzEch0yTFJxJ/CkaTvLwTeHedFBY9TMfdM0pzSdPnfrZO0X29b2MJAM0T0lFB/Cgsk/ZWDxl+30VCD78r0VEAvXjn/RAhifzTxVX1I/2k3Yj/aG90qrANnEjxVTizzSwNuq8lABuOZ1RqeLtB+aTV6bSSAMyYFwEANnFfhXjayrisK5lntj1+SAXfT0STTV0FhriclkY/aH6IivRJbvPAfTHwPmSTH9rhGnNPhZntFhGvoFzyAKZDyXGGgDOb5RoLqkrlJ2Oto7Tr4x39PDkUmhjm1nP4Tw9zZdwoY6YkAz7pvmtDC4HHs+KrTdewLXC2gMCJ7Lj/Z7+LLBTb+oqEO3TFOhhn7rQJ3Q0mQfdE5rWP8QWvIDKtdjzuw12HY6ZiN5zZDbXzWnAqS6KR55TT7o66hUrRFTdn/jJvppkuQ217ZOpYh+HqUOHULd9rrObUblvNcBJNhaLJmv/ABJptJDadV0RJe6hSneAIhsk5HUBI4j2qZjJAsWuDmtdulzWxBggCQXWkE90PTVIQbd7eo6VSKla9zJDH1XB9c9maTzdzPRPCr9l6AOnooW5aeq85vKWTPHXy07obqhnMgDnl6osHOQhl3MSmB5ujPpzlV4UzaTBPaMyo6pnJ7ZeipPu5+JNo/dAA9QDfqPsqbp3oJ6xefzqrOeCbT3mfwoVepHwmTpzjKUAV3T05GRNusJd9QxBdfpJ7dijFvuumwIymQQOmeaWAIFgIyJG96z2QgFqzt24jS/yGaDVJN+9z+XRajXNM6yZFsiLxnKBVe0GXduUdBdUAq7EOnP0+yiE/EQYDvn9FEWC5q0I1TjB4FZ9JxztHr4J6hGt+9yoAbpmbi3fKycp1RGk62SQqRlblGXdE4gkfI+mSAG2uJyXoqIO/wCAmArZkW/AmIKavny/dV39R+y9dTGvdC34TQixeo1VDlZoTA9VoVZU3kAWLl5K9cwjkqyk2B0bXfqMP/ybnzkLBcCDB8teqa2Nj9ypB+F1j30Kd29gL77R3XPpz4FXhvpLdGrWSuYgeud/iC7/AOFLrgVaRifiAJ92Rlmt8mFyn8SK5/RtHOuz0a/9l1KXzown8rOR2fig5znMgEDVocRpMzJhbWExbqTA5rofvkNhos2DOuUkGO65DAP96CYzvEreoA091xg3vGoNrr6GlUdt2cqcVfodBgNqGtScS8Cq0EOmBvbr4IdJGhF+63fZ1reIYdJgn3ZIiwMmI1FgIXzjZWLjF1GtyfvAA3vn8123ss88UE8nA2tJAgDrY+SJzdSjJeglFQqL3Oy3Z0HRDc7kNYVOPP5Pqqmqf9L5k7Nj3e8Pzkhuf08l5J6lDn7oGEfWHzlB4kzYE2VHtt8vugVL5zp6IAOK15sYvpY5Sg1bQW5negz5xdA3o0NvVW4ozi+U9NAgCzWAXMExY9exQKsj4w5pdplE3B3SJIUqPBEENPQ/SEqXT8QMZCDIA+YOSEBWpii3K9rwS0x2CSqMm4mesT1EapmtUAtpFnGQZv4+qUrVHAaOA5Ek9clYgDpnJvi4r1D3yb38QZ+SiLBc26Ri31yTFN4mBHXr4rOoEZ37DKI85lM0HWsOkm2fXVS0M0hU0iwXrKl89emSUY8ZCYCapkd/LNIA9JxvBtGtzCOwQRPqUrxxp81BUM/6QIcfUv8AJDLidUu2p3tCu386poYeFYFDaVfdjVIRYqMVCIv+/wCFesH5+ZIBhDVVQfw9VnV/aHDsJa6vTByI3gSD15JnC7RpVBNOox//AGuBjuAnZhdBxFsrLptn1hWow7MWPgLFc3bwTeyMSab50NjqvJqqbnC8eq3RpB2YHGYQtcRoCuO/iLSnBT/jUpn/ANm/VfVNqYMPZPIf6XB+1WzuJha1M57u8IvdnvCPL1V6HUKpZ9yKsbJnxvD4jdcCRMLd2mQ6hxm1LWAaAIB5GMvss/8Al5pvEw5pa1wtZzXZG/ktbDbFa8ngvADoa+m6SDvGLehHZfU04NRZypSTaOZwVZwe0t+IGZ6i6+m7Dx++WGw94WaLG15J1uuDwuDbSqvZVN2PcwjLIkSuq2NgDTqtc0gsL23EQe7ZseyrTwtTb8pkV5XmjvQ+0QFAULe817N4XzZ2AoeD0+yoQSh8Yj881U1baj5n9kAFcCLc0E/mqtxIvPPXyQXu5Tbz01QAKqB+/wCBAI5CT3zRN7Mzl+RCWeTyta9h8k0BXfv4+Xig1Hznn1/cK8EmBGut8s0CtbPLp+cwnYDypbx7pOoyDlHI5Ij3X+Wnmgu3omHCM7Tz5ZKiSj3kHP0Z+yiHxxq2e0KIA1DVHX8ymETiRlbyuByBSVF8eNufVNU2mRHKfPP6qWgHcPW5nQXkIhrG8GP2SlNvM+sWHVMb2cE/FlA0SsUFAg2F9b/lkSn3B85QqDTr627SUUZ+nZFxBmm0ZdMkUA+KA2TzgZcvumKefS8/kpDLCRdEmDyEXnK/NUcet/ko12XfX6oAs13SbX1WR7VbJq4igG0X7rg6SCSA4QRG9pktjevofHmuB9s/aioXvw9IFrAd17oIc/nB0b2zV04tvYibsjkMVhnUnljokGDDg4ebSQVSnVLTLSQeYsfNaWBoYUs/rOripP8AYxpaByuZPdDr7MDiP04rVBF96kWnw3Zle667nm3GcJ7X4inHv7wBmH+8uo2X/EphEV2uaTm5oBb5Zr569pBIIIIMQbEEaELyVEqcWNVGj9E+y/tXh8QzcbXY5wA90u3XEdnQdVX2lptosdVf7rGgkk2G6M475eK/PDKl5XSs9p3/AKCvh3bz21BT3SXk8PceCYBsQY05LlvQunV4kHs30PUq6lGzAYStLRZr6W87dDvip3J3ZBkWg+K6X2doB1VjhAAlwAAgkAx5FcTsmpLo5ldf7PP3areQBt4L61SvQl7HGatVj7mP7VFlPHv3mzvhjyYu1zmiY5i2XVamwd0VGFmRc3LInK40XPe1eK39oVSDYOazn8AANu8rU2HX95ptm3pqFjo5Xp4vx/hpqVad0fQuIB9FBU+X54qjvU/Pn0VC77r546xdz85H2VJ5HzXnEzE3VDHnp11QBcvjPkPuhmqBrP1Vahi3TyQnO6eP0TSAK+uDECOcX+ajqwNy6/KPLM3SjyPz5oFSoZznqPmqAO54uPkI8MsuiBVIVOLy5IL3zY9cv2RYRHvjW/5aUsXATFu0j5L11Uc9eUDxPZCdUI7c/uqEDL+v55KIJk5QvUWAepO5j6x4puidTkMpy8VmU35dPwJsUyHQbwb3DhbOCLFJgPDK09RomWU4PO/ceBSVMTBnTyCapsjyOtoUMobZSvYW1/ZW3tZ/bNCpNB56jx5hHYMwCbacufySAJSd0Jm5nI8lcm9vhmVRruXvDrMi/VF44iwt1QB4wifkmG4g3iQZy0sTCU/NZi3l3TFHIwEwLufr2/CpvX6X6qgbMdpGuas5sGMuSQi7QI0GuV5Gao58j81Xm8Qe8fOF6W26ESQD38AgZi7b9lKGIJcW7jz/APYwQ4/9zcneK4jbfsNWoAuYRVYMy0EOA5lmcdRK+oE29OqEPz88FpGo4kOmmfD5RqdT3SOhX0zbPsfh65LoLHm5cyBJPNuR7rjtuexFbDt4gIqMmDughwHMtuY6r0RnGRjKDiY+y3/1GnqupbtL9PFVoa5wgQ61nWPbNYOH2c10PpkwYs0tL6buW6SN9vIhdZR9mXYikWVCBuid9oLXnkSw53EG8LqxkoUZ38HjcMqqaOGr4jfxD3Xbv1HOHTeJMTrmug2I8mq1paJ3m+9rmLQEHF+xGIpEFm7WAMgCzv8AxP0K09g4F/Ea51NzS1wJk7sQeUb2lrrDT1YJPc1rQk5dDt99C4kWI/NVXfgx5qljnbQaLj2OgEqOyvpqVQOk+HSbaKh5A9UPfvzmNEWA9fV7d459UCrVINundWdVhsEa20QalSO3PyVWAhf1QKlTrz/deVTnr4/koRN+caIAs+3RLmvb7KOrDS2v2QH1bXv3+iZJ6XzOXPy5dUs55UqGSgPPTNMTCCqeS8QhU6epUTFcfp5+JCdpUzaMyMuUEjPwUUUMENU3H0v4GyYYQYExF1FFJaGaFTWBl9vA2TALS4CO1s+8dQoopGSlnHhzixPlZWqCBJy5j9vBRRAF5vBz76ckWicwBJEznbsFFEAFpVi05A6X06jqvKlQkj7dT9FFEAeVbTbO/wC/qvA76jyyheqIA8qO1M5Z/VDa2fD6KKJoCwzsRfK0xnzHRTdvlLu+XL5qKJMCmzNgYKu+KtBhcfeDgHUzPdl/NbrPZ6lTpuFERe8bxuL5vMnW/ooouVqalSFXGMnZ9r7G0Yxtexg4mhDrRAz9eaWcOf4M/ooourB3RkwM8uV1U1Lx3+aii0EVJ6nNesee0fTVeqIAWqVb9fqc0EvvGpJsclFECAtLSYmBzMwJ1tdCfnzAt8/2UUQIXL/kUCta2s39D9VFFQAKlSfn9kJr14oqQmD3gooomSf/2Q=="/>
          <p:cNvSpPr>
            <a:spLocks noChangeAspect="1" noChangeArrowheads="1"/>
          </p:cNvSpPr>
          <p:nvPr/>
        </p:nvSpPr>
        <p:spPr bwMode="auto">
          <a:xfrm>
            <a:off x="152400" y="-6905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TextBox 4">
            <a:extLst>
              <a:ext uri="{FF2B5EF4-FFF2-40B4-BE49-F238E27FC236}">
                <a16:creationId xmlns:a16="http://schemas.microsoft.com/office/drawing/2014/main" id="{2BF59CB2-4521-D565-92E2-09F4C75BC8B0}"/>
              </a:ext>
            </a:extLst>
          </p:cNvPr>
          <p:cNvSpPr txBox="1"/>
          <p:nvPr/>
        </p:nvSpPr>
        <p:spPr>
          <a:xfrm>
            <a:off x="0" y="5257800"/>
            <a:ext cx="9144000" cy="1077218"/>
          </a:xfrm>
          <a:prstGeom prst="rect">
            <a:avLst/>
          </a:prstGeom>
          <a:noFill/>
        </p:spPr>
        <p:txBody>
          <a:bodyPr wrap="square" rtlCol="0">
            <a:spAutoFit/>
          </a:bodyPr>
          <a:lstStyle/>
          <a:p>
            <a:pPr algn="ctr"/>
            <a:r>
              <a:rPr lang="en-US" sz="3200" dirty="0">
                <a:latin typeface="Arial Narrow" panose="020B0606020202030204" pitchFamily="34" charset="0"/>
              </a:rPr>
              <a:t>“</a:t>
            </a:r>
            <a:r>
              <a:rPr lang="en-US" sz="3200" b="1" dirty="0">
                <a:latin typeface="Arial Narrow" panose="020B0606020202030204" pitchFamily="34" charset="0"/>
              </a:rPr>
              <a:t>TRAIN</a:t>
            </a:r>
            <a:r>
              <a:rPr lang="en-US" sz="3200" dirty="0">
                <a:latin typeface="Arial Narrow" panose="020B0606020202030204" pitchFamily="34" charset="0"/>
              </a:rPr>
              <a:t> </a:t>
            </a:r>
            <a:r>
              <a:rPr lang="en-US" sz="3200" b="1" dirty="0">
                <a:latin typeface="Arial Narrow" panose="020B0606020202030204" pitchFamily="34" charset="0"/>
              </a:rPr>
              <a:t>UP A CHILD IN THE WAY HE SHOULD GO</a:t>
            </a:r>
            <a:r>
              <a:rPr lang="en-US" sz="3200" dirty="0">
                <a:latin typeface="Arial Narrow" panose="020B0606020202030204" pitchFamily="34" charset="0"/>
              </a:rPr>
              <a:t>:</a:t>
            </a:r>
            <a:br>
              <a:rPr lang="en-US" sz="3200" dirty="0">
                <a:latin typeface="Arial Narrow" panose="020B0606020202030204" pitchFamily="34" charset="0"/>
              </a:rPr>
            </a:br>
            <a:r>
              <a:rPr lang="en-US" sz="3200" dirty="0">
                <a:latin typeface="Arial Narrow" panose="020B0606020202030204" pitchFamily="34" charset="0"/>
              </a:rPr>
              <a:t>and when he is old, he will not depart from it.”</a:t>
            </a:r>
          </a:p>
        </p:txBody>
      </p:sp>
      <p:pic>
        <p:nvPicPr>
          <p:cNvPr id="4100" name="Picture 4" descr="Crying Toddler Stock Photos, Images and Backgrounds for Free Download">
            <a:extLst>
              <a:ext uri="{FF2B5EF4-FFF2-40B4-BE49-F238E27FC236}">
                <a16:creationId xmlns:a16="http://schemas.microsoft.com/office/drawing/2014/main" id="{587DA3B9-00FF-B66D-01C1-4801806DA7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1175" y="1371600"/>
            <a:ext cx="2486025" cy="2486025"/>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6" name="Picture 4" descr="Know how to deal with a stubborn child | WOW Parenting">
            <a:extLst>
              <a:ext uri="{FF2B5EF4-FFF2-40B4-BE49-F238E27FC236}">
                <a16:creationId xmlns:a16="http://schemas.microsoft.com/office/drawing/2014/main" id="{E914ADD7-229D-247D-25A4-6997A5C0D4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2032017"/>
            <a:ext cx="1854183" cy="1854183"/>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5174948"/>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4100"/>
                                        </p:tgtEl>
                                        <p:attrNameLst>
                                          <p:attrName>style.visibility</p:attrName>
                                        </p:attrNameLst>
                                      </p:cBhvr>
                                      <p:to>
                                        <p:strVal val="visible"/>
                                      </p:to>
                                    </p:set>
                                    <p:anim calcmode="lin" valueType="num">
                                      <p:cBhvr>
                                        <p:cTn id="12" dur="500" fill="hold"/>
                                        <p:tgtEl>
                                          <p:spTgt spid="4100"/>
                                        </p:tgtEl>
                                        <p:attrNameLst>
                                          <p:attrName>ppt_w</p:attrName>
                                        </p:attrNameLst>
                                      </p:cBhvr>
                                      <p:tavLst>
                                        <p:tav tm="0">
                                          <p:val>
                                            <p:fltVal val="0"/>
                                          </p:val>
                                        </p:tav>
                                        <p:tav tm="100000">
                                          <p:val>
                                            <p:strVal val="#ppt_w"/>
                                          </p:val>
                                        </p:tav>
                                      </p:tavLst>
                                    </p:anim>
                                    <p:anim calcmode="lin" valueType="num">
                                      <p:cBhvr>
                                        <p:cTn id="13" dur="500" fill="hold"/>
                                        <p:tgtEl>
                                          <p:spTgt spid="4100"/>
                                        </p:tgtEl>
                                        <p:attrNameLst>
                                          <p:attrName>ppt_h</p:attrName>
                                        </p:attrNameLst>
                                      </p:cBhvr>
                                      <p:tavLst>
                                        <p:tav tm="0">
                                          <p:val>
                                            <p:fltVal val="0"/>
                                          </p:val>
                                        </p:tav>
                                        <p:tav tm="100000">
                                          <p:val>
                                            <p:strVal val="#ppt_h"/>
                                          </p:val>
                                        </p:tav>
                                      </p:tavLst>
                                    </p:anim>
                                    <p:animEffect transition="in" filter="fade">
                                      <p:cBhvr>
                                        <p:cTn id="14" dur="500"/>
                                        <p:tgtEl>
                                          <p:spTgt spid="4100"/>
                                        </p:tgtEl>
                                      </p:cBhvr>
                                    </p:animEffect>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data:image/jpeg;base64,/9j/4AAQSkZJRgABAQAAAQABAAD/2wCEAAkGBhQSEBUUEhQWFRQVFBQVFRcWGBUUFhYWFRcVGBQUGBUXHSYeFxkjGRQVHy8gIycpLCwsFR4xNTAqNSYrLCkBCQoKDgwOGg8PGCkkHyApKSksLCwqLCopKSwsKSwpLCkpKSksKSwpLCwpKSksLCkpKSwpLCwpKSwsLCwwLCkpKf/AABEIALcBEwMBIgACEQEDEQH/xAAcAAACAwEBAQEAAAAAAAAAAAADBAACBQYBBwj/xAA8EAABAwIDBgMHAgYBBAMAAAABAAIRAyEEMUEFEhNRYXGBkaEGIjKxweHwFNEHFSNCUvFiFnKSsiRDU//EABoBAAMBAQEBAAAAAAAAAAAAAAABAgMFBAb/xAAsEQACAQMCBQIGAwEAAAAAAAAAAQIDERIEIRMUMUFRYXEiMkKBkaEFUsEV/9oADAMBAAIRAxEAPwD5y2mjspolOkmGU19dFHzzYBlNGbSR2UUZtFaJmbF20kRtJMtpIrKKsTFm0kQUk22iriigkU4SvwU3wVcUUZAJiircJOiivRRSyHYSFJWFBOcFe8BGYWEuEpwk9wVOCjILCPDXvDTvBXhpIzCwnw1U009wl5wkZBYS4aqaaeNJecJGQWETTXnDT5oqhpJ5DEDTVTTT5oqpoouMzzSQ3Ulo8FDdSRcZncFCNJaRooT6SLlIzzRS7qa0nU0J1JZstGY6mhOpLSdSS7qaykrloQNJRNGmvVliaGhTophlFHZRTDKC3TPKxdlFHZRTLKCOygnkQxVtBFbQTbcOjNw6WYWuJtoIgoJ1mHRBQSzDERFBXFBPtwyuMMpdRBiIDDqCgtQUhHw+qpwFPEKxM/gr3gJ/gL0UEZhiICgpwVocBTgIzDEz+CvDQWj+nXhoIzDEz+AvOCtHgqwwZOQJ8ClxUhqDfQy+AvOCtF1Befp1WYsTPNFVNBaPAXhoJ5hiZpoqhorTNBUNBGYYmZwVQ0FpnDqpw6eQ7GU+iguorWfh0F2HTUhmS+igPorWfQQH4dPIoyX0UF9Far8KguwvVJtFRMo0VFoHCjmfL7qLK6NbM06eHTVOgn8Ls0u0WlS2GVlKvFdzNUZS6Ix2YdHZQW3T2INXJmnsdvMlZvUxKWnkYLMOjswi3hslqYpbMaFk9Si1pWc+3CFWGH6LpP0bf8QrNwY1Hqo5orljnm0+itw+i3jg28vVetwY/wAQjmEVy5gcCUangSdFu8DkApwip5jwHLmS3Y7jp6hFGxOZan+CUM4Z3L1KlVpPuacKK7CT9lAapd2B/JWn+mOpVThBrJ81aqPyRKmvBlnB9vNVOEWq3B/8YXr8MQOkKuMTwTl9pY8UzugjeA3nf8QZ3e5MeQVa29UNMMquBJ+JuQMmJGs7vqvme1tv1HYx9Xm82Ggb7rYHYeq672Z2w0Xc4GmBIdMlhOjm5xP4VwNbXqTl12O1pKVOMem523DLwS5uWTxk7nI/tNkv+nWbivaogiL03f3CC0yY8PFbWxHCtTkES0kEdso52Xo0Gtl8k37GGs0i+eIt+nVTQXR/ysalWbs1q6vMpHNWmbOZOHVThui6wYNg0VhQaNAk9X6Fcr6nIfoydCoNmPOTV1+6FUwp5t+CuWXk5P8AkrzoFU7AdrC6swhuS5uZXLROX/6d5lT/AKebrK6NxQKhS5ib7lKhBdjAdsZg/tQn7OaMmj0W2+EtUhDrSK4a7IyDgxyUTpIUS4sh4IaaOUeScpO/LpKlXTTKql7koaCIGHn8kBj0RtRKzGG4J5ojaZ5oYqq4qJXYbBdw8wFNw81XiqcRLcC4Z1V90jVDFUKCujcNggnmoWnmqcZeOrwjcNgu51VoPNL/AKpW/Upbj2D7nirABKfqVU4lKzC6HYCyvais5mDrOpCagYd2wNyYyPRMCvOqFiHhzS05EEHxF08XYrJH5rr0yKhBuZM99R5rstjYak6jSNLFMoYljXXcHNYRvE8OoIIIvO91IjVcptbAvbWvNy4z3PzQxTe3dIm7oHXmFy6l33PdF23O3qbf/TVN3E4XdLs3UXN4dSc3NBBa5pzsR2Xb+xe1sO8uZS90OvBzB6dOy+Z7MZVbRcytTLmlzTSDifdJDi+Bo3dE9COq3fZTDDi06tOxNrRMxPn9CvNGWE00a/PFn15tW114ao5pL9RC8OJXdjE5bkNnEDmq/qRzSZrqhqK8SLsddiR1QH40DSUDicxKqXDkfNPFBdhf5kNAVU43oliUNzinjETlIO/GdEtUxp5BCe8peo7sqUUTeRarjXdElXxjualQFK1WHmnlTj1YrTZU4p3NRBcDzUVZ0/KDGfhjtOm4Jum9wGfqk8PiKVVm9ujIZySO8WPefBNUHsj+mIk3EG8aZReCuM/5iH9H+j0LSvyPUqzufqj/AKiM3DxICyRWpuJ3qbQ3M5CSIIvHojDaVARvUaZMzk0gjU9/2S/60H9NvuPl2vqNGjtRj/hqMMEgw4G7cx4JhmLH+Q8wgUdq4V1MEUmNj/GmBEjUxHRZmI9oGNBDKeoALWi0kCQAO6Uv5NLpG5a078m6MUP8m3yuPJLVNv0GP3HVmBxgbpN7kAadUjg9qBzSWio4tdAa4broJu4Agd5svKeF3mnfY0mZDnNG9naRJuO6wX8tKbtCkzTlUusja/UgmJv0BP0U/VDXeHdrh8wkaZLfie8+MDsBooCw33ZPM+8fVehaqu/pS+7ZPAj5Yf8AmrZIG+SM4Y/9lBjicqdU5D4RfWbuXnHdyPgIsvBUdyK0epqW7fgSoR9S9TFkEAMJveXMG7Pj2RGGqbhjeGGuLnuqBsEaRuxETJmyDv8AMA9wh4yXgDfewDIU3bjY5buXeyhairfdr8D4MTSrUnMALmuO9uwKbXVCd45yAABrJK84DpyEaH3suZEZrAfsneMmviDlI3xumOYDZjpKbfSJ/vMfnVZ1tRW6Q/wpUYgdh7WrV6tRj8O+mxvwPe3d3gDHwTN4JlbDtn1XscKZZMEAkECY5yV5sPYrqhJNmXvLpM6dBb1WxtzHswmFqPkAMpuLe4HujxMDxUR1Fd3lJ2XgpUYXOOofwkpvh1fFVKgMOI3GtkxnaY8lrO9jsI3da8FpaW7rgWn4crlq0dge09B9GmCb7rRcHMAA/JbL8PSqDn5rzzjGrvnv7iymuhg4bZLQRO5VFwSABMyAXC021RP+kqbKnEpGDq2AG8vdOY7LapbPpMynzJQNr7bpUKD6jrBo5ZnQDqVFOjCl8Tl+wUpnPYusKZIdIIzBQTtEAAxmY8/z0WhQ2nh8c0Aktd5OH0IWL7Q7POGbvu99s+6Wj4jBzzII5LGtLUx3jNtFSp2fQLV2zTa6INnNBOl72joFSltxj3ABrgIuXESDIjLQ38lxtTavEqOEx/UndMiAASAZESNRpIWtTduNImx1Ec5ym5+6yeqrxVnJk4rwdGMYwyBnrdDxGIYIkacz6rBfiw2oSDYNmJIJ3iYkRFv2WZtnaj+EXMG+W6XMyRoL5clEK+om7ZsrFeDpK2LpiBmcj72Vp58o80amxjzDbgGJ96AeR1C4ytuFlNzqTrh7nPFSpuuMAuIaJIi2fZMbN2kKTBvjekTM2+LOSLn3vRe1ycbXm39ybeiOpq4KmAZcy2kkm/RC/l9OM2DXJ31C5nH40Od7rXNLQXXeC06QLC/LokaePcXAlp+Hes4gEAXN8steSHON9m7e7GdRjaQZvHeaGDdhwzvmd3kIKwqu1KBuK0gn/B4sMjfmuY2zt6pUY9nvf1PdPK+ZGsArnaOOIZBaDEzznS/JbwoQmru/5DJn0R2Opf8A7gZGNw6+Ki5fD7TcGNDfeAAAMAW/LKLTgw8DyZ02wS11I+8esDkTa11MNSrkxuS3eMEmBHvZ+i06ECwAA6R9E9SY2w0FxpC8nLxvuaiFXY1ao7eFQMJAGrsshAtoE/hPZ73A2o7ecP7mSyRyMzOZTlOqBmUwzEhWqMF2JsDw2xabBDWiOsn5p5lAAWCG3Fq7a5WqhFdEAdtMlEFNA43NQVFYg/BHRWayEvxV455/DF0XAaPdV3Eo2odYnpf5oofZUmAU0wq8IclUvUNT7oAvwwg4l4axzt2S1pdAzMCV66r/ALXhqlJjR0WxNpU6lIGi4ObFuv3XLe2WEOJoVmVbDdMC8tIggzqbLImpgaxrUQTQcZqU2z7hObgOWq67G0m4/Cudh3t33MIBJtMWDoyOiHui5La6ON2N7LVC5pZVAAFxcD0W8/2fxtN28ytI5SfqFb2d2XWpt/rNDX3loN4FpMWhdPh6xyLD6ryfDJ/FS/Z454X2bMXA4fFn43jw/wBL3buHLWsDjvl0kjO1ua1K7XMdZljynNY226pdVDNWtAjqbx6qoKN3aFh00r7NnLbR2fw/fp+7eQAbzoG/suz2dj9/D7uIFnNIcDfn6rFxlAU/eqEWHgOt7TCCytxADcAXbOvWPktUrHQfyfEJ1NiNcZO4TJglt/E+Xkka+wahADTSAkuk8Sd68gaQt2Hc1R7jOfgp4UPB5zNxOxnO/uAMNFhaRnfMhKVNh1ZH9SBya05aXzlbpP4UszeaAOI4mSQXbpN9MoKlUILsM5nGUXNIcNy9gWhzWuAN5LviyzCuMPUaBDWnUES4TFr6D9loYvYIqOBqVXvvbeDecmC1oA5LxmHqgiXBzcnS0mAMtwNgB0dVk6O5OJmw9zA0Uw5wdJLXAmxkWnNIYmoRO80tJEbsSBPaZmT5rpnupsgQ6ADA3CS3lBAK5vb236jXBlFpIdyDnXOU+6N219TYqo0EuiE1sZNTDSSfdgQDo4gTlc3vkFnYnYrALv8AizkRfQ59PVNjC13He4ZMiTusJLQTEAEAxI9VrYOiDO/SIdAEvBJ7wZA8FrHKLsiErnOVNj3s60DkNBaFF0zqABjhj/xaot7S8l4GyzEch0yTFJxJ/CkaTvLwTeHedFBY9TMfdM0pzSdPnfrZO0X29b2MJAM0T0lFB/Cgsk/ZWDxl+30VCD78r0VEAvXjn/RAhifzTxVX1I/2k3Yj/aG90qrANnEjxVTizzSwNuq8lABuOZ1RqeLtB+aTV6bSSAMyYFwEANnFfhXjayrisK5lntj1+SAXfT0STTV0FhriclkY/aH6IivRJbvPAfTHwPmSTH9rhGnNPhZntFhGvoFzyAKZDyXGGgDOb5RoLqkrlJ2Oto7Tr4x39PDkUmhjm1nP4Tw9zZdwoY6YkAz7pvmtDC4HHs+KrTdewLXC2gMCJ7Lj/Z7+LLBTb+oqEO3TFOhhn7rQJ3Q0mQfdE5rWP8QWvIDKtdjzuw12HY6ZiN5zZDbXzWnAqS6KR55TT7o66hUrRFTdn/jJvppkuQ217ZOpYh+HqUOHULd9rrObUblvNcBJNhaLJmv/ABJptJDadV0RJe6hSneAIhsk5HUBI4j2qZjJAsWuDmtdulzWxBggCQXWkE90PTVIQbd7eo6VSKla9zJDH1XB9c9maTzdzPRPCr9l6AOnooW5aeq85vKWTPHXy07obqhnMgDnl6osHOQhl3MSmB5ujPpzlV4UzaTBPaMyo6pnJ7ZeipPu5+JNo/dAA9QDfqPsqbp3oJ6xefzqrOeCbT3mfwoVepHwmTpzjKUAV3T05GRNusJd9QxBdfpJ7dijFvuumwIymQQOmeaWAIFgIyJG96z2QgFqzt24jS/yGaDVJN+9z+XRajXNM6yZFsiLxnKBVe0GXduUdBdUAq7EOnP0+yiE/EQYDvn9FEWC5q0I1TjB4FZ9JxztHr4J6hGt+9yoAbpmbi3fKycp1RGk62SQqRlblGXdE4gkfI+mSAG2uJyXoqIO/wCAmArZkW/AmIKavny/dV39R+y9dTGvdC34TQixeo1VDlZoTA9VoVZU3kAWLl5K9cwjkqyk2B0bXfqMP/ybnzkLBcCDB8teqa2Nj9ypB+F1j30Kd29gL77R3XPpz4FXhvpLdGrWSuYgeud/iC7/AOFLrgVaRifiAJ92Rlmt8mFyn8SK5/RtHOuz0a/9l1KXzown8rOR2fig5znMgEDVocRpMzJhbWExbqTA5rofvkNhos2DOuUkGO65DAP96CYzvEreoA091xg3vGoNrr6GlUdt2cqcVfodBgNqGtScS8Cq0EOmBvbr4IdJGhF+63fZ1reIYdJgn3ZIiwMmI1FgIXzjZWLjF1GtyfvAA3vn8123ss88UE8nA2tJAgDrY+SJzdSjJeglFQqL3Oy3Z0HRDc7kNYVOPP5Pqqmqf9L5k7Nj3e8Pzkhuf08l5J6lDn7oGEfWHzlB4kzYE2VHtt8vugVL5zp6IAOK15sYvpY5Sg1bQW5negz5xdA3o0NvVW4ozi+U9NAgCzWAXMExY9exQKsj4w5pdplE3B3SJIUqPBEENPQ/SEqXT8QMZCDIA+YOSEBWpii3K9rwS0x2CSqMm4mesT1EapmtUAtpFnGQZv4+qUrVHAaOA5Ek9clYgDpnJvi4r1D3yb38QZ+SiLBc26Ri31yTFN4mBHXr4rOoEZ37DKI85lM0HWsOkm2fXVS0M0hU0iwXrKl89emSUY8ZCYCapkd/LNIA9JxvBtGtzCOwQRPqUrxxp81BUM/6QIcfUv8AJDLidUu2p3tCu386poYeFYFDaVfdjVIRYqMVCIv+/wCFesH5+ZIBhDVVQfw9VnV/aHDsJa6vTByI3gSD15JnC7RpVBNOox//AGuBjuAnZhdBxFsrLptn1hWow7MWPgLFc3bwTeyMSab50NjqvJqqbnC8eq3RpB2YHGYQtcRoCuO/iLSnBT/jUpn/ANm/VfVNqYMPZPIf6XB+1WzuJha1M57u8IvdnvCPL1V6HUKpZ9yKsbJnxvD4jdcCRMLd2mQ6hxm1LWAaAIB5GMvss/8Al5pvEw5pa1wtZzXZG/ktbDbFa8ngvADoa+m6SDvGLehHZfU04NRZypSTaOZwVZwe0t+IGZ6i6+m7Dx++WGw94WaLG15J1uuDwuDbSqvZVN2PcwjLIkSuq2NgDTqtc0gsL23EQe7ZseyrTwtTb8pkV5XmjvQ+0QFAULe817N4XzZ2AoeD0+yoQSh8Yj881U1baj5n9kAFcCLc0E/mqtxIvPPXyQXu5Tbz01QAKqB+/wCBAI5CT3zRN7Mzl+RCWeTyta9h8k0BXfv4+Xig1Hznn1/cK8EmBGut8s0CtbPLp+cwnYDypbx7pOoyDlHI5Ij3X+Wnmgu3omHCM7Tz5ZKiSj3kHP0Z+yiHxxq2e0KIA1DVHX8ymETiRlbyuByBSVF8eNufVNU2mRHKfPP6qWgHcPW5nQXkIhrG8GP2SlNvM+sWHVMb2cE/FlA0SsUFAg2F9b/lkSn3B85QqDTr627SUUZ+nZFxBmm0ZdMkUA+KA2TzgZcvumKefS8/kpDLCRdEmDyEXnK/NUcet/ko12XfX6oAs13SbX1WR7VbJq4igG0X7rg6SCSA4QRG9pktjevofHmuB9s/aioXvw9IFrAd17oIc/nB0b2zV04tvYibsjkMVhnUnljokGDDg4ebSQVSnVLTLSQeYsfNaWBoYUs/rOripP8AYxpaByuZPdDr7MDiP04rVBF96kWnw3Zle667nm3GcJ7X4inHv7wBmH+8uo2X/EphEV2uaTm5oBb5Zr569pBIIIIMQbEEaELyVEqcWNVGj9E+y/tXh8QzcbXY5wA90u3XEdnQdVX2lptosdVf7rGgkk2G6M475eK/PDKl5XSs9p3/AKCvh3bz21BT3SXk8PceCYBsQY05LlvQunV4kHs30PUq6lGzAYStLRZr6W87dDvip3J3ZBkWg+K6X2doB1VjhAAlwAAgkAx5FcTsmpLo5ldf7PP3areQBt4L61SvQl7HGatVj7mP7VFlPHv3mzvhjyYu1zmiY5i2XVamwd0VGFmRc3LInK40XPe1eK39oVSDYOazn8AANu8rU2HX95ptm3pqFjo5Xp4vx/hpqVad0fQuIB9FBU+X54qjvU/Pn0VC77r546xdz85H2VJ5HzXnEzE3VDHnp11QBcvjPkPuhmqBrP1Vahi3TyQnO6eP0TSAK+uDECOcX+ajqwNy6/KPLM3SjyPz5oFSoZznqPmqAO54uPkI8MsuiBVIVOLy5IL3zY9cv2RYRHvjW/5aUsXATFu0j5L11Uc9eUDxPZCdUI7c/uqEDL+v55KIJk5QvUWAepO5j6x4puidTkMpy8VmU35dPwJsUyHQbwb3DhbOCLFJgPDK09RomWU4PO/ceBSVMTBnTyCapsjyOtoUMobZSvYW1/ZW3tZ/bNCpNB56jx5hHYMwCbacufySAJSd0Jm5nI8lcm9vhmVRruXvDrMi/VF44iwt1QB4wifkmG4g3iQZy0sTCU/NZi3l3TFHIwEwLufr2/CpvX6X6qgbMdpGuas5sGMuSQi7QI0GuV5Gao58j81Xm8Qe8fOF6W26ESQD38AgZi7b9lKGIJcW7jz/APYwQ4/9zcneK4jbfsNWoAuYRVYMy0EOA5lmcdRK+oE29OqEPz88FpGo4kOmmfD5RqdT3SOhX0zbPsfh65LoLHm5cyBJPNuR7rjtuexFbDt4gIqMmDughwHMtuY6r0RnGRjKDiY+y3/1GnqupbtL9PFVoa5wgQ61nWPbNYOH2c10PpkwYs0tL6buW6SN9vIhdZR9mXYikWVCBuid9oLXnkSw53EG8LqxkoUZ38HjcMqqaOGr4jfxD3Xbv1HOHTeJMTrmug2I8mq1paJ3m+9rmLQEHF+xGIpEFm7WAMgCzv8AxP0K09g4F/Ea51NzS1wJk7sQeUb2lrrDT1YJPc1rQk5dDt99C4kWI/NVXfgx5qljnbQaLj2OgEqOyvpqVQOk+HSbaKh5A9UPfvzmNEWA9fV7d459UCrVINundWdVhsEa20QalSO3PyVWAhf1QKlTrz/deVTnr4/koRN+caIAs+3RLmvb7KOrDS2v2QH1bXv3+iZJ6XzOXPy5dUs55UqGSgPPTNMTCCqeS8QhU6epUTFcfp5+JCdpUzaMyMuUEjPwUUUMENU3H0v4GyYYQYExF1FFJaGaFTWBl9vA2TALS4CO1s+8dQoopGSlnHhzixPlZWqCBJy5j9vBRRAF5vBz76ckWicwBJEznbsFFEAFpVi05A6X06jqvKlQkj7dT9FFEAeVbTbO/wC/qvA76jyyheqIA8qO1M5Z/VDa2fD6KKJoCwzsRfK0xnzHRTdvlLu+XL5qKJMCmzNgYKu+KtBhcfeDgHUzPdl/NbrPZ6lTpuFERe8bxuL5vMnW/ooouVqalSFXGMnZ9r7G0Yxtexg4mhDrRAz9eaWcOf4M/ooourB3RkwM8uV1U1Lx3+aii0EVJ6nNesee0fTVeqIAWqVb9fqc0EvvGpJsclFECAtLSYmBzMwJ1tdCfnzAt8/2UUQIXL/kUCta2s39D9VFFQAKlSfn9kJr14oqQmD3gooomSf/2Q=="/>
          <p:cNvSpPr>
            <a:spLocks noChangeAspect="1" noChangeArrowheads="1"/>
          </p:cNvSpPr>
          <p:nvPr/>
        </p:nvSpPr>
        <p:spPr bwMode="auto">
          <a:xfrm>
            <a:off x="0" y="-8429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hQSEBUUEhQWFRQVFBQVFRcWGBUUFhYWFRcVGBQUGBUXHSYeFxkjGRQVHy8gIycpLCwsFR4xNTAqNSYrLCkBCQoKDgwOGg8PGCkkHyApKSksLCwqLCopKSwsKSwpLCkpKSksKSwpLCwpKSksLCkpKSwpLCwpKSwsLCwwLCkpKf/AABEIALcBEwMBIgACEQEDEQH/xAAcAAACAwEBAQEAAAAAAAAAAAADBAACBQYBBwj/xAA8EAABAwIDBgMHAgYBBAMAAAABAAIRAyEEMUEFEhNRYXGBkaEGIjKxweHwFNEHFSNCUvFiFnKSsiRDU//EABoBAAMBAQEBAAAAAAAAAAAAAAABAgMFBAb/xAAsEQACAQMCBQIGAwEAAAAAAAAAAQIDERIEIRMUMUFRYXEiMkKBkaEFUsEV/9oADAMBAAIRAxEAPwD5y2mjspolOkmGU19dFHzzYBlNGbSR2UUZtFaJmbF20kRtJMtpIrKKsTFm0kQUk22iriigkU4SvwU3wVcUUZAJiircJOiivRRSyHYSFJWFBOcFe8BGYWEuEpwk9wVOCjILCPDXvDTvBXhpIzCwnw1U009wl5wkZBYS4aqaaeNJecJGQWETTXnDT5oqhpJ5DEDTVTTT5oqpoouMzzSQ3Ulo8FDdSRcZncFCNJaRooT6SLlIzzRS7qa0nU0J1JZstGY6mhOpLSdSS7qaykrloQNJRNGmvVliaGhTophlFHZRTDKC3TPKxdlFHZRTLKCOygnkQxVtBFbQTbcOjNw6WYWuJtoIgoJ1mHRBQSzDERFBXFBPtwyuMMpdRBiIDDqCgtQUhHw+qpwFPEKxM/gr3gJ/gL0UEZhiICgpwVocBTgIzDEz+CvDQWj+nXhoIzDEz+AvOCtHgqwwZOQJ8ClxUhqDfQy+AvOCtF1Befp1WYsTPNFVNBaPAXhoJ5hiZpoqhorTNBUNBGYYmZwVQ0FpnDqpw6eQ7GU+iguorWfh0F2HTUhmS+igPorWfQQH4dPIoyX0UF9Far8KguwvVJtFRMo0VFoHCjmfL7qLK6NbM06eHTVOgn8Ls0u0WlS2GVlKvFdzNUZS6Ix2YdHZQW3T2INXJmnsdvMlZvUxKWnkYLMOjswi3hslqYpbMaFk9Si1pWc+3CFWGH6LpP0bf8QrNwY1Hqo5orljnm0+itw+i3jg28vVetwY/wAQjmEVy5gcCUangSdFu8DkApwip5jwHLmS3Y7jp6hFGxOZan+CUM4Z3L1KlVpPuacKK7CT9lAapd2B/JWn+mOpVThBrJ81aqPyRKmvBlnB9vNVOEWq3B/8YXr8MQOkKuMTwTl9pY8UzugjeA3nf8QZ3e5MeQVa29UNMMquBJ+JuQMmJGs7vqvme1tv1HYx9Xm82Ggb7rYHYeq672Z2w0Xc4GmBIdMlhOjm5xP4VwNbXqTl12O1pKVOMem523DLwS5uWTxk7nI/tNkv+nWbivaogiL03f3CC0yY8PFbWxHCtTkES0kEdso52Xo0Gtl8k37GGs0i+eIt+nVTQXR/ysalWbs1q6vMpHNWmbOZOHVThui6wYNg0VhQaNAk9X6Fcr6nIfoydCoNmPOTV1+6FUwp5t+CuWXk5P8AkrzoFU7AdrC6swhuS5uZXLROX/6d5lT/AKebrK6NxQKhS5ib7lKhBdjAdsZg/tQn7OaMmj0W2+EtUhDrSK4a7IyDgxyUTpIUS4sh4IaaOUeScpO/LpKlXTTKql7koaCIGHn8kBj0RtRKzGG4J5ojaZ5oYqq4qJXYbBdw8wFNw81XiqcRLcC4Z1V90jVDFUKCujcNggnmoWnmqcZeOrwjcNgu51VoPNL/AKpW/Upbj2D7nirABKfqVU4lKzC6HYCyvais5mDrOpCagYd2wNyYyPRMCvOqFiHhzS05EEHxF08XYrJH5rr0yKhBuZM99R5rstjYak6jSNLFMoYljXXcHNYRvE8OoIIIvO91IjVcptbAvbWvNy4z3PzQxTe3dIm7oHXmFy6l33PdF23O3qbf/TVN3E4XdLs3UXN4dSc3NBBa5pzsR2Xb+xe1sO8uZS90OvBzB6dOy+Z7MZVbRcytTLmlzTSDifdJDi+Bo3dE9COq3fZTDDi06tOxNrRMxPn9CvNGWE00a/PFn15tW114ao5pL9RC8OJXdjE5bkNnEDmq/qRzSZrqhqK8SLsddiR1QH40DSUDicxKqXDkfNPFBdhf5kNAVU43oliUNzinjETlIO/GdEtUxp5BCe8peo7sqUUTeRarjXdElXxjualQFK1WHmnlTj1YrTZU4p3NRBcDzUVZ0/KDGfhjtOm4Jum9wGfqk8PiKVVm9ujIZySO8WPefBNUHsj+mIk3EG8aZReCuM/5iH9H+j0LSvyPUqzufqj/AKiM3DxICyRWpuJ3qbQ3M5CSIIvHojDaVARvUaZMzk0gjU9/2S/60H9NvuPl2vqNGjtRj/hqMMEgw4G7cx4JhmLH+Q8wgUdq4V1MEUmNj/GmBEjUxHRZmI9oGNBDKeoALWi0kCQAO6Uv5NLpG5a078m6MUP8m3yuPJLVNv0GP3HVmBxgbpN7kAadUjg9qBzSWio4tdAa4broJu4Agd5svKeF3mnfY0mZDnNG9naRJuO6wX8tKbtCkzTlUusja/UgmJv0BP0U/VDXeHdrh8wkaZLfie8+MDsBooCw33ZPM+8fVehaqu/pS+7ZPAj5Yf8AmrZIG+SM4Y/9lBjicqdU5D4RfWbuXnHdyPgIsvBUdyK0epqW7fgSoR9S9TFkEAMJveXMG7Pj2RGGqbhjeGGuLnuqBsEaRuxETJmyDv8AMA9wh4yXgDfewDIU3bjY5buXeyhairfdr8D4MTSrUnMALmuO9uwKbXVCd45yAABrJK84DpyEaH3suZEZrAfsneMmviDlI3xumOYDZjpKbfSJ/vMfnVZ1tRW6Q/wpUYgdh7WrV6tRj8O+mxvwPe3d3gDHwTN4JlbDtn1XscKZZMEAkECY5yV5sPYrqhJNmXvLpM6dBb1WxtzHswmFqPkAMpuLe4HujxMDxUR1Fd3lJ2XgpUYXOOofwkpvh1fFVKgMOI3GtkxnaY8lrO9jsI3da8FpaW7rgWn4crlq0dge09B9GmCb7rRcHMAA/JbL8PSqDn5rzzjGrvnv7iymuhg4bZLQRO5VFwSABMyAXC021RP+kqbKnEpGDq2AG8vdOY7LapbPpMynzJQNr7bpUKD6jrBo5ZnQDqVFOjCl8Tl+wUpnPYusKZIdIIzBQTtEAAxmY8/z0WhQ2nh8c0Aktd5OH0IWL7Q7POGbvu99s+6Wj4jBzzII5LGtLUx3jNtFSp2fQLV2zTa6INnNBOl72joFSltxj3ABrgIuXESDIjLQ38lxtTavEqOEx/UndMiAASAZESNRpIWtTduNImx1Ec5ym5+6yeqrxVnJk4rwdGMYwyBnrdDxGIYIkacz6rBfiw2oSDYNmJIJ3iYkRFv2WZtnaj+EXMG+W6XMyRoL5clEK+om7ZsrFeDpK2LpiBmcj72Vp58o80amxjzDbgGJ96AeR1C4ytuFlNzqTrh7nPFSpuuMAuIaJIi2fZMbN2kKTBvjekTM2+LOSLn3vRe1ycbXm39ybeiOpq4KmAZcy2kkm/RC/l9OM2DXJ31C5nH40Od7rXNLQXXeC06QLC/LokaePcXAlp+Hes4gEAXN8steSHON9m7e7GdRjaQZvHeaGDdhwzvmd3kIKwqu1KBuK0gn/B4sMjfmuY2zt6pUY9nvf1PdPK+ZGsArnaOOIZBaDEzznS/JbwoQmru/5DJn0R2Opf8A7gZGNw6+Ki5fD7TcGNDfeAAAMAW/LKLTgw8DyZ02wS11I+8esDkTa11MNSrkxuS3eMEmBHvZ+i06ECwAA6R9E9SY2w0FxpC8nLxvuaiFXY1ao7eFQMJAGrsshAtoE/hPZ73A2o7ecP7mSyRyMzOZTlOqBmUwzEhWqMF2JsDw2xabBDWiOsn5p5lAAWCG3Fq7a5WqhFdEAdtMlEFNA43NQVFYg/BHRWayEvxV455/DF0XAaPdV3Eo2odYnpf5oofZUmAU0wq8IclUvUNT7oAvwwg4l4axzt2S1pdAzMCV66r/ALXhqlJjR0WxNpU6lIGi4ObFuv3XLe2WEOJoVmVbDdMC8tIggzqbLImpgaxrUQTQcZqU2z7hObgOWq67G0m4/Cudh3t33MIBJtMWDoyOiHui5La6ON2N7LVC5pZVAAFxcD0W8/2fxtN28ytI5SfqFb2d2XWpt/rNDX3loN4FpMWhdPh6xyLD6ryfDJ/FS/Z454X2bMXA4fFn43jw/wBL3buHLWsDjvl0kjO1ua1K7XMdZljynNY226pdVDNWtAjqbx6qoKN3aFh00r7NnLbR2fw/fp+7eQAbzoG/suz2dj9/D7uIFnNIcDfn6rFxlAU/eqEWHgOt7TCCytxADcAXbOvWPktUrHQfyfEJ1NiNcZO4TJglt/E+Xkka+wahADTSAkuk8Sd68gaQt2Hc1R7jOfgp4UPB5zNxOxnO/uAMNFhaRnfMhKVNh1ZH9SBya05aXzlbpP4UszeaAOI4mSQXbpN9MoKlUILsM5nGUXNIcNy9gWhzWuAN5LviyzCuMPUaBDWnUES4TFr6D9loYvYIqOBqVXvvbeDecmC1oA5LxmHqgiXBzcnS0mAMtwNgB0dVk6O5OJmw9zA0Uw5wdJLXAmxkWnNIYmoRO80tJEbsSBPaZmT5rpnupsgQ6ADA3CS3lBAK5vb236jXBlFpIdyDnXOU+6N219TYqo0EuiE1sZNTDSSfdgQDo4gTlc3vkFnYnYrALv8AizkRfQ59PVNjC13He4ZMiTusJLQTEAEAxI9VrYOiDO/SIdAEvBJ7wZA8FrHKLsiErnOVNj3s60DkNBaFF0zqABjhj/xaot7S8l4GyzEch0yTFJxJ/CkaTvLwTeHedFBY9TMfdM0pzSdPnfrZO0X29b2MJAM0T0lFB/Cgsk/ZWDxl+30VCD78r0VEAvXjn/RAhifzTxVX1I/2k3Yj/aG90qrANnEjxVTizzSwNuq8lABuOZ1RqeLtB+aTV6bSSAMyYFwEANnFfhXjayrisK5lntj1+SAXfT0STTV0FhriclkY/aH6IivRJbvPAfTHwPmSTH9rhGnNPhZntFhGvoFzyAKZDyXGGgDOb5RoLqkrlJ2Oto7Tr4x39PDkUmhjm1nP4Tw9zZdwoY6YkAz7pvmtDC4HHs+KrTdewLXC2gMCJ7Lj/Z7+LLBTb+oqEO3TFOhhn7rQJ3Q0mQfdE5rWP8QWvIDKtdjzuw12HY6ZiN5zZDbXzWnAqS6KR55TT7o66hUrRFTdn/jJvppkuQ217ZOpYh+HqUOHULd9rrObUblvNcBJNhaLJmv/ABJptJDadV0RJe6hSneAIhsk5HUBI4j2qZjJAsWuDmtdulzWxBggCQXWkE90PTVIQbd7eo6VSKla9zJDH1XB9c9maTzdzPRPCr9l6AOnooW5aeq85vKWTPHXy07obqhnMgDnl6osHOQhl3MSmB5ujPpzlV4UzaTBPaMyo6pnJ7ZeipPu5+JNo/dAA9QDfqPsqbp3oJ6xefzqrOeCbT3mfwoVepHwmTpzjKUAV3T05GRNusJd9QxBdfpJ7dijFvuumwIymQQOmeaWAIFgIyJG96z2QgFqzt24jS/yGaDVJN+9z+XRajXNM6yZFsiLxnKBVe0GXduUdBdUAq7EOnP0+yiE/EQYDvn9FEWC5q0I1TjB4FZ9JxztHr4J6hGt+9yoAbpmbi3fKycp1RGk62SQqRlblGXdE4gkfI+mSAG2uJyXoqIO/wCAmArZkW/AmIKavny/dV39R+y9dTGvdC34TQixeo1VDlZoTA9VoVZU3kAWLl5K9cwjkqyk2B0bXfqMP/ybnzkLBcCDB8teqa2Nj9ypB+F1j30Kd29gL77R3XPpz4FXhvpLdGrWSuYgeud/iC7/AOFLrgVaRifiAJ92Rlmt8mFyn8SK5/RtHOuz0a/9l1KXzown8rOR2fig5znMgEDVocRpMzJhbWExbqTA5rofvkNhos2DOuUkGO65DAP96CYzvEreoA091xg3vGoNrr6GlUdt2cqcVfodBgNqGtScS8Cq0EOmBvbr4IdJGhF+63fZ1reIYdJgn3ZIiwMmI1FgIXzjZWLjF1GtyfvAA3vn8123ss88UE8nA2tJAgDrY+SJzdSjJeglFQqL3Oy3Z0HRDc7kNYVOPP5Pqqmqf9L5k7Nj3e8Pzkhuf08l5J6lDn7oGEfWHzlB4kzYE2VHtt8vugVL5zp6IAOK15sYvpY5Sg1bQW5negz5xdA3o0NvVW4ozi+U9NAgCzWAXMExY9exQKsj4w5pdplE3B3SJIUqPBEENPQ/SEqXT8QMZCDIA+YOSEBWpii3K9rwS0x2CSqMm4mesT1EapmtUAtpFnGQZv4+qUrVHAaOA5Ek9clYgDpnJvi4r1D3yb38QZ+SiLBc26Ri31yTFN4mBHXr4rOoEZ37DKI85lM0HWsOkm2fXVS0M0hU0iwXrKl89emSUY8ZCYCapkd/LNIA9JxvBtGtzCOwQRPqUrxxp81BUM/6QIcfUv8AJDLidUu2p3tCu386poYeFYFDaVfdjVIRYqMVCIv+/wCFesH5+ZIBhDVVQfw9VnV/aHDsJa6vTByI3gSD15JnC7RpVBNOox//AGuBjuAnZhdBxFsrLptn1hWow7MWPgLFc3bwTeyMSab50NjqvJqqbnC8eq3RpB2YHGYQtcRoCuO/iLSnBT/jUpn/ANm/VfVNqYMPZPIf6XB+1WzuJha1M57u8IvdnvCPL1V6HUKpZ9yKsbJnxvD4jdcCRMLd2mQ6hxm1LWAaAIB5GMvss/8Al5pvEw5pa1wtZzXZG/ktbDbFa8ngvADoa+m6SDvGLehHZfU04NRZypSTaOZwVZwe0t+IGZ6i6+m7Dx++WGw94WaLG15J1uuDwuDbSqvZVN2PcwjLIkSuq2NgDTqtc0gsL23EQe7ZseyrTwtTb8pkV5XmjvQ+0QFAULe817N4XzZ2AoeD0+yoQSh8Yj881U1baj5n9kAFcCLc0E/mqtxIvPPXyQXu5Tbz01QAKqB+/wCBAI5CT3zRN7Mzl+RCWeTyta9h8k0BXfv4+Xig1Hznn1/cK8EmBGut8s0CtbPLp+cwnYDypbx7pOoyDlHI5Ij3X+Wnmgu3omHCM7Tz5ZKiSj3kHP0Z+yiHxxq2e0KIA1DVHX8ymETiRlbyuByBSVF8eNufVNU2mRHKfPP6qWgHcPW5nQXkIhrG8GP2SlNvM+sWHVMb2cE/FlA0SsUFAg2F9b/lkSn3B85QqDTr627SUUZ+nZFxBmm0ZdMkUA+KA2TzgZcvumKefS8/kpDLCRdEmDyEXnK/NUcet/ko12XfX6oAs13SbX1WR7VbJq4igG0X7rg6SCSA4QRG9pktjevofHmuB9s/aioXvw9IFrAd17oIc/nB0b2zV04tvYibsjkMVhnUnljokGDDg4ebSQVSnVLTLSQeYsfNaWBoYUs/rOripP8AYxpaByuZPdDr7MDiP04rVBF96kWnw3Zle667nm3GcJ7X4inHv7wBmH+8uo2X/EphEV2uaTm5oBb5Zr569pBIIIIMQbEEaELyVEqcWNVGj9E+y/tXh8QzcbXY5wA90u3XEdnQdVX2lptosdVf7rGgkk2G6M475eK/PDKl5XSs9p3/AKCvh3bz21BT3SXk8PceCYBsQY05LlvQunV4kHs30PUq6lGzAYStLRZr6W87dDvip3J3ZBkWg+K6X2doB1VjhAAlwAAgkAx5FcTsmpLo5ldf7PP3areQBt4L61SvQl7HGatVj7mP7VFlPHv3mzvhjyYu1zmiY5i2XVamwd0VGFmRc3LInK40XPe1eK39oVSDYOazn8AANu8rU2HX95ptm3pqFjo5Xp4vx/hpqVad0fQuIB9FBU+X54qjvU/Pn0VC77r546xdz85H2VJ5HzXnEzE3VDHnp11QBcvjPkPuhmqBrP1Vahi3TyQnO6eP0TSAK+uDECOcX+ajqwNy6/KPLM3SjyPz5oFSoZznqPmqAO54uPkI8MsuiBVIVOLy5IL3zY9cv2RYRHvjW/5aUsXATFu0j5L11Uc9eUDxPZCdUI7c/uqEDL+v55KIJk5QvUWAepO5j6x4puidTkMpy8VmU35dPwJsUyHQbwb3DhbOCLFJgPDK09RomWU4PO/ceBSVMTBnTyCapsjyOtoUMobZSvYW1/ZW3tZ/bNCpNB56jx5hHYMwCbacufySAJSd0Jm5nI8lcm9vhmVRruXvDrMi/VF44iwt1QB4wifkmG4g3iQZy0sTCU/NZi3l3TFHIwEwLufr2/CpvX6X6qgbMdpGuas5sGMuSQi7QI0GuV5Gao58j81Xm8Qe8fOF6W26ESQD38AgZi7b9lKGIJcW7jz/APYwQ4/9zcneK4jbfsNWoAuYRVYMy0EOA5lmcdRK+oE29OqEPz88FpGo4kOmmfD5RqdT3SOhX0zbPsfh65LoLHm5cyBJPNuR7rjtuexFbDt4gIqMmDughwHMtuY6r0RnGRjKDiY+y3/1GnqupbtL9PFVoa5wgQ61nWPbNYOH2c10PpkwYs0tL6buW6SN9vIhdZR9mXYikWVCBuid9oLXnkSw53EG8LqxkoUZ38HjcMqqaOGr4jfxD3Xbv1HOHTeJMTrmug2I8mq1paJ3m+9rmLQEHF+xGIpEFm7WAMgCzv8AxP0K09g4F/Ea51NzS1wJk7sQeUb2lrrDT1YJPc1rQk5dDt99C4kWI/NVXfgx5qljnbQaLj2OgEqOyvpqVQOk+HSbaKh5A9UPfvzmNEWA9fV7d459UCrVINundWdVhsEa20QalSO3PyVWAhf1QKlTrz/deVTnr4/koRN+caIAs+3RLmvb7KOrDS2v2QH1bXv3+iZJ6XzOXPy5dUs55UqGSgPPTNMTCCqeS8QhU6epUTFcfp5+JCdpUzaMyMuUEjPwUUUMENU3H0v4GyYYQYExF1FFJaGaFTWBl9vA2TALS4CO1s+8dQoopGSlnHhzixPlZWqCBJy5j9vBRRAF5vBz76ckWicwBJEznbsFFEAFpVi05A6X06jqvKlQkj7dT9FFEAeVbTbO/wC/qvA76jyyheqIA8qO1M5Z/VDa2fD6KKJoCwzsRfK0xnzHRTdvlLu+XL5qKJMCmzNgYKu+KtBhcfeDgHUzPdl/NbrPZ6lTpuFERe8bxuL5vMnW/ooouVqalSFXGMnZ9r7G0Yxtexg4mhDrRAz9eaWcOf4M/ooourB3RkwM8uV1U1Lx3+aii0EVJ6nNesee0fTVeqIAWqVb9fqc0EvvGpJsclFECAtLSYmBzMwJ1tdCfnzAt8/2UUQIXL/kUCta2s39D9VFFQAKlSfn9kJr14oqQmD3gooomSf/2Q=="/>
          <p:cNvSpPr>
            <a:spLocks noChangeAspect="1" noChangeArrowheads="1"/>
          </p:cNvSpPr>
          <p:nvPr/>
        </p:nvSpPr>
        <p:spPr bwMode="auto">
          <a:xfrm>
            <a:off x="152400" y="-6905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0" y="838200"/>
            <a:ext cx="9144000" cy="523220"/>
          </a:xfrm>
          <a:prstGeom prst="rect">
            <a:avLst/>
          </a:prstGeom>
          <a:noFill/>
          <a:effectLst>
            <a:softEdge rad="63500"/>
          </a:effectLst>
        </p:spPr>
        <p:txBody>
          <a:bodyPr wrap="square" rtlCol="0">
            <a:spAutoFit/>
          </a:bodyPr>
          <a:lstStyle/>
          <a:p>
            <a:pPr algn="ctr"/>
            <a:r>
              <a:rPr lang="en-US" sz="2800" b="1" dirty="0">
                <a:latin typeface="Arial Narrow" panose="020B0606020202030204" pitchFamily="34" charset="0"/>
              </a:rPr>
              <a:t>Early Influences Have A Permanent Effect (Prov. 22:6)</a:t>
            </a:r>
            <a:endParaRPr lang="en-US" sz="4000" b="1" dirty="0">
              <a:latin typeface="Arial Narrow" panose="020B0606020202030204" pitchFamily="34" charset="0"/>
            </a:endParaRPr>
          </a:p>
        </p:txBody>
      </p:sp>
      <p:sp>
        <p:nvSpPr>
          <p:cNvPr id="2" name="TextBox 1">
            <a:extLst>
              <a:ext uri="{FF2B5EF4-FFF2-40B4-BE49-F238E27FC236}">
                <a16:creationId xmlns:a16="http://schemas.microsoft.com/office/drawing/2014/main" id="{114E8AB1-A4C2-8936-3581-CCE3C4733478}"/>
              </a:ext>
            </a:extLst>
          </p:cNvPr>
          <p:cNvSpPr txBox="1"/>
          <p:nvPr/>
        </p:nvSpPr>
        <p:spPr>
          <a:xfrm>
            <a:off x="0" y="0"/>
            <a:ext cx="9144000" cy="400110"/>
          </a:xfrm>
          <a:prstGeom prst="rect">
            <a:avLst/>
          </a:prstGeom>
          <a:noFill/>
        </p:spPr>
        <p:txBody>
          <a:bodyPr wrap="square" rtlCol="0">
            <a:spAutoFit/>
          </a:bodyPr>
          <a:lstStyle/>
          <a:p>
            <a:pPr algn="ctr"/>
            <a:r>
              <a:rPr lang="en-US" sz="2000" dirty="0">
                <a:solidFill>
                  <a:schemeClr val="bg1">
                    <a:lumMod val="50000"/>
                  </a:schemeClr>
                </a:solidFill>
              </a:rPr>
              <a:t>Training Up A Child</a:t>
            </a:r>
          </a:p>
        </p:txBody>
      </p:sp>
      <p:sp>
        <p:nvSpPr>
          <p:cNvPr id="9" name="TextBox 8">
            <a:extLst>
              <a:ext uri="{FF2B5EF4-FFF2-40B4-BE49-F238E27FC236}">
                <a16:creationId xmlns:a16="http://schemas.microsoft.com/office/drawing/2014/main" id="{119704E6-C3A7-4D4D-05F2-C6B79E930FEE}"/>
              </a:ext>
            </a:extLst>
          </p:cNvPr>
          <p:cNvSpPr txBox="1"/>
          <p:nvPr/>
        </p:nvSpPr>
        <p:spPr>
          <a:xfrm>
            <a:off x="0" y="1600200"/>
            <a:ext cx="9144000" cy="523220"/>
          </a:xfrm>
          <a:prstGeom prst="rect">
            <a:avLst/>
          </a:prstGeom>
          <a:noFill/>
        </p:spPr>
        <p:txBody>
          <a:bodyPr wrap="square" rtlCol="0">
            <a:spAutoFit/>
          </a:bodyPr>
          <a:lstStyle/>
          <a:p>
            <a:pPr algn="ctr"/>
            <a:r>
              <a:rPr lang="en-US" sz="2800" dirty="0">
                <a:latin typeface="Arial Narrow" panose="020B0606020202030204" pitchFamily="34" charset="0"/>
              </a:rPr>
              <a:t>A Powerful Secular Proverb</a:t>
            </a:r>
          </a:p>
        </p:txBody>
      </p:sp>
      <p:pic>
        <p:nvPicPr>
          <p:cNvPr id="1026" name="Picture 2" descr="As the Twig is Bent, So Grows the Tree! - Back to Health Wellness Centre">
            <a:extLst>
              <a:ext uri="{FF2B5EF4-FFF2-40B4-BE49-F238E27FC236}">
                <a16:creationId xmlns:a16="http://schemas.microsoft.com/office/drawing/2014/main" id="{84E6C554-6587-3631-7B4D-D497414C4C97}"/>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143000" y="2140744"/>
            <a:ext cx="6858000" cy="1669256"/>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15E3ACF1-D4C0-24C6-C8CE-3E2258BC12FD}"/>
              </a:ext>
            </a:extLst>
          </p:cNvPr>
          <p:cNvSpPr txBox="1"/>
          <p:nvPr/>
        </p:nvSpPr>
        <p:spPr>
          <a:xfrm>
            <a:off x="0" y="4267200"/>
            <a:ext cx="9144000" cy="954107"/>
          </a:xfrm>
          <a:prstGeom prst="rect">
            <a:avLst/>
          </a:prstGeom>
          <a:noFill/>
        </p:spPr>
        <p:txBody>
          <a:bodyPr wrap="square" rtlCol="0">
            <a:spAutoFit/>
          </a:bodyPr>
          <a:lstStyle/>
          <a:p>
            <a:pPr algn="ctr"/>
            <a:r>
              <a:rPr lang="en-US" sz="2800" dirty="0">
                <a:latin typeface="Arial Narrow" panose="020B0606020202030204" pitchFamily="34" charset="0"/>
              </a:rPr>
              <a:t>This Saying Suggests That One Can Shape A Twig</a:t>
            </a:r>
            <a:br>
              <a:rPr lang="en-US" sz="2800" dirty="0">
                <a:latin typeface="Arial Narrow" panose="020B0606020202030204" pitchFamily="34" charset="0"/>
              </a:rPr>
            </a:br>
            <a:r>
              <a:rPr lang="en-US" sz="2800" dirty="0">
                <a:latin typeface="Arial Narrow" panose="020B0606020202030204" pitchFamily="34" charset="0"/>
              </a:rPr>
              <a:t>When It Is Green Or Young, But Not When It Is Old And Dry.</a:t>
            </a:r>
          </a:p>
        </p:txBody>
      </p:sp>
      <p:sp>
        <p:nvSpPr>
          <p:cNvPr id="12" name="TextBox 11">
            <a:extLst>
              <a:ext uri="{FF2B5EF4-FFF2-40B4-BE49-F238E27FC236}">
                <a16:creationId xmlns:a16="http://schemas.microsoft.com/office/drawing/2014/main" id="{57DE681F-A165-9A93-A1AB-EFC4DC9358A7}"/>
              </a:ext>
            </a:extLst>
          </p:cNvPr>
          <p:cNvSpPr txBox="1"/>
          <p:nvPr/>
        </p:nvSpPr>
        <p:spPr>
          <a:xfrm>
            <a:off x="0" y="5599093"/>
            <a:ext cx="9144000" cy="954107"/>
          </a:xfrm>
          <a:prstGeom prst="rect">
            <a:avLst/>
          </a:prstGeom>
          <a:noFill/>
        </p:spPr>
        <p:txBody>
          <a:bodyPr wrap="square" rtlCol="0">
            <a:spAutoFit/>
          </a:bodyPr>
          <a:lstStyle/>
          <a:p>
            <a:pPr algn="ctr"/>
            <a:r>
              <a:rPr lang="en-US" sz="2800" dirty="0">
                <a:latin typeface="Arial Narrow" panose="020B0606020202030204" pitchFamily="34" charset="0"/>
              </a:rPr>
              <a:t>Our Children Are Only Young Once,</a:t>
            </a:r>
            <a:br>
              <a:rPr lang="en-US" sz="2800" dirty="0">
                <a:latin typeface="Arial Narrow" panose="020B0606020202030204" pitchFamily="34" charset="0"/>
              </a:rPr>
            </a:br>
            <a:r>
              <a:rPr lang="en-US" sz="2800" dirty="0">
                <a:latin typeface="Arial Narrow" panose="020B0606020202030204" pitchFamily="34" charset="0"/>
              </a:rPr>
              <a:t>And Our Window Of Opportunity Closes Quickly.</a:t>
            </a:r>
          </a:p>
        </p:txBody>
      </p:sp>
      <p:pic>
        <p:nvPicPr>
          <p:cNvPr id="8" name="Picture 4" descr="Crying Toddler Stock Photos, Images and Backgrounds for Free Download">
            <a:extLst>
              <a:ext uri="{FF2B5EF4-FFF2-40B4-BE49-F238E27FC236}">
                <a16:creationId xmlns:a16="http://schemas.microsoft.com/office/drawing/2014/main" id="{6B92BF77-A5FA-E484-1EA9-C8E43926046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77200" y="-76200"/>
            <a:ext cx="1090695" cy="1090695"/>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10" name="Picture 4" descr="Know how to deal with a stubborn child | WOW Parenting">
            <a:extLst>
              <a:ext uri="{FF2B5EF4-FFF2-40B4-BE49-F238E27FC236}">
                <a16:creationId xmlns:a16="http://schemas.microsoft.com/office/drawing/2014/main" id="{6E2FAE78-2302-1173-B3DB-9B6EC674EB7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01000" y="76200"/>
            <a:ext cx="838200" cy="838200"/>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95437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par>
                          <p:cTn id="20" fill="hold">
                            <p:stCondLst>
                              <p:cond delay="500"/>
                            </p:stCondLst>
                            <p:childTnLst>
                              <p:par>
                                <p:cTn id="21" presetID="53" presetClass="entr" presetSubtype="16"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1000"/>
                            </p:stCondLst>
                            <p:childTnLst>
                              <p:par>
                                <p:cTn id="27" presetID="53" presetClass="entr" presetSubtype="16"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Effect transition="in" filter="fade">
                                      <p:cBhvr>
                                        <p:cTn id="31" dur="500"/>
                                        <p:tgtEl>
                                          <p:spTgt spid="9"/>
                                        </p:tgtEl>
                                      </p:cBhvr>
                                    </p:animEffect>
                                  </p:childTnLst>
                                </p:cTn>
                              </p:par>
                            </p:childTnLst>
                          </p:cTn>
                        </p:par>
                        <p:par>
                          <p:cTn id="32" fill="hold">
                            <p:stCondLst>
                              <p:cond delay="1500"/>
                            </p:stCondLst>
                            <p:childTnLst>
                              <p:par>
                                <p:cTn id="33" presetID="53" presetClass="entr" presetSubtype="16" fill="hold" nodeType="afterEffect">
                                  <p:stCondLst>
                                    <p:cond delay="0"/>
                                  </p:stCondLst>
                                  <p:childTnLst>
                                    <p:set>
                                      <p:cBhvr>
                                        <p:cTn id="34" dur="1" fill="hold">
                                          <p:stCondLst>
                                            <p:cond delay="0"/>
                                          </p:stCondLst>
                                        </p:cTn>
                                        <p:tgtEl>
                                          <p:spTgt spid="1026"/>
                                        </p:tgtEl>
                                        <p:attrNameLst>
                                          <p:attrName>style.visibility</p:attrName>
                                        </p:attrNameLst>
                                      </p:cBhvr>
                                      <p:to>
                                        <p:strVal val="visible"/>
                                      </p:to>
                                    </p:set>
                                    <p:anim calcmode="lin" valueType="num">
                                      <p:cBhvr>
                                        <p:cTn id="35" dur="500" fill="hold"/>
                                        <p:tgtEl>
                                          <p:spTgt spid="1026"/>
                                        </p:tgtEl>
                                        <p:attrNameLst>
                                          <p:attrName>ppt_w</p:attrName>
                                        </p:attrNameLst>
                                      </p:cBhvr>
                                      <p:tavLst>
                                        <p:tav tm="0">
                                          <p:val>
                                            <p:fltVal val="0"/>
                                          </p:val>
                                        </p:tav>
                                        <p:tav tm="100000">
                                          <p:val>
                                            <p:strVal val="#ppt_w"/>
                                          </p:val>
                                        </p:tav>
                                      </p:tavLst>
                                    </p:anim>
                                    <p:anim calcmode="lin" valueType="num">
                                      <p:cBhvr>
                                        <p:cTn id="36" dur="500" fill="hold"/>
                                        <p:tgtEl>
                                          <p:spTgt spid="1026"/>
                                        </p:tgtEl>
                                        <p:attrNameLst>
                                          <p:attrName>ppt_h</p:attrName>
                                        </p:attrNameLst>
                                      </p:cBhvr>
                                      <p:tavLst>
                                        <p:tav tm="0">
                                          <p:val>
                                            <p:fltVal val="0"/>
                                          </p:val>
                                        </p:tav>
                                        <p:tav tm="100000">
                                          <p:val>
                                            <p:strVal val="#ppt_h"/>
                                          </p:val>
                                        </p:tav>
                                      </p:tavLst>
                                    </p:anim>
                                    <p:animEffect transition="in" filter="fade">
                                      <p:cBhvr>
                                        <p:cTn id="37" dur="500"/>
                                        <p:tgtEl>
                                          <p:spTgt spid="1026"/>
                                        </p:tgtEl>
                                      </p:cBhvr>
                                    </p:animEffect>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fltVal val="0"/>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animEffect transition="in" filter="fade">
                                      <p:cBhvr>
                                        <p:cTn id="43" dur="500"/>
                                        <p:tgtEl>
                                          <p:spTgt spid="11"/>
                                        </p:tgtEl>
                                      </p:cBhvr>
                                    </p:animEffect>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data:image/jpeg;base64,/9j/4AAQSkZJRgABAQAAAQABAAD/2wCEAAkGBhQSEBUUEhQWFRQVFBQVFRcWGBUUFhYWFRcVGBQUGBUXHSYeFxkjGRQVHy8gIycpLCwsFR4xNTAqNSYrLCkBCQoKDgwOGg8PGCkkHyApKSksLCwqLCopKSwsKSwpLCkpKSksKSwpLCwpKSksLCkpKSwpLCwpKSwsLCwwLCkpKf/AABEIALcBEwMBIgACEQEDEQH/xAAcAAACAwEBAQEAAAAAAAAAAAADBAACBQYBBwj/xAA8EAABAwIDBgMHAgYBBAMAAAABAAIRAyEEMUEFEhNRYXGBkaEGIjKxweHwFNEHFSNCUvFiFnKSsiRDU//EABoBAAMBAQEBAAAAAAAAAAAAAAABAgMFBAb/xAAsEQACAQMCBQIGAwEAAAAAAAAAAQIDERIEIRMUMUFRYXEiMkKBkaEFUsEV/9oADAMBAAIRAxEAPwD5y2mjspolOkmGU19dFHzzYBlNGbSR2UUZtFaJmbF20kRtJMtpIrKKsTFm0kQUk22iriigkU4SvwU3wVcUUZAJiircJOiivRRSyHYSFJWFBOcFe8BGYWEuEpwk9wVOCjILCPDXvDTvBXhpIzCwnw1U009wl5wkZBYS4aqaaeNJecJGQWETTXnDT5oqhpJ5DEDTVTTT5oqpoouMzzSQ3Ulo8FDdSRcZncFCNJaRooT6SLlIzzRS7qa0nU0J1JZstGY6mhOpLSdSS7qaykrloQNJRNGmvVliaGhTophlFHZRTDKC3TPKxdlFHZRTLKCOygnkQxVtBFbQTbcOjNw6WYWuJtoIgoJ1mHRBQSzDERFBXFBPtwyuMMpdRBiIDDqCgtQUhHw+qpwFPEKxM/gr3gJ/gL0UEZhiICgpwVocBTgIzDEz+CvDQWj+nXhoIzDEz+AvOCtHgqwwZOQJ8ClxUhqDfQy+AvOCtF1Befp1WYsTPNFVNBaPAXhoJ5hiZpoqhorTNBUNBGYYmZwVQ0FpnDqpw6eQ7GU+iguorWfh0F2HTUhmS+igPorWfQQH4dPIoyX0UF9Far8KguwvVJtFRMo0VFoHCjmfL7qLK6NbM06eHTVOgn8Ls0u0WlS2GVlKvFdzNUZS6Ix2YdHZQW3T2INXJmnsdvMlZvUxKWnkYLMOjswi3hslqYpbMaFk9Si1pWc+3CFWGH6LpP0bf8QrNwY1Hqo5orljnm0+itw+i3jg28vVetwY/wAQjmEVy5gcCUangSdFu8DkApwip5jwHLmS3Y7jp6hFGxOZan+CUM4Z3L1KlVpPuacKK7CT9lAapd2B/JWn+mOpVThBrJ81aqPyRKmvBlnB9vNVOEWq3B/8YXr8MQOkKuMTwTl9pY8UzugjeA3nf8QZ3e5MeQVa29UNMMquBJ+JuQMmJGs7vqvme1tv1HYx9Xm82Ggb7rYHYeq672Z2w0Xc4GmBIdMlhOjm5xP4VwNbXqTl12O1pKVOMem523DLwS5uWTxk7nI/tNkv+nWbivaogiL03f3CC0yY8PFbWxHCtTkES0kEdso52Xo0Gtl8k37GGs0i+eIt+nVTQXR/ysalWbs1q6vMpHNWmbOZOHVThui6wYNg0VhQaNAk9X6Fcr6nIfoydCoNmPOTV1+6FUwp5t+CuWXk5P8AkrzoFU7AdrC6swhuS5uZXLROX/6d5lT/AKebrK6NxQKhS5ib7lKhBdjAdsZg/tQn7OaMmj0W2+EtUhDrSK4a7IyDgxyUTpIUS4sh4IaaOUeScpO/LpKlXTTKql7koaCIGHn8kBj0RtRKzGG4J5ojaZ5oYqq4qJXYbBdw8wFNw81XiqcRLcC4Z1V90jVDFUKCujcNggnmoWnmqcZeOrwjcNgu51VoPNL/AKpW/Upbj2D7nirABKfqVU4lKzC6HYCyvais5mDrOpCagYd2wNyYyPRMCvOqFiHhzS05EEHxF08XYrJH5rr0yKhBuZM99R5rstjYak6jSNLFMoYljXXcHNYRvE8OoIIIvO91IjVcptbAvbWvNy4z3PzQxTe3dIm7oHXmFy6l33PdF23O3qbf/TVN3E4XdLs3UXN4dSc3NBBa5pzsR2Xb+xe1sO8uZS90OvBzB6dOy+Z7MZVbRcytTLmlzTSDifdJDi+Bo3dE9COq3fZTDDi06tOxNrRMxPn9CvNGWE00a/PFn15tW114ao5pL9RC8OJXdjE5bkNnEDmq/qRzSZrqhqK8SLsddiR1QH40DSUDicxKqXDkfNPFBdhf5kNAVU43oliUNzinjETlIO/GdEtUxp5BCe8peo7sqUUTeRarjXdElXxjualQFK1WHmnlTj1YrTZU4p3NRBcDzUVZ0/KDGfhjtOm4Jum9wGfqk8PiKVVm9ujIZySO8WPefBNUHsj+mIk3EG8aZReCuM/5iH9H+j0LSvyPUqzufqj/AKiM3DxICyRWpuJ3qbQ3M5CSIIvHojDaVARvUaZMzk0gjU9/2S/60H9NvuPl2vqNGjtRj/hqMMEgw4G7cx4JhmLH+Q8wgUdq4V1MEUmNj/GmBEjUxHRZmI9oGNBDKeoALWi0kCQAO6Uv5NLpG5a078m6MUP8m3yuPJLVNv0GP3HVmBxgbpN7kAadUjg9qBzSWio4tdAa4broJu4Agd5svKeF3mnfY0mZDnNG9naRJuO6wX8tKbtCkzTlUusja/UgmJv0BP0U/VDXeHdrh8wkaZLfie8+MDsBooCw33ZPM+8fVehaqu/pS+7ZPAj5Yf8AmrZIG+SM4Y/9lBjicqdU5D4RfWbuXnHdyPgIsvBUdyK0epqW7fgSoR9S9TFkEAMJveXMG7Pj2RGGqbhjeGGuLnuqBsEaRuxETJmyDv8AMA9wh4yXgDfewDIU3bjY5buXeyhairfdr8D4MTSrUnMALmuO9uwKbXVCd45yAABrJK84DpyEaH3suZEZrAfsneMmviDlI3xumOYDZjpKbfSJ/vMfnVZ1tRW6Q/wpUYgdh7WrV6tRj8O+mxvwPe3d3gDHwTN4JlbDtn1XscKZZMEAkECY5yV5sPYrqhJNmXvLpM6dBb1WxtzHswmFqPkAMpuLe4HujxMDxUR1Fd3lJ2XgpUYXOOofwkpvh1fFVKgMOI3GtkxnaY8lrO9jsI3da8FpaW7rgWn4crlq0dge09B9GmCb7rRcHMAA/JbL8PSqDn5rzzjGrvnv7iymuhg4bZLQRO5VFwSABMyAXC021RP+kqbKnEpGDq2AG8vdOY7LapbPpMynzJQNr7bpUKD6jrBo5ZnQDqVFOjCl8Tl+wUpnPYusKZIdIIzBQTtEAAxmY8/z0WhQ2nh8c0Aktd5OH0IWL7Q7POGbvu99s+6Wj4jBzzII5LGtLUx3jNtFSp2fQLV2zTa6INnNBOl72joFSltxj3ABrgIuXESDIjLQ38lxtTavEqOEx/UndMiAASAZESNRpIWtTduNImx1Ec5ym5+6yeqrxVnJk4rwdGMYwyBnrdDxGIYIkacz6rBfiw2oSDYNmJIJ3iYkRFv2WZtnaj+EXMG+W6XMyRoL5clEK+om7ZsrFeDpK2LpiBmcj72Vp58o80amxjzDbgGJ96AeR1C4ytuFlNzqTrh7nPFSpuuMAuIaJIi2fZMbN2kKTBvjekTM2+LOSLn3vRe1ycbXm39ybeiOpq4KmAZcy2kkm/RC/l9OM2DXJ31C5nH40Od7rXNLQXXeC06QLC/LokaePcXAlp+Hes4gEAXN8steSHON9m7e7GdRjaQZvHeaGDdhwzvmd3kIKwqu1KBuK0gn/B4sMjfmuY2zt6pUY9nvf1PdPK+ZGsArnaOOIZBaDEzznS/JbwoQmru/5DJn0R2Opf8A7gZGNw6+Ki5fD7TcGNDfeAAAMAW/LKLTgw8DyZ02wS11I+8esDkTa11MNSrkxuS3eMEmBHvZ+i06ECwAA6R9E9SY2w0FxpC8nLxvuaiFXY1ao7eFQMJAGrsshAtoE/hPZ73A2o7ecP7mSyRyMzOZTlOqBmUwzEhWqMF2JsDw2xabBDWiOsn5p5lAAWCG3Fq7a5WqhFdEAdtMlEFNA43NQVFYg/BHRWayEvxV455/DF0XAaPdV3Eo2odYnpf5oofZUmAU0wq8IclUvUNT7oAvwwg4l4axzt2S1pdAzMCV66r/ALXhqlJjR0WxNpU6lIGi4ObFuv3XLe2WEOJoVmVbDdMC8tIggzqbLImpgaxrUQTQcZqU2z7hObgOWq67G0m4/Cudh3t33MIBJtMWDoyOiHui5La6ON2N7LVC5pZVAAFxcD0W8/2fxtN28ytI5SfqFb2d2XWpt/rNDX3loN4FpMWhdPh6xyLD6ryfDJ/FS/Z454X2bMXA4fFn43jw/wBL3buHLWsDjvl0kjO1ua1K7XMdZljynNY226pdVDNWtAjqbx6qoKN3aFh00r7NnLbR2fw/fp+7eQAbzoG/suz2dj9/D7uIFnNIcDfn6rFxlAU/eqEWHgOt7TCCytxADcAXbOvWPktUrHQfyfEJ1NiNcZO4TJglt/E+Xkka+wahADTSAkuk8Sd68gaQt2Hc1R7jOfgp4UPB5zNxOxnO/uAMNFhaRnfMhKVNh1ZH9SBya05aXzlbpP4UszeaAOI4mSQXbpN9MoKlUILsM5nGUXNIcNy9gWhzWuAN5LviyzCuMPUaBDWnUES4TFr6D9loYvYIqOBqVXvvbeDecmC1oA5LxmHqgiXBzcnS0mAMtwNgB0dVk6O5OJmw9zA0Uw5wdJLXAmxkWnNIYmoRO80tJEbsSBPaZmT5rpnupsgQ6ADA3CS3lBAK5vb236jXBlFpIdyDnXOU+6N219TYqo0EuiE1sZNTDSSfdgQDo4gTlc3vkFnYnYrALv8AizkRfQ59PVNjC13He4ZMiTusJLQTEAEAxI9VrYOiDO/SIdAEvBJ7wZA8FrHKLsiErnOVNj3s60DkNBaFF0zqABjhj/xaot7S8l4GyzEch0yTFJxJ/CkaTvLwTeHedFBY9TMfdM0pzSdPnfrZO0X29b2MJAM0T0lFB/Cgsk/ZWDxl+30VCD78r0VEAvXjn/RAhifzTxVX1I/2k3Yj/aG90qrANnEjxVTizzSwNuq8lABuOZ1RqeLtB+aTV6bSSAMyYFwEANnFfhXjayrisK5lntj1+SAXfT0STTV0FhriclkY/aH6IivRJbvPAfTHwPmSTH9rhGnNPhZntFhGvoFzyAKZDyXGGgDOb5RoLqkrlJ2Oto7Tr4x39PDkUmhjm1nP4Tw9zZdwoY6YkAz7pvmtDC4HHs+KrTdewLXC2gMCJ7Lj/Z7+LLBTb+oqEO3TFOhhn7rQJ3Q0mQfdE5rWP8QWvIDKtdjzuw12HY6ZiN5zZDbXzWnAqS6KR55TT7o66hUrRFTdn/jJvppkuQ217ZOpYh+HqUOHULd9rrObUblvNcBJNhaLJmv/ABJptJDadV0RJe6hSneAIhsk5HUBI4j2qZjJAsWuDmtdulzWxBggCQXWkE90PTVIQbd7eo6VSKla9zJDH1XB9c9maTzdzPRPCr9l6AOnooW5aeq85vKWTPHXy07obqhnMgDnl6osHOQhl3MSmB5ujPpzlV4UzaTBPaMyo6pnJ7ZeipPu5+JNo/dAA9QDfqPsqbp3oJ6xefzqrOeCbT3mfwoVepHwmTpzjKUAV3T05GRNusJd9QxBdfpJ7dijFvuumwIymQQOmeaWAIFgIyJG96z2QgFqzt24jS/yGaDVJN+9z+XRajXNM6yZFsiLxnKBVe0GXduUdBdUAq7EOnP0+yiE/EQYDvn9FEWC5q0I1TjB4FZ9JxztHr4J6hGt+9yoAbpmbi3fKycp1RGk62SQqRlblGXdE4gkfI+mSAG2uJyXoqIO/wCAmArZkW/AmIKavny/dV39R+y9dTGvdC34TQixeo1VDlZoTA9VoVZU3kAWLl5K9cwjkqyk2B0bXfqMP/ybnzkLBcCDB8teqa2Nj9ypB+F1j30Kd29gL77R3XPpz4FXhvpLdGrWSuYgeud/iC7/AOFLrgVaRifiAJ92Rlmt8mFyn8SK5/RtHOuz0a/9l1KXzown8rOR2fig5znMgEDVocRpMzJhbWExbqTA5rofvkNhos2DOuUkGO65DAP96CYzvEreoA091xg3vGoNrr6GlUdt2cqcVfodBgNqGtScS8Cq0EOmBvbr4IdJGhF+63fZ1reIYdJgn3ZIiwMmI1FgIXzjZWLjF1GtyfvAA3vn8123ss88UE8nA2tJAgDrY+SJzdSjJeglFQqL3Oy3Z0HRDc7kNYVOPP5Pqqmqf9L5k7Nj3e8Pzkhuf08l5J6lDn7oGEfWHzlB4kzYE2VHtt8vugVL5zp6IAOK15sYvpY5Sg1bQW5negz5xdA3o0NvVW4ozi+U9NAgCzWAXMExY9exQKsj4w5pdplE3B3SJIUqPBEENPQ/SEqXT8QMZCDIA+YOSEBWpii3K9rwS0x2CSqMm4mesT1EapmtUAtpFnGQZv4+qUrVHAaOA5Ek9clYgDpnJvi4r1D3yb38QZ+SiLBc26Ri31yTFN4mBHXr4rOoEZ37DKI85lM0HWsOkm2fXVS0M0hU0iwXrKl89emSUY8ZCYCapkd/LNIA9JxvBtGtzCOwQRPqUrxxp81BUM/6QIcfUv8AJDLidUu2p3tCu386poYeFYFDaVfdjVIRYqMVCIv+/wCFesH5+ZIBhDVVQfw9VnV/aHDsJa6vTByI3gSD15JnC7RpVBNOox//AGuBjuAnZhdBxFsrLptn1hWow7MWPgLFc3bwTeyMSab50NjqvJqqbnC8eq3RpB2YHGYQtcRoCuO/iLSnBT/jUpn/ANm/VfVNqYMPZPIf6XB+1WzuJha1M57u8IvdnvCPL1V6HUKpZ9yKsbJnxvD4jdcCRMLd2mQ6hxm1LWAaAIB5GMvss/8Al5pvEw5pa1wtZzXZG/ktbDbFa8ngvADoa+m6SDvGLehHZfU04NRZypSTaOZwVZwe0t+IGZ6i6+m7Dx++WGw94WaLG15J1uuDwuDbSqvZVN2PcwjLIkSuq2NgDTqtc0gsL23EQe7ZseyrTwtTb8pkV5XmjvQ+0QFAULe817N4XzZ2AoeD0+yoQSh8Yj881U1baj5n9kAFcCLc0E/mqtxIvPPXyQXu5Tbz01QAKqB+/wCBAI5CT3zRN7Mzl+RCWeTyta9h8k0BXfv4+Xig1Hznn1/cK8EmBGut8s0CtbPLp+cwnYDypbx7pOoyDlHI5Ij3X+Wnmgu3omHCM7Tz5ZKiSj3kHP0Z+yiHxxq2e0KIA1DVHX8ymETiRlbyuByBSVF8eNufVNU2mRHKfPP6qWgHcPW5nQXkIhrG8GP2SlNvM+sWHVMb2cE/FlA0SsUFAg2F9b/lkSn3B85QqDTr627SUUZ+nZFxBmm0ZdMkUA+KA2TzgZcvumKefS8/kpDLCRdEmDyEXnK/NUcet/ko12XfX6oAs13SbX1WR7VbJq4igG0X7rg6SCSA4QRG9pktjevofHmuB9s/aioXvw9IFrAd17oIc/nB0b2zV04tvYibsjkMVhnUnljokGDDg4ebSQVSnVLTLSQeYsfNaWBoYUs/rOripP8AYxpaByuZPdDr7MDiP04rVBF96kWnw3Zle667nm3GcJ7X4inHv7wBmH+8uo2X/EphEV2uaTm5oBb5Zr569pBIIIIMQbEEaELyVEqcWNVGj9E+y/tXh8QzcbXY5wA90u3XEdnQdVX2lptosdVf7rGgkk2G6M475eK/PDKl5XSs9p3/AKCvh3bz21BT3SXk8PceCYBsQY05LlvQunV4kHs30PUq6lGzAYStLRZr6W87dDvip3J3ZBkWg+K6X2doB1VjhAAlwAAgkAx5FcTsmpLo5ldf7PP3areQBt4L61SvQl7HGatVj7mP7VFlPHv3mzvhjyYu1zmiY5i2XVamwd0VGFmRc3LInK40XPe1eK39oVSDYOazn8AANu8rU2HX95ptm3pqFjo5Xp4vx/hpqVad0fQuIB9FBU+X54qjvU/Pn0VC77r546xdz85H2VJ5HzXnEzE3VDHnp11QBcvjPkPuhmqBrP1Vahi3TyQnO6eP0TSAK+uDECOcX+ajqwNy6/KPLM3SjyPz5oFSoZznqPmqAO54uPkI8MsuiBVIVOLy5IL3zY9cv2RYRHvjW/5aUsXATFu0j5L11Uc9eUDxPZCdUI7c/uqEDL+v55KIJk5QvUWAepO5j6x4puidTkMpy8VmU35dPwJsUyHQbwb3DhbOCLFJgPDK09RomWU4PO/ceBSVMTBnTyCapsjyOtoUMobZSvYW1/ZW3tZ/bNCpNB56jx5hHYMwCbacufySAJSd0Jm5nI8lcm9vhmVRruXvDrMi/VF44iwt1QB4wifkmG4g3iQZy0sTCU/NZi3l3TFHIwEwLufr2/CpvX6X6qgbMdpGuas5sGMuSQi7QI0GuV5Gao58j81Xm8Qe8fOF6W26ESQD38AgZi7b9lKGIJcW7jz/APYwQ4/9zcneK4jbfsNWoAuYRVYMy0EOA5lmcdRK+oE29OqEPz88FpGo4kOmmfD5RqdT3SOhX0zbPsfh65LoLHm5cyBJPNuR7rjtuexFbDt4gIqMmDughwHMtuY6r0RnGRjKDiY+y3/1GnqupbtL9PFVoa5wgQ61nWPbNYOH2c10PpkwYs0tL6buW6SN9vIhdZR9mXYikWVCBuid9oLXnkSw53EG8LqxkoUZ38HjcMqqaOGr4jfxD3Xbv1HOHTeJMTrmug2I8mq1paJ3m+9rmLQEHF+xGIpEFm7WAMgCzv8AxP0K09g4F/Ea51NzS1wJk7sQeUb2lrrDT1YJPc1rQk5dDt99C4kWI/NVXfgx5qljnbQaLj2OgEqOyvpqVQOk+HSbaKh5A9UPfvzmNEWA9fV7d459UCrVINundWdVhsEa20QalSO3PyVWAhf1QKlTrz/deVTnr4/koRN+caIAs+3RLmvb7KOrDS2v2QH1bXv3+iZJ6XzOXPy5dUs55UqGSgPPTNMTCCqeS8QhU6epUTFcfp5+JCdpUzaMyMuUEjPwUUUMENU3H0v4GyYYQYExF1FFJaGaFTWBl9vA2TALS4CO1s+8dQoopGSlnHhzixPlZWqCBJy5j9vBRRAF5vBz76ckWicwBJEznbsFFEAFpVi05A6X06jqvKlQkj7dT9FFEAeVbTbO/wC/qvA76jyyheqIA8qO1M5Z/VDa2fD6KKJoCwzsRfK0xnzHRTdvlLu+XL5qKJMCmzNgYKu+KtBhcfeDgHUzPdl/NbrPZ6lTpuFERe8bxuL5vMnW/ooouVqalSFXGMnZ9r7G0Yxtexg4mhDrRAz9eaWcOf4M/ooourB3RkwM8uV1U1Lx3+aii0EVJ6nNesee0fTVeqIAWqVb9fqc0EvvGpJsclFECAtLSYmBzMwJ1tdCfnzAt8/2UUQIXL/kUCta2s39D9VFFQAKlSfn9kJr14oqQmD3gooomSf/2Q=="/>
          <p:cNvSpPr>
            <a:spLocks noChangeAspect="1" noChangeArrowheads="1"/>
          </p:cNvSpPr>
          <p:nvPr/>
        </p:nvSpPr>
        <p:spPr bwMode="auto">
          <a:xfrm>
            <a:off x="0" y="-8429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hQSEBUUEhQWFRQVFBQVFRcWGBUUFhYWFRcVGBQUGBUXHSYeFxkjGRQVHy8gIycpLCwsFR4xNTAqNSYrLCkBCQoKDgwOGg8PGCkkHyApKSksLCwqLCopKSwsKSwpLCkpKSksKSwpLCwpKSksLCkpKSwpLCwpKSwsLCwwLCkpKf/AABEIALcBEwMBIgACEQEDEQH/xAAcAAACAwEBAQEAAAAAAAAAAAADBAACBQYBBwj/xAA8EAABAwIDBgMHAgYBBAMAAAABAAIRAyEEMUEFEhNRYXGBkaEGIjKxweHwFNEHFSNCUvFiFnKSsiRDU//EABoBAAMBAQEBAAAAAAAAAAAAAAABAgMFBAb/xAAsEQACAQMCBQIGAwEAAAAAAAAAAQIDERIEIRMUMUFRYXEiMkKBkaEFUsEV/9oADAMBAAIRAxEAPwD5y2mjspolOkmGU19dFHzzYBlNGbSR2UUZtFaJmbF20kRtJMtpIrKKsTFm0kQUk22iriigkU4SvwU3wVcUUZAJiircJOiivRRSyHYSFJWFBOcFe8BGYWEuEpwk9wVOCjILCPDXvDTvBXhpIzCwnw1U009wl5wkZBYS4aqaaeNJecJGQWETTXnDT5oqhpJ5DEDTVTTT5oqpoouMzzSQ3Ulo8FDdSRcZncFCNJaRooT6SLlIzzRS7qa0nU0J1JZstGY6mhOpLSdSS7qaykrloQNJRNGmvVliaGhTophlFHZRTDKC3TPKxdlFHZRTLKCOygnkQxVtBFbQTbcOjNw6WYWuJtoIgoJ1mHRBQSzDERFBXFBPtwyuMMpdRBiIDDqCgtQUhHw+qpwFPEKxM/gr3gJ/gL0UEZhiICgpwVocBTgIzDEz+CvDQWj+nXhoIzDEz+AvOCtHgqwwZOQJ8ClxUhqDfQy+AvOCtF1Befp1WYsTPNFVNBaPAXhoJ5hiZpoqhorTNBUNBGYYmZwVQ0FpnDqpw6eQ7GU+iguorWfh0F2HTUhmS+igPorWfQQH4dPIoyX0UF9Far8KguwvVJtFRMo0VFoHCjmfL7qLK6NbM06eHTVOgn8Ls0u0WlS2GVlKvFdzNUZS6Ix2YdHZQW3T2INXJmnsdvMlZvUxKWnkYLMOjswi3hslqYpbMaFk9Si1pWc+3CFWGH6LpP0bf8QrNwY1Hqo5orljnm0+itw+i3jg28vVetwY/wAQjmEVy5gcCUangSdFu8DkApwip5jwHLmS3Y7jp6hFGxOZan+CUM4Z3L1KlVpPuacKK7CT9lAapd2B/JWn+mOpVThBrJ81aqPyRKmvBlnB9vNVOEWq3B/8YXr8MQOkKuMTwTl9pY8UzugjeA3nf8QZ3e5MeQVa29UNMMquBJ+JuQMmJGs7vqvme1tv1HYx9Xm82Ggb7rYHYeq672Z2w0Xc4GmBIdMlhOjm5xP4VwNbXqTl12O1pKVOMem523DLwS5uWTxk7nI/tNkv+nWbivaogiL03f3CC0yY8PFbWxHCtTkES0kEdso52Xo0Gtl8k37GGs0i+eIt+nVTQXR/ysalWbs1q6vMpHNWmbOZOHVThui6wYNg0VhQaNAk9X6Fcr6nIfoydCoNmPOTV1+6FUwp5t+CuWXk5P8AkrzoFU7AdrC6swhuS5uZXLROX/6d5lT/AKebrK6NxQKhS5ib7lKhBdjAdsZg/tQn7OaMmj0W2+EtUhDrSK4a7IyDgxyUTpIUS4sh4IaaOUeScpO/LpKlXTTKql7koaCIGHn8kBj0RtRKzGG4J5ojaZ5oYqq4qJXYbBdw8wFNw81XiqcRLcC4Z1V90jVDFUKCujcNggnmoWnmqcZeOrwjcNgu51VoPNL/AKpW/Upbj2D7nirABKfqVU4lKzC6HYCyvais5mDrOpCagYd2wNyYyPRMCvOqFiHhzS05EEHxF08XYrJH5rr0yKhBuZM99R5rstjYak6jSNLFMoYljXXcHNYRvE8OoIIIvO91IjVcptbAvbWvNy4z3PzQxTe3dIm7oHXmFy6l33PdF23O3qbf/TVN3E4XdLs3UXN4dSc3NBBa5pzsR2Xb+xe1sO8uZS90OvBzB6dOy+Z7MZVbRcytTLmlzTSDifdJDi+Bo3dE9COq3fZTDDi06tOxNrRMxPn9CvNGWE00a/PFn15tW114ao5pL9RC8OJXdjE5bkNnEDmq/qRzSZrqhqK8SLsddiR1QH40DSUDicxKqXDkfNPFBdhf5kNAVU43oliUNzinjETlIO/GdEtUxp5BCe8peo7sqUUTeRarjXdElXxjualQFK1WHmnlTj1YrTZU4p3NRBcDzUVZ0/KDGfhjtOm4Jum9wGfqk8PiKVVm9ujIZySO8WPefBNUHsj+mIk3EG8aZReCuM/5iH9H+j0LSvyPUqzufqj/AKiM3DxICyRWpuJ3qbQ3M5CSIIvHojDaVARvUaZMzk0gjU9/2S/60H9NvuPl2vqNGjtRj/hqMMEgw4G7cx4JhmLH+Q8wgUdq4V1MEUmNj/GmBEjUxHRZmI9oGNBDKeoALWi0kCQAO6Uv5NLpG5a078m6MUP8m3yuPJLVNv0GP3HVmBxgbpN7kAadUjg9qBzSWio4tdAa4broJu4Agd5svKeF3mnfY0mZDnNG9naRJuO6wX8tKbtCkzTlUusja/UgmJv0BP0U/VDXeHdrh8wkaZLfie8+MDsBooCw33ZPM+8fVehaqu/pS+7ZPAj5Yf8AmrZIG+SM4Y/9lBjicqdU5D4RfWbuXnHdyPgIsvBUdyK0epqW7fgSoR9S9TFkEAMJveXMG7Pj2RGGqbhjeGGuLnuqBsEaRuxETJmyDv8AMA9wh4yXgDfewDIU3bjY5buXeyhairfdr8D4MTSrUnMALmuO9uwKbXVCd45yAABrJK84DpyEaH3suZEZrAfsneMmviDlI3xumOYDZjpKbfSJ/vMfnVZ1tRW6Q/wpUYgdh7WrV6tRj8O+mxvwPe3d3gDHwTN4JlbDtn1XscKZZMEAkECY5yV5sPYrqhJNmXvLpM6dBb1WxtzHswmFqPkAMpuLe4HujxMDxUR1Fd3lJ2XgpUYXOOofwkpvh1fFVKgMOI3GtkxnaY8lrO9jsI3da8FpaW7rgWn4crlq0dge09B9GmCb7rRcHMAA/JbL8PSqDn5rzzjGrvnv7iymuhg4bZLQRO5VFwSABMyAXC021RP+kqbKnEpGDq2AG8vdOY7LapbPpMynzJQNr7bpUKD6jrBo5ZnQDqVFOjCl8Tl+wUpnPYusKZIdIIzBQTtEAAxmY8/z0WhQ2nh8c0Aktd5OH0IWL7Q7POGbvu99s+6Wj4jBzzII5LGtLUx3jNtFSp2fQLV2zTa6INnNBOl72joFSltxj3ABrgIuXESDIjLQ38lxtTavEqOEx/UndMiAASAZESNRpIWtTduNImx1Ec5ym5+6yeqrxVnJk4rwdGMYwyBnrdDxGIYIkacz6rBfiw2oSDYNmJIJ3iYkRFv2WZtnaj+EXMG+W6XMyRoL5clEK+om7ZsrFeDpK2LpiBmcj72Vp58o80amxjzDbgGJ96AeR1C4ytuFlNzqTrh7nPFSpuuMAuIaJIi2fZMbN2kKTBvjekTM2+LOSLn3vRe1ycbXm39ybeiOpq4KmAZcy2kkm/RC/l9OM2DXJ31C5nH40Od7rXNLQXXeC06QLC/LokaePcXAlp+Hes4gEAXN8steSHON9m7e7GdRjaQZvHeaGDdhwzvmd3kIKwqu1KBuK0gn/B4sMjfmuY2zt6pUY9nvf1PdPK+ZGsArnaOOIZBaDEzznS/JbwoQmru/5DJn0R2Opf8A7gZGNw6+Ki5fD7TcGNDfeAAAMAW/LKLTgw8DyZ02wS11I+8esDkTa11MNSrkxuS3eMEmBHvZ+i06ECwAA6R9E9SY2w0FxpC8nLxvuaiFXY1ao7eFQMJAGrsshAtoE/hPZ73A2o7ecP7mSyRyMzOZTlOqBmUwzEhWqMF2JsDw2xabBDWiOsn5p5lAAWCG3Fq7a5WqhFdEAdtMlEFNA43NQVFYg/BHRWayEvxV455/DF0XAaPdV3Eo2odYnpf5oofZUmAU0wq8IclUvUNT7oAvwwg4l4axzt2S1pdAzMCV66r/ALXhqlJjR0WxNpU6lIGi4ObFuv3XLe2WEOJoVmVbDdMC8tIggzqbLImpgaxrUQTQcZqU2z7hObgOWq67G0m4/Cudh3t33MIBJtMWDoyOiHui5La6ON2N7LVC5pZVAAFxcD0W8/2fxtN28ytI5SfqFb2d2XWpt/rNDX3loN4FpMWhdPh6xyLD6ryfDJ/FS/Z454X2bMXA4fFn43jw/wBL3buHLWsDjvl0kjO1ua1K7XMdZljynNY226pdVDNWtAjqbx6qoKN3aFh00r7NnLbR2fw/fp+7eQAbzoG/suz2dj9/D7uIFnNIcDfn6rFxlAU/eqEWHgOt7TCCytxADcAXbOvWPktUrHQfyfEJ1NiNcZO4TJglt/E+Xkka+wahADTSAkuk8Sd68gaQt2Hc1R7jOfgp4UPB5zNxOxnO/uAMNFhaRnfMhKVNh1ZH9SBya05aXzlbpP4UszeaAOI4mSQXbpN9MoKlUILsM5nGUXNIcNy9gWhzWuAN5LviyzCuMPUaBDWnUES4TFr6D9loYvYIqOBqVXvvbeDecmC1oA5LxmHqgiXBzcnS0mAMtwNgB0dVk6O5OJmw9zA0Uw5wdJLXAmxkWnNIYmoRO80tJEbsSBPaZmT5rpnupsgQ6ADA3CS3lBAK5vb236jXBlFpIdyDnXOU+6N219TYqo0EuiE1sZNTDSSfdgQDo4gTlc3vkFnYnYrALv8AizkRfQ59PVNjC13He4ZMiTusJLQTEAEAxI9VrYOiDO/SIdAEvBJ7wZA8FrHKLsiErnOVNj3s60DkNBaFF0zqABjhj/xaot7S8l4GyzEch0yTFJxJ/CkaTvLwTeHedFBY9TMfdM0pzSdPnfrZO0X29b2MJAM0T0lFB/Cgsk/ZWDxl+30VCD78r0VEAvXjn/RAhifzTxVX1I/2k3Yj/aG90qrANnEjxVTizzSwNuq8lABuOZ1RqeLtB+aTV6bSSAMyYFwEANnFfhXjayrisK5lntj1+SAXfT0STTV0FhriclkY/aH6IivRJbvPAfTHwPmSTH9rhGnNPhZntFhGvoFzyAKZDyXGGgDOb5RoLqkrlJ2Oto7Tr4x39PDkUmhjm1nP4Tw9zZdwoY6YkAz7pvmtDC4HHs+KrTdewLXC2gMCJ7Lj/Z7+LLBTb+oqEO3TFOhhn7rQJ3Q0mQfdE5rWP8QWvIDKtdjzuw12HY6ZiN5zZDbXzWnAqS6KR55TT7o66hUrRFTdn/jJvppkuQ217ZOpYh+HqUOHULd9rrObUblvNcBJNhaLJmv/ABJptJDadV0RJe6hSneAIhsk5HUBI4j2qZjJAsWuDmtdulzWxBggCQXWkE90PTVIQbd7eo6VSKla9zJDH1XB9c9maTzdzPRPCr9l6AOnooW5aeq85vKWTPHXy07obqhnMgDnl6osHOQhl3MSmB5ujPpzlV4UzaTBPaMyo6pnJ7ZeipPu5+JNo/dAA9QDfqPsqbp3oJ6xefzqrOeCbT3mfwoVepHwmTpzjKUAV3T05GRNusJd9QxBdfpJ7dijFvuumwIymQQOmeaWAIFgIyJG96z2QgFqzt24jS/yGaDVJN+9z+XRajXNM6yZFsiLxnKBVe0GXduUdBdUAq7EOnP0+yiE/EQYDvn9FEWC5q0I1TjB4FZ9JxztHr4J6hGt+9yoAbpmbi3fKycp1RGk62SQqRlblGXdE4gkfI+mSAG2uJyXoqIO/wCAmArZkW/AmIKavny/dV39R+y9dTGvdC34TQixeo1VDlZoTA9VoVZU3kAWLl5K9cwjkqyk2B0bXfqMP/ybnzkLBcCDB8teqa2Nj9ypB+F1j30Kd29gL77R3XPpz4FXhvpLdGrWSuYgeud/iC7/AOFLrgVaRifiAJ92Rlmt8mFyn8SK5/RtHOuz0a/9l1KXzown8rOR2fig5znMgEDVocRpMzJhbWExbqTA5rofvkNhos2DOuUkGO65DAP96CYzvEreoA091xg3vGoNrr6GlUdt2cqcVfodBgNqGtScS8Cq0EOmBvbr4IdJGhF+63fZ1reIYdJgn3ZIiwMmI1FgIXzjZWLjF1GtyfvAA3vn8123ss88UE8nA2tJAgDrY+SJzdSjJeglFQqL3Oy3Z0HRDc7kNYVOPP5Pqqmqf9L5k7Nj3e8Pzkhuf08l5J6lDn7oGEfWHzlB4kzYE2VHtt8vugVL5zp6IAOK15sYvpY5Sg1bQW5negz5xdA3o0NvVW4ozi+U9NAgCzWAXMExY9exQKsj4w5pdplE3B3SJIUqPBEENPQ/SEqXT8QMZCDIA+YOSEBWpii3K9rwS0x2CSqMm4mesT1EapmtUAtpFnGQZv4+qUrVHAaOA5Ek9clYgDpnJvi4r1D3yb38QZ+SiLBc26Ri31yTFN4mBHXr4rOoEZ37DKI85lM0HWsOkm2fXVS0M0hU0iwXrKl89emSUY8ZCYCapkd/LNIA9JxvBtGtzCOwQRPqUrxxp81BUM/6QIcfUv8AJDLidUu2p3tCu386poYeFYFDaVfdjVIRYqMVCIv+/wCFesH5+ZIBhDVVQfw9VnV/aHDsJa6vTByI3gSD15JnC7RpVBNOox//AGuBjuAnZhdBxFsrLptn1hWow7MWPgLFc3bwTeyMSab50NjqvJqqbnC8eq3RpB2YHGYQtcRoCuO/iLSnBT/jUpn/ANm/VfVNqYMPZPIf6XB+1WzuJha1M57u8IvdnvCPL1V6HUKpZ9yKsbJnxvD4jdcCRMLd2mQ6hxm1LWAaAIB5GMvss/8Al5pvEw5pa1wtZzXZG/ktbDbFa8ngvADoa+m6SDvGLehHZfU04NRZypSTaOZwVZwe0t+IGZ6i6+m7Dx++WGw94WaLG15J1uuDwuDbSqvZVN2PcwjLIkSuq2NgDTqtc0gsL23EQe7ZseyrTwtTb8pkV5XmjvQ+0QFAULe817N4XzZ2AoeD0+yoQSh8Yj881U1baj5n9kAFcCLc0E/mqtxIvPPXyQXu5Tbz01QAKqB+/wCBAI5CT3zRN7Mzl+RCWeTyta9h8k0BXfv4+Xig1Hznn1/cK8EmBGut8s0CtbPLp+cwnYDypbx7pOoyDlHI5Ij3X+Wnmgu3omHCM7Tz5ZKiSj3kHP0Z+yiHxxq2e0KIA1DVHX8ymETiRlbyuByBSVF8eNufVNU2mRHKfPP6qWgHcPW5nQXkIhrG8GP2SlNvM+sWHVMb2cE/FlA0SsUFAg2F9b/lkSn3B85QqDTr627SUUZ+nZFxBmm0ZdMkUA+KA2TzgZcvumKefS8/kpDLCRdEmDyEXnK/NUcet/ko12XfX6oAs13SbX1WR7VbJq4igG0X7rg6SCSA4QRG9pktjevofHmuB9s/aioXvw9IFrAd17oIc/nB0b2zV04tvYibsjkMVhnUnljokGDDg4ebSQVSnVLTLSQeYsfNaWBoYUs/rOripP8AYxpaByuZPdDr7MDiP04rVBF96kWnw3Zle667nm3GcJ7X4inHv7wBmH+8uo2X/EphEV2uaTm5oBb5Zr569pBIIIIMQbEEaELyVEqcWNVGj9E+y/tXh8QzcbXY5wA90u3XEdnQdVX2lptosdVf7rGgkk2G6M475eK/PDKl5XSs9p3/AKCvh3bz21BT3SXk8PceCYBsQY05LlvQunV4kHs30PUq6lGzAYStLRZr6W87dDvip3J3ZBkWg+K6X2doB1VjhAAlwAAgkAx5FcTsmpLo5ldf7PP3areQBt4L61SvQl7HGatVj7mP7VFlPHv3mzvhjyYu1zmiY5i2XVamwd0VGFmRc3LInK40XPe1eK39oVSDYOazn8AANu8rU2HX95ptm3pqFjo5Xp4vx/hpqVad0fQuIB9FBU+X54qjvU/Pn0VC77r546xdz85H2VJ5HzXnEzE3VDHnp11QBcvjPkPuhmqBrP1Vahi3TyQnO6eP0TSAK+uDECOcX+ajqwNy6/KPLM3SjyPz5oFSoZznqPmqAO54uPkI8MsuiBVIVOLy5IL3zY9cv2RYRHvjW/5aUsXATFu0j5L11Uc9eUDxPZCdUI7c/uqEDL+v55KIJk5QvUWAepO5j6x4puidTkMpy8VmU35dPwJsUyHQbwb3DhbOCLFJgPDK09RomWU4PO/ceBSVMTBnTyCapsjyOtoUMobZSvYW1/ZW3tZ/bNCpNB56jx5hHYMwCbacufySAJSd0Jm5nI8lcm9vhmVRruXvDrMi/VF44iwt1QB4wifkmG4g3iQZy0sTCU/NZi3l3TFHIwEwLufr2/CpvX6X6qgbMdpGuas5sGMuSQi7QI0GuV5Gao58j81Xm8Qe8fOF6W26ESQD38AgZi7b9lKGIJcW7jz/APYwQ4/9zcneK4jbfsNWoAuYRVYMy0EOA5lmcdRK+oE29OqEPz88FpGo4kOmmfD5RqdT3SOhX0zbPsfh65LoLHm5cyBJPNuR7rjtuexFbDt4gIqMmDughwHMtuY6r0RnGRjKDiY+y3/1GnqupbtL9PFVoa5wgQ61nWPbNYOH2c10PpkwYs0tL6buW6SN9vIhdZR9mXYikWVCBuid9oLXnkSw53EG8LqxkoUZ38HjcMqqaOGr4jfxD3Xbv1HOHTeJMTrmug2I8mq1paJ3m+9rmLQEHF+xGIpEFm7WAMgCzv8AxP0K09g4F/Ea51NzS1wJk7sQeUb2lrrDT1YJPc1rQk5dDt99C4kWI/NVXfgx5qljnbQaLj2OgEqOyvpqVQOk+HSbaKh5A9UPfvzmNEWA9fV7d459UCrVINundWdVhsEa20QalSO3PyVWAhf1QKlTrz/deVTnr4/koRN+caIAs+3RLmvb7KOrDS2v2QH1bXv3+iZJ6XzOXPy5dUs55UqGSgPPTNMTCCqeS8QhU6epUTFcfp5+JCdpUzaMyMuUEjPwUUUMENU3H0v4GyYYQYExF1FFJaGaFTWBl9vA2TALS4CO1s+8dQoopGSlnHhzixPlZWqCBJy5j9vBRRAF5vBz76ckWicwBJEznbsFFEAFpVi05A6X06jqvKlQkj7dT9FFEAeVbTbO/wC/qvA76jyyheqIA8qO1M5Z/VDa2fD6KKJoCwzsRfK0xnzHRTdvlLu+XL5qKJMCmzNgYKu+KtBhcfeDgHUzPdl/NbrPZ6lTpuFERe8bxuL5vMnW/ooouVqalSFXGMnZ9r7G0Yxtexg4mhDrRAz9eaWcOf4M/ooourB3RkwM8uV1U1Lx3+aii0EVJ6nNesee0fTVeqIAWqVb9fqc0EvvGpJsclFECAtLSYmBzMwJ1tdCfnzAt8/2UUQIXL/kUCta2s39D9VFFQAKlSfn9kJr14oqQmD3gooomSf/2Q=="/>
          <p:cNvSpPr>
            <a:spLocks noChangeAspect="1" noChangeArrowheads="1"/>
          </p:cNvSpPr>
          <p:nvPr/>
        </p:nvSpPr>
        <p:spPr bwMode="auto">
          <a:xfrm>
            <a:off x="152400" y="-6905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0" y="1595735"/>
            <a:ext cx="9144000" cy="461665"/>
          </a:xfrm>
          <a:prstGeom prst="rect">
            <a:avLst/>
          </a:prstGeom>
          <a:noFill/>
        </p:spPr>
        <p:txBody>
          <a:bodyPr wrap="square" rtlCol="0">
            <a:spAutoFit/>
          </a:bodyPr>
          <a:lstStyle/>
          <a:p>
            <a:pPr algn="ctr"/>
            <a:r>
              <a:rPr lang="en-US" sz="2400" dirty="0">
                <a:latin typeface="Arial Narrow" panose="020B0606020202030204" pitchFamily="34" charset="0"/>
              </a:rPr>
              <a:t>“</a:t>
            </a:r>
            <a:r>
              <a:rPr lang="en-US" sz="2400" b="1" dirty="0">
                <a:latin typeface="Arial Narrow" panose="020B0606020202030204" pitchFamily="34" charset="0"/>
              </a:rPr>
              <a:t>TRAIN</a:t>
            </a:r>
            <a:r>
              <a:rPr lang="en-US" sz="2400" dirty="0">
                <a:latin typeface="Arial Narrow" panose="020B0606020202030204" pitchFamily="34" charset="0"/>
              </a:rPr>
              <a:t> </a:t>
            </a:r>
            <a:r>
              <a:rPr lang="en-US" sz="2400" b="1" dirty="0">
                <a:latin typeface="Arial Narrow" panose="020B0606020202030204" pitchFamily="34" charset="0"/>
              </a:rPr>
              <a:t>UP A CHILD IN THE WAY HE SHOULD GO”</a:t>
            </a:r>
            <a:endParaRPr lang="en-US" sz="2400" b="1" u="sng" dirty="0">
              <a:latin typeface="Arial Narrow" panose="020B0606020202030204" pitchFamily="34" charset="0"/>
            </a:endParaRPr>
          </a:p>
        </p:txBody>
      </p:sp>
      <p:sp>
        <p:nvSpPr>
          <p:cNvPr id="12" name="TextBox 11"/>
          <p:cNvSpPr txBox="1"/>
          <p:nvPr/>
        </p:nvSpPr>
        <p:spPr>
          <a:xfrm>
            <a:off x="0" y="2971800"/>
            <a:ext cx="9144000" cy="830997"/>
          </a:xfrm>
          <a:prstGeom prst="rect">
            <a:avLst/>
          </a:prstGeom>
          <a:noFill/>
        </p:spPr>
        <p:txBody>
          <a:bodyPr wrap="square" rtlCol="0">
            <a:spAutoFit/>
          </a:bodyPr>
          <a:lstStyle/>
          <a:p>
            <a:pPr algn="ctr"/>
            <a:r>
              <a:rPr lang="en-US" sz="2400" b="1" dirty="0">
                <a:latin typeface="Arial Narrow" panose="020B0606020202030204" pitchFamily="34" charset="0"/>
              </a:rPr>
              <a:t>The Book Of Proverbs Addresses Two Kinds Of People</a:t>
            </a:r>
            <a:r>
              <a:rPr lang="en-US" sz="2400" dirty="0">
                <a:latin typeface="Arial Narrow" panose="020B0606020202030204" pitchFamily="34" charset="0"/>
              </a:rPr>
              <a:t>:</a:t>
            </a:r>
            <a:br>
              <a:rPr lang="en-US" sz="2400" dirty="0">
                <a:latin typeface="Arial Narrow" panose="020B0606020202030204" pitchFamily="34" charset="0"/>
              </a:rPr>
            </a:br>
            <a:r>
              <a:rPr lang="en-US" sz="2400" dirty="0">
                <a:latin typeface="Arial Narrow" panose="020B0606020202030204" pitchFamily="34" charset="0"/>
              </a:rPr>
              <a:t>Wise / Foolish, Righteous Versus Unrighteous (Cf. Mt. 7:24-27).</a:t>
            </a:r>
            <a:endParaRPr lang="en-US" sz="2400" b="1" dirty="0">
              <a:latin typeface="Arial Narrow" panose="020B0606020202030204" pitchFamily="34" charset="0"/>
            </a:endParaRPr>
          </a:p>
        </p:txBody>
      </p:sp>
      <p:sp>
        <p:nvSpPr>
          <p:cNvPr id="5" name="TextBox 4">
            <a:extLst>
              <a:ext uri="{FF2B5EF4-FFF2-40B4-BE49-F238E27FC236}">
                <a16:creationId xmlns:a16="http://schemas.microsoft.com/office/drawing/2014/main" id="{838C66BB-DB95-E50B-B07F-A385C48CA8C7}"/>
              </a:ext>
            </a:extLst>
          </p:cNvPr>
          <p:cNvSpPr txBox="1"/>
          <p:nvPr/>
        </p:nvSpPr>
        <p:spPr>
          <a:xfrm>
            <a:off x="0" y="0"/>
            <a:ext cx="9144000" cy="400110"/>
          </a:xfrm>
          <a:prstGeom prst="rect">
            <a:avLst/>
          </a:prstGeom>
          <a:noFill/>
        </p:spPr>
        <p:txBody>
          <a:bodyPr wrap="square" rtlCol="0">
            <a:spAutoFit/>
          </a:bodyPr>
          <a:lstStyle/>
          <a:p>
            <a:pPr algn="ctr"/>
            <a:r>
              <a:rPr lang="en-US" sz="2000" dirty="0">
                <a:solidFill>
                  <a:schemeClr val="bg1">
                    <a:lumMod val="50000"/>
                  </a:schemeClr>
                </a:solidFill>
              </a:rPr>
              <a:t>Training Up A Child</a:t>
            </a:r>
          </a:p>
        </p:txBody>
      </p:sp>
      <p:sp>
        <p:nvSpPr>
          <p:cNvPr id="10" name="TextBox 9">
            <a:extLst>
              <a:ext uri="{FF2B5EF4-FFF2-40B4-BE49-F238E27FC236}">
                <a16:creationId xmlns:a16="http://schemas.microsoft.com/office/drawing/2014/main" id="{FD0F8212-37F7-559F-27AE-20FEE21F1F70}"/>
              </a:ext>
            </a:extLst>
          </p:cNvPr>
          <p:cNvSpPr txBox="1"/>
          <p:nvPr/>
        </p:nvSpPr>
        <p:spPr>
          <a:xfrm>
            <a:off x="0" y="2286000"/>
            <a:ext cx="9144000" cy="461665"/>
          </a:xfrm>
          <a:prstGeom prst="rect">
            <a:avLst/>
          </a:prstGeom>
          <a:solidFill>
            <a:schemeClr val="bg1">
              <a:lumMod val="85000"/>
            </a:schemeClr>
          </a:solidFill>
          <a:effectLst>
            <a:softEdge rad="63500"/>
          </a:effectLst>
        </p:spPr>
        <p:txBody>
          <a:bodyPr wrap="square" rtlCol="0">
            <a:spAutoFit/>
          </a:bodyPr>
          <a:lstStyle/>
          <a:p>
            <a:pPr algn="ctr"/>
            <a:r>
              <a:rPr lang="en-US" sz="2400" dirty="0">
                <a:latin typeface="Arial Narrow" panose="020B0606020202030204" pitchFamily="34" charset="0"/>
              </a:rPr>
              <a:t>This Is Not Discussing The Discernment Of Different Personality Types.</a:t>
            </a:r>
          </a:p>
        </p:txBody>
      </p:sp>
      <p:sp>
        <p:nvSpPr>
          <p:cNvPr id="15" name="TextBox 14">
            <a:extLst>
              <a:ext uri="{FF2B5EF4-FFF2-40B4-BE49-F238E27FC236}">
                <a16:creationId xmlns:a16="http://schemas.microsoft.com/office/drawing/2014/main" id="{328D2204-0905-EC92-C02E-AEC5A6640CB8}"/>
              </a:ext>
            </a:extLst>
          </p:cNvPr>
          <p:cNvSpPr txBox="1"/>
          <p:nvPr/>
        </p:nvSpPr>
        <p:spPr>
          <a:xfrm>
            <a:off x="0" y="4038600"/>
            <a:ext cx="9144000" cy="461665"/>
          </a:xfrm>
          <a:prstGeom prst="rect">
            <a:avLst/>
          </a:prstGeom>
          <a:noFill/>
        </p:spPr>
        <p:txBody>
          <a:bodyPr wrap="square" rtlCol="0">
            <a:spAutoFit/>
          </a:bodyPr>
          <a:lstStyle/>
          <a:p>
            <a:pPr algn="ctr"/>
            <a:r>
              <a:rPr lang="en-US" sz="2400" dirty="0">
                <a:latin typeface="Arial Narrow" panose="020B0606020202030204" pitchFamily="34" charset="0"/>
              </a:rPr>
              <a:t>We Are Instructed To Train Our Children </a:t>
            </a:r>
            <a:r>
              <a:rPr lang="en-US" sz="2400" i="1" dirty="0">
                <a:latin typeface="Arial Narrow" panose="020B0606020202030204" pitchFamily="34" charset="0"/>
              </a:rPr>
              <a:t>In The Right Way </a:t>
            </a:r>
            <a:r>
              <a:rPr lang="en-US" sz="2400" dirty="0">
                <a:latin typeface="Arial Narrow" panose="020B0606020202030204" pitchFamily="34" charset="0"/>
              </a:rPr>
              <a:t>(Cf. Jer. 6:16).</a:t>
            </a:r>
          </a:p>
        </p:txBody>
      </p:sp>
      <p:sp>
        <p:nvSpPr>
          <p:cNvPr id="2" name="TextBox 1">
            <a:extLst>
              <a:ext uri="{FF2B5EF4-FFF2-40B4-BE49-F238E27FC236}">
                <a16:creationId xmlns:a16="http://schemas.microsoft.com/office/drawing/2014/main" id="{61764FA1-FEE6-CE17-6E84-27FA2FC09CB7}"/>
              </a:ext>
            </a:extLst>
          </p:cNvPr>
          <p:cNvSpPr txBox="1"/>
          <p:nvPr/>
        </p:nvSpPr>
        <p:spPr>
          <a:xfrm>
            <a:off x="0" y="838200"/>
            <a:ext cx="9144000" cy="523220"/>
          </a:xfrm>
          <a:prstGeom prst="rect">
            <a:avLst/>
          </a:prstGeom>
          <a:noFill/>
          <a:effectLst>
            <a:softEdge rad="63500"/>
          </a:effectLst>
        </p:spPr>
        <p:txBody>
          <a:bodyPr wrap="square" rtlCol="0">
            <a:spAutoFit/>
          </a:bodyPr>
          <a:lstStyle/>
          <a:p>
            <a:pPr algn="ctr"/>
            <a:r>
              <a:rPr lang="en-US" sz="2800" b="1" dirty="0">
                <a:latin typeface="Arial Narrow" panose="020B0606020202030204" pitchFamily="34" charset="0"/>
              </a:rPr>
              <a:t>Early Influences Have A Permanent Effect (Prov. 22:6)</a:t>
            </a:r>
            <a:endParaRPr lang="en-US" sz="4000" b="1" dirty="0">
              <a:latin typeface="Arial Narrow" panose="020B0606020202030204" pitchFamily="34" charset="0"/>
            </a:endParaRPr>
          </a:p>
        </p:txBody>
      </p:sp>
      <p:sp>
        <p:nvSpPr>
          <p:cNvPr id="7" name="TextBox 6">
            <a:extLst>
              <a:ext uri="{FF2B5EF4-FFF2-40B4-BE49-F238E27FC236}">
                <a16:creationId xmlns:a16="http://schemas.microsoft.com/office/drawing/2014/main" id="{1B4FC2CC-5258-82DD-2A3F-7FF9FA3019EE}"/>
              </a:ext>
            </a:extLst>
          </p:cNvPr>
          <p:cNvSpPr txBox="1"/>
          <p:nvPr/>
        </p:nvSpPr>
        <p:spPr>
          <a:xfrm>
            <a:off x="0" y="5943600"/>
            <a:ext cx="6553200" cy="830997"/>
          </a:xfrm>
          <a:prstGeom prst="rect">
            <a:avLst/>
          </a:prstGeom>
          <a:noFill/>
        </p:spPr>
        <p:txBody>
          <a:bodyPr wrap="square" rtlCol="0">
            <a:spAutoFit/>
          </a:bodyPr>
          <a:lstStyle/>
          <a:p>
            <a:pPr algn="ctr"/>
            <a:r>
              <a:rPr lang="en-US" sz="2400" dirty="0">
                <a:latin typeface="Arial Narrow" panose="020B0606020202030204" pitchFamily="34" charset="0"/>
              </a:rPr>
              <a:t>Winners Do (I Jn. 5:4)</a:t>
            </a:r>
            <a:br>
              <a:rPr lang="en-US" sz="2400" dirty="0">
                <a:latin typeface="Arial Narrow" panose="020B0606020202030204" pitchFamily="34" charset="0"/>
              </a:rPr>
            </a:br>
            <a:r>
              <a:rPr lang="en-US" sz="2400" dirty="0">
                <a:latin typeface="Arial Narrow" panose="020B0606020202030204" pitchFamily="34" charset="0"/>
              </a:rPr>
              <a:t>What Losers Do Not Want To Do (Cf. Phil. 4:13)!</a:t>
            </a:r>
          </a:p>
        </p:txBody>
      </p:sp>
      <p:sp>
        <p:nvSpPr>
          <p:cNvPr id="11" name="TextBox 10">
            <a:extLst>
              <a:ext uri="{FF2B5EF4-FFF2-40B4-BE49-F238E27FC236}">
                <a16:creationId xmlns:a16="http://schemas.microsoft.com/office/drawing/2014/main" id="{958569AC-935F-8EF4-E379-046A39442DE0}"/>
              </a:ext>
            </a:extLst>
          </p:cNvPr>
          <p:cNvSpPr txBox="1"/>
          <p:nvPr/>
        </p:nvSpPr>
        <p:spPr>
          <a:xfrm>
            <a:off x="0" y="4800600"/>
            <a:ext cx="9144000" cy="830997"/>
          </a:xfrm>
          <a:prstGeom prst="rect">
            <a:avLst/>
          </a:prstGeom>
          <a:noFill/>
        </p:spPr>
        <p:txBody>
          <a:bodyPr wrap="square" rtlCol="0">
            <a:spAutoFit/>
          </a:bodyPr>
          <a:lstStyle/>
          <a:p>
            <a:pPr algn="ctr"/>
            <a:r>
              <a:rPr lang="en-US" sz="2400" dirty="0">
                <a:latin typeface="Arial Narrow" panose="020B0606020202030204" pitchFamily="34" charset="0"/>
              </a:rPr>
              <a:t>This General Rule Teaches Us The Common Result</a:t>
            </a:r>
            <a:br>
              <a:rPr lang="en-US" sz="2400" dirty="0">
                <a:latin typeface="Arial Narrow" panose="020B0606020202030204" pitchFamily="34" charset="0"/>
              </a:rPr>
            </a:br>
            <a:r>
              <a:rPr lang="en-US" sz="2400" dirty="0">
                <a:latin typeface="Arial Narrow" panose="020B0606020202030204" pitchFamily="34" charset="0"/>
              </a:rPr>
              <a:t>When Parents Educate Themselves And Do Their Job (Jas. 1:21-22).</a:t>
            </a:r>
            <a:endParaRPr lang="en-US" sz="3200" b="1" dirty="0">
              <a:latin typeface="Arial Narrow" panose="020B0606020202030204" pitchFamily="34" charset="0"/>
            </a:endParaRPr>
          </a:p>
        </p:txBody>
      </p:sp>
      <p:pic>
        <p:nvPicPr>
          <p:cNvPr id="1026" name="Picture 2" descr="Make a New Year's resolution to communicate confidently | The Times of ...">
            <a:extLst>
              <a:ext uri="{FF2B5EF4-FFF2-40B4-BE49-F238E27FC236}">
                <a16:creationId xmlns:a16="http://schemas.microsoft.com/office/drawing/2014/main" id="{E913435D-7571-89EB-3E65-AA1A5D9D3BD1}"/>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681787" y="5791200"/>
            <a:ext cx="1776413" cy="999682"/>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13" name="Picture 4" descr="Crying Toddler Stock Photos, Images and Backgrounds for Free Download">
            <a:extLst>
              <a:ext uri="{FF2B5EF4-FFF2-40B4-BE49-F238E27FC236}">
                <a16:creationId xmlns:a16="http://schemas.microsoft.com/office/drawing/2014/main" id="{FECD4372-E893-DD0A-5474-514FF611BF4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77200" y="-76200"/>
            <a:ext cx="1090695" cy="1090695"/>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14" name="Picture 4" descr="Know how to deal with a stubborn child | WOW Parenting">
            <a:extLst>
              <a:ext uri="{FF2B5EF4-FFF2-40B4-BE49-F238E27FC236}">
                <a16:creationId xmlns:a16="http://schemas.microsoft.com/office/drawing/2014/main" id="{14F3FDBB-0136-7372-29BC-CB0EEB0F803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01000" y="76200"/>
            <a:ext cx="838200" cy="838200"/>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2873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anim calcmode="lin" valueType="num">
                                      <p:cBhvr>
                                        <p:cTn id="19"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12">
                                            <p:txEl>
                                              <p:pRg st="0" end="0"/>
                                            </p:txEl>
                                          </p:spTgt>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500" fill="hold"/>
                                        <p:tgtEl>
                                          <p:spTgt spid="15"/>
                                        </p:tgtEl>
                                        <p:attrNameLst>
                                          <p:attrName>ppt_w</p:attrName>
                                        </p:attrNameLst>
                                      </p:cBhvr>
                                      <p:tavLst>
                                        <p:tav tm="0">
                                          <p:val>
                                            <p:fltVal val="0"/>
                                          </p:val>
                                        </p:tav>
                                        <p:tav tm="100000">
                                          <p:val>
                                            <p:strVal val="#ppt_w"/>
                                          </p:val>
                                        </p:tav>
                                      </p:tavLst>
                                    </p:anim>
                                    <p:anim calcmode="lin" valueType="num">
                                      <p:cBhvr>
                                        <p:cTn id="26" dur="500" fill="hold"/>
                                        <p:tgtEl>
                                          <p:spTgt spid="15"/>
                                        </p:tgtEl>
                                        <p:attrNameLst>
                                          <p:attrName>ppt_h</p:attrName>
                                        </p:attrNameLst>
                                      </p:cBhvr>
                                      <p:tavLst>
                                        <p:tav tm="0">
                                          <p:val>
                                            <p:fltVal val="0"/>
                                          </p:val>
                                        </p:tav>
                                        <p:tav tm="100000">
                                          <p:val>
                                            <p:strVal val="#ppt_h"/>
                                          </p:val>
                                        </p:tav>
                                      </p:tavLst>
                                    </p:anim>
                                    <p:animEffect transition="in" filter="fade">
                                      <p:cBhvr>
                                        <p:cTn id="27" dur="500"/>
                                        <p:tgtEl>
                                          <p:spTgt spid="15"/>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fill="hold"/>
                                        <p:tgtEl>
                                          <p:spTgt spid="7"/>
                                        </p:tgtEl>
                                        <p:attrNameLst>
                                          <p:attrName>ppt_w</p:attrName>
                                        </p:attrNameLst>
                                      </p:cBhvr>
                                      <p:tavLst>
                                        <p:tav tm="0">
                                          <p:val>
                                            <p:fltVal val="0"/>
                                          </p:val>
                                        </p:tav>
                                        <p:tav tm="100000">
                                          <p:val>
                                            <p:strVal val="#ppt_w"/>
                                          </p:val>
                                        </p:tav>
                                      </p:tavLst>
                                    </p:anim>
                                    <p:anim calcmode="lin" valueType="num">
                                      <p:cBhvr>
                                        <p:cTn id="38" dur="500" fill="hold"/>
                                        <p:tgtEl>
                                          <p:spTgt spid="7"/>
                                        </p:tgtEl>
                                        <p:attrNameLst>
                                          <p:attrName>ppt_h</p:attrName>
                                        </p:attrNameLst>
                                      </p:cBhvr>
                                      <p:tavLst>
                                        <p:tav tm="0">
                                          <p:val>
                                            <p:fltVal val="0"/>
                                          </p:val>
                                        </p:tav>
                                        <p:tav tm="100000">
                                          <p:val>
                                            <p:strVal val="#ppt_h"/>
                                          </p:val>
                                        </p:tav>
                                      </p:tavLst>
                                    </p:anim>
                                    <p:animEffect transition="in" filter="fade">
                                      <p:cBhvr>
                                        <p:cTn id="39" dur="500"/>
                                        <p:tgtEl>
                                          <p:spTgt spid="7"/>
                                        </p:tgtEl>
                                      </p:cBhvr>
                                    </p:animEffect>
                                  </p:childTnLst>
                                </p:cTn>
                              </p:par>
                              <p:par>
                                <p:cTn id="40" presetID="53" presetClass="entr" presetSubtype="16" fill="hold" nodeType="withEffect">
                                  <p:stCondLst>
                                    <p:cond delay="0"/>
                                  </p:stCondLst>
                                  <p:childTnLst>
                                    <p:set>
                                      <p:cBhvr>
                                        <p:cTn id="41" dur="1" fill="hold">
                                          <p:stCondLst>
                                            <p:cond delay="0"/>
                                          </p:stCondLst>
                                        </p:cTn>
                                        <p:tgtEl>
                                          <p:spTgt spid="1026"/>
                                        </p:tgtEl>
                                        <p:attrNameLst>
                                          <p:attrName>style.visibility</p:attrName>
                                        </p:attrNameLst>
                                      </p:cBhvr>
                                      <p:to>
                                        <p:strVal val="visible"/>
                                      </p:to>
                                    </p:set>
                                    <p:anim calcmode="lin" valueType="num">
                                      <p:cBhvr>
                                        <p:cTn id="42" dur="500" fill="hold"/>
                                        <p:tgtEl>
                                          <p:spTgt spid="1026"/>
                                        </p:tgtEl>
                                        <p:attrNameLst>
                                          <p:attrName>ppt_w</p:attrName>
                                        </p:attrNameLst>
                                      </p:cBhvr>
                                      <p:tavLst>
                                        <p:tav tm="0">
                                          <p:val>
                                            <p:fltVal val="0"/>
                                          </p:val>
                                        </p:tav>
                                        <p:tav tm="100000">
                                          <p:val>
                                            <p:strVal val="#ppt_w"/>
                                          </p:val>
                                        </p:tav>
                                      </p:tavLst>
                                    </p:anim>
                                    <p:anim calcmode="lin" valueType="num">
                                      <p:cBhvr>
                                        <p:cTn id="43" dur="500" fill="hold"/>
                                        <p:tgtEl>
                                          <p:spTgt spid="1026"/>
                                        </p:tgtEl>
                                        <p:attrNameLst>
                                          <p:attrName>ppt_h</p:attrName>
                                        </p:attrNameLst>
                                      </p:cBhvr>
                                      <p:tavLst>
                                        <p:tav tm="0">
                                          <p:val>
                                            <p:fltVal val="0"/>
                                          </p:val>
                                        </p:tav>
                                        <p:tav tm="100000">
                                          <p:val>
                                            <p:strVal val="#ppt_h"/>
                                          </p:val>
                                        </p:tav>
                                      </p:tavLst>
                                    </p:anim>
                                    <p:animEffect transition="in" filter="fade">
                                      <p:cBhvr>
                                        <p:cTn id="44"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5" grpId="0"/>
      <p:bldP spid="7"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data:image/jpeg;base64,/9j/4AAQSkZJRgABAQAAAQABAAD/2wCEAAkGBhQSEBUUEhQWFRQVFBQVFRcWGBUUFhYWFRcVGBQUGBUXHSYeFxkjGRQVHy8gIycpLCwsFR4xNTAqNSYrLCkBCQoKDgwOGg8PGCkkHyApKSksLCwqLCopKSwsKSwpLCkpKSksKSwpLCwpKSksLCkpKSwpLCwpKSwsLCwwLCkpKf/AABEIALcBEwMBIgACEQEDEQH/xAAcAAACAwEBAQEAAAAAAAAAAAADBAACBQYBBwj/xAA8EAABAwIDBgMHAgYBBAMAAAABAAIRAyEEMUEFEhNRYXGBkaEGIjKxweHwFNEHFSNCUvFiFnKSsiRDU//EABoBAAMBAQEBAAAAAAAAAAAAAAABAgMFBAb/xAAsEQACAQMCBQIGAwEAAAAAAAAAAQIDERIEIRMUMUFRYXEiMkKBkaEFUsEV/9oADAMBAAIRAxEAPwD5y2mjspolOkmGU19dFHzzYBlNGbSR2UUZtFaJmbF20kRtJMtpIrKKsTFm0kQUk22iriigkU4SvwU3wVcUUZAJiircJOiivRRSyHYSFJWFBOcFe8BGYWEuEpwk9wVOCjILCPDXvDTvBXhpIzCwnw1U009wl5wkZBYS4aqaaeNJecJGQWETTXnDT5oqhpJ5DEDTVTTT5oqpoouMzzSQ3Ulo8FDdSRcZncFCNJaRooT6SLlIzzRS7qa0nU0J1JZstGY6mhOpLSdSS7qaykrloQNJRNGmvVliaGhTophlFHZRTDKC3TPKxdlFHZRTLKCOygnkQxVtBFbQTbcOjNw6WYWuJtoIgoJ1mHRBQSzDERFBXFBPtwyuMMpdRBiIDDqCgtQUhHw+qpwFPEKxM/gr3gJ/gL0UEZhiICgpwVocBTgIzDEz+CvDQWj+nXhoIzDEz+AvOCtHgqwwZOQJ8ClxUhqDfQy+AvOCtF1Befp1WYsTPNFVNBaPAXhoJ5hiZpoqhorTNBUNBGYYmZwVQ0FpnDqpw6eQ7GU+iguorWfh0F2HTUhmS+igPorWfQQH4dPIoyX0UF9Far8KguwvVJtFRMo0VFoHCjmfL7qLK6NbM06eHTVOgn8Ls0u0WlS2GVlKvFdzNUZS6Ix2YdHZQW3T2INXJmnsdvMlZvUxKWnkYLMOjswi3hslqYpbMaFk9Si1pWc+3CFWGH6LpP0bf8QrNwY1Hqo5orljnm0+itw+i3jg28vVetwY/wAQjmEVy5gcCUangSdFu8DkApwip5jwHLmS3Y7jp6hFGxOZan+CUM4Z3L1KlVpPuacKK7CT9lAapd2B/JWn+mOpVThBrJ81aqPyRKmvBlnB9vNVOEWq3B/8YXr8MQOkKuMTwTl9pY8UzugjeA3nf8QZ3e5MeQVa29UNMMquBJ+JuQMmJGs7vqvme1tv1HYx9Xm82Ggb7rYHYeq672Z2w0Xc4GmBIdMlhOjm5xP4VwNbXqTl12O1pKVOMem523DLwS5uWTxk7nI/tNkv+nWbivaogiL03f3CC0yY8PFbWxHCtTkES0kEdso52Xo0Gtl8k37GGs0i+eIt+nVTQXR/ysalWbs1q6vMpHNWmbOZOHVThui6wYNg0VhQaNAk9X6Fcr6nIfoydCoNmPOTV1+6FUwp5t+CuWXk5P8AkrzoFU7AdrC6swhuS5uZXLROX/6d5lT/AKebrK6NxQKhS5ib7lKhBdjAdsZg/tQn7OaMmj0W2+EtUhDrSK4a7IyDgxyUTpIUS4sh4IaaOUeScpO/LpKlXTTKql7koaCIGHn8kBj0RtRKzGG4J5ojaZ5oYqq4qJXYbBdw8wFNw81XiqcRLcC4Z1V90jVDFUKCujcNggnmoWnmqcZeOrwjcNgu51VoPNL/AKpW/Upbj2D7nirABKfqVU4lKzC6HYCyvais5mDrOpCagYd2wNyYyPRMCvOqFiHhzS05EEHxF08XYrJH5rr0yKhBuZM99R5rstjYak6jSNLFMoYljXXcHNYRvE8OoIIIvO91IjVcptbAvbWvNy4z3PzQxTe3dIm7oHXmFy6l33PdF23O3qbf/TVN3E4XdLs3UXN4dSc3NBBa5pzsR2Xb+xe1sO8uZS90OvBzB6dOy+Z7MZVbRcytTLmlzTSDifdJDi+Bo3dE9COq3fZTDDi06tOxNrRMxPn9CvNGWE00a/PFn15tW114ao5pL9RC8OJXdjE5bkNnEDmq/qRzSZrqhqK8SLsddiR1QH40DSUDicxKqXDkfNPFBdhf5kNAVU43oliUNzinjETlIO/GdEtUxp5BCe8peo7sqUUTeRarjXdElXxjualQFK1WHmnlTj1YrTZU4p3NRBcDzUVZ0/KDGfhjtOm4Jum9wGfqk8PiKVVm9ujIZySO8WPefBNUHsj+mIk3EG8aZReCuM/5iH9H+j0LSvyPUqzufqj/AKiM3DxICyRWpuJ3qbQ3M5CSIIvHojDaVARvUaZMzk0gjU9/2S/60H9NvuPl2vqNGjtRj/hqMMEgw4G7cx4JhmLH+Q8wgUdq4V1MEUmNj/GmBEjUxHRZmI9oGNBDKeoALWi0kCQAO6Uv5NLpG5a078m6MUP8m3yuPJLVNv0GP3HVmBxgbpN7kAadUjg9qBzSWio4tdAa4broJu4Agd5svKeF3mnfY0mZDnNG9naRJuO6wX8tKbtCkzTlUusja/UgmJv0BP0U/VDXeHdrh8wkaZLfie8+MDsBooCw33ZPM+8fVehaqu/pS+7ZPAj5Yf8AmrZIG+SM4Y/9lBjicqdU5D4RfWbuXnHdyPgIsvBUdyK0epqW7fgSoR9S9TFkEAMJveXMG7Pj2RGGqbhjeGGuLnuqBsEaRuxETJmyDv8AMA9wh4yXgDfewDIU3bjY5buXeyhairfdr8D4MTSrUnMALmuO9uwKbXVCd45yAABrJK84DpyEaH3suZEZrAfsneMmviDlI3xumOYDZjpKbfSJ/vMfnVZ1tRW6Q/wpUYgdh7WrV6tRj8O+mxvwPe3d3gDHwTN4JlbDtn1XscKZZMEAkECY5yV5sPYrqhJNmXvLpM6dBb1WxtzHswmFqPkAMpuLe4HujxMDxUR1Fd3lJ2XgpUYXOOofwkpvh1fFVKgMOI3GtkxnaY8lrO9jsI3da8FpaW7rgWn4crlq0dge09B9GmCb7rRcHMAA/JbL8PSqDn5rzzjGrvnv7iymuhg4bZLQRO5VFwSABMyAXC021RP+kqbKnEpGDq2AG8vdOY7LapbPpMynzJQNr7bpUKD6jrBo5ZnQDqVFOjCl8Tl+wUpnPYusKZIdIIzBQTtEAAxmY8/z0WhQ2nh8c0Aktd5OH0IWL7Q7POGbvu99s+6Wj4jBzzII5LGtLUx3jNtFSp2fQLV2zTa6INnNBOl72joFSltxj3ABrgIuXESDIjLQ38lxtTavEqOEx/UndMiAASAZESNRpIWtTduNImx1Ec5ym5+6yeqrxVnJk4rwdGMYwyBnrdDxGIYIkacz6rBfiw2oSDYNmJIJ3iYkRFv2WZtnaj+EXMG+W6XMyRoL5clEK+om7ZsrFeDpK2LpiBmcj72Vp58o80amxjzDbgGJ96AeR1C4ytuFlNzqTrh7nPFSpuuMAuIaJIi2fZMbN2kKTBvjekTM2+LOSLn3vRe1ycbXm39ybeiOpq4KmAZcy2kkm/RC/l9OM2DXJ31C5nH40Od7rXNLQXXeC06QLC/LokaePcXAlp+Hes4gEAXN8steSHON9m7e7GdRjaQZvHeaGDdhwzvmd3kIKwqu1KBuK0gn/B4sMjfmuY2zt6pUY9nvf1PdPK+ZGsArnaOOIZBaDEzznS/JbwoQmru/5DJn0R2Opf8A7gZGNw6+Ki5fD7TcGNDfeAAAMAW/LKLTgw8DyZ02wS11I+8esDkTa11MNSrkxuS3eMEmBHvZ+i06ECwAA6R9E9SY2w0FxpC8nLxvuaiFXY1ao7eFQMJAGrsshAtoE/hPZ73A2o7ecP7mSyRyMzOZTlOqBmUwzEhWqMF2JsDw2xabBDWiOsn5p5lAAWCG3Fq7a5WqhFdEAdtMlEFNA43NQVFYg/BHRWayEvxV455/DF0XAaPdV3Eo2odYnpf5oofZUmAU0wq8IclUvUNT7oAvwwg4l4axzt2S1pdAzMCV66r/ALXhqlJjR0WxNpU6lIGi4ObFuv3XLe2WEOJoVmVbDdMC8tIggzqbLImpgaxrUQTQcZqU2z7hObgOWq67G0m4/Cudh3t33MIBJtMWDoyOiHui5La6ON2N7LVC5pZVAAFxcD0W8/2fxtN28ytI5SfqFb2d2XWpt/rNDX3loN4FpMWhdPh6xyLD6ryfDJ/FS/Z454X2bMXA4fFn43jw/wBL3buHLWsDjvl0kjO1ua1K7XMdZljynNY226pdVDNWtAjqbx6qoKN3aFh00r7NnLbR2fw/fp+7eQAbzoG/suz2dj9/D7uIFnNIcDfn6rFxlAU/eqEWHgOt7TCCytxADcAXbOvWPktUrHQfyfEJ1NiNcZO4TJglt/E+Xkka+wahADTSAkuk8Sd68gaQt2Hc1R7jOfgp4UPB5zNxOxnO/uAMNFhaRnfMhKVNh1ZH9SBya05aXzlbpP4UszeaAOI4mSQXbpN9MoKlUILsM5nGUXNIcNy9gWhzWuAN5LviyzCuMPUaBDWnUES4TFr6D9loYvYIqOBqVXvvbeDecmC1oA5LxmHqgiXBzcnS0mAMtwNgB0dVk6O5OJmw9zA0Uw5wdJLXAmxkWnNIYmoRO80tJEbsSBPaZmT5rpnupsgQ6ADA3CS3lBAK5vb236jXBlFpIdyDnXOU+6N219TYqo0EuiE1sZNTDSSfdgQDo4gTlc3vkFnYnYrALv8AizkRfQ59PVNjC13He4ZMiTusJLQTEAEAxI9VrYOiDO/SIdAEvBJ7wZA8FrHKLsiErnOVNj3s60DkNBaFF0zqABjhj/xaot7S8l4GyzEch0yTFJxJ/CkaTvLwTeHedFBY9TMfdM0pzSdPnfrZO0X29b2MJAM0T0lFB/Cgsk/ZWDxl+30VCD78r0VEAvXjn/RAhifzTxVX1I/2k3Yj/aG90qrANnEjxVTizzSwNuq8lABuOZ1RqeLtB+aTV6bSSAMyYFwEANnFfhXjayrisK5lntj1+SAXfT0STTV0FhriclkY/aH6IivRJbvPAfTHwPmSTH9rhGnNPhZntFhGvoFzyAKZDyXGGgDOb5RoLqkrlJ2Oto7Tr4x39PDkUmhjm1nP4Tw9zZdwoY6YkAz7pvmtDC4HHs+KrTdewLXC2gMCJ7Lj/Z7+LLBTb+oqEO3TFOhhn7rQJ3Q0mQfdE5rWP8QWvIDKtdjzuw12HY6ZiN5zZDbXzWnAqS6KR55TT7o66hUrRFTdn/jJvppkuQ217ZOpYh+HqUOHULd9rrObUblvNcBJNhaLJmv/ABJptJDadV0RJe6hSneAIhsk5HUBI4j2qZjJAsWuDmtdulzWxBggCQXWkE90PTVIQbd7eo6VSKla9zJDH1XB9c9maTzdzPRPCr9l6AOnooW5aeq85vKWTPHXy07obqhnMgDnl6osHOQhl3MSmB5ujPpzlV4UzaTBPaMyo6pnJ7ZeipPu5+JNo/dAA9QDfqPsqbp3oJ6xefzqrOeCbT3mfwoVepHwmTpzjKUAV3T05GRNusJd9QxBdfpJ7dijFvuumwIymQQOmeaWAIFgIyJG96z2QgFqzt24jS/yGaDVJN+9z+XRajXNM6yZFsiLxnKBVe0GXduUdBdUAq7EOnP0+yiE/EQYDvn9FEWC5q0I1TjB4FZ9JxztHr4J6hGt+9yoAbpmbi3fKycp1RGk62SQqRlblGXdE4gkfI+mSAG2uJyXoqIO/wCAmArZkW/AmIKavny/dV39R+y9dTGvdC34TQixeo1VDlZoTA9VoVZU3kAWLl5K9cwjkqyk2B0bXfqMP/ybnzkLBcCDB8teqa2Nj9ypB+F1j30Kd29gL77R3XPpz4FXhvpLdGrWSuYgeud/iC7/AOFLrgVaRifiAJ92Rlmt8mFyn8SK5/RtHOuz0a/9l1KXzown8rOR2fig5znMgEDVocRpMzJhbWExbqTA5rofvkNhos2DOuUkGO65DAP96CYzvEreoA091xg3vGoNrr6GlUdt2cqcVfodBgNqGtScS8Cq0EOmBvbr4IdJGhF+63fZ1reIYdJgn3ZIiwMmI1FgIXzjZWLjF1GtyfvAA3vn8123ss88UE8nA2tJAgDrY+SJzdSjJeglFQqL3Oy3Z0HRDc7kNYVOPP5Pqqmqf9L5k7Nj3e8Pzkhuf08l5J6lDn7oGEfWHzlB4kzYE2VHtt8vugVL5zp6IAOK15sYvpY5Sg1bQW5negz5xdA3o0NvVW4ozi+U9NAgCzWAXMExY9exQKsj4w5pdplE3B3SJIUqPBEENPQ/SEqXT8QMZCDIA+YOSEBWpii3K9rwS0x2CSqMm4mesT1EapmtUAtpFnGQZv4+qUrVHAaOA5Ek9clYgDpnJvi4r1D3yb38QZ+SiLBc26Ri31yTFN4mBHXr4rOoEZ37DKI85lM0HWsOkm2fXVS0M0hU0iwXrKl89emSUY8ZCYCapkd/LNIA9JxvBtGtzCOwQRPqUrxxp81BUM/6QIcfUv8AJDLidUu2p3tCu386poYeFYFDaVfdjVIRYqMVCIv+/wCFesH5+ZIBhDVVQfw9VnV/aHDsJa6vTByI3gSD15JnC7RpVBNOox//AGuBjuAnZhdBxFsrLptn1hWow7MWPgLFc3bwTeyMSab50NjqvJqqbnC8eq3RpB2YHGYQtcRoCuO/iLSnBT/jUpn/ANm/VfVNqYMPZPIf6XB+1WzuJha1M57u8IvdnvCPL1V6HUKpZ9yKsbJnxvD4jdcCRMLd2mQ6hxm1LWAaAIB5GMvss/8Al5pvEw5pa1wtZzXZG/ktbDbFa8ngvADoa+m6SDvGLehHZfU04NRZypSTaOZwVZwe0t+IGZ6i6+m7Dx++WGw94WaLG15J1uuDwuDbSqvZVN2PcwjLIkSuq2NgDTqtc0gsL23EQe7ZseyrTwtTb8pkV5XmjvQ+0QFAULe817N4XzZ2AoeD0+yoQSh8Yj881U1baj5n9kAFcCLc0E/mqtxIvPPXyQXu5Tbz01QAKqB+/wCBAI5CT3zRN7Mzl+RCWeTyta9h8k0BXfv4+Xig1Hznn1/cK8EmBGut8s0CtbPLp+cwnYDypbx7pOoyDlHI5Ij3X+Wnmgu3omHCM7Tz5ZKiSj3kHP0Z+yiHxxq2e0KIA1DVHX8ymETiRlbyuByBSVF8eNufVNU2mRHKfPP6qWgHcPW5nQXkIhrG8GP2SlNvM+sWHVMb2cE/FlA0SsUFAg2F9b/lkSn3B85QqDTr627SUUZ+nZFxBmm0ZdMkUA+KA2TzgZcvumKefS8/kpDLCRdEmDyEXnK/NUcet/ko12XfX6oAs13SbX1WR7VbJq4igG0X7rg6SCSA4QRG9pktjevofHmuB9s/aioXvw9IFrAd17oIc/nB0b2zV04tvYibsjkMVhnUnljokGDDg4ebSQVSnVLTLSQeYsfNaWBoYUs/rOripP8AYxpaByuZPdDr7MDiP04rVBF96kWnw3Zle667nm3GcJ7X4inHv7wBmH+8uo2X/EphEV2uaTm5oBb5Zr569pBIIIIMQbEEaELyVEqcWNVGj9E+y/tXh8QzcbXY5wA90u3XEdnQdVX2lptosdVf7rGgkk2G6M475eK/PDKl5XSs9p3/AKCvh3bz21BT3SXk8PceCYBsQY05LlvQunV4kHs30PUq6lGzAYStLRZr6W87dDvip3J3ZBkWg+K6X2doB1VjhAAlwAAgkAx5FcTsmpLo5ldf7PP3areQBt4L61SvQl7HGatVj7mP7VFlPHv3mzvhjyYu1zmiY5i2XVamwd0VGFmRc3LInK40XPe1eK39oVSDYOazn8AANu8rU2HX95ptm3pqFjo5Xp4vx/hpqVad0fQuIB9FBU+X54qjvU/Pn0VC77r546xdz85H2VJ5HzXnEzE3VDHnp11QBcvjPkPuhmqBrP1Vahi3TyQnO6eP0TSAK+uDECOcX+ajqwNy6/KPLM3SjyPz5oFSoZznqPmqAO54uPkI8MsuiBVIVOLy5IL3zY9cv2RYRHvjW/5aUsXATFu0j5L11Uc9eUDxPZCdUI7c/uqEDL+v55KIJk5QvUWAepO5j6x4puidTkMpy8VmU35dPwJsUyHQbwb3DhbOCLFJgPDK09RomWU4PO/ceBSVMTBnTyCapsjyOtoUMobZSvYW1/ZW3tZ/bNCpNB56jx5hHYMwCbacufySAJSd0Jm5nI8lcm9vhmVRruXvDrMi/VF44iwt1QB4wifkmG4g3iQZy0sTCU/NZi3l3TFHIwEwLufr2/CpvX6X6qgbMdpGuas5sGMuSQi7QI0GuV5Gao58j81Xm8Qe8fOF6W26ESQD38AgZi7b9lKGIJcW7jz/APYwQ4/9zcneK4jbfsNWoAuYRVYMy0EOA5lmcdRK+oE29OqEPz88FpGo4kOmmfD5RqdT3SOhX0zbPsfh65LoLHm5cyBJPNuR7rjtuexFbDt4gIqMmDughwHMtuY6r0RnGRjKDiY+y3/1GnqupbtL9PFVoa5wgQ61nWPbNYOH2c10PpkwYs0tL6buW6SN9vIhdZR9mXYikWVCBuid9oLXnkSw53EG8LqxkoUZ38HjcMqqaOGr4jfxD3Xbv1HOHTeJMTrmug2I8mq1paJ3m+9rmLQEHF+xGIpEFm7WAMgCzv8AxP0K09g4F/Ea51NzS1wJk7sQeUb2lrrDT1YJPc1rQk5dDt99C4kWI/NVXfgx5qljnbQaLj2OgEqOyvpqVQOk+HSbaKh5A9UPfvzmNEWA9fV7d459UCrVINundWdVhsEa20QalSO3PyVWAhf1QKlTrz/deVTnr4/koRN+caIAs+3RLmvb7KOrDS2v2QH1bXv3+iZJ6XzOXPy5dUs55UqGSgPPTNMTCCqeS8QhU6epUTFcfp5+JCdpUzaMyMuUEjPwUUUMENU3H0v4GyYYQYExF1FFJaGaFTWBl9vA2TALS4CO1s+8dQoopGSlnHhzixPlZWqCBJy5j9vBRRAF5vBz76ckWicwBJEznbsFFEAFpVi05A6X06jqvKlQkj7dT9FFEAeVbTbO/wC/qvA76jyyheqIA8qO1M5Z/VDa2fD6KKJoCwzsRfK0xnzHRTdvlLu+XL5qKJMCmzNgYKu+KtBhcfeDgHUzPdl/NbrPZ6lTpuFERe8bxuL5vMnW/ooouVqalSFXGMnZ9r7G0Yxtexg4mhDrRAz9eaWcOf4M/ooourB3RkwM8uV1U1Lx3+aii0EVJ6nNesee0fTVeqIAWqVb9fqc0EvvGpJsclFECAtLSYmBzMwJ1tdCfnzAt8/2UUQIXL/kUCta2s39D9VFFQAKlSfn9kJr14oqQmD3gooomSf/2Q=="/>
          <p:cNvSpPr>
            <a:spLocks noChangeAspect="1" noChangeArrowheads="1"/>
          </p:cNvSpPr>
          <p:nvPr/>
        </p:nvSpPr>
        <p:spPr bwMode="auto">
          <a:xfrm>
            <a:off x="0" y="-8429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hQSEBUUEhQWFRQVFBQVFRcWGBUUFhYWFRcVGBQUGBUXHSYeFxkjGRQVHy8gIycpLCwsFR4xNTAqNSYrLCkBCQoKDgwOGg8PGCkkHyApKSksLCwqLCopKSwsKSwpLCkpKSksKSwpLCwpKSksLCkpKSwpLCwpKSwsLCwwLCkpKf/AABEIALcBEwMBIgACEQEDEQH/xAAcAAACAwEBAQEAAAAAAAAAAAADBAACBQYBBwj/xAA8EAABAwIDBgMHAgYBBAMAAAABAAIRAyEEMUEFEhNRYXGBkaEGIjKxweHwFNEHFSNCUvFiFnKSsiRDU//EABoBAAMBAQEBAAAAAAAAAAAAAAABAgMFBAb/xAAsEQACAQMCBQIGAwEAAAAAAAAAAQIDERIEIRMUMUFRYXEiMkKBkaEFUsEV/9oADAMBAAIRAxEAPwD5y2mjspolOkmGU19dFHzzYBlNGbSR2UUZtFaJmbF20kRtJMtpIrKKsTFm0kQUk22iriigkU4SvwU3wVcUUZAJiircJOiivRRSyHYSFJWFBOcFe8BGYWEuEpwk9wVOCjILCPDXvDTvBXhpIzCwnw1U009wl5wkZBYS4aqaaeNJecJGQWETTXnDT5oqhpJ5DEDTVTTT5oqpoouMzzSQ3Ulo8FDdSRcZncFCNJaRooT6SLlIzzRS7qa0nU0J1JZstGY6mhOpLSdSS7qaykrloQNJRNGmvVliaGhTophlFHZRTDKC3TPKxdlFHZRTLKCOygnkQxVtBFbQTbcOjNw6WYWuJtoIgoJ1mHRBQSzDERFBXFBPtwyuMMpdRBiIDDqCgtQUhHw+qpwFPEKxM/gr3gJ/gL0UEZhiICgpwVocBTgIzDEz+CvDQWj+nXhoIzDEz+AvOCtHgqwwZOQJ8ClxUhqDfQy+AvOCtF1Befp1WYsTPNFVNBaPAXhoJ5hiZpoqhorTNBUNBGYYmZwVQ0FpnDqpw6eQ7GU+iguorWfh0F2HTUhmS+igPorWfQQH4dPIoyX0UF9Far8KguwvVJtFRMo0VFoHCjmfL7qLK6NbM06eHTVOgn8Ls0u0WlS2GVlKvFdzNUZS6Ix2YdHZQW3T2INXJmnsdvMlZvUxKWnkYLMOjswi3hslqYpbMaFk9Si1pWc+3CFWGH6LpP0bf8QrNwY1Hqo5orljnm0+itw+i3jg28vVetwY/wAQjmEVy5gcCUangSdFu8DkApwip5jwHLmS3Y7jp6hFGxOZan+CUM4Z3L1KlVpPuacKK7CT9lAapd2B/JWn+mOpVThBrJ81aqPyRKmvBlnB9vNVOEWq3B/8YXr8MQOkKuMTwTl9pY8UzugjeA3nf8QZ3e5MeQVa29UNMMquBJ+JuQMmJGs7vqvme1tv1HYx9Xm82Ggb7rYHYeq672Z2w0Xc4GmBIdMlhOjm5xP4VwNbXqTl12O1pKVOMem523DLwS5uWTxk7nI/tNkv+nWbivaogiL03f3CC0yY8PFbWxHCtTkES0kEdso52Xo0Gtl8k37GGs0i+eIt+nVTQXR/ysalWbs1q6vMpHNWmbOZOHVThui6wYNg0VhQaNAk9X6Fcr6nIfoydCoNmPOTV1+6FUwp5t+CuWXk5P8AkrzoFU7AdrC6swhuS5uZXLROX/6d5lT/AKebrK6NxQKhS5ib7lKhBdjAdsZg/tQn7OaMmj0W2+EtUhDrSK4a7IyDgxyUTpIUS4sh4IaaOUeScpO/LpKlXTTKql7koaCIGHn8kBj0RtRKzGG4J5ojaZ5oYqq4qJXYbBdw8wFNw81XiqcRLcC4Z1V90jVDFUKCujcNggnmoWnmqcZeOrwjcNgu51VoPNL/AKpW/Upbj2D7nirABKfqVU4lKzC6HYCyvais5mDrOpCagYd2wNyYyPRMCvOqFiHhzS05EEHxF08XYrJH5rr0yKhBuZM99R5rstjYak6jSNLFMoYljXXcHNYRvE8OoIIIvO91IjVcptbAvbWvNy4z3PzQxTe3dIm7oHXmFy6l33PdF23O3qbf/TVN3E4XdLs3UXN4dSc3NBBa5pzsR2Xb+xe1sO8uZS90OvBzB6dOy+Z7MZVbRcytTLmlzTSDifdJDi+Bo3dE9COq3fZTDDi06tOxNrRMxPn9CvNGWE00a/PFn15tW114ao5pL9RC8OJXdjE5bkNnEDmq/qRzSZrqhqK8SLsddiR1QH40DSUDicxKqXDkfNPFBdhf5kNAVU43oliUNzinjETlIO/GdEtUxp5BCe8peo7sqUUTeRarjXdElXxjualQFK1WHmnlTj1YrTZU4p3NRBcDzUVZ0/KDGfhjtOm4Jum9wGfqk8PiKVVm9ujIZySO8WPefBNUHsj+mIk3EG8aZReCuM/5iH9H+j0LSvyPUqzufqj/AKiM3DxICyRWpuJ3qbQ3M5CSIIvHojDaVARvUaZMzk0gjU9/2S/60H9NvuPl2vqNGjtRj/hqMMEgw4G7cx4JhmLH+Q8wgUdq4V1MEUmNj/GmBEjUxHRZmI9oGNBDKeoALWi0kCQAO6Uv5NLpG5a078m6MUP8m3yuPJLVNv0GP3HVmBxgbpN7kAadUjg9qBzSWio4tdAa4broJu4Agd5svKeF3mnfY0mZDnNG9naRJuO6wX8tKbtCkzTlUusja/UgmJv0BP0U/VDXeHdrh8wkaZLfie8+MDsBooCw33ZPM+8fVehaqu/pS+7ZPAj5Yf8AmrZIG+SM4Y/9lBjicqdU5D4RfWbuXnHdyPgIsvBUdyK0epqW7fgSoR9S9TFkEAMJveXMG7Pj2RGGqbhjeGGuLnuqBsEaRuxETJmyDv8AMA9wh4yXgDfewDIU3bjY5buXeyhairfdr8D4MTSrUnMALmuO9uwKbXVCd45yAABrJK84DpyEaH3suZEZrAfsneMmviDlI3xumOYDZjpKbfSJ/vMfnVZ1tRW6Q/wpUYgdh7WrV6tRj8O+mxvwPe3d3gDHwTN4JlbDtn1XscKZZMEAkECY5yV5sPYrqhJNmXvLpM6dBb1WxtzHswmFqPkAMpuLe4HujxMDxUR1Fd3lJ2XgpUYXOOofwkpvh1fFVKgMOI3GtkxnaY8lrO9jsI3da8FpaW7rgWn4crlq0dge09B9GmCb7rRcHMAA/JbL8PSqDn5rzzjGrvnv7iymuhg4bZLQRO5VFwSABMyAXC021RP+kqbKnEpGDq2AG8vdOY7LapbPpMynzJQNr7bpUKD6jrBo5ZnQDqVFOjCl8Tl+wUpnPYusKZIdIIzBQTtEAAxmY8/z0WhQ2nh8c0Aktd5OH0IWL7Q7POGbvu99s+6Wj4jBzzII5LGtLUx3jNtFSp2fQLV2zTa6INnNBOl72joFSltxj3ABrgIuXESDIjLQ38lxtTavEqOEx/UndMiAASAZESNRpIWtTduNImx1Ec5ym5+6yeqrxVnJk4rwdGMYwyBnrdDxGIYIkacz6rBfiw2oSDYNmJIJ3iYkRFv2WZtnaj+EXMG+W6XMyRoL5clEK+om7ZsrFeDpK2LpiBmcj72Vp58o80amxjzDbgGJ96AeR1C4ytuFlNzqTrh7nPFSpuuMAuIaJIi2fZMbN2kKTBvjekTM2+LOSLn3vRe1ycbXm39ybeiOpq4KmAZcy2kkm/RC/l9OM2DXJ31C5nH40Od7rXNLQXXeC06QLC/LokaePcXAlp+Hes4gEAXN8steSHON9m7e7GdRjaQZvHeaGDdhwzvmd3kIKwqu1KBuK0gn/B4sMjfmuY2zt6pUY9nvf1PdPK+ZGsArnaOOIZBaDEzznS/JbwoQmru/5DJn0R2Opf8A7gZGNw6+Ki5fD7TcGNDfeAAAMAW/LKLTgw8DyZ02wS11I+8esDkTa11MNSrkxuS3eMEmBHvZ+i06ECwAA6R9E9SY2w0FxpC8nLxvuaiFXY1ao7eFQMJAGrsshAtoE/hPZ73A2o7ecP7mSyRyMzOZTlOqBmUwzEhWqMF2JsDw2xabBDWiOsn5p5lAAWCG3Fq7a5WqhFdEAdtMlEFNA43NQVFYg/BHRWayEvxV455/DF0XAaPdV3Eo2odYnpf5oofZUmAU0wq8IclUvUNT7oAvwwg4l4axzt2S1pdAzMCV66r/ALXhqlJjR0WxNpU6lIGi4ObFuv3XLe2WEOJoVmVbDdMC8tIggzqbLImpgaxrUQTQcZqU2z7hObgOWq67G0m4/Cudh3t33MIBJtMWDoyOiHui5La6ON2N7LVC5pZVAAFxcD0W8/2fxtN28ytI5SfqFb2d2XWpt/rNDX3loN4FpMWhdPh6xyLD6ryfDJ/FS/Z454X2bMXA4fFn43jw/wBL3buHLWsDjvl0kjO1ua1K7XMdZljynNY226pdVDNWtAjqbx6qoKN3aFh00r7NnLbR2fw/fp+7eQAbzoG/suz2dj9/D7uIFnNIcDfn6rFxlAU/eqEWHgOt7TCCytxADcAXbOvWPktUrHQfyfEJ1NiNcZO4TJglt/E+Xkka+wahADTSAkuk8Sd68gaQt2Hc1R7jOfgp4UPB5zNxOxnO/uAMNFhaRnfMhKVNh1ZH9SBya05aXzlbpP4UszeaAOI4mSQXbpN9MoKlUILsM5nGUXNIcNy9gWhzWuAN5LviyzCuMPUaBDWnUES4TFr6D9loYvYIqOBqVXvvbeDecmC1oA5LxmHqgiXBzcnS0mAMtwNgB0dVk6O5OJmw9zA0Uw5wdJLXAmxkWnNIYmoRO80tJEbsSBPaZmT5rpnupsgQ6ADA3CS3lBAK5vb236jXBlFpIdyDnXOU+6N219TYqo0EuiE1sZNTDSSfdgQDo4gTlc3vkFnYnYrALv8AizkRfQ59PVNjC13He4ZMiTusJLQTEAEAxI9VrYOiDO/SIdAEvBJ7wZA8FrHKLsiErnOVNj3s60DkNBaFF0zqABjhj/xaot7S8l4GyzEch0yTFJxJ/CkaTvLwTeHedFBY9TMfdM0pzSdPnfrZO0X29b2MJAM0T0lFB/Cgsk/ZWDxl+30VCD78r0VEAvXjn/RAhifzTxVX1I/2k3Yj/aG90qrANnEjxVTizzSwNuq8lABuOZ1RqeLtB+aTV6bSSAMyYFwEANnFfhXjayrisK5lntj1+SAXfT0STTV0FhriclkY/aH6IivRJbvPAfTHwPmSTH9rhGnNPhZntFhGvoFzyAKZDyXGGgDOb5RoLqkrlJ2Oto7Tr4x39PDkUmhjm1nP4Tw9zZdwoY6YkAz7pvmtDC4HHs+KrTdewLXC2gMCJ7Lj/Z7+LLBTb+oqEO3TFOhhn7rQJ3Q0mQfdE5rWP8QWvIDKtdjzuw12HY6ZiN5zZDbXzWnAqS6KR55TT7o66hUrRFTdn/jJvppkuQ217ZOpYh+HqUOHULd9rrObUblvNcBJNhaLJmv/ABJptJDadV0RJe6hSneAIhsk5HUBI4j2qZjJAsWuDmtdulzWxBggCQXWkE90PTVIQbd7eo6VSKla9zJDH1XB9c9maTzdzPRPCr9l6AOnooW5aeq85vKWTPHXy07obqhnMgDnl6osHOQhl3MSmB5ujPpzlV4UzaTBPaMyo6pnJ7ZeipPu5+JNo/dAA9QDfqPsqbp3oJ6xefzqrOeCbT3mfwoVepHwmTpzjKUAV3T05GRNusJd9QxBdfpJ7dijFvuumwIymQQOmeaWAIFgIyJG96z2QgFqzt24jS/yGaDVJN+9z+XRajXNM6yZFsiLxnKBVe0GXduUdBdUAq7EOnP0+yiE/EQYDvn9FEWC5q0I1TjB4FZ9JxztHr4J6hGt+9yoAbpmbi3fKycp1RGk62SQqRlblGXdE4gkfI+mSAG2uJyXoqIO/wCAmArZkW/AmIKavny/dV39R+y9dTGvdC34TQixeo1VDlZoTA9VoVZU3kAWLl5K9cwjkqyk2B0bXfqMP/ybnzkLBcCDB8teqa2Nj9ypB+F1j30Kd29gL77R3XPpz4FXhvpLdGrWSuYgeud/iC7/AOFLrgVaRifiAJ92Rlmt8mFyn8SK5/RtHOuz0a/9l1KXzown8rOR2fig5znMgEDVocRpMzJhbWExbqTA5rofvkNhos2DOuUkGO65DAP96CYzvEreoA091xg3vGoNrr6GlUdt2cqcVfodBgNqGtScS8Cq0EOmBvbr4IdJGhF+63fZ1reIYdJgn3ZIiwMmI1FgIXzjZWLjF1GtyfvAA3vn8123ss88UE8nA2tJAgDrY+SJzdSjJeglFQqL3Oy3Z0HRDc7kNYVOPP5Pqqmqf9L5k7Nj3e8Pzkhuf08l5J6lDn7oGEfWHzlB4kzYE2VHtt8vugVL5zp6IAOK15sYvpY5Sg1bQW5negz5xdA3o0NvVW4ozi+U9NAgCzWAXMExY9exQKsj4w5pdplE3B3SJIUqPBEENPQ/SEqXT8QMZCDIA+YOSEBWpii3K9rwS0x2CSqMm4mesT1EapmtUAtpFnGQZv4+qUrVHAaOA5Ek9clYgDpnJvi4r1D3yb38QZ+SiLBc26Ri31yTFN4mBHXr4rOoEZ37DKI85lM0HWsOkm2fXVS0M0hU0iwXrKl89emSUY8ZCYCapkd/LNIA9JxvBtGtzCOwQRPqUrxxp81BUM/6QIcfUv8AJDLidUu2p3tCu386poYeFYFDaVfdjVIRYqMVCIv+/wCFesH5+ZIBhDVVQfw9VnV/aHDsJa6vTByI3gSD15JnC7RpVBNOox//AGuBjuAnZhdBxFsrLptn1hWow7MWPgLFc3bwTeyMSab50NjqvJqqbnC8eq3RpB2YHGYQtcRoCuO/iLSnBT/jUpn/ANm/VfVNqYMPZPIf6XB+1WzuJha1M57u8IvdnvCPL1V6HUKpZ9yKsbJnxvD4jdcCRMLd2mQ6hxm1LWAaAIB5GMvss/8Al5pvEw5pa1wtZzXZG/ktbDbFa8ngvADoa+m6SDvGLehHZfU04NRZypSTaOZwVZwe0t+IGZ6i6+m7Dx++WGw94WaLG15J1uuDwuDbSqvZVN2PcwjLIkSuq2NgDTqtc0gsL23EQe7ZseyrTwtTb8pkV5XmjvQ+0QFAULe817N4XzZ2AoeD0+yoQSh8Yj881U1baj5n9kAFcCLc0E/mqtxIvPPXyQXu5Tbz01QAKqB+/wCBAI5CT3zRN7Mzl+RCWeTyta9h8k0BXfv4+Xig1Hznn1/cK8EmBGut8s0CtbPLp+cwnYDypbx7pOoyDlHI5Ij3X+Wnmgu3omHCM7Tz5ZKiSj3kHP0Z+yiHxxq2e0KIA1DVHX8ymETiRlbyuByBSVF8eNufVNU2mRHKfPP6qWgHcPW5nQXkIhrG8GP2SlNvM+sWHVMb2cE/FlA0SsUFAg2F9b/lkSn3B85QqDTr627SUUZ+nZFxBmm0ZdMkUA+KA2TzgZcvumKefS8/kpDLCRdEmDyEXnK/NUcet/ko12XfX6oAs13SbX1WR7VbJq4igG0X7rg6SCSA4QRG9pktjevofHmuB9s/aioXvw9IFrAd17oIc/nB0b2zV04tvYibsjkMVhnUnljokGDDg4ebSQVSnVLTLSQeYsfNaWBoYUs/rOripP8AYxpaByuZPdDr7MDiP04rVBF96kWnw3Zle667nm3GcJ7X4inHv7wBmH+8uo2X/EphEV2uaTm5oBb5Zr569pBIIIIMQbEEaELyVEqcWNVGj9E+y/tXh8QzcbXY5wA90u3XEdnQdVX2lptosdVf7rGgkk2G6M475eK/PDKl5XSs9p3/AKCvh3bz21BT3SXk8PceCYBsQY05LlvQunV4kHs30PUq6lGzAYStLRZr6W87dDvip3J3ZBkWg+K6X2doB1VjhAAlwAAgkAx5FcTsmpLo5ldf7PP3areQBt4L61SvQl7HGatVj7mP7VFlPHv3mzvhjyYu1zmiY5i2XVamwd0VGFmRc3LInK40XPe1eK39oVSDYOazn8AANu8rU2HX95ptm3pqFjo5Xp4vx/hpqVad0fQuIB9FBU+X54qjvU/Pn0VC77r546xdz85H2VJ5HzXnEzE3VDHnp11QBcvjPkPuhmqBrP1Vahi3TyQnO6eP0TSAK+uDECOcX+ajqwNy6/KPLM3SjyPz5oFSoZznqPmqAO54uPkI8MsuiBVIVOLy5IL3zY9cv2RYRHvjW/5aUsXATFu0j5L11Uc9eUDxPZCdUI7c/uqEDL+v55KIJk5QvUWAepO5j6x4puidTkMpy8VmU35dPwJsUyHQbwb3DhbOCLFJgPDK09RomWU4PO/ceBSVMTBnTyCapsjyOtoUMobZSvYW1/ZW3tZ/bNCpNB56jx5hHYMwCbacufySAJSd0Jm5nI8lcm9vhmVRruXvDrMi/VF44iwt1QB4wifkmG4g3iQZy0sTCU/NZi3l3TFHIwEwLufr2/CpvX6X6qgbMdpGuas5sGMuSQi7QI0GuV5Gao58j81Xm8Qe8fOF6W26ESQD38AgZi7b9lKGIJcW7jz/APYwQ4/9zcneK4jbfsNWoAuYRVYMy0EOA5lmcdRK+oE29OqEPz88FpGo4kOmmfD5RqdT3SOhX0zbPsfh65LoLHm5cyBJPNuR7rjtuexFbDt4gIqMmDughwHMtuY6r0RnGRjKDiY+y3/1GnqupbtL9PFVoa5wgQ61nWPbNYOH2c10PpkwYs0tL6buW6SN9vIhdZR9mXYikWVCBuid9oLXnkSw53EG8LqxkoUZ38HjcMqqaOGr4jfxD3Xbv1HOHTeJMTrmug2I8mq1paJ3m+9rmLQEHF+xGIpEFm7WAMgCzv8AxP0K09g4F/Ea51NzS1wJk7sQeUb2lrrDT1YJPc1rQk5dDt99C4kWI/NVXfgx5qljnbQaLj2OgEqOyvpqVQOk+HSbaKh5A9UPfvzmNEWA9fV7d459UCrVINundWdVhsEa20QalSO3PyVWAhf1QKlTrz/deVTnr4/koRN+caIAs+3RLmvb7KOrDS2v2QH1bXv3+iZJ6XzOXPy5dUs55UqGSgPPTNMTCCqeS8QhU6epUTFcfp5+JCdpUzaMyMuUEjPwUUUMENU3H0v4GyYYQYExF1FFJaGaFTWBl9vA2TALS4CO1s+8dQoopGSlnHhzixPlZWqCBJy5j9vBRRAF5vBz76ckWicwBJEznbsFFEAFpVi05A6X06jqvKlQkj7dT9FFEAeVbTbO/wC/qvA76jyyheqIA8qO1M5Z/VDa2fD6KKJoCwzsRfK0xnzHRTdvlLu+XL5qKJMCmzNgYKu+KtBhcfeDgHUzPdl/NbrPZ6lTpuFERe8bxuL5vMnW/ooouVqalSFXGMnZ9r7G0Yxtexg4mhDrRAz9eaWcOf4M/ooourB3RkwM8uV1U1Lx3+aii0EVJ6nNesee0fTVeqIAWqVb9fqc0EvvGpJsclFECAtLSYmBzMwJ1tdCfnzAt8/2UUQIXL/kUCta2s39D9VFFQAKlSfn9kJr14oqQmD3gooomSf/2Q=="/>
          <p:cNvSpPr>
            <a:spLocks noChangeAspect="1" noChangeArrowheads="1"/>
          </p:cNvSpPr>
          <p:nvPr/>
        </p:nvSpPr>
        <p:spPr bwMode="auto">
          <a:xfrm>
            <a:off x="152400" y="-6905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0" y="1595735"/>
            <a:ext cx="9144000" cy="461665"/>
          </a:xfrm>
          <a:prstGeom prst="rect">
            <a:avLst/>
          </a:prstGeom>
          <a:noFill/>
        </p:spPr>
        <p:txBody>
          <a:bodyPr wrap="square" rtlCol="0">
            <a:spAutoFit/>
          </a:bodyPr>
          <a:lstStyle/>
          <a:p>
            <a:pPr algn="ctr"/>
            <a:r>
              <a:rPr lang="en-US" sz="2400" dirty="0">
                <a:latin typeface="Arial Narrow" panose="020B0606020202030204" pitchFamily="34" charset="0"/>
              </a:rPr>
              <a:t>“</a:t>
            </a:r>
            <a:r>
              <a:rPr lang="en-US" sz="2400" b="1" dirty="0">
                <a:latin typeface="Arial Narrow" panose="020B0606020202030204" pitchFamily="34" charset="0"/>
              </a:rPr>
              <a:t>TRAIN</a:t>
            </a:r>
            <a:r>
              <a:rPr lang="en-US" sz="2400" dirty="0">
                <a:latin typeface="Arial Narrow" panose="020B0606020202030204" pitchFamily="34" charset="0"/>
              </a:rPr>
              <a:t> </a:t>
            </a:r>
            <a:r>
              <a:rPr lang="en-US" sz="2400" b="1" dirty="0">
                <a:latin typeface="Arial Narrow" panose="020B0606020202030204" pitchFamily="34" charset="0"/>
              </a:rPr>
              <a:t>UP A CHILD IN THE WAY HE SHOULD GO”</a:t>
            </a:r>
            <a:endParaRPr lang="en-US" sz="2400" b="1" u="sng" dirty="0">
              <a:latin typeface="Arial Narrow" panose="020B0606020202030204" pitchFamily="34" charset="0"/>
            </a:endParaRPr>
          </a:p>
        </p:txBody>
      </p:sp>
      <p:sp>
        <p:nvSpPr>
          <p:cNvPr id="5" name="TextBox 4">
            <a:extLst>
              <a:ext uri="{FF2B5EF4-FFF2-40B4-BE49-F238E27FC236}">
                <a16:creationId xmlns:a16="http://schemas.microsoft.com/office/drawing/2014/main" id="{838C66BB-DB95-E50B-B07F-A385C48CA8C7}"/>
              </a:ext>
            </a:extLst>
          </p:cNvPr>
          <p:cNvSpPr txBox="1"/>
          <p:nvPr/>
        </p:nvSpPr>
        <p:spPr>
          <a:xfrm>
            <a:off x="0" y="0"/>
            <a:ext cx="9144000" cy="400110"/>
          </a:xfrm>
          <a:prstGeom prst="rect">
            <a:avLst/>
          </a:prstGeom>
          <a:noFill/>
        </p:spPr>
        <p:txBody>
          <a:bodyPr wrap="square" rtlCol="0">
            <a:spAutoFit/>
          </a:bodyPr>
          <a:lstStyle/>
          <a:p>
            <a:pPr algn="ctr"/>
            <a:r>
              <a:rPr lang="en-US" sz="2000" dirty="0">
                <a:solidFill>
                  <a:schemeClr val="bg1">
                    <a:lumMod val="50000"/>
                  </a:schemeClr>
                </a:solidFill>
              </a:rPr>
              <a:t>Training Up A Child</a:t>
            </a:r>
          </a:p>
        </p:txBody>
      </p:sp>
      <p:sp>
        <p:nvSpPr>
          <p:cNvPr id="10" name="TextBox 9">
            <a:extLst>
              <a:ext uri="{FF2B5EF4-FFF2-40B4-BE49-F238E27FC236}">
                <a16:creationId xmlns:a16="http://schemas.microsoft.com/office/drawing/2014/main" id="{FD0F8212-37F7-559F-27AE-20FEE21F1F70}"/>
              </a:ext>
            </a:extLst>
          </p:cNvPr>
          <p:cNvSpPr txBox="1"/>
          <p:nvPr/>
        </p:nvSpPr>
        <p:spPr>
          <a:xfrm>
            <a:off x="0" y="2286000"/>
            <a:ext cx="9144000" cy="461665"/>
          </a:xfrm>
          <a:prstGeom prst="rect">
            <a:avLst/>
          </a:prstGeom>
          <a:solidFill>
            <a:schemeClr val="bg1">
              <a:lumMod val="85000"/>
            </a:schemeClr>
          </a:solidFill>
          <a:effectLst>
            <a:softEdge rad="63500"/>
          </a:effectLst>
        </p:spPr>
        <p:txBody>
          <a:bodyPr wrap="square" rtlCol="0">
            <a:spAutoFit/>
          </a:bodyPr>
          <a:lstStyle/>
          <a:p>
            <a:pPr algn="ctr"/>
            <a:r>
              <a:rPr lang="en-US" sz="2400" dirty="0">
                <a:latin typeface="Arial Narrow" panose="020B0606020202030204" pitchFamily="34" charset="0"/>
              </a:rPr>
              <a:t>This Is Not Discussing The Discernment Of Different Personality Types.</a:t>
            </a:r>
          </a:p>
        </p:txBody>
      </p:sp>
      <p:sp>
        <p:nvSpPr>
          <p:cNvPr id="15" name="TextBox 14">
            <a:extLst>
              <a:ext uri="{FF2B5EF4-FFF2-40B4-BE49-F238E27FC236}">
                <a16:creationId xmlns:a16="http://schemas.microsoft.com/office/drawing/2014/main" id="{328D2204-0905-EC92-C02E-AEC5A6640CB8}"/>
              </a:ext>
            </a:extLst>
          </p:cNvPr>
          <p:cNvSpPr txBox="1"/>
          <p:nvPr/>
        </p:nvSpPr>
        <p:spPr>
          <a:xfrm>
            <a:off x="0" y="6027003"/>
            <a:ext cx="9144000" cy="830997"/>
          </a:xfrm>
          <a:prstGeom prst="rect">
            <a:avLst/>
          </a:prstGeom>
          <a:noFill/>
        </p:spPr>
        <p:txBody>
          <a:bodyPr wrap="square" rtlCol="0">
            <a:spAutoFit/>
          </a:bodyPr>
          <a:lstStyle/>
          <a:p>
            <a:pPr algn="ctr"/>
            <a:r>
              <a:rPr lang="en-US" sz="2400" dirty="0">
                <a:latin typeface="Arial Narrow" panose="020B0606020202030204" pitchFamily="34" charset="0"/>
              </a:rPr>
              <a:t>We Are Seeking To </a:t>
            </a:r>
            <a:r>
              <a:rPr lang="en-US" sz="2400" b="1" dirty="0">
                <a:latin typeface="Arial Narrow" panose="020B0606020202030204" pitchFamily="34" charset="0"/>
              </a:rPr>
              <a:t>Train</a:t>
            </a:r>
            <a:r>
              <a:rPr lang="en-US" sz="2400" dirty="0">
                <a:latin typeface="Arial Narrow" panose="020B0606020202030204" pitchFamily="34" charset="0"/>
              </a:rPr>
              <a:t> Them To One Day Become Submissive Unto God,</a:t>
            </a:r>
            <a:br>
              <a:rPr lang="en-US" sz="2400" dirty="0">
                <a:latin typeface="Arial Narrow" panose="020B0606020202030204" pitchFamily="34" charset="0"/>
              </a:rPr>
            </a:br>
            <a:r>
              <a:rPr lang="en-US" sz="2400" dirty="0">
                <a:latin typeface="Arial Narrow" panose="020B0606020202030204" pitchFamily="34" charset="0"/>
              </a:rPr>
              <a:t>And Be Willing To Serve Others As They Mature.</a:t>
            </a:r>
          </a:p>
        </p:txBody>
      </p:sp>
      <p:sp>
        <p:nvSpPr>
          <p:cNvPr id="2" name="TextBox 1">
            <a:extLst>
              <a:ext uri="{FF2B5EF4-FFF2-40B4-BE49-F238E27FC236}">
                <a16:creationId xmlns:a16="http://schemas.microsoft.com/office/drawing/2014/main" id="{61764FA1-FEE6-CE17-6E84-27FA2FC09CB7}"/>
              </a:ext>
            </a:extLst>
          </p:cNvPr>
          <p:cNvSpPr txBox="1"/>
          <p:nvPr/>
        </p:nvSpPr>
        <p:spPr>
          <a:xfrm>
            <a:off x="0" y="838200"/>
            <a:ext cx="9144000" cy="523220"/>
          </a:xfrm>
          <a:prstGeom prst="rect">
            <a:avLst/>
          </a:prstGeom>
          <a:noFill/>
          <a:effectLst>
            <a:softEdge rad="63500"/>
          </a:effectLst>
        </p:spPr>
        <p:txBody>
          <a:bodyPr wrap="square" rtlCol="0">
            <a:spAutoFit/>
          </a:bodyPr>
          <a:lstStyle/>
          <a:p>
            <a:pPr algn="ctr"/>
            <a:r>
              <a:rPr lang="en-US" sz="2800" b="1" dirty="0">
                <a:latin typeface="Arial Narrow" panose="020B0606020202030204" pitchFamily="34" charset="0"/>
              </a:rPr>
              <a:t>Early Influences Have A Permanent Effect (Prov. 22:6)</a:t>
            </a:r>
            <a:endParaRPr lang="en-US" sz="4000" b="1" dirty="0">
              <a:latin typeface="Arial Narrow" panose="020B0606020202030204" pitchFamily="34" charset="0"/>
            </a:endParaRPr>
          </a:p>
        </p:txBody>
      </p:sp>
      <p:sp>
        <p:nvSpPr>
          <p:cNvPr id="7" name="TextBox 6">
            <a:extLst>
              <a:ext uri="{FF2B5EF4-FFF2-40B4-BE49-F238E27FC236}">
                <a16:creationId xmlns:a16="http://schemas.microsoft.com/office/drawing/2014/main" id="{1B4FC2CC-5258-82DD-2A3F-7FF9FA3019EE}"/>
              </a:ext>
            </a:extLst>
          </p:cNvPr>
          <p:cNvSpPr txBox="1"/>
          <p:nvPr/>
        </p:nvSpPr>
        <p:spPr>
          <a:xfrm>
            <a:off x="0" y="2971800"/>
            <a:ext cx="9144000" cy="830997"/>
          </a:xfrm>
          <a:prstGeom prst="rect">
            <a:avLst/>
          </a:prstGeom>
          <a:noFill/>
        </p:spPr>
        <p:txBody>
          <a:bodyPr wrap="square" rtlCol="0">
            <a:spAutoFit/>
          </a:bodyPr>
          <a:lstStyle/>
          <a:p>
            <a:pPr algn="ctr"/>
            <a:r>
              <a:rPr lang="en-US" sz="2400" dirty="0">
                <a:latin typeface="Arial Narrow" panose="020B0606020202030204" pitchFamily="34" charset="0"/>
              </a:rPr>
              <a:t>This Training Starts With Teaching Respect For The Word “</a:t>
            </a:r>
            <a:r>
              <a:rPr lang="en-US" sz="2400" b="1" dirty="0">
                <a:latin typeface="Arial Narrow" panose="020B0606020202030204" pitchFamily="34" charset="0"/>
              </a:rPr>
              <a:t>NO</a:t>
            </a:r>
            <a:r>
              <a:rPr lang="en-US" sz="2400" dirty="0">
                <a:latin typeface="Arial Narrow" panose="020B0606020202030204" pitchFamily="34" charset="0"/>
              </a:rPr>
              <a:t>”</a:t>
            </a:r>
            <a:br>
              <a:rPr lang="en-US" sz="2400" dirty="0">
                <a:latin typeface="Arial Narrow" panose="020B0606020202030204" pitchFamily="34" charset="0"/>
              </a:rPr>
            </a:br>
            <a:r>
              <a:rPr lang="en-US" sz="2400" dirty="0">
                <a:latin typeface="Arial Narrow" panose="020B0606020202030204" pitchFamily="34" charset="0"/>
              </a:rPr>
              <a:t>(Cf. Gen. 2:17; Ex. 20:1-17; Mt. 4:17).</a:t>
            </a:r>
          </a:p>
        </p:txBody>
      </p:sp>
      <p:sp>
        <p:nvSpPr>
          <p:cNvPr id="13" name="TextBox 12">
            <a:extLst>
              <a:ext uri="{FF2B5EF4-FFF2-40B4-BE49-F238E27FC236}">
                <a16:creationId xmlns:a16="http://schemas.microsoft.com/office/drawing/2014/main" id="{3FAF8578-CA5F-DF2B-82AD-EF51B08E53C3}"/>
              </a:ext>
            </a:extLst>
          </p:cNvPr>
          <p:cNvSpPr txBox="1"/>
          <p:nvPr/>
        </p:nvSpPr>
        <p:spPr>
          <a:xfrm>
            <a:off x="0" y="5405735"/>
            <a:ext cx="9144000" cy="461665"/>
          </a:xfrm>
          <a:prstGeom prst="rect">
            <a:avLst/>
          </a:prstGeom>
          <a:noFill/>
        </p:spPr>
        <p:txBody>
          <a:bodyPr wrap="square" rtlCol="0">
            <a:spAutoFit/>
          </a:bodyPr>
          <a:lstStyle/>
          <a:p>
            <a:pPr algn="ctr"/>
            <a:r>
              <a:rPr lang="en-US" sz="2400" dirty="0">
                <a:latin typeface="Arial Narrow" panose="020B0606020202030204" pitchFamily="34" charset="0"/>
              </a:rPr>
              <a:t>Consequently, They Will Learn To Forsake The </a:t>
            </a:r>
            <a:r>
              <a:rPr lang="en-US" sz="2400" i="1" dirty="0">
                <a:latin typeface="Arial Narrow" panose="020B0606020202030204" pitchFamily="34" charset="0"/>
              </a:rPr>
              <a:t>Defiant</a:t>
            </a:r>
            <a:r>
              <a:rPr lang="en-US" sz="2400" dirty="0">
                <a:latin typeface="Arial Narrow" panose="020B0606020202030204" pitchFamily="34" charset="0"/>
              </a:rPr>
              <a:t> “</a:t>
            </a:r>
            <a:r>
              <a:rPr lang="en-US" sz="2400" b="1" dirty="0">
                <a:latin typeface="Arial Narrow" panose="020B0606020202030204" pitchFamily="34" charset="0"/>
              </a:rPr>
              <a:t>NO</a:t>
            </a:r>
            <a:r>
              <a:rPr lang="en-US" sz="2400" dirty="0">
                <a:latin typeface="Arial Narrow" panose="020B0606020202030204" pitchFamily="34" charset="0"/>
              </a:rPr>
              <a:t>” (Mt. 21:28-31).</a:t>
            </a:r>
          </a:p>
        </p:txBody>
      </p:sp>
      <p:sp>
        <p:nvSpPr>
          <p:cNvPr id="11" name="TextBox 10">
            <a:extLst>
              <a:ext uri="{FF2B5EF4-FFF2-40B4-BE49-F238E27FC236}">
                <a16:creationId xmlns:a16="http://schemas.microsoft.com/office/drawing/2014/main" id="{57FD6694-30F2-50CD-777A-7D2022F62ADE}"/>
              </a:ext>
            </a:extLst>
          </p:cNvPr>
          <p:cNvSpPr txBox="1"/>
          <p:nvPr/>
        </p:nvSpPr>
        <p:spPr>
          <a:xfrm>
            <a:off x="0" y="3981271"/>
            <a:ext cx="9144000" cy="1200329"/>
          </a:xfrm>
          <a:prstGeom prst="rect">
            <a:avLst/>
          </a:prstGeom>
          <a:solidFill>
            <a:schemeClr val="bg1">
              <a:lumMod val="85000"/>
            </a:schemeClr>
          </a:solidFill>
          <a:effectLst>
            <a:softEdge rad="63500"/>
          </a:effectLst>
        </p:spPr>
        <p:txBody>
          <a:bodyPr wrap="square" rtlCol="0">
            <a:spAutoFit/>
          </a:bodyPr>
          <a:lstStyle/>
          <a:p>
            <a:pPr algn="ctr"/>
            <a:r>
              <a:rPr lang="en-US" sz="2400" dirty="0">
                <a:latin typeface="Arial Narrow" panose="020B0606020202030204" pitchFamily="34" charset="0"/>
              </a:rPr>
              <a:t>There Are Three Essential Things Our Children Need To Be Taught:</a:t>
            </a:r>
          </a:p>
          <a:p>
            <a:pPr algn="ctr"/>
            <a:r>
              <a:rPr lang="en-US" sz="2400" b="1" dirty="0">
                <a:latin typeface="Arial Narrow" panose="020B0606020202030204" pitchFamily="34" charset="0"/>
              </a:rPr>
              <a:t>Respect For Authority</a:t>
            </a:r>
            <a:r>
              <a:rPr lang="en-US" sz="2400" dirty="0">
                <a:latin typeface="Arial Narrow" panose="020B0606020202030204" pitchFamily="34" charset="0"/>
              </a:rPr>
              <a:t>, </a:t>
            </a:r>
            <a:r>
              <a:rPr lang="en-US" sz="2400" b="1" dirty="0">
                <a:latin typeface="Arial Narrow" panose="020B0606020202030204" pitchFamily="34" charset="0"/>
              </a:rPr>
              <a:t>Loving Obedience </a:t>
            </a:r>
            <a:r>
              <a:rPr lang="en-US" sz="2400" dirty="0">
                <a:latin typeface="Arial Narrow" panose="020B0606020202030204" pitchFamily="34" charset="0"/>
              </a:rPr>
              <a:t>And </a:t>
            </a:r>
            <a:r>
              <a:rPr lang="en-US" sz="2400" b="1" dirty="0">
                <a:latin typeface="Arial Narrow" panose="020B0606020202030204" pitchFamily="34" charset="0"/>
              </a:rPr>
              <a:t>How To Apologize</a:t>
            </a:r>
            <a:r>
              <a:rPr lang="en-US" sz="2400" dirty="0">
                <a:latin typeface="Arial Narrow" panose="020B0606020202030204" pitchFamily="34" charset="0"/>
              </a:rPr>
              <a:t>.</a:t>
            </a:r>
            <a:br>
              <a:rPr lang="en-US" sz="2400" b="1" dirty="0">
                <a:latin typeface="Arial Narrow" panose="020B0606020202030204" pitchFamily="34" charset="0"/>
              </a:rPr>
            </a:br>
            <a:r>
              <a:rPr lang="en-US" sz="2400" dirty="0">
                <a:latin typeface="Arial Narrow" panose="020B0606020202030204" pitchFamily="34" charset="0"/>
              </a:rPr>
              <a:t>This Is Not About Controlling Them But Helping Them To Control Themselves.</a:t>
            </a:r>
          </a:p>
        </p:txBody>
      </p:sp>
      <p:pic>
        <p:nvPicPr>
          <p:cNvPr id="12" name="Picture 4" descr="Crying Toddler Stock Photos, Images and Backgrounds for Free Download">
            <a:extLst>
              <a:ext uri="{FF2B5EF4-FFF2-40B4-BE49-F238E27FC236}">
                <a16:creationId xmlns:a16="http://schemas.microsoft.com/office/drawing/2014/main" id="{E981008C-6975-C889-D3CF-4DC1D54DB66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7200" y="-76200"/>
            <a:ext cx="1090695" cy="1090695"/>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14" name="Picture 4" descr="Know how to deal with a stubborn child | WOW Parenting">
            <a:extLst>
              <a:ext uri="{FF2B5EF4-FFF2-40B4-BE49-F238E27FC236}">
                <a16:creationId xmlns:a16="http://schemas.microsoft.com/office/drawing/2014/main" id="{CBB71054-74D0-8CA1-3A1B-9FB6170828D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1000" y="76200"/>
            <a:ext cx="838200" cy="838200"/>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52208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500" fill="hold"/>
                                        <p:tgtEl>
                                          <p:spTgt spid="15"/>
                                        </p:tgtEl>
                                        <p:attrNameLst>
                                          <p:attrName>ppt_w</p:attrName>
                                        </p:attrNameLst>
                                      </p:cBhvr>
                                      <p:tavLst>
                                        <p:tav tm="0">
                                          <p:val>
                                            <p:fltVal val="0"/>
                                          </p:val>
                                        </p:tav>
                                        <p:tav tm="100000">
                                          <p:val>
                                            <p:strVal val="#ppt_w"/>
                                          </p:val>
                                        </p:tav>
                                      </p:tavLst>
                                    </p:anim>
                                    <p:anim calcmode="lin" valueType="num">
                                      <p:cBhvr>
                                        <p:cTn id="26" dur="500" fill="hold"/>
                                        <p:tgtEl>
                                          <p:spTgt spid="15"/>
                                        </p:tgtEl>
                                        <p:attrNameLst>
                                          <p:attrName>ppt_h</p:attrName>
                                        </p:attrNameLst>
                                      </p:cBhvr>
                                      <p:tavLst>
                                        <p:tav tm="0">
                                          <p:val>
                                            <p:fltVal val="0"/>
                                          </p:val>
                                        </p:tav>
                                        <p:tav tm="100000">
                                          <p:val>
                                            <p:strVal val="#ppt_h"/>
                                          </p:val>
                                        </p:tav>
                                      </p:tavLst>
                                    </p:anim>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7" grpId="0"/>
      <p:bldP spid="13" grpId="0"/>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400110"/>
          </a:xfrm>
          <a:prstGeom prst="rect">
            <a:avLst/>
          </a:prstGeom>
          <a:noFill/>
        </p:spPr>
        <p:txBody>
          <a:bodyPr wrap="square" rtlCol="0">
            <a:spAutoFit/>
          </a:bodyPr>
          <a:lstStyle/>
          <a:p>
            <a:pPr algn="ctr"/>
            <a:r>
              <a:rPr lang="en-US" sz="2000" dirty="0">
                <a:solidFill>
                  <a:schemeClr val="bg1">
                    <a:lumMod val="50000"/>
                  </a:schemeClr>
                </a:solidFill>
              </a:rPr>
              <a:t>Training Up A Child</a:t>
            </a:r>
          </a:p>
        </p:txBody>
      </p:sp>
      <p:sp>
        <p:nvSpPr>
          <p:cNvPr id="3" name="AutoShape 2" descr="data:image/jpeg;base64,/9j/4AAQSkZJRgABAQAAAQABAAD/2wCEAAkGBhQSEBUUEhQWFRQVFBQVFRcWGBUUFhYWFRcVGBQUGBUXHSYeFxkjGRQVHy8gIycpLCwsFR4xNTAqNSYrLCkBCQoKDgwOGg8PGCkkHyApKSksLCwqLCopKSwsKSwpLCkpKSksKSwpLCwpKSksLCkpKSwpLCwpKSwsLCwwLCkpKf/AABEIALcBEwMBIgACEQEDEQH/xAAcAAACAwEBAQEAAAAAAAAAAAADBAACBQYBBwj/xAA8EAABAwIDBgMHAgYBBAMAAAABAAIRAyEEMUEFEhNRYXGBkaEGIjKxweHwFNEHFSNCUvFiFnKSsiRDU//EABoBAAMBAQEBAAAAAAAAAAAAAAABAgMFBAb/xAAsEQACAQMCBQIGAwEAAAAAAAAAAQIDERIEIRMUMUFRYXEiMkKBkaEFUsEV/9oADAMBAAIRAxEAPwD5y2mjspolOkmGU19dFHzzYBlNGbSR2UUZtFaJmbF20kRtJMtpIrKKsTFm0kQUk22iriigkU4SvwU3wVcUUZAJiircJOiivRRSyHYSFJWFBOcFe8BGYWEuEpwk9wVOCjILCPDXvDTvBXhpIzCwnw1U009wl5wkZBYS4aqaaeNJecJGQWETTXnDT5oqhpJ5DEDTVTTT5oqpoouMzzSQ3Ulo8FDdSRcZncFCNJaRooT6SLlIzzRS7qa0nU0J1JZstGY6mhOpLSdSS7qaykrloQNJRNGmvVliaGhTophlFHZRTDKC3TPKxdlFHZRTLKCOygnkQxVtBFbQTbcOjNw6WYWuJtoIgoJ1mHRBQSzDERFBXFBPtwyuMMpdRBiIDDqCgtQUhHw+qpwFPEKxM/gr3gJ/gL0UEZhiICgpwVocBTgIzDEz+CvDQWj+nXhoIzDEz+AvOCtHgqwwZOQJ8ClxUhqDfQy+AvOCtF1Befp1WYsTPNFVNBaPAXhoJ5hiZpoqhorTNBUNBGYYmZwVQ0FpnDqpw6eQ7GU+iguorWfh0F2HTUhmS+igPorWfQQH4dPIoyX0UF9Far8KguwvVJtFRMo0VFoHCjmfL7qLK6NbM06eHTVOgn8Ls0u0WlS2GVlKvFdzNUZS6Ix2YdHZQW3T2INXJmnsdvMlZvUxKWnkYLMOjswi3hslqYpbMaFk9Si1pWc+3CFWGH6LpP0bf8QrNwY1Hqo5orljnm0+itw+i3jg28vVetwY/wAQjmEVy5gcCUangSdFu8DkApwip5jwHLmS3Y7jp6hFGxOZan+CUM4Z3L1KlVpPuacKK7CT9lAapd2B/JWn+mOpVThBrJ81aqPyRKmvBlnB9vNVOEWq3B/8YXr8MQOkKuMTwTl9pY8UzugjeA3nf8QZ3e5MeQVa29UNMMquBJ+JuQMmJGs7vqvme1tv1HYx9Xm82Ggb7rYHYeq672Z2w0Xc4GmBIdMlhOjm5xP4VwNbXqTl12O1pKVOMem523DLwS5uWTxk7nI/tNkv+nWbivaogiL03f3CC0yY8PFbWxHCtTkES0kEdso52Xo0Gtl8k37GGs0i+eIt+nVTQXR/ysalWbs1q6vMpHNWmbOZOHVThui6wYNg0VhQaNAk9X6Fcr6nIfoydCoNmPOTV1+6FUwp5t+CuWXk5P8AkrzoFU7AdrC6swhuS5uZXLROX/6d5lT/AKebrK6NxQKhS5ib7lKhBdjAdsZg/tQn7OaMmj0W2+EtUhDrSK4a7IyDgxyUTpIUS4sh4IaaOUeScpO/LpKlXTTKql7koaCIGHn8kBj0RtRKzGG4J5ojaZ5oYqq4qJXYbBdw8wFNw81XiqcRLcC4Z1V90jVDFUKCujcNggnmoWnmqcZeOrwjcNgu51VoPNL/AKpW/Upbj2D7nirABKfqVU4lKzC6HYCyvais5mDrOpCagYd2wNyYyPRMCvOqFiHhzS05EEHxF08XYrJH5rr0yKhBuZM99R5rstjYak6jSNLFMoYljXXcHNYRvE8OoIIIvO91IjVcptbAvbWvNy4z3PzQxTe3dIm7oHXmFy6l33PdF23O3qbf/TVN3E4XdLs3UXN4dSc3NBBa5pzsR2Xb+xe1sO8uZS90OvBzB6dOy+Z7MZVbRcytTLmlzTSDifdJDi+Bo3dE9COq3fZTDDi06tOxNrRMxPn9CvNGWE00a/PFn15tW114ao5pL9RC8OJXdjE5bkNnEDmq/qRzSZrqhqK8SLsddiR1QH40DSUDicxKqXDkfNPFBdhf5kNAVU43oliUNzinjETlIO/GdEtUxp5BCe8peo7sqUUTeRarjXdElXxjualQFK1WHmnlTj1YrTZU4p3NRBcDzUVZ0/KDGfhjtOm4Jum9wGfqk8PiKVVm9ujIZySO8WPefBNUHsj+mIk3EG8aZReCuM/5iH9H+j0LSvyPUqzufqj/AKiM3DxICyRWpuJ3qbQ3M5CSIIvHojDaVARvUaZMzk0gjU9/2S/60H9NvuPl2vqNGjtRj/hqMMEgw4G7cx4JhmLH+Q8wgUdq4V1MEUmNj/GmBEjUxHRZmI9oGNBDKeoALWi0kCQAO6Uv5NLpG5a078m6MUP8m3yuPJLVNv0GP3HVmBxgbpN7kAadUjg9qBzSWio4tdAa4broJu4Agd5svKeF3mnfY0mZDnNG9naRJuO6wX8tKbtCkzTlUusja/UgmJv0BP0U/VDXeHdrh8wkaZLfie8+MDsBooCw33ZPM+8fVehaqu/pS+7ZPAj5Yf8AmrZIG+SM4Y/9lBjicqdU5D4RfWbuXnHdyPgIsvBUdyK0epqW7fgSoR9S9TFkEAMJveXMG7Pj2RGGqbhjeGGuLnuqBsEaRuxETJmyDv8AMA9wh4yXgDfewDIU3bjY5buXeyhairfdr8D4MTSrUnMALmuO9uwKbXVCd45yAABrJK84DpyEaH3suZEZrAfsneMmviDlI3xumOYDZjpKbfSJ/vMfnVZ1tRW6Q/wpUYgdh7WrV6tRj8O+mxvwPe3d3gDHwTN4JlbDtn1XscKZZMEAkECY5yV5sPYrqhJNmXvLpM6dBb1WxtzHswmFqPkAMpuLe4HujxMDxUR1Fd3lJ2XgpUYXOOofwkpvh1fFVKgMOI3GtkxnaY8lrO9jsI3da8FpaW7rgWn4crlq0dge09B9GmCb7rRcHMAA/JbL8PSqDn5rzzjGrvnv7iymuhg4bZLQRO5VFwSABMyAXC021RP+kqbKnEpGDq2AG8vdOY7LapbPpMynzJQNr7bpUKD6jrBo5ZnQDqVFOjCl8Tl+wUpnPYusKZIdIIzBQTtEAAxmY8/z0WhQ2nh8c0Aktd5OH0IWL7Q7POGbvu99s+6Wj4jBzzII5LGtLUx3jNtFSp2fQLV2zTa6INnNBOl72joFSltxj3ABrgIuXESDIjLQ38lxtTavEqOEx/UndMiAASAZESNRpIWtTduNImx1Ec5ym5+6yeqrxVnJk4rwdGMYwyBnrdDxGIYIkacz6rBfiw2oSDYNmJIJ3iYkRFv2WZtnaj+EXMG+W6XMyRoL5clEK+om7ZsrFeDpK2LpiBmcj72Vp58o80amxjzDbgGJ96AeR1C4ytuFlNzqTrh7nPFSpuuMAuIaJIi2fZMbN2kKTBvjekTM2+LOSLn3vRe1ycbXm39ybeiOpq4KmAZcy2kkm/RC/l9OM2DXJ31C5nH40Od7rXNLQXXeC06QLC/LokaePcXAlp+Hes4gEAXN8steSHON9m7e7GdRjaQZvHeaGDdhwzvmd3kIKwqu1KBuK0gn/B4sMjfmuY2zt6pUY9nvf1PdPK+ZGsArnaOOIZBaDEzznS/JbwoQmru/5DJn0R2Opf8A7gZGNw6+Ki5fD7TcGNDfeAAAMAW/LKLTgw8DyZ02wS11I+8esDkTa11MNSrkxuS3eMEmBHvZ+i06ECwAA6R9E9SY2w0FxpC8nLxvuaiFXY1ao7eFQMJAGrsshAtoE/hPZ73A2o7ecP7mSyRyMzOZTlOqBmUwzEhWqMF2JsDw2xabBDWiOsn5p5lAAWCG3Fq7a5WqhFdEAdtMlEFNA43NQVFYg/BHRWayEvxV455/DF0XAaPdV3Eo2odYnpf5oofZUmAU0wq8IclUvUNT7oAvwwg4l4axzt2S1pdAzMCV66r/ALXhqlJjR0WxNpU6lIGi4ObFuv3XLe2WEOJoVmVbDdMC8tIggzqbLImpgaxrUQTQcZqU2z7hObgOWq67G0m4/Cudh3t33MIBJtMWDoyOiHui5La6ON2N7LVC5pZVAAFxcD0W8/2fxtN28ytI5SfqFb2d2XWpt/rNDX3loN4FpMWhdPh6xyLD6ryfDJ/FS/Z454X2bMXA4fFn43jw/wBL3buHLWsDjvl0kjO1ua1K7XMdZljynNY226pdVDNWtAjqbx6qoKN3aFh00r7NnLbR2fw/fp+7eQAbzoG/suz2dj9/D7uIFnNIcDfn6rFxlAU/eqEWHgOt7TCCytxADcAXbOvWPktUrHQfyfEJ1NiNcZO4TJglt/E+Xkka+wahADTSAkuk8Sd68gaQt2Hc1R7jOfgp4UPB5zNxOxnO/uAMNFhaRnfMhKVNh1ZH9SBya05aXzlbpP4UszeaAOI4mSQXbpN9MoKlUILsM5nGUXNIcNy9gWhzWuAN5LviyzCuMPUaBDWnUES4TFr6D9loYvYIqOBqVXvvbeDecmC1oA5LxmHqgiXBzcnS0mAMtwNgB0dVk6O5OJmw9zA0Uw5wdJLXAmxkWnNIYmoRO80tJEbsSBPaZmT5rpnupsgQ6ADA3CS3lBAK5vb236jXBlFpIdyDnXOU+6N219TYqo0EuiE1sZNTDSSfdgQDo4gTlc3vkFnYnYrALv8AizkRfQ59PVNjC13He4ZMiTusJLQTEAEAxI9VrYOiDO/SIdAEvBJ7wZA8FrHKLsiErnOVNj3s60DkNBaFF0zqABjhj/xaot7S8l4GyzEch0yTFJxJ/CkaTvLwTeHedFBY9TMfdM0pzSdPnfrZO0X29b2MJAM0T0lFB/Cgsk/ZWDxl+30VCD78r0VEAvXjn/RAhifzTxVX1I/2k3Yj/aG90qrANnEjxVTizzSwNuq8lABuOZ1RqeLtB+aTV6bSSAMyYFwEANnFfhXjayrisK5lntj1+SAXfT0STTV0FhriclkY/aH6IivRJbvPAfTHwPmSTH9rhGnNPhZntFhGvoFzyAKZDyXGGgDOb5RoLqkrlJ2Oto7Tr4x39PDkUmhjm1nP4Tw9zZdwoY6YkAz7pvmtDC4HHs+KrTdewLXC2gMCJ7Lj/Z7+LLBTb+oqEO3TFOhhn7rQJ3Q0mQfdE5rWP8QWvIDKtdjzuw12HY6ZiN5zZDbXzWnAqS6KR55TT7o66hUrRFTdn/jJvppkuQ217ZOpYh+HqUOHULd9rrObUblvNcBJNhaLJmv/ABJptJDadV0RJe6hSneAIhsk5HUBI4j2qZjJAsWuDmtdulzWxBggCQXWkE90PTVIQbd7eo6VSKla9zJDH1XB9c9maTzdzPRPCr9l6AOnooW5aeq85vKWTPHXy07obqhnMgDnl6osHOQhl3MSmB5ujPpzlV4UzaTBPaMyo6pnJ7ZeipPu5+JNo/dAA9QDfqPsqbp3oJ6xefzqrOeCbT3mfwoVepHwmTpzjKUAV3T05GRNusJd9QxBdfpJ7dijFvuumwIymQQOmeaWAIFgIyJG96z2QgFqzt24jS/yGaDVJN+9z+XRajXNM6yZFsiLxnKBVe0GXduUdBdUAq7EOnP0+yiE/EQYDvn9FEWC5q0I1TjB4FZ9JxztHr4J6hGt+9yoAbpmbi3fKycp1RGk62SQqRlblGXdE4gkfI+mSAG2uJyXoqIO/wCAmArZkW/AmIKavny/dV39R+y9dTGvdC34TQixeo1VDlZoTA9VoVZU3kAWLl5K9cwjkqyk2B0bXfqMP/ybnzkLBcCDB8teqa2Nj9ypB+F1j30Kd29gL77R3XPpz4FXhvpLdGrWSuYgeud/iC7/AOFLrgVaRifiAJ92Rlmt8mFyn8SK5/RtHOuz0a/9l1KXzown8rOR2fig5znMgEDVocRpMzJhbWExbqTA5rofvkNhos2DOuUkGO65DAP96CYzvEreoA091xg3vGoNrr6GlUdt2cqcVfodBgNqGtScS8Cq0EOmBvbr4IdJGhF+63fZ1reIYdJgn3ZIiwMmI1FgIXzjZWLjF1GtyfvAA3vn8123ss88UE8nA2tJAgDrY+SJzdSjJeglFQqL3Oy3Z0HRDc7kNYVOPP5Pqqmqf9L5k7Nj3e8Pzkhuf08l5J6lDn7oGEfWHzlB4kzYE2VHtt8vugVL5zp6IAOK15sYvpY5Sg1bQW5negz5xdA3o0NvVW4ozi+U9NAgCzWAXMExY9exQKsj4w5pdplE3B3SJIUqPBEENPQ/SEqXT8QMZCDIA+YOSEBWpii3K9rwS0x2CSqMm4mesT1EapmtUAtpFnGQZv4+qUrVHAaOA5Ek9clYgDpnJvi4r1D3yb38QZ+SiLBc26Ri31yTFN4mBHXr4rOoEZ37DKI85lM0HWsOkm2fXVS0M0hU0iwXrKl89emSUY8ZCYCapkd/LNIA9JxvBtGtzCOwQRPqUrxxp81BUM/6QIcfUv8AJDLidUu2p3tCu386poYeFYFDaVfdjVIRYqMVCIv+/wCFesH5+ZIBhDVVQfw9VnV/aHDsJa6vTByI3gSD15JnC7RpVBNOox//AGuBjuAnZhdBxFsrLptn1hWow7MWPgLFc3bwTeyMSab50NjqvJqqbnC8eq3RpB2YHGYQtcRoCuO/iLSnBT/jUpn/ANm/VfVNqYMPZPIf6XB+1WzuJha1M57u8IvdnvCPL1V6HUKpZ9yKsbJnxvD4jdcCRMLd2mQ6hxm1LWAaAIB5GMvss/8Al5pvEw5pa1wtZzXZG/ktbDbFa8ngvADoa+m6SDvGLehHZfU04NRZypSTaOZwVZwe0t+IGZ6i6+m7Dx++WGw94WaLG15J1uuDwuDbSqvZVN2PcwjLIkSuq2NgDTqtc0gsL23EQe7ZseyrTwtTb8pkV5XmjvQ+0QFAULe817N4XzZ2AoeD0+yoQSh8Yj881U1baj5n9kAFcCLc0E/mqtxIvPPXyQXu5Tbz01QAKqB+/wCBAI5CT3zRN7Mzl+RCWeTyta9h8k0BXfv4+Xig1Hznn1/cK8EmBGut8s0CtbPLp+cwnYDypbx7pOoyDlHI5Ij3X+Wnmgu3omHCM7Tz5ZKiSj3kHP0Z+yiHxxq2e0KIA1DVHX8ymETiRlbyuByBSVF8eNufVNU2mRHKfPP6qWgHcPW5nQXkIhrG8GP2SlNvM+sWHVMb2cE/FlA0SsUFAg2F9b/lkSn3B85QqDTr627SUUZ+nZFxBmm0ZdMkUA+KA2TzgZcvumKefS8/kpDLCRdEmDyEXnK/NUcet/ko12XfX6oAs13SbX1WR7VbJq4igG0X7rg6SCSA4QRG9pktjevofHmuB9s/aioXvw9IFrAd17oIc/nB0b2zV04tvYibsjkMVhnUnljokGDDg4ebSQVSnVLTLSQeYsfNaWBoYUs/rOripP8AYxpaByuZPdDr7MDiP04rVBF96kWnw3Zle667nm3GcJ7X4inHv7wBmH+8uo2X/EphEV2uaTm5oBb5Zr569pBIIIIMQbEEaELyVEqcWNVGj9E+y/tXh8QzcbXY5wA90u3XEdnQdVX2lptosdVf7rGgkk2G6M475eK/PDKl5XSs9p3/AKCvh3bz21BT3SXk8PceCYBsQY05LlvQunV4kHs30PUq6lGzAYStLRZr6W87dDvip3J3ZBkWg+K6X2doB1VjhAAlwAAgkAx5FcTsmpLo5ldf7PP3areQBt4L61SvQl7HGatVj7mP7VFlPHv3mzvhjyYu1zmiY5i2XVamwd0VGFmRc3LInK40XPe1eK39oVSDYOazn8AANu8rU2HX95ptm3pqFjo5Xp4vx/hpqVad0fQuIB9FBU+X54qjvU/Pn0VC77r546xdz85H2VJ5HzXnEzE3VDHnp11QBcvjPkPuhmqBrP1Vahi3TyQnO6eP0TSAK+uDECOcX+ajqwNy6/KPLM3SjyPz5oFSoZznqPmqAO54uPkI8MsuiBVIVOLy5IL3zY9cv2RYRHvjW/5aUsXATFu0j5L11Uc9eUDxPZCdUI7c/uqEDL+v55KIJk5QvUWAepO5j6x4puidTkMpy8VmU35dPwJsUyHQbwb3DhbOCLFJgPDK09RomWU4PO/ceBSVMTBnTyCapsjyOtoUMobZSvYW1/ZW3tZ/bNCpNB56jx5hHYMwCbacufySAJSd0Jm5nI8lcm9vhmVRruXvDrMi/VF44iwt1QB4wifkmG4g3iQZy0sTCU/NZi3l3TFHIwEwLufr2/CpvX6X6qgbMdpGuas5sGMuSQi7QI0GuV5Gao58j81Xm8Qe8fOF6W26ESQD38AgZi7b9lKGIJcW7jz/APYwQ4/9zcneK4jbfsNWoAuYRVYMy0EOA5lmcdRK+oE29OqEPz88FpGo4kOmmfD5RqdT3SOhX0zbPsfh65LoLHm5cyBJPNuR7rjtuexFbDt4gIqMmDughwHMtuY6r0RnGRjKDiY+y3/1GnqupbtL9PFVoa5wgQ61nWPbNYOH2c10PpkwYs0tL6buW6SN9vIhdZR9mXYikWVCBuid9oLXnkSw53EG8LqxkoUZ38HjcMqqaOGr4jfxD3Xbv1HOHTeJMTrmug2I8mq1paJ3m+9rmLQEHF+xGIpEFm7WAMgCzv8AxP0K09g4F/Ea51NzS1wJk7sQeUb2lrrDT1YJPc1rQk5dDt99C4kWI/NVXfgx5qljnbQaLj2OgEqOyvpqVQOk+HSbaKh5A9UPfvzmNEWA9fV7d459UCrVINundWdVhsEa20QalSO3PyVWAhf1QKlTrz/deVTnr4/koRN+caIAs+3RLmvb7KOrDS2v2QH1bXv3+iZJ6XzOXPy5dUs55UqGSgPPTNMTCCqeS8QhU6epUTFcfp5+JCdpUzaMyMuUEjPwUUUMENU3H0v4GyYYQYExF1FFJaGaFTWBl9vA2TALS4CO1s+8dQoopGSlnHhzixPlZWqCBJy5j9vBRRAF5vBz76ckWicwBJEznbsFFEAFpVi05A6X06jqvKlQkj7dT9FFEAeVbTbO/wC/qvA76jyyheqIA8qO1M5Z/VDa2fD6KKJoCwzsRfK0xnzHRTdvlLu+XL5qKJMCmzNgYKu+KtBhcfeDgHUzPdl/NbrPZ6lTpuFERe8bxuL5vMnW/ooouVqalSFXGMnZ9r7G0Yxtexg4mhDrRAz9eaWcOf4M/ooourB3RkwM8uV1U1Lx3+aii0EVJ6nNesee0fTVeqIAWqVb9fqc0EvvGpJsclFECAtLSYmBzMwJ1tdCfnzAt8/2UUQIXL/kUCta2s39D9VFFQAKlSfn9kJr14oqQmD3gooomSf/2Q=="/>
          <p:cNvSpPr>
            <a:spLocks noChangeAspect="1" noChangeArrowheads="1"/>
          </p:cNvSpPr>
          <p:nvPr/>
        </p:nvSpPr>
        <p:spPr bwMode="auto">
          <a:xfrm>
            <a:off x="0" y="-8429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hQSEBUUEhQWFRQVFBQVFRcWGBUUFhYWFRcVGBQUGBUXHSYeFxkjGRQVHy8gIycpLCwsFR4xNTAqNSYrLCkBCQoKDgwOGg8PGCkkHyApKSksLCwqLCopKSwsKSwpLCkpKSksKSwpLCwpKSksLCkpKSwpLCwpKSwsLCwwLCkpKf/AABEIALcBEwMBIgACEQEDEQH/xAAcAAACAwEBAQEAAAAAAAAAAAADBAACBQYBBwj/xAA8EAABAwIDBgMHAgYBBAMAAAABAAIRAyEEMUEFEhNRYXGBkaEGIjKxweHwFNEHFSNCUvFiFnKSsiRDU//EABoBAAMBAQEBAAAAAAAAAAAAAAABAgMFBAb/xAAsEQACAQMCBQIGAwEAAAAAAAAAAQIDERIEIRMUMUFRYXEiMkKBkaEFUsEV/9oADAMBAAIRAxEAPwD5y2mjspolOkmGU19dFHzzYBlNGbSR2UUZtFaJmbF20kRtJMtpIrKKsTFm0kQUk22iriigkU4SvwU3wVcUUZAJiircJOiivRRSyHYSFJWFBOcFe8BGYWEuEpwk9wVOCjILCPDXvDTvBXhpIzCwnw1U009wl5wkZBYS4aqaaeNJecJGQWETTXnDT5oqhpJ5DEDTVTTT5oqpoouMzzSQ3Ulo8FDdSRcZncFCNJaRooT6SLlIzzRS7qa0nU0J1JZstGY6mhOpLSdSS7qaykrloQNJRNGmvVliaGhTophlFHZRTDKC3TPKxdlFHZRTLKCOygnkQxVtBFbQTbcOjNw6WYWuJtoIgoJ1mHRBQSzDERFBXFBPtwyuMMpdRBiIDDqCgtQUhHw+qpwFPEKxM/gr3gJ/gL0UEZhiICgpwVocBTgIzDEz+CvDQWj+nXhoIzDEz+AvOCtHgqwwZOQJ8ClxUhqDfQy+AvOCtF1Befp1WYsTPNFVNBaPAXhoJ5hiZpoqhorTNBUNBGYYmZwVQ0FpnDqpw6eQ7GU+iguorWfh0F2HTUhmS+igPorWfQQH4dPIoyX0UF9Far8KguwvVJtFRMo0VFoHCjmfL7qLK6NbM06eHTVOgn8Ls0u0WlS2GVlKvFdzNUZS6Ix2YdHZQW3T2INXJmnsdvMlZvUxKWnkYLMOjswi3hslqYpbMaFk9Si1pWc+3CFWGH6LpP0bf8QrNwY1Hqo5orljnm0+itw+i3jg28vVetwY/wAQjmEVy5gcCUangSdFu8DkApwip5jwHLmS3Y7jp6hFGxOZan+CUM4Z3L1KlVpPuacKK7CT9lAapd2B/JWn+mOpVThBrJ81aqPyRKmvBlnB9vNVOEWq3B/8YXr8MQOkKuMTwTl9pY8UzugjeA3nf8QZ3e5MeQVa29UNMMquBJ+JuQMmJGs7vqvme1tv1HYx9Xm82Ggb7rYHYeq672Z2w0Xc4GmBIdMlhOjm5xP4VwNbXqTl12O1pKVOMem523DLwS5uWTxk7nI/tNkv+nWbivaogiL03f3CC0yY8PFbWxHCtTkES0kEdso52Xo0Gtl8k37GGs0i+eIt+nVTQXR/ysalWbs1q6vMpHNWmbOZOHVThui6wYNg0VhQaNAk9X6Fcr6nIfoydCoNmPOTV1+6FUwp5t+CuWXk5P8AkrzoFU7AdrC6swhuS5uZXLROX/6d5lT/AKebrK6NxQKhS5ib7lKhBdjAdsZg/tQn7OaMmj0W2+EtUhDrSK4a7IyDgxyUTpIUS4sh4IaaOUeScpO/LpKlXTTKql7koaCIGHn8kBj0RtRKzGG4J5ojaZ5oYqq4qJXYbBdw8wFNw81XiqcRLcC4Z1V90jVDFUKCujcNggnmoWnmqcZeOrwjcNgu51VoPNL/AKpW/Upbj2D7nirABKfqVU4lKzC6HYCyvais5mDrOpCagYd2wNyYyPRMCvOqFiHhzS05EEHxF08XYrJH5rr0yKhBuZM99R5rstjYak6jSNLFMoYljXXcHNYRvE8OoIIIvO91IjVcptbAvbWvNy4z3PzQxTe3dIm7oHXmFy6l33PdF23O3qbf/TVN3E4XdLs3UXN4dSc3NBBa5pzsR2Xb+xe1sO8uZS90OvBzB6dOy+Z7MZVbRcytTLmlzTSDifdJDi+Bo3dE9COq3fZTDDi06tOxNrRMxPn9CvNGWE00a/PFn15tW114ao5pL9RC8OJXdjE5bkNnEDmq/qRzSZrqhqK8SLsddiR1QH40DSUDicxKqXDkfNPFBdhf5kNAVU43oliUNzinjETlIO/GdEtUxp5BCe8peo7sqUUTeRarjXdElXxjualQFK1WHmnlTj1YrTZU4p3NRBcDzUVZ0/KDGfhjtOm4Jum9wGfqk8PiKVVm9ujIZySO8WPefBNUHsj+mIk3EG8aZReCuM/5iH9H+j0LSvyPUqzufqj/AKiM3DxICyRWpuJ3qbQ3M5CSIIvHojDaVARvUaZMzk0gjU9/2S/60H9NvuPl2vqNGjtRj/hqMMEgw4G7cx4JhmLH+Q8wgUdq4V1MEUmNj/GmBEjUxHRZmI9oGNBDKeoALWi0kCQAO6Uv5NLpG5a078m6MUP8m3yuPJLVNv0GP3HVmBxgbpN7kAadUjg9qBzSWio4tdAa4broJu4Agd5svKeF3mnfY0mZDnNG9naRJuO6wX8tKbtCkzTlUusja/UgmJv0BP0U/VDXeHdrh8wkaZLfie8+MDsBooCw33ZPM+8fVehaqu/pS+7ZPAj5Yf8AmrZIG+SM4Y/9lBjicqdU5D4RfWbuXnHdyPgIsvBUdyK0epqW7fgSoR9S9TFkEAMJveXMG7Pj2RGGqbhjeGGuLnuqBsEaRuxETJmyDv8AMA9wh4yXgDfewDIU3bjY5buXeyhairfdr8D4MTSrUnMALmuO9uwKbXVCd45yAABrJK84DpyEaH3suZEZrAfsneMmviDlI3xumOYDZjpKbfSJ/vMfnVZ1tRW6Q/wpUYgdh7WrV6tRj8O+mxvwPe3d3gDHwTN4JlbDtn1XscKZZMEAkECY5yV5sPYrqhJNmXvLpM6dBb1WxtzHswmFqPkAMpuLe4HujxMDxUR1Fd3lJ2XgpUYXOOofwkpvh1fFVKgMOI3GtkxnaY8lrO9jsI3da8FpaW7rgWn4crlq0dge09B9GmCb7rRcHMAA/JbL8PSqDn5rzzjGrvnv7iymuhg4bZLQRO5VFwSABMyAXC021RP+kqbKnEpGDq2AG8vdOY7LapbPpMynzJQNr7bpUKD6jrBo5ZnQDqVFOjCl8Tl+wUpnPYusKZIdIIzBQTtEAAxmY8/z0WhQ2nh8c0Aktd5OH0IWL7Q7POGbvu99s+6Wj4jBzzII5LGtLUx3jNtFSp2fQLV2zTa6INnNBOl72joFSltxj3ABrgIuXESDIjLQ38lxtTavEqOEx/UndMiAASAZESNRpIWtTduNImx1Ec5ym5+6yeqrxVnJk4rwdGMYwyBnrdDxGIYIkacz6rBfiw2oSDYNmJIJ3iYkRFv2WZtnaj+EXMG+W6XMyRoL5clEK+om7ZsrFeDpK2LpiBmcj72Vp58o80amxjzDbgGJ96AeR1C4ytuFlNzqTrh7nPFSpuuMAuIaJIi2fZMbN2kKTBvjekTM2+LOSLn3vRe1ycbXm39ybeiOpq4KmAZcy2kkm/RC/l9OM2DXJ31C5nH40Od7rXNLQXXeC06QLC/LokaePcXAlp+Hes4gEAXN8steSHON9m7e7GdRjaQZvHeaGDdhwzvmd3kIKwqu1KBuK0gn/B4sMjfmuY2zt6pUY9nvf1PdPK+ZGsArnaOOIZBaDEzznS/JbwoQmru/5DJn0R2Opf8A7gZGNw6+Ki5fD7TcGNDfeAAAMAW/LKLTgw8DyZ02wS11I+8esDkTa11MNSrkxuS3eMEmBHvZ+i06ECwAA6R9E9SY2w0FxpC8nLxvuaiFXY1ao7eFQMJAGrsshAtoE/hPZ73A2o7ecP7mSyRyMzOZTlOqBmUwzEhWqMF2JsDw2xabBDWiOsn5p5lAAWCG3Fq7a5WqhFdEAdtMlEFNA43NQVFYg/BHRWayEvxV455/DF0XAaPdV3Eo2odYnpf5oofZUmAU0wq8IclUvUNT7oAvwwg4l4axzt2S1pdAzMCV66r/ALXhqlJjR0WxNpU6lIGi4ObFuv3XLe2WEOJoVmVbDdMC8tIggzqbLImpgaxrUQTQcZqU2z7hObgOWq67G0m4/Cudh3t33MIBJtMWDoyOiHui5La6ON2N7LVC5pZVAAFxcD0W8/2fxtN28ytI5SfqFb2d2XWpt/rNDX3loN4FpMWhdPh6xyLD6ryfDJ/FS/Z454X2bMXA4fFn43jw/wBL3buHLWsDjvl0kjO1ua1K7XMdZljynNY226pdVDNWtAjqbx6qoKN3aFh00r7NnLbR2fw/fp+7eQAbzoG/suz2dj9/D7uIFnNIcDfn6rFxlAU/eqEWHgOt7TCCytxADcAXbOvWPktUrHQfyfEJ1NiNcZO4TJglt/E+Xkka+wahADTSAkuk8Sd68gaQt2Hc1R7jOfgp4UPB5zNxOxnO/uAMNFhaRnfMhKVNh1ZH9SBya05aXzlbpP4UszeaAOI4mSQXbpN9MoKlUILsM5nGUXNIcNy9gWhzWuAN5LviyzCuMPUaBDWnUES4TFr6D9loYvYIqOBqVXvvbeDecmC1oA5LxmHqgiXBzcnS0mAMtwNgB0dVk6O5OJmw9zA0Uw5wdJLXAmxkWnNIYmoRO80tJEbsSBPaZmT5rpnupsgQ6ADA3CS3lBAK5vb236jXBlFpIdyDnXOU+6N219TYqo0EuiE1sZNTDSSfdgQDo4gTlc3vkFnYnYrALv8AizkRfQ59PVNjC13He4ZMiTusJLQTEAEAxI9VrYOiDO/SIdAEvBJ7wZA8FrHKLsiErnOVNj3s60DkNBaFF0zqABjhj/xaot7S8l4GyzEch0yTFJxJ/CkaTvLwTeHedFBY9TMfdM0pzSdPnfrZO0X29b2MJAM0T0lFB/Cgsk/ZWDxl+30VCD78r0VEAvXjn/RAhifzTxVX1I/2k3Yj/aG90qrANnEjxVTizzSwNuq8lABuOZ1RqeLtB+aTV6bSSAMyYFwEANnFfhXjayrisK5lntj1+SAXfT0STTV0FhriclkY/aH6IivRJbvPAfTHwPmSTH9rhGnNPhZntFhGvoFzyAKZDyXGGgDOb5RoLqkrlJ2Oto7Tr4x39PDkUmhjm1nP4Tw9zZdwoY6YkAz7pvmtDC4HHs+KrTdewLXC2gMCJ7Lj/Z7+LLBTb+oqEO3TFOhhn7rQJ3Q0mQfdE5rWP8QWvIDKtdjzuw12HY6ZiN5zZDbXzWnAqS6KR55TT7o66hUrRFTdn/jJvppkuQ217ZOpYh+HqUOHULd9rrObUblvNcBJNhaLJmv/ABJptJDadV0RJe6hSneAIhsk5HUBI4j2qZjJAsWuDmtdulzWxBggCQXWkE90PTVIQbd7eo6VSKla9zJDH1XB9c9maTzdzPRPCr9l6AOnooW5aeq85vKWTPHXy07obqhnMgDnl6osHOQhl3MSmB5ujPpzlV4UzaTBPaMyo6pnJ7ZeipPu5+JNo/dAA9QDfqPsqbp3oJ6xefzqrOeCbT3mfwoVepHwmTpzjKUAV3T05GRNusJd9QxBdfpJ7dijFvuumwIymQQOmeaWAIFgIyJG96z2QgFqzt24jS/yGaDVJN+9z+XRajXNM6yZFsiLxnKBVe0GXduUdBdUAq7EOnP0+yiE/EQYDvn9FEWC5q0I1TjB4FZ9JxztHr4J6hGt+9yoAbpmbi3fKycp1RGk62SQqRlblGXdE4gkfI+mSAG2uJyXoqIO/wCAmArZkW/AmIKavny/dV39R+y9dTGvdC34TQixeo1VDlZoTA9VoVZU3kAWLl5K9cwjkqyk2B0bXfqMP/ybnzkLBcCDB8teqa2Nj9ypB+F1j30Kd29gL77R3XPpz4FXhvpLdGrWSuYgeud/iC7/AOFLrgVaRifiAJ92Rlmt8mFyn8SK5/RtHOuz0a/9l1KXzown8rOR2fig5znMgEDVocRpMzJhbWExbqTA5rofvkNhos2DOuUkGO65DAP96CYzvEreoA091xg3vGoNrr6GlUdt2cqcVfodBgNqGtScS8Cq0EOmBvbr4IdJGhF+63fZ1reIYdJgn3ZIiwMmI1FgIXzjZWLjF1GtyfvAA3vn8123ss88UE8nA2tJAgDrY+SJzdSjJeglFQqL3Oy3Z0HRDc7kNYVOPP5Pqqmqf9L5k7Nj3e8Pzkhuf08l5J6lDn7oGEfWHzlB4kzYE2VHtt8vugVL5zp6IAOK15sYvpY5Sg1bQW5negz5xdA3o0NvVW4ozi+U9NAgCzWAXMExY9exQKsj4w5pdplE3B3SJIUqPBEENPQ/SEqXT8QMZCDIA+YOSEBWpii3K9rwS0x2CSqMm4mesT1EapmtUAtpFnGQZv4+qUrVHAaOA5Ek9clYgDpnJvi4r1D3yb38QZ+SiLBc26Ri31yTFN4mBHXr4rOoEZ37DKI85lM0HWsOkm2fXVS0M0hU0iwXrKl89emSUY8ZCYCapkd/LNIA9JxvBtGtzCOwQRPqUrxxp81BUM/6QIcfUv8AJDLidUu2p3tCu386poYeFYFDaVfdjVIRYqMVCIv+/wCFesH5+ZIBhDVVQfw9VnV/aHDsJa6vTByI3gSD15JnC7RpVBNOox//AGuBjuAnZhdBxFsrLptn1hWow7MWPgLFc3bwTeyMSab50NjqvJqqbnC8eq3RpB2YHGYQtcRoCuO/iLSnBT/jUpn/ANm/VfVNqYMPZPIf6XB+1WzuJha1M57u8IvdnvCPL1V6HUKpZ9yKsbJnxvD4jdcCRMLd2mQ6hxm1LWAaAIB5GMvss/8Al5pvEw5pa1wtZzXZG/ktbDbFa8ngvADoa+m6SDvGLehHZfU04NRZypSTaOZwVZwe0t+IGZ6i6+m7Dx++WGw94WaLG15J1uuDwuDbSqvZVN2PcwjLIkSuq2NgDTqtc0gsL23EQe7ZseyrTwtTb8pkV5XmjvQ+0QFAULe817N4XzZ2AoeD0+yoQSh8Yj881U1baj5n9kAFcCLc0E/mqtxIvPPXyQXu5Tbz01QAKqB+/wCBAI5CT3zRN7Mzl+RCWeTyta9h8k0BXfv4+Xig1Hznn1/cK8EmBGut8s0CtbPLp+cwnYDypbx7pOoyDlHI5Ij3X+Wnmgu3omHCM7Tz5ZKiSj3kHP0Z+yiHxxq2e0KIA1DVHX8ymETiRlbyuByBSVF8eNufVNU2mRHKfPP6qWgHcPW5nQXkIhrG8GP2SlNvM+sWHVMb2cE/FlA0SsUFAg2F9b/lkSn3B85QqDTr627SUUZ+nZFxBmm0ZdMkUA+KA2TzgZcvumKefS8/kpDLCRdEmDyEXnK/NUcet/ko12XfX6oAs13SbX1WR7VbJq4igG0X7rg6SCSA4QRG9pktjevofHmuB9s/aioXvw9IFrAd17oIc/nB0b2zV04tvYibsjkMVhnUnljokGDDg4ebSQVSnVLTLSQeYsfNaWBoYUs/rOripP8AYxpaByuZPdDr7MDiP04rVBF96kWnw3Zle667nm3GcJ7X4inHv7wBmH+8uo2X/EphEV2uaTm5oBb5Zr569pBIIIIMQbEEaELyVEqcWNVGj9E+y/tXh8QzcbXY5wA90u3XEdnQdVX2lptosdVf7rGgkk2G6M475eK/PDKl5XSs9p3/AKCvh3bz21BT3SXk8PceCYBsQY05LlvQunV4kHs30PUq6lGzAYStLRZr6W87dDvip3J3ZBkWg+K6X2doB1VjhAAlwAAgkAx5FcTsmpLo5ldf7PP3areQBt4L61SvQl7HGatVj7mP7VFlPHv3mzvhjyYu1zmiY5i2XVamwd0VGFmRc3LInK40XPe1eK39oVSDYOazn8AANu8rU2HX95ptm3pqFjo5Xp4vx/hpqVad0fQuIB9FBU+X54qjvU/Pn0VC77r546xdz85H2VJ5HzXnEzE3VDHnp11QBcvjPkPuhmqBrP1Vahi3TyQnO6eP0TSAK+uDECOcX+ajqwNy6/KPLM3SjyPz5oFSoZznqPmqAO54uPkI8MsuiBVIVOLy5IL3zY9cv2RYRHvjW/5aUsXATFu0j5L11Uc9eUDxPZCdUI7c/uqEDL+v55KIJk5QvUWAepO5j6x4puidTkMpy8VmU35dPwJsUyHQbwb3DhbOCLFJgPDK09RomWU4PO/ceBSVMTBnTyCapsjyOtoUMobZSvYW1/ZW3tZ/bNCpNB56jx5hHYMwCbacufySAJSd0Jm5nI8lcm9vhmVRruXvDrMi/VF44iwt1QB4wifkmG4g3iQZy0sTCU/NZi3l3TFHIwEwLufr2/CpvX6X6qgbMdpGuas5sGMuSQi7QI0GuV5Gao58j81Xm8Qe8fOF6W26ESQD38AgZi7b9lKGIJcW7jz/APYwQ4/9zcneK4jbfsNWoAuYRVYMy0EOA5lmcdRK+oE29OqEPz88FpGo4kOmmfD5RqdT3SOhX0zbPsfh65LoLHm5cyBJPNuR7rjtuexFbDt4gIqMmDughwHMtuY6r0RnGRjKDiY+y3/1GnqupbtL9PFVoa5wgQ61nWPbNYOH2c10PpkwYs0tL6buW6SN9vIhdZR9mXYikWVCBuid9oLXnkSw53EG8LqxkoUZ38HjcMqqaOGr4jfxD3Xbv1HOHTeJMTrmug2I8mq1paJ3m+9rmLQEHF+xGIpEFm7WAMgCzv8AxP0K09g4F/Ea51NzS1wJk7sQeUb2lrrDT1YJPc1rQk5dDt99C4kWI/NVXfgx5qljnbQaLj2OgEqOyvpqVQOk+HSbaKh5A9UPfvzmNEWA9fV7d459UCrVINundWdVhsEa20QalSO3PyVWAhf1QKlTrz/deVTnr4/koRN+caIAs+3RLmvb7KOrDS2v2QH1bXv3+iZJ6XzOXPy5dUs55UqGSgPPTNMTCCqeS8QhU6epUTFcfp5+JCdpUzaMyMuUEjPwUUUMENU3H0v4GyYYQYExF1FFJaGaFTWBl9vA2TALS4CO1s+8dQoopGSlnHhzixPlZWqCBJy5j9vBRRAF5vBz76ckWicwBJEznbsFFEAFpVi05A6X06jqvKlQkj7dT9FFEAeVbTbO/wC/qvA76jyyheqIA8qO1M5Z/VDa2fD6KKJoCwzsRfK0xnzHRTdvlLu+XL5qKJMCmzNgYKu+KtBhcfeDgHUzPdl/NbrPZ6lTpuFERe8bxuL5vMnW/ooouVqalSFXGMnZ9r7G0Yxtexg4mhDrRAz9eaWcOf4M/ooourB3RkwM8uV1U1Lx3+aii0EVJ6nNesee0fTVeqIAWqVb9fqc0EvvGpJsclFECAtLSYmBzMwJ1tdCfnzAt8/2UUQIXL/kUCta2s39D9VFFQAKlSfn9kJr14oqQmD3gooomSf/2Q=="/>
          <p:cNvSpPr>
            <a:spLocks noChangeAspect="1" noChangeArrowheads="1"/>
          </p:cNvSpPr>
          <p:nvPr/>
        </p:nvSpPr>
        <p:spPr bwMode="auto">
          <a:xfrm>
            <a:off x="152400" y="-6905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TextBox 9">
            <a:extLst>
              <a:ext uri="{FF2B5EF4-FFF2-40B4-BE49-F238E27FC236}">
                <a16:creationId xmlns:a16="http://schemas.microsoft.com/office/drawing/2014/main" id="{852EE465-3378-E352-AD96-F1BC22259215}"/>
              </a:ext>
            </a:extLst>
          </p:cNvPr>
          <p:cNvSpPr txBox="1"/>
          <p:nvPr/>
        </p:nvSpPr>
        <p:spPr>
          <a:xfrm>
            <a:off x="0" y="1371600"/>
            <a:ext cx="9144000" cy="461665"/>
          </a:xfrm>
          <a:prstGeom prst="rect">
            <a:avLst/>
          </a:prstGeom>
          <a:solidFill>
            <a:schemeClr val="bg1">
              <a:lumMod val="85000"/>
            </a:schemeClr>
          </a:solidFill>
          <a:effectLst>
            <a:softEdge rad="63500"/>
          </a:effectLst>
        </p:spPr>
        <p:txBody>
          <a:bodyPr wrap="square" rtlCol="0">
            <a:spAutoFit/>
          </a:bodyPr>
          <a:lstStyle/>
          <a:p>
            <a:pPr algn="ctr"/>
            <a:r>
              <a:rPr lang="en-US" sz="2400" dirty="0">
                <a:latin typeface="Arial Narrow" panose="020B0606020202030204" pitchFamily="34" charset="0"/>
              </a:rPr>
              <a:t>Wisdom Vs. Foolishness</a:t>
            </a:r>
          </a:p>
        </p:txBody>
      </p:sp>
      <p:sp>
        <p:nvSpPr>
          <p:cNvPr id="11" name="TextBox 10">
            <a:extLst>
              <a:ext uri="{FF2B5EF4-FFF2-40B4-BE49-F238E27FC236}">
                <a16:creationId xmlns:a16="http://schemas.microsoft.com/office/drawing/2014/main" id="{485C131C-1261-1C48-BA8A-D262AD4E2627}"/>
              </a:ext>
            </a:extLst>
          </p:cNvPr>
          <p:cNvSpPr txBox="1"/>
          <p:nvPr/>
        </p:nvSpPr>
        <p:spPr>
          <a:xfrm>
            <a:off x="0" y="1905000"/>
            <a:ext cx="9144000" cy="830997"/>
          </a:xfrm>
          <a:prstGeom prst="rect">
            <a:avLst/>
          </a:prstGeom>
          <a:noFill/>
        </p:spPr>
        <p:txBody>
          <a:bodyPr wrap="square" rtlCol="0">
            <a:spAutoFit/>
          </a:bodyPr>
          <a:lstStyle/>
          <a:p>
            <a:pPr algn="just"/>
            <a:r>
              <a:rPr lang="en-US" sz="2400" b="1" u="sng" dirty="0">
                <a:latin typeface="Arial Narrow" panose="020B0606020202030204" pitchFamily="34" charset="0"/>
              </a:rPr>
              <a:t>Prov. 29:15</a:t>
            </a:r>
            <a:r>
              <a:rPr lang="en-US" sz="2400" dirty="0">
                <a:latin typeface="Arial Narrow" panose="020B0606020202030204" pitchFamily="34" charset="0"/>
              </a:rPr>
              <a:t>, “</a:t>
            </a:r>
            <a:r>
              <a:rPr lang="en-US" sz="2400" b="1" dirty="0">
                <a:solidFill>
                  <a:srgbClr val="0000FF"/>
                </a:solidFill>
                <a:latin typeface="Arial Narrow" panose="020B0606020202030204" pitchFamily="34" charset="0"/>
              </a:rPr>
              <a:t>THE</a:t>
            </a:r>
            <a:r>
              <a:rPr lang="en-US" sz="2400" dirty="0">
                <a:solidFill>
                  <a:srgbClr val="0000FF"/>
                </a:solidFill>
                <a:latin typeface="Arial Narrow" panose="020B0606020202030204" pitchFamily="34" charset="0"/>
              </a:rPr>
              <a:t> </a:t>
            </a:r>
            <a:r>
              <a:rPr lang="en-US" sz="2400" b="1" dirty="0">
                <a:solidFill>
                  <a:srgbClr val="0000FF"/>
                </a:solidFill>
                <a:latin typeface="Arial Narrow" panose="020B0606020202030204" pitchFamily="34" charset="0"/>
              </a:rPr>
              <a:t>ROD</a:t>
            </a:r>
            <a:r>
              <a:rPr lang="en-US" sz="2400" dirty="0">
                <a:solidFill>
                  <a:srgbClr val="0000FF"/>
                </a:solidFill>
                <a:latin typeface="Arial Narrow" panose="020B0606020202030204" pitchFamily="34" charset="0"/>
              </a:rPr>
              <a:t> </a:t>
            </a:r>
            <a:r>
              <a:rPr lang="en-US" sz="2400" u="sng" dirty="0">
                <a:latin typeface="Arial Narrow" panose="020B0606020202030204" pitchFamily="34" charset="0"/>
              </a:rPr>
              <a:t>and</a:t>
            </a:r>
            <a:r>
              <a:rPr lang="en-US" sz="2400" dirty="0">
                <a:latin typeface="Arial Narrow" panose="020B0606020202030204" pitchFamily="34" charset="0"/>
              </a:rPr>
              <a:t> </a:t>
            </a:r>
            <a:r>
              <a:rPr lang="en-US" sz="2400" b="1" dirty="0">
                <a:solidFill>
                  <a:srgbClr val="0000FF"/>
                </a:solidFill>
                <a:latin typeface="Arial Narrow" panose="020B0606020202030204" pitchFamily="34" charset="0"/>
              </a:rPr>
              <a:t>REPROOF</a:t>
            </a:r>
            <a:r>
              <a:rPr lang="en-US" sz="2400" dirty="0">
                <a:latin typeface="Arial Narrow" panose="020B0606020202030204" pitchFamily="34" charset="0"/>
              </a:rPr>
              <a:t> give </a:t>
            </a:r>
            <a:r>
              <a:rPr lang="en-US" sz="2400" b="1" dirty="0">
                <a:latin typeface="Arial Narrow" panose="020B0606020202030204" pitchFamily="34" charset="0"/>
              </a:rPr>
              <a:t>WISDOM</a:t>
            </a:r>
            <a:r>
              <a:rPr lang="en-US" sz="2400" dirty="0">
                <a:latin typeface="Arial Narrow" panose="020B0606020202030204" pitchFamily="34" charset="0"/>
              </a:rPr>
              <a:t>: but </a:t>
            </a:r>
            <a:r>
              <a:rPr lang="en-US" sz="2400" b="1" dirty="0">
                <a:latin typeface="Arial Narrow" panose="020B0606020202030204" pitchFamily="34" charset="0"/>
              </a:rPr>
              <a:t>A CHILD LEFT TO HIMSELF </a:t>
            </a:r>
            <a:r>
              <a:rPr lang="en-US" sz="2400" dirty="0">
                <a:latin typeface="Arial Narrow" panose="020B0606020202030204" pitchFamily="34" charset="0"/>
              </a:rPr>
              <a:t>bringeth </a:t>
            </a:r>
            <a:r>
              <a:rPr lang="en-US" sz="2400" b="1" dirty="0">
                <a:latin typeface="Arial Narrow" panose="020B0606020202030204" pitchFamily="34" charset="0"/>
              </a:rPr>
              <a:t>HIS MOTHER TO SHAME</a:t>
            </a:r>
            <a:r>
              <a:rPr lang="en-US" sz="2400" dirty="0">
                <a:latin typeface="Arial Narrow" panose="020B0606020202030204" pitchFamily="34" charset="0"/>
              </a:rPr>
              <a:t>.”</a:t>
            </a:r>
          </a:p>
        </p:txBody>
      </p:sp>
      <p:sp>
        <p:nvSpPr>
          <p:cNvPr id="12" name="TextBox 11">
            <a:extLst>
              <a:ext uri="{FF2B5EF4-FFF2-40B4-BE49-F238E27FC236}">
                <a16:creationId xmlns:a16="http://schemas.microsoft.com/office/drawing/2014/main" id="{A7069BC9-2D99-93ED-941A-808F04306D8F}"/>
              </a:ext>
            </a:extLst>
          </p:cNvPr>
          <p:cNvSpPr txBox="1"/>
          <p:nvPr/>
        </p:nvSpPr>
        <p:spPr>
          <a:xfrm>
            <a:off x="0" y="3810000"/>
            <a:ext cx="9144000" cy="830997"/>
          </a:xfrm>
          <a:prstGeom prst="rect">
            <a:avLst/>
          </a:prstGeom>
          <a:noFill/>
        </p:spPr>
        <p:txBody>
          <a:bodyPr wrap="square" rtlCol="0">
            <a:spAutoFit/>
          </a:bodyPr>
          <a:lstStyle/>
          <a:p>
            <a:pPr algn="just"/>
            <a:r>
              <a:rPr lang="en-US" sz="2400" b="1" u="sng" dirty="0">
                <a:latin typeface="Arial Narrow" panose="020B0606020202030204" pitchFamily="34" charset="0"/>
              </a:rPr>
              <a:t>Prov. 10:1</a:t>
            </a:r>
            <a:r>
              <a:rPr lang="en-US" sz="2400" dirty="0">
                <a:latin typeface="Arial Narrow" panose="020B0606020202030204" pitchFamily="34" charset="0"/>
              </a:rPr>
              <a:t>, “</a:t>
            </a:r>
            <a:r>
              <a:rPr lang="en-US" sz="2400" b="1" dirty="0">
                <a:latin typeface="Arial Narrow" panose="020B0606020202030204" pitchFamily="34" charset="0"/>
              </a:rPr>
              <a:t>A</a:t>
            </a:r>
            <a:r>
              <a:rPr lang="en-US" sz="2400" dirty="0">
                <a:latin typeface="Arial Narrow" panose="020B0606020202030204" pitchFamily="34" charset="0"/>
              </a:rPr>
              <a:t> </a:t>
            </a:r>
            <a:r>
              <a:rPr lang="en-US" sz="2400" b="1" dirty="0">
                <a:latin typeface="Arial Narrow" panose="020B0606020202030204" pitchFamily="34" charset="0"/>
              </a:rPr>
              <a:t>WISE</a:t>
            </a:r>
            <a:r>
              <a:rPr lang="en-US" sz="2400" dirty="0">
                <a:latin typeface="Arial Narrow" panose="020B0606020202030204" pitchFamily="34" charset="0"/>
              </a:rPr>
              <a:t> </a:t>
            </a:r>
            <a:r>
              <a:rPr lang="en-US" sz="2400" b="1" dirty="0">
                <a:latin typeface="Arial Narrow" panose="020B0606020202030204" pitchFamily="34" charset="0"/>
              </a:rPr>
              <a:t>SON</a:t>
            </a:r>
            <a:r>
              <a:rPr lang="en-US" sz="2400" dirty="0">
                <a:latin typeface="Arial Narrow" panose="020B0606020202030204" pitchFamily="34" charset="0"/>
              </a:rPr>
              <a:t> maketh </a:t>
            </a:r>
            <a:r>
              <a:rPr lang="en-US" sz="2400" b="1" dirty="0">
                <a:latin typeface="Arial Narrow" panose="020B0606020202030204" pitchFamily="34" charset="0"/>
              </a:rPr>
              <a:t>A GLAD</a:t>
            </a:r>
            <a:r>
              <a:rPr lang="en-US" sz="2400" dirty="0">
                <a:latin typeface="Arial Narrow" panose="020B0606020202030204" pitchFamily="34" charset="0"/>
              </a:rPr>
              <a:t> </a:t>
            </a:r>
            <a:r>
              <a:rPr lang="en-US" sz="2400" b="1" dirty="0">
                <a:latin typeface="Arial Narrow" panose="020B0606020202030204" pitchFamily="34" charset="0"/>
              </a:rPr>
              <a:t>FATHER</a:t>
            </a:r>
            <a:r>
              <a:rPr lang="en-US" sz="2400" dirty="0">
                <a:latin typeface="Arial Narrow" panose="020B0606020202030204" pitchFamily="34" charset="0"/>
              </a:rPr>
              <a:t>: but </a:t>
            </a:r>
            <a:r>
              <a:rPr lang="en-US" sz="2400" b="1" dirty="0">
                <a:latin typeface="Arial Narrow" panose="020B0606020202030204" pitchFamily="34" charset="0"/>
              </a:rPr>
              <a:t>A</a:t>
            </a:r>
            <a:r>
              <a:rPr lang="en-US" sz="2400" dirty="0">
                <a:latin typeface="Arial Narrow" panose="020B0606020202030204" pitchFamily="34" charset="0"/>
              </a:rPr>
              <a:t> </a:t>
            </a:r>
            <a:r>
              <a:rPr lang="en-US" sz="2400" b="1" dirty="0">
                <a:latin typeface="Arial Narrow" panose="020B0606020202030204" pitchFamily="34" charset="0"/>
              </a:rPr>
              <a:t>FOOLISH</a:t>
            </a:r>
            <a:r>
              <a:rPr lang="en-US" sz="2400" dirty="0">
                <a:latin typeface="Arial Narrow" panose="020B0606020202030204" pitchFamily="34" charset="0"/>
              </a:rPr>
              <a:t> </a:t>
            </a:r>
            <a:r>
              <a:rPr lang="en-US" sz="2400" b="1" dirty="0">
                <a:latin typeface="Arial Narrow" panose="020B0606020202030204" pitchFamily="34" charset="0"/>
              </a:rPr>
              <a:t>SON</a:t>
            </a:r>
            <a:r>
              <a:rPr lang="en-US" sz="2400" dirty="0">
                <a:latin typeface="Arial Narrow" panose="020B0606020202030204" pitchFamily="34" charset="0"/>
              </a:rPr>
              <a:t> is </a:t>
            </a:r>
            <a:r>
              <a:rPr lang="en-US" sz="2400" b="1" dirty="0">
                <a:latin typeface="Arial Narrow" panose="020B0606020202030204" pitchFamily="34" charset="0"/>
              </a:rPr>
              <a:t>THE HEAVINESS OF HIS MOTHER</a:t>
            </a:r>
            <a:r>
              <a:rPr lang="en-US" sz="2400" dirty="0">
                <a:latin typeface="Arial Narrow" panose="020B0606020202030204" pitchFamily="34" charset="0"/>
              </a:rPr>
              <a:t>.”</a:t>
            </a:r>
          </a:p>
        </p:txBody>
      </p:sp>
      <p:sp>
        <p:nvSpPr>
          <p:cNvPr id="13" name="TextBox 12">
            <a:extLst>
              <a:ext uri="{FF2B5EF4-FFF2-40B4-BE49-F238E27FC236}">
                <a16:creationId xmlns:a16="http://schemas.microsoft.com/office/drawing/2014/main" id="{77FEAA4D-7A3E-CCF1-1F77-2643341E97C3}"/>
              </a:ext>
            </a:extLst>
          </p:cNvPr>
          <p:cNvSpPr txBox="1"/>
          <p:nvPr/>
        </p:nvSpPr>
        <p:spPr>
          <a:xfrm>
            <a:off x="0" y="4807803"/>
            <a:ext cx="9144000" cy="830997"/>
          </a:xfrm>
          <a:prstGeom prst="rect">
            <a:avLst/>
          </a:prstGeom>
          <a:noFill/>
        </p:spPr>
        <p:txBody>
          <a:bodyPr wrap="square" rtlCol="0">
            <a:spAutoFit/>
          </a:bodyPr>
          <a:lstStyle/>
          <a:p>
            <a:pPr algn="just"/>
            <a:r>
              <a:rPr lang="en-US" sz="2400" b="1" u="sng" dirty="0">
                <a:latin typeface="Arial Narrow" panose="020B0606020202030204" pitchFamily="34" charset="0"/>
              </a:rPr>
              <a:t>Prov. 17:25</a:t>
            </a:r>
            <a:r>
              <a:rPr lang="en-US" sz="2400" dirty="0">
                <a:latin typeface="Arial Narrow" panose="020B0606020202030204" pitchFamily="34" charset="0"/>
              </a:rPr>
              <a:t>, “A </a:t>
            </a:r>
            <a:r>
              <a:rPr lang="en-US" sz="2400" b="1" dirty="0">
                <a:latin typeface="Arial Narrow" panose="020B0606020202030204" pitchFamily="34" charset="0"/>
              </a:rPr>
              <a:t>FOOLISH</a:t>
            </a:r>
            <a:r>
              <a:rPr lang="en-US" sz="2400" dirty="0">
                <a:latin typeface="Arial Narrow" panose="020B0606020202030204" pitchFamily="34" charset="0"/>
              </a:rPr>
              <a:t> </a:t>
            </a:r>
            <a:r>
              <a:rPr lang="en-US" sz="2400" b="1" dirty="0">
                <a:latin typeface="Arial Narrow" panose="020B0606020202030204" pitchFamily="34" charset="0"/>
              </a:rPr>
              <a:t>SON</a:t>
            </a:r>
            <a:r>
              <a:rPr lang="en-US" sz="2400" dirty="0">
                <a:latin typeface="Arial Narrow" panose="020B0606020202030204" pitchFamily="34" charset="0"/>
              </a:rPr>
              <a:t> is </a:t>
            </a:r>
            <a:r>
              <a:rPr lang="en-US" sz="2400" b="1" dirty="0">
                <a:latin typeface="Arial Narrow" panose="020B0606020202030204" pitchFamily="34" charset="0"/>
              </a:rPr>
              <a:t>A GRIEF TO HIS FATHER</a:t>
            </a:r>
            <a:r>
              <a:rPr lang="en-US" sz="2400" dirty="0">
                <a:latin typeface="Arial Narrow" panose="020B0606020202030204" pitchFamily="34" charset="0"/>
              </a:rPr>
              <a:t>, and </a:t>
            </a:r>
            <a:r>
              <a:rPr lang="en-US" sz="2400" b="1" dirty="0">
                <a:latin typeface="Arial Narrow" panose="020B0606020202030204" pitchFamily="34" charset="0"/>
              </a:rPr>
              <a:t>BITTERNESS TO HER</a:t>
            </a:r>
            <a:r>
              <a:rPr lang="en-US" sz="2400" dirty="0">
                <a:latin typeface="Arial Narrow" panose="020B0606020202030204" pitchFamily="34" charset="0"/>
              </a:rPr>
              <a:t> </a:t>
            </a:r>
            <a:r>
              <a:rPr lang="en-US" sz="2400" b="1" dirty="0">
                <a:latin typeface="Arial Narrow" panose="020B0606020202030204" pitchFamily="34" charset="0"/>
              </a:rPr>
              <a:t>THAT BARE HIM</a:t>
            </a:r>
            <a:r>
              <a:rPr lang="en-US" sz="2400" dirty="0">
                <a:latin typeface="Arial Narrow" panose="020B0606020202030204" pitchFamily="34" charset="0"/>
              </a:rPr>
              <a:t>.”</a:t>
            </a:r>
          </a:p>
        </p:txBody>
      </p:sp>
      <p:sp>
        <p:nvSpPr>
          <p:cNvPr id="14" name="TextBox 13">
            <a:extLst>
              <a:ext uri="{FF2B5EF4-FFF2-40B4-BE49-F238E27FC236}">
                <a16:creationId xmlns:a16="http://schemas.microsoft.com/office/drawing/2014/main" id="{9CF9F5DD-73A1-84A3-7764-9E9FBC0B699F}"/>
              </a:ext>
            </a:extLst>
          </p:cNvPr>
          <p:cNvSpPr txBox="1"/>
          <p:nvPr/>
        </p:nvSpPr>
        <p:spPr>
          <a:xfrm>
            <a:off x="0" y="2895600"/>
            <a:ext cx="9144000" cy="830997"/>
          </a:xfrm>
          <a:prstGeom prst="rect">
            <a:avLst/>
          </a:prstGeom>
          <a:noFill/>
        </p:spPr>
        <p:txBody>
          <a:bodyPr wrap="square" rtlCol="0">
            <a:spAutoFit/>
          </a:bodyPr>
          <a:lstStyle/>
          <a:p>
            <a:pPr algn="just"/>
            <a:r>
              <a:rPr lang="en-US" sz="2400" b="1" u="sng" dirty="0">
                <a:latin typeface="Arial Narrow" panose="020B0606020202030204" pitchFamily="34" charset="0"/>
              </a:rPr>
              <a:t>Prov. 29:17</a:t>
            </a:r>
            <a:r>
              <a:rPr lang="en-US" sz="2400" dirty="0">
                <a:latin typeface="Arial Narrow" panose="020B0606020202030204" pitchFamily="34" charset="0"/>
              </a:rPr>
              <a:t>, “</a:t>
            </a:r>
            <a:r>
              <a:rPr lang="en-US" sz="2400" b="1" dirty="0">
                <a:latin typeface="Arial Narrow" panose="020B0606020202030204" pitchFamily="34" charset="0"/>
              </a:rPr>
              <a:t>CORRECT THY SON</a:t>
            </a:r>
            <a:r>
              <a:rPr lang="en-US" sz="2400" dirty="0">
                <a:latin typeface="Arial Narrow" panose="020B0606020202030204" pitchFamily="34" charset="0"/>
              </a:rPr>
              <a:t>, and </a:t>
            </a:r>
            <a:r>
              <a:rPr lang="en-US" sz="2400" b="1" dirty="0">
                <a:latin typeface="Arial Narrow" panose="020B0606020202030204" pitchFamily="34" charset="0"/>
              </a:rPr>
              <a:t>HE SHALL GIVE THEE REST</a:t>
            </a:r>
            <a:r>
              <a:rPr lang="en-US" sz="2400" dirty="0">
                <a:latin typeface="Arial Narrow" panose="020B0606020202030204" pitchFamily="34" charset="0"/>
              </a:rPr>
              <a:t>; yea, </a:t>
            </a:r>
            <a:r>
              <a:rPr lang="en-US" sz="2400" b="1" dirty="0">
                <a:latin typeface="Arial Narrow" panose="020B0606020202030204" pitchFamily="34" charset="0"/>
              </a:rPr>
              <a:t>HE SHALL GIVE DELIGHT</a:t>
            </a:r>
            <a:r>
              <a:rPr lang="en-US" sz="2400" dirty="0">
                <a:latin typeface="Arial Narrow" panose="020B0606020202030204" pitchFamily="34" charset="0"/>
              </a:rPr>
              <a:t> </a:t>
            </a:r>
            <a:r>
              <a:rPr lang="en-US" sz="2400" b="1" dirty="0">
                <a:latin typeface="Arial Narrow" panose="020B0606020202030204" pitchFamily="34" charset="0"/>
              </a:rPr>
              <a:t>UNTO THY SOUL</a:t>
            </a:r>
            <a:r>
              <a:rPr lang="en-US" sz="2400" dirty="0">
                <a:latin typeface="Arial Narrow" panose="020B0606020202030204" pitchFamily="34" charset="0"/>
              </a:rPr>
              <a:t>.”</a:t>
            </a:r>
          </a:p>
        </p:txBody>
      </p:sp>
      <p:sp>
        <p:nvSpPr>
          <p:cNvPr id="15" name="TextBox 14">
            <a:extLst>
              <a:ext uri="{FF2B5EF4-FFF2-40B4-BE49-F238E27FC236}">
                <a16:creationId xmlns:a16="http://schemas.microsoft.com/office/drawing/2014/main" id="{62253E7B-5CF0-9CF9-D5DB-6EB051CB6625}"/>
              </a:ext>
            </a:extLst>
          </p:cNvPr>
          <p:cNvSpPr txBox="1"/>
          <p:nvPr/>
        </p:nvSpPr>
        <p:spPr>
          <a:xfrm>
            <a:off x="0" y="5867400"/>
            <a:ext cx="4572000" cy="830997"/>
          </a:xfrm>
          <a:prstGeom prst="rect">
            <a:avLst/>
          </a:prstGeom>
          <a:noFill/>
        </p:spPr>
        <p:txBody>
          <a:bodyPr wrap="square" rtlCol="0">
            <a:spAutoFit/>
          </a:bodyPr>
          <a:lstStyle/>
          <a:p>
            <a:pPr algn="ctr"/>
            <a:r>
              <a:rPr lang="en-US" sz="2400" b="1" dirty="0">
                <a:latin typeface="Arial Narrow" panose="020B0606020202030204" pitchFamily="34" charset="0"/>
              </a:rPr>
              <a:t>What Hurts Sometimes</a:t>
            </a:r>
            <a:br>
              <a:rPr lang="en-US" sz="2400" b="1" dirty="0">
                <a:latin typeface="Arial Narrow" panose="020B0606020202030204" pitchFamily="34" charset="0"/>
              </a:rPr>
            </a:br>
            <a:r>
              <a:rPr lang="en-US" sz="2400" b="1" dirty="0">
                <a:latin typeface="Arial Narrow" panose="020B0606020202030204" pitchFamily="34" charset="0"/>
              </a:rPr>
              <a:t>Even More Than </a:t>
            </a:r>
            <a:r>
              <a:rPr lang="en-US" sz="2400" dirty="0">
                <a:latin typeface="Arial Narrow" panose="020B0606020202030204" pitchFamily="34" charset="0"/>
              </a:rPr>
              <a:t>“</a:t>
            </a:r>
            <a:r>
              <a:rPr lang="en-US" sz="2400" b="1" dirty="0">
                <a:solidFill>
                  <a:srgbClr val="0000FF"/>
                </a:solidFill>
                <a:latin typeface="Arial Narrow" panose="020B0606020202030204" pitchFamily="34" charset="0"/>
              </a:rPr>
              <a:t>THE ROD</a:t>
            </a:r>
            <a:r>
              <a:rPr lang="en-US" sz="2400" dirty="0">
                <a:latin typeface="Arial Narrow" panose="020B0606020202030204" pitchFamily="34" charset="0"/>
              </a:rPr>
              <a:t>”?</a:t>
            </a:r>
          </a:p>
        </p:txBody>
      </p:sp>
      <p:pic>
        <p:nvPicPr>
          <p:cNvPr id="5122" name="Picture 2" descr="Forward Facing Car Seats — Middlesex-London Health Unit">
            <a:extLst>
              <a:ext uri="{FF2B5EF4-FFF2-40B4-BE49-F238E27FC236}">
                <a16:creationId xmlns:a16="http://schemas.microsoft.com/office/drawing/2014/main" id="{5AA0F84F-6908-6AA5-1898-BA070B2308D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5200650"/>
            <a:ext cx="2209800" cy="165735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580352F-69E8-4B61-9CAD-AF8780229886}"/>
              </a:ext>
            </a:extLst>
          </p:cNvPr>
          <p:cNvSpPr txBox="1"/>
          <p:nvPr/>
        </p:nvSpPr>
        <p:spPr>
          <a:xfrm>
            <a:off x="4648200" y="5581471"/>
            <a:ext cx="2209800" cy="1200329"/>
          </a:xfrm>
          <a:prstGeom prst="rect">
            <a:avLst/>
          </a:prstGeom>
          <a:solidFill>
            <a:schemeClr val="tx1"/>
          </a:solidFill>
          <a:effectLst>
            <a:softEdge rad="63500"/>
          </a:effectLst>
        </p:spPr>
        <p:txBody>
          <a:bodyPr wrap="square" rtlCol="0">
            <a:spAutoFit/>
          </a:bodyPr>
          <a:lstStyle/>
          <a:p>
            <a:pPr algn="ctr"/>
            <a:r>
              <a:rPr lang="en-US" sz="2400" dirty="0">
                <a:solidFill>
                  <a:schemeClr val="bg1">
                    <a:lumMod val="95000"/>
                  </a:schemeClr>
                </a:solidFill>
                <a:latin typeface="Arial Narrow" panose="020B0606020202030204" pitchFamily="34" charset="0"/>
              </a:rPr>
              <a:t>Consider</a:t>
            </a:r>
            <a:br>
              <a:rPr lang="en-US" sz="2400" dirty="0">
                <a:solidFill>
                  <a:schemeClr val="bg1">
                    <a:lumMod val="95000"/>
                  </a:schemeClr>
                </a:solidFill>
                <a:latin typeface="Arial Narrow" panose="020B0606020202030204" pitchFamily="34" charset="0"/>
              </a:rPr>
            </a:br>
            <a:r>
              <a:rPr lang="en-US" sz="2400" dirty="0">
                <a:solidFill>
                  <a:schemeClr val="bg1">
                    <a:lumMod val="95000"/>
                  </a:schemeClr>
                </a:solidFill>
                <a:latin typeface="Arial Narrow" panose="020B0606020202030204" pitchFamily="34" charset="0"/>
              </a:rPr>
              <a:t>A Car Seat</a:t>
            </a:r>
            <a:br>
              <a:rPr lang="en-US" sz="2400" dirty="0">
                <a:solidFill>
                  <a:schemeClr val="bg1">
                    <a:lumMod val="95000"/>
                  </a:schemeClr>
                </a:solidFill>
                <a:latin typeface="Arial Narrow" panose="020B0606020202030204" pitchFamily="34" charset="0"/>
              </a:rPr>
            </a:br>
            <a:r>
              <a:rPr lang="en-US" sz="2400" dirty="0">
                <a:solidFill>
                  <a:schemeClr val="bg1">
                    <a:lumMod val="95000"/>
                  </a:schemeClr>
                </a:solidFill>
                <a:latin typeface="Arial Narrow" panose="020B0606020202030204" pitchFamily="34" charset="0"/>
              </a:rPr>
              <a:t>Illustration</a:t>
            </a:r>
          </a:p>
        </p:txBody>
      </p:sp>
      <p:pic>
        <p:nvPicPr>
          <p:cNvPr id="8" name="Picture 4" descr="Crying Toddler Stock Photos, Images and Backgrounds for Free Download">
            <a:extLst>
              <a:ext uri="{FF2B5EF4-FFF2-40B4-BE49-F238E27FC236}">
                <a16:creationId xmlns:a16="http://schemas.microsoft.com/office/drawing/2014/main" id="{A530CE9E-FD34-B74B-B3CB-CCBB191A6A1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76200"/>
            <a:ext cx="1090695" cy="1090695"/>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16" name="Picture 4" descr="Know how to deal with a stubborn child | WOW Parenting">
            <a:extLst>
              <a:ext uri="{FF2B5EF4-FFF2-40B4-BE49-F238E27FC236}">
                <a16:creationId xmlns:a16="http://schemas.microsoft.com/office/drawing/2014/main" id="{4A03B30E-B763-2F9D-54A8-B57122CB2F4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01000" y="76200"/>
            <a:ext cx="838200" cy="838200"/>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848380"/>
            <a:ext cx="9144000" cy="523220"/>
          </a:xfrm>
          <a:prstGeom prst="rect">
            <a:avLst/>
          </a:prstGeom>
          <a:noFill/>
        </p:spPr>
        <p:txBody>
          <a:bodyPr wrap="square" rtlCol="0">
            <a:spAutoFit/>
          </a:bodyPr>
          <a:lstStyle/>
          <a:p>
            <a:pPr algn="ctr"/>
            <a:r>
              <a:rPr lang="en-US" sz="2800" b="1" dirty="0">
                <a:latin typeface="Arial Narrow" panose="020B0606020202030204" pitchFamily="34" charset="0"/>
              </a:rPr>
              <a:t>Success And Understanding Goes Hand In Hand (Eph. 5:17)</a:t>
            </a:r>
          </a:p>
        </p:txBody>
      </p:sp>
    </p:spTree>
    <p:extLst>
      <p:ext uri="{BB962C8B-B14F-4D97-AF65-F5344CB8AC3E}">
        <p14:creationId xmlns:p14="http://schemas.microsoft.com/office/powerpoint/2010/main" val="21956243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500" fill="hold"/>
                                        <p:tgtEl>
                                          <p:spTgt spid="14"/>
                                        </p:tgtEl>
                                        <p:attrNameLst>
                                          <p:attrName>ppt_w</p:attrName>
                                        </p:attrNameLst>
                                      </p:cBhvr>
                                      <p:tavLst>
                                        <p:tav tm="0">
                                          <p:val>
                                            <p:fltVal val="0"/>
                                          </p:val>
                                        </p:tav>
                                        <p:tav tm="100000">
                                          <p:val>
                                            <p:strVal val="#ppt_w"/>
                                          </p:val>
                                        </p:tav>
                                      </p:tavLst>
                                    </p:anim>
                                    <p:anim calcmode="lin" valueType="num">
                                      <p:cBhvr>
                                        <p:cTn id="26" dur="500" fill="hold"/>
                                        <p:tgtEl>
                                          <p:spTgt spid="14"/>
                                        </p:tgtEl>
                                        <p:attrNameLst>
                                          <p:attrName>ppt_h</p:attrName>
                                        </p:attrNameLst>
                                      </p:cBhvr>
                                      <p:tavLst>
                                        <p:tav tm="0">
                                          <p:val>
                                            <p:fltVal val="0"/>
                                          </p:val>
                                        </p:tav>
                                        <p:tav tm="100000">
                                          <p:val>
                                            <p:strVal val="#ppt_h"/>
                                          </p:val>
                                        </p:tav>
                                      </p:tavLst>
                                    </p:anim>
                                    <p:animEffect transition="in" filter="fade">
                                      <p:cBhvr>
                                        <p:cTn id="27" dur="500"/>
                                        <p:tgtEl>
                                          <p:spTgt spid="14"/>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animEffect transition="in" filter="fade">
                                      <p:cBhvr>
                                        <p:cTn id="45" dur="500"/>
                                        <p:tgtEl>
                                          <p:spTgt spid="15"/>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5"/>
                                        </p:tgtEl>
                                        <p:attrNameLst>
                                          <p:attrName>style.visibility</p:attrName>
                                        </p:attrNameLst>
                                      </p:cBhvr>
                                      <p:to>
                                        <p:strVal val="visible"/>
                                      </p:to>
                                    </p:set>
                                    <p:anim calcmode="lin" valueType="num">
                                      <p:cBhvr>
                                        <p:cTn id="48" dur="500" fill="hold"/>
                                        <p:tgtEl>
                                          <p:spTgt spid="5"/>
                                        </p:tgtEl>
                                        <p:attrNameLst>
                                          <p:attrName>ppt_w</p:attrName>
                                        </p:attrNameLst>
                                      </p:cBhvr>
                                      <p:tavLst>
                                        <p:tav tm="0">
                                          <p:val>
                                            <p:fltVal val="0"/>
                                          </p:val>
                                        </p:tav>
                                        <p:tav tm="100000">
                                          <p:val>
                                            <p:strVal val="#ppt_w"/>
                                          </p:val>
                                        </p:tav>
                                      </p:tavLst>
                                    </p:anim>
                                    <p:anim calcmode="lin" valueType="num">
                                      <p:cBhvr>
                                        <p:cTn id="49" dur="500" fill="hold"/>
                                        <p:tgtEl>
                                          <p:spTgt spid="5"/>
                                        </p:tgtEl>
                                        <p:attrNameLst>
                                          <p:attrName>ppt_h</p:attrName>
                                        </p:attrNameLst>
                                      </p:cBhvr>
                                      <p:tavLst>
                                        <p:tav tm="0">
                                          <p:val>
                                            <p:fltVal val="0"/>
                                          </p:val>
                                        </p:tav>
                                        <p:tav tm="100000">
                                          <p:val>
                                            <p:strVal val="#ppt_h"/>
                                          </p:val>
                                        </p:tav>
                                      </p:tavLst>
                                    </p:anim>
                                    <p:animEffect transition="in" filter="fade">
                                      <p:cBhvr>
                                        <p:cTn id="50" dur="500"/>
                                        <p:tgtEl>
                                          <p:spTgt spid="5"/>
                                        </p:tgtEl>
                                      </p:cBhvr>
                                    </p:animEffect>
                                  </p:childTnLst>
                                </p:cTn>
                              </p:par>
                              <p:par>
                                <p:cTn id="51" presetID="53" presetClass="entr" presetSubtype="16" fill="hold" nodeType="withEffect">
                                  <p:stCondLst>
                                    <p:cond delay="0"/>
                                  </p:stCondLst>
                                  <p:childTnLst>
                                    <p:set>
                                      <p:cBhvr>
                                        <p:cTn id="52" dur="1" fill="hold">
                                          <p:stCondLst>
                                            <p:cond delay="0"/>
                                          </p:stCondLst>
                                        </p:cTn>
                                        <p:tgtEl>
                                          <p:spTgt spid="5122"/>
                                        </p:tgtEl>
                                        <p:attrNameLst>
                                          <p:attrName>style.visibility</p:attrName>
                                        </p:attrNameLst>
                                      </p:cBhvr>
                                      <p:to>
                                        <p:strVal val="visible"/>
                                      </p:to>
                                    </p:set>
                                    <p:anim calcmode="lin" valueType="num">
                                      <p:cBhvr>
                                        <p:cTn id="53" dur="500" fill="hold"/>
                                        <p:tgtEl>
                                          <p:spTgt spid="5122"/>
                                        </p:tgtEl>
                                        <p:attrNameLst>
                                          <p:attrName>ppt_w</p:attrName>
                                        </p:attrNameLst>
                                      </p:cBhvr>
                                      <p:tavLst>
                                        <p:tav tm="0">
                                          <p:val>
                                            <p:fltVal val="0"/>
                                          </p:val>
                                        </p:tav>
                                        <p:tav tm="100000">
                                          <p:val>
                                            <p:strVal val="#ppt_w"/>
                                          </p:val>
                                        </p:tav>
                                      </p:tavLst>
                                    </p:anim>
                                    <p:anim calcmode="lin" valueType="num">
                                      <p:cBhvr>
                                        <p:cTn id="54" dur="500" fill="hold"/>
                                        <p:tgtEl>
                                          <p:spTgt spid="5122"/>
                                        </p:tgtEl>
                                        <p:attrNameLst>
                                          <p:attrName>ppt_h</p:attrName>
                                        </p:attrNameLst>
                                      </p:cBhvr>
                                      <p:tavLst>
                                        <p:tav tm="0">
                                          <p:val>
                                            <p:fltVal val="0"/>
                                          </p:val>
                                        </p:tav>
                                        <p:tav tm="100000">
                                          <p:val>
                                            <p:strVal val="#ppt_h"/>
                                          </p:val>
                                        </p:tav>
                                      </p:tavLst>
                                    </p:anim>
                                    <p:animEffect transition="in" filter="fade">
                                      <p:cBhvr>
                                        <p:cTn id="55"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P spid="13" grpId="0"/>
      <p:bldP spid="14" grpId="0"/>
      <p:bldP spid="15" grpId="0"/>
      <p:bldP spid="5" grpId="0" animBg="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data:image/jpeg;base64,/9j/4AAQSkZJRgABAQAAAQABAAD/2wCEAAkGBhQSEBUUEhQWFRQVFBQVFRcWGBUUFhYWFRcVGBQUGBUXHSYeFxkjGRQVHy8gIycpLCwsFR4xNTAqNSYrLCkBCQoKDgwOGg8PGCkkHyApKSksLCwqLCopKSwsKSwpLCkpKSksKSwpLCwpKSksLCkpKSwpLCwpKSwsLCwwLCkpKf/AABEIALcBEwMBIgACEQEDEQH/xAAcAAACAwEBAQEAAAAAAAAAAAADBAACBQYBBwj/xAA8EAABAwIDBgMHAgYBBAMAAAABAAIRAyEEMUEFEhNRYXGBkaEGIjKxweHwFNEHFSNCUvFiFnKSsiRDU//EABoBAAMBAQEBAAAAAAAAAAAAAAABAgMFBAb/xAAsEQACAQMCBQIGAwEAAAAAAAAAAQIDERIEIRMUMUFRYXEiMkKBkaEFUsEV/9oADAMBAAIRAxEAPwD5y2mjspolOkmGU19dFHzzYBlNGbSR2UUZtFaJmbF20kRtJMtpIrKKsTFm0kQUk22iriigkU4SvwU3wVcUUZAJiircJOiivRRSyHYSFJWFBOcFe8BGYWEuEpwk9wVOCjILCPDXvDTvBXhpIzCwnw1U009wl5wkZBYS4aqaaeNJecJGQWETTXnDT5oqhpJ5DEDTVTTT5oqpoouMzzSQ3Ulo8FDdSRcZncFCNJaRooT6SLlIzzRS7qa0nU0J1JZstGY6mhOpLSdSS7qaykrloQNJRNGmvVliaGhTophlFHZRTDKC3TPKxdlFHZRTLKCOygnkQxVtBFbQTbcOjNw6WYWuJtoIgoJ1mHRBQSzDERFBXFBPtwyuMMpdRBiIDDqCgtQUhHw+qpwFPEKxM/gr3gJ/gL0UEZhiICgpwVocBTgIzDEz+CvDQWj+nXhoIzDEz+AvOCtHgqwwZOQJ8ClxUhqDfQy+AvOCtF1Befp1WYsTPNFVNBaPAXhoJ5hiZpoqhorTNBUNBGYYmZwVQ0FpnDqpw6eQ7GU+iguorWfh0F2HTUhmS+igPorWfQQH4dPIoyX0UF9Far8KguwvVJtFRMo0VFoHCjmfL7qLK6NbM06eHTVOgn8Ls0u0WlS2GVlKvFdzNUZS6Ix2YdHZQW3T2INXJmnsdvMlZvUxKWnkYLMOjswi3hslqYpbMaFk9Si1pWc+3CFWGH6LpP0bf8QrNwY1Hqo5orljnm0+itw+i3jg28vVetwY/wAQjmEVy5gcCUangSdFu8DkApwip5jwHLmS3Y7jp6hFGxOZan+CUM4Z3L1KlVpPuacKK7CT9lAapd2B/JWn+mOpVThBrJ81aqPyRKmvBlnB9vNVOEWq3B/8YXr8MQOkKuMTwTl9pY8UzugjeA3nf8QZ3e5MeQVa29UNMMquBJ+JuQMmJGs7vqvme1tv1HYx9Xm82Ggb7rYHYeq672Z2w0Xc4GmBIdMlhOjm5xP4VwNbXqTl12O1pKVOMem523DLwS5uWTxk7nI/tNkv+nWbivaogiL03f3CC0yY8PFbWxHCtTkES0kEdso52Xo0Gtl8k37GGs0i+eIt+nVTQXR/ysalWbs1q6vMpHNWmbOZOHVThui6wYNg0VhQaNAk9X6Fcr6nIfoydCoNmPOTV1+6FUwp5t+CuWXk5P8AkrzoFU7AdrC6swhuS5uZXLROX/6d5lT/AKebrK6NxQKhS5ib7lKhBdjAdsZg/tQn7OaMmj0W2+EtUhDrSK4a7IyDgxyUTpIUS4sh4IaaOUeScpO/LpKlXTTKql7koaCIGHn8kBj0RtRKzGG4J5ojaZ5oYqq4qJXYbBdw8wFNw81XiqcRLcC4Z1V90jVDFUKCujcNggnmoWnmqcZeOrwjcNgu51VoPNL/AKpW/Upbj2D7nirABKfqVU4lKzC6HYCyvais5mDrOpCagYd2wNyYyPRMCvOqFiHhzS05EEHxF08XYrJH5rr0yKhBuZM99R5rstjYak6jSNLFMoYljXXcHNYRvE8OoIIIvO91IjVcptbAvbWvNy4z3PzQxTe3dIm7oHXmFy6l33PdF23O3qbf/TVN3E4XdLs3UXN4dSc3NBBa5pzsR2Xb+xe1sO8uZS90OvBzB6dOy+Z7MZVbRcytTLmlzTSDifdJDi+Bo3dE9COq3fZTDDi06tOxNrRMxPn9CvNGWE00a/PFn15tW114ao5pL9RC8OJXdjE5bkNnEDmq/qRzSZrqhqK8SLsddiR1QH40DSUDicxKqXDkfNPFBdhf5kNAVU43oliUNzinjETlIO/GdEtUxp5BCe8peo7sqUUTeRarjXdElXxjualQFK1WHmnlTj1YrTZU4p3NRBcDzUVZ0/KDGfhjtOm4Jum9wGfqk8PiKVVm9ujIZySO8WPefBNUHsj+mIk3EG8aZReCuM/5iH9H+j0LSvyPUqzufqj/AKiM3DxICyRWpuJ3qbQ3M5CSIIvHojDaVARvUaZMzk0gjU9/2S/60H9NvuPl2vqNGjtRj/hqMMEgw4G7cx4JhmLH+Q8wgUdq4V1MEUmNj/GmBEjUxHRZmI9oGNBDKeoALWi0kCQAO6Uv5NLpG5a078m6MUP8m3yuPJLVNv0GP3HVmBxgbpN7kAadUjg9qBzSWio4tdAa4broJu4Agd5svKeF3mnfY0mZDnNG9naRJuO6wX8tKbtCkzTlUusja/UgmJv0BP0U/VDXeHdrh8wkaZLfie8+MDsBooCw33ZPM+8fVehaqu/pS+7ZPAj5Yf8AmrZIG+SM4Y/9lBjicqdU5D4RfWbuXnHdyPgIsvBUdyK0epqW7fgSoR9S9TFkEAMJveXMG7Pj2RGGqbhjeGGuLnuqBsEaRuxETJmyDv8AMA9wh4yXgDfewDIU3bjY5buXeyhairfdr8D4MTSrUnMALmuO9uwKbXVCd45yAABrJK84DpyEaH3suZEZrAfsneMmviDlI3xumOYDZjpKbfSJ/vMfnVZ1tRW6Q/wpUYgdh7WrV6tRj8O+mxvwPe3d3gDHwTN4JlbDtn1XscKZZMEAkECY5yV5sPYrqhJNmXvLpM6dBb1WxtzHswmFqPkAMpuLe4HujxMDxUR1Fd3lJ2XgpUYXOOofwkpvh1fFVKgMOI3GtkxnaY8lrO9jsI3da8FpaW7rgWn4crlq0dge09B9GmCb7rRcHMAA/JbL8PSqDn5rzzjGrvnv7iymuhg4bZLQRO5VFwSABMyAXC021RP+kqbKnEpGDq2AG8vdOY7LapbPpMynzJQNr7bpUKD6jrBo5ZnQDqVFOjCl8Tl+wUpnPYusKZIdIIzBQTtEAAxmY8/z0WhQ2nh8c0Aktd5OH0IWL7Q7POGbvu99s+6Wj4jBzzII5LGtLUx3jNtFSp2fQLV2zTa6INnNBOl72joFSltxj3ABrgIuXESDIjLQ38lxtTavEqOEx/UndMiAASAZESNRpIWtTduNImx1Ec5ym5+6yeqrxVnJk4rwdGMYwyBnrdDxGIYIkacz6rBfiw2oSDYNmJIJ3iYkRFv2WZtnaj+EXMG+W6XMyRoL5clEK+om7ZsrFeDpK2LpiBmcj72Vp58o80amxjzDbgGJ96AeR1C4ytuFlNzqTrh7nPFSpuuMAuIaJIi2fZMbN2kKTBvjekTM2+LOSLn3vRe1ycbXm39ybeiOpq4KmAZcy2kkm/RC/l9OM2DXJ31C5nH40Od7rXNLQXXeC06QLC/LokaePcXAlp+Hes4gEAXN8steSHON9m7e7GdRjaQZvHeaGDdhwzvmd3kIKwqu1KBuK0gn/B4sMjfmuY2zt6pUY9nvf1PdPK+ZGsArnaOOIZBaDEzznS/JbwoQmru/5DJn0R2Opf8A7gZGNw6+Ki5fD7TcGNDfeAAAMAW/LKLTgw8DyZ02wS11I+8esDkTa11MNSrkxuS3eMEmBHvZ+i06ECwAA6R9E9SY2w0FxpC8nLxvuaiFXY1ao7eFQMJAGrsshAtoE/hPZ73A2o7ecP7mSyRyMzOZTlOqBmUwzEhWqMF2JsDw2xabBDWiOsn5p5lAAWCG3Fq7a5WqhFdEAdtMlEFNA43NQVFYg/BHRWayEvxV455/DF0XAaPdV3Eo2odYnpf5oofZUmAU0wq8IclUvUNT7oAvwwg4l4axzt2S1pdAzMCV66r/ALXhqlJjR0WxNpU6lIGi4ObFuv3XLe2WEOJoVmVbDdMC8tIggzqbLImpgaxrUQTQcZqU2z7hObgOWq67G0m4/Cudh3t33MIBJtMWDoyOiHui5La6ON2N7LVC5pZVAAFxcD0W8/2fxtN28ytI5SfqFb2d2XWpt/rNDX3loN4FpMWhdPh6xyLD6ryfDJ/FS/Z454X2bMXA4fFn43jw/wBL3buHLWsDjvl0kjO1ua1K7XMdZljynNY226pdVDNWtAjqbx6qoKN3aFh00r7NnLbR2fw/fp+7eQAbzoG/suz2dj9/D7uIFnNIcDfn6rFxlAU/eqEWHgOt7TCCytxADcAXbOvWPktUrHQfyfEJ1NiNcZO4TJglt/E+Xkka+wahADTSAkuk8Sd68gaQt2Hc1R7jOfgp4UPB5zNxOxnO/uAMNFhaRnfMhKVNh1ZH9SBya05aXzlbpP4UszeaAOI4mSQXbpN9MoKlUILsM5nGUXNIcNy9gWhzWuAN5LviyzCuMPUaBDWnUES4TFr6D9loYvYIqOBqVXvvbeDecmC1oA5LxmHqgiXBzcnS0mAMtwNgB0dVk6O5OJmw9zA0Uw5wdJLXAmxkWnNIYmoRO80tJEbsSBPaZmT5rpnupsgQ6ADA3CS3lBAK5vb236jXBlFpIdyDnXOU+6N219TYqo0EuiE1sZNTDSSfdgQDo4gTlc3vkFnYnYrALv8AizkRfQ59PVNjC13He4ZMiTusJLQTEAEAxI9VrYOiDO/SIdAEvBJ7wZA8FrHKLsiErnOVNj3s60DkNBaFF0zqABjhj/xaot7S8l4GyzEch0yTFJxJ/CkaTvLwTeHedFBY9TMfdM0pzSdPnfrZO0X29b2MJAM0T0lFB/Cgsk/ZWDxl+30VCD78r0VEAvXjn/RAhifzTxVX1I/2k3Yj/aG90qrANnEjxVTizzSwNuq8lABuOZ1RqeLtB+aTV6bSSAMyYFwEANnFfhXjayrisK5lntj1+SAXfT0STTV0FhriclkY/aH6IivRJbvPAfTHwPmSTH9rhGnNPhZntFhGvoFzyAKZDyXGGgDOb5RoLqkrlJ2Oto7Tr4x39PDkUmhjm1nP4Tw9zZdwoY6YkAz7pvmtDC4HHs+KrTdewLXC2gMCJ7Lj/Z7+LLBTb+oqEO3TFOhhn7rQJ3Q0mQfdE5rWP8QWvIDKtdjzuw12HY6ZiN5zZDbXzWnAqS6KR55TT7o66hUrRFTdn/jJvppkuQ217ZOpYh+HqUOHULd9rrObUblvNcBJNhaLJmv/ABJptJDadV0RJe6hSneAIhsk5HUBI4j2qZjJAsWuDmtdulzWxBggCQXWkE90PTVIQbd7eo6VSKla9zJDH1XB9c9maTzdzPRPCr9l6AOnooW5aeq85vKWTPHXy07obqhnMgDnl6osHOQhl3MSmB5ujPpzlV4UzaTBPaMyo6pnJ7ZeipPu5+JNo/dAA9QDfqPsqbp3oJ6xefzqrOeCbT3mfwoVepHwmTpzjKUAV3T05GRNusJd9QxBdfpJ7dijFvuumwIymQQOmeaWAIFgIyJG96z2QgFqzt24jS/yGaDVJN+9z+XRajXNM6yZFsiLxnKBVe0GXduUdBdUAq7EOnP0+yiE/EQYDvn9FEWC5q0I1TjB4FZ9JxztHr4J6hGt+9yoAbpmbi3fKycp1RGk62SQqRlblGXdE4gkfI+mSAG2uJyXoqIO/wCAmArZkW/AmIKavny/dV39R+y9dTGvdC34TQixeo1VDlZoTA9VoVZU3kAWLl5K9cwjkqyk2B0bXfqMP/ybnzkLBcCDB8teqa2Nj9ypB+F1j30Kd29gL77R3XPpz4FXhvpLdGrWSuYgeud/iC7/AOFLrgVaRifiAJ92Rlmt8mFyn8SK5/RtHOuz0a/9l1KXzown8rOR2fig5znMgEDVocRpMzJhbWExbqTA5rofvkNhos2DOuUkGO65DAP96CYzvEreoA091xg3vGoNrr6GlUdt2cqcVfodBgNqGtScS8Cq0EOmBvbr4IdJGhF+63fZ1reIYdJgn3ZIiwMmI1FgIXzjZWLjF1GtyfvAA3vn8123ss88UE8nA2tJAgDrY+SJzdSjJeglFQqL3Oy3Z0HRDc7kNYVOPP5Pqqmqf9L5k7Nj3e8Pzkhuf08l5J6lDn7oGEfWHzlB4kzYE2VHtt8vugVL5zp6IAOK15sYvpY5Sg1bQW5negz5xdA3o0NvVW4ozi+U9NAgCzWAXMExY9exQKsj4w5pdplE3B3SJIUqPBEENPQ/SEqXT8QMZCDIA+YOSEBWpii3K9rwS0x2CSqMm4mesT1EapmtUAtpFnGQZv4+qUrVHAaOA5Ek9clYgDpnJvi4r1D3yb38QZ+SiLBc26Ri31yTFN4mBHXr4rOoEZ37DKI85lM0HWsOkm2fXVS0M0hU0iwXrKl89emSUY8ZCYCapkd/LNIA9JxvBtGtzCOwQRPqUrxxp81BUM/6QIcfUv8AJDLidUu2p3tCu386poYeFYFDaVfdjVIRYqMVCIv+/wCFesH5+ZIBhDVVQfw9VnV/aHDsJa6vTByI3gSD15JnC7RpVBNOox//AGuBjuAnZhdBxFsrLptn1hWow7MWPgLFc3bwTeyMSab50NjqvJqqbnC8eq3RpB2YHGYQtcRoCuO/iLSnBT/jUpn/ANm/VfVNqYMPZPIf6XB+1WzuJha1M57u8IvdnvCPL1V6HUKpZ9yKsbJnxvD4jdcCRMLd2mQ6hxm1LWAaAIB5GMvss/8Al5pvEw5pa1wtZzXZG/ktbDbFa8ngvADoa+m6SDvGLehHZfU04NRZypSTaOZwVZwe0t+IGZ6i6+m7Dx++WGw94WaLG15J1uuDwuDbSqvZVN2PcwjLIkSuq2NgDTqtc0gsL23EQe7ZseyrTwtTb8pkV5XmjvQ+0QFAULe817N4XzZ2AoeD0+yoQSh8Yj881U1baj5n9kAFcCLc0E/mqtxIvPPXyQXu5Tbz01QAKqB+/wCBAI5CT3zRN7Mzl+RCWeTyta9h8k0BXfv4+Xig1Hznn1/cK8EmBGut8s0CtbPLp+cwnYDypbx7pOoyDlHI5Ij3X+Wnmgu3omHCM7Tz5ZKiSj3kHP0Z+yiHxxq2e0KIA1DVHX8ymETiRlbyuByBSVF8eNufVNU2mRHKfPP6qWgHcPW5nQXkIhrG8GP2SlNvM+sWHVMb2cE/FlA0SsUFAg2F9b/lkSn3B85QqDTr627SUUZ+nZFxBmm0ZdMkUA+KA2TzgZcvumKefS8/kpDLCRdEmDyEXnK/NUcet/ko12XfX6oAs13SbX1WR7VbJq4igG0X7rg6SCSA4QRG9pktjevofHmuB9s/aioXvw9IFrAd17oIc/nB0b2zV04tvYibsjkMVhnUnljokGDDg4ebSQVSnVLTLSQeYsfNaWBoYUs/rOripP8AYxpaByuZPdDr7MDiP04rVBF96kWnw3Zle667nm3GcJ7X4inHv7wBmH+8uo2X/EphEV2uaTm5oBb5Zr569pBIIIIMQbEEaELyVEqcWNVGj9E+y/tXh8QzcbXY5wA90u3XEdnQdVX2lptosdVf7rGgkk2G6M475eK/PDKl5XSs9p3/AKCvh3bz21BT3SXk8PceCYBsQY05LlvQunV4kHs30PUq6lGzAYStLRZr6W87dDvip3J3ZBkWg+K6X2doB1VjhAAlwAAgkAx5FcTsmpLo5ldf7PP3areQBt4L61SvQl7HGatVj7mP7VFlPHv3mzvhjyYu1zmiY5i2XVamwd0VGFmRc3LInK40XPe1eK39oVSDYOazn8AANu8rU2HX95ptm3pqFjo5Xp4vx/hpqVad0fQuIB9FBU+X54qjvU/Pn0VC77r546xdz85H2VJ5HzXnEzE3VDHnp11QBcvjPkPuhmqBrP1Vahi3TyQnO6eP0TSAK+uDECOcX+ajqwNy6/KPLM3SjyPz5oFSoZznqPmqAO54uPkI8MsuiBVIVOLy5IL3zY9cv2RYRHvjW/5aUsXATFu0j5L11Uc9eUDxPZCdUI7c/uqEDL+v55KIJk5QvUWAepO5j6x4puidTkMpy8VmU35dPwJsUyHQbwb3DhbOCLFJgPDK09RomWU4PO/ceBSVMTBnTyCapsjyOtoUMobZSvYW1/ZW3tZ/bNCpNB56jx5hHYMwCbacufySAJSd0Jm5nI8lcm9vhmVRruXvDrMi/VF44iwt1QB4wifkmG4g3iQZy0sTCU/NZi3l3TFHIwEwLufr2/CpvX6X6qgbMdpGuas5sGMuSQi7QI0GuV5Gao58j81Xm8Qe8fOF6W26ESQD38AgZi7b9lKGIJcW7jz/APYwQ4/9zcneK4jbfsNWoAuYRVYMy0EOA5lmcdRK+oE29OqEPz88FpGo4kOmmfD5RqdT3SOhX0zbPsfh65LoLHm5cyBJPNuR7rjtuexFbDt4gIqMmDughwHMtuY6r0RnGRjKDiY+y3/1GnqupbtL9PFVoa5wgQ61nWPbNYOH2c10PpkwYs0tL6buW6SN9vIhdZR9mXYikWVCBuid9oLXnkSw53EG8LqxkoUZ38HjcMqqaOGr4jfxD3Xbv1HOHTeJMTrmug2I8mq1paJ3m+9rmLQEHF+xGIpEFm7WAMgCzv8AxP0K09g4F/Ea51NzS1wJk7sQeUb2lrrDT1YJPc1rQk5dDt99C4kWI/NVXfgx5qljnbQaLj2OgEqOyvpqVQOk+HSbaKh5A9UPfvzmNEWA9fV7d459UCrVINundWdVhsEa20QalSO3PyVWAhf1QKlTrz/deVTnr4/koRN+caIAs+3RLmvb7KOrDS2v2QH1bXv3+iZJ6XzOXPy5dUs55UqGSgPPTNMTCCqeS8QhU6epUTFcfp5+JCdpUzaMyMuUEjPwUUUMENU3H0v4GyYYQYExF1FFJaGaFTWBl9vA2TALS4CO1s+8dQoopGSlnHhzixPlZWqCBJy5j9vBRRAF5vBz76ckWicwBJEznbsFFEAFpVi05A6X06jqvKlQkj7dT9FFEAeVbTbO/wC/qvA76jyyheqIA8qO1M5Z/VDa2fD6KKJoCwzsRfK0xnzHRTdvlLu+XL5qKJMCmzNgYKu+KtBhcfeDgHUzPdl/NbrPZ6lTpuFERe8bxuL5vMnW/ooouVqalSFXGMnZ9r7G0Yxtexg4mhDrRAz9eaWcOf4M/ooourB3RkwM8uV1U1Lx3+aii0EVJ6nNesee0fTVeqIAWqVb9fqc0EvvGpJsclFECAtLSYmBzMwJ1tdCfnzAt8/2UUQIXL/kUCta2s39D9VFFQAKlSfn9kJr14oqQmD3gooomSf/2Q=="/>
          <p:cNvSpPr>
            <a:spLocks noChangeAspect="1" noChangeArrowheads="1"/>
          </p:cNvSpPr>
          <p:nvPr/>
        </p:nvSpPr>
        <p:spPr bwMode="auto">
          <a:xfrm>
            <a:off x="0" y="-8429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hQSEBUUEhQWFRQVFBQVFRcWGBUUFhYWFRcVGBQUGBUXHSYeFxkjGRQVHy8gIycpLCwsFR4xNTAqNSYrLCkBCQoKDgwOGg8PGCkkHyApKSksLCwqLCopKSwsKSwpLCkpKSksKSwpLCwpKSksLCkpKSwpLCwpKSwsLCwwLCkpKf/AABEIALcBEwMBIgACEQEDEQH/xAAcAAACAwEBAQEAAAAAAAAAAAADBAACBQYBBwj/xAA8EAABAwIDBgMHAgYBBAMAAAABAAIRAyEEMUEFEhNRYXGBkaEGIjKxweHwFNEHFSNCUvFiFnKSsiRDU//EABoBAAMBAQEBAAAAAAAAAAAAAAABAgMFBAb/xAAsEQACAQMCBQIGAwEAAAAAAAAAAQIDERIEIRMUMUFRYXEiMkKBkaEFUsEV/9oADAMBAAIRAxEAPwD5y2mjspolOkmGU19dFHzzYBlNGbSR2UUZtFaJmbF20kRtJMtpIrKKsTFm0kQUk22iriigkU4SvwU3wVcUUZAJiircJOiivRRSyHYSFJWFBOcFe8BGYWEuEpwk9wVOCjILCPDXvDTvBXhpIzCwnw1U009wl5wkZBYS4aqaaeNJecJGQWETTXnDT5oqhpJ5DEDTVTTT5oqpoouMzzSQ3Ulo8FDdSRcZncFCNJaRooT6SLlIzzRS7qa0nU0J1JZstGY6mhOpLSdSS7qaykrloQNJRNGmvVliaGhTophlFHZRTDKC3TPKxdlFHZRTLKCOygnkQxVtBFbQTbcOjNw6WYWuJtoIgoJ1mHRBQSzDERFBXFBPtwyuMMpdRBiIDDqCgtQUhHw+qpwFPEKxM/gr3gJ/gL0UEZhiICgpwVocBTgIzDEz+CvDQWj+nXhoIzDEz+AvOCtHgqwwZOQJ8ClxUhqDfQy+AvOCtF1Befp1WYsTPNFVNBaPAXhoJ5hiZpoqhorTNBUNBGYYmZwVQ0FpnDqpw6eQ7GU+iguorWfh0F2HTUhmS+igPorWfQQH4dPIoyX0UF9Far8KguwvVJtFRMo0VFoHCjmfL7qLK6NbM06eHTVOgn8Ls0u0WlS2GVlKvFdzNUZS6Ix2YdHZQW3T2INXJmnsdvMlZvUxKWnkYLMOjswi3hslqYpbMaFk9Si1pWc+3CFWGH6LpP0bf8QrNwY1Hqo5orljnm0+itw+i3jg28vVetwY/wAQjmEVy5gcCUangSdFu8DkApwip5jwHLmS3Y7jp6hFGxOZan+CUM4Z3L1KlVpPuacKK7CT9lAapd2B/JWn+mOpVThBrJ81aqPyRKmvBlnB9vNVOEWq3B/8YXr8MQOkKuMTwTl9pY8UzugjeA3nf8QZ3e5MeQVa29UNMMquBJ+JuQMmJGs7vqvme1tv1HYx9Xm82Ggb7rYHYeq672Z2w0Xc4GmBIdMlhOjm5xP4VwNbXqTl12O1pKVOMem523DLwS5uWTxk7nI/tNkv+nWbivaogiL03f3CC0yY8PFbWxHCtTkES0kEdso52Xo0Gtl8k37GGs0i+eIt+nVTQXR/ysalWbs1q6vMpHNWmbOZOHVThui6wYNg0VhQaNAk9X6Fcr6nIfoydCoNmPOTV1+6FUwp5t+CuWXk5P8AkrzoFU7AdrC6swhuS5uZXLROX/6d5lT/AKebrK6NxQKhS5ib7lKhBdjAdsZg/tQn7OaMmj0W2+EtUhDrSK4a7IyDgxyUTpIUS4sh4IaaOUeScpO/LpKlXTTKql7koaCIGHn8kBj0RtRKzGG4J5ojaZ5oYqq4qJXYbBdw8wFNw81XiqcRLcC4Z1V90jVDFUKCujcNggnmoWnmqcZeOrwjcNgu51VoPNL/AKpW/Upbj2D7nirABKfqVU4lKzC6HYCyvais5mDrOpCagYd2wNyYyPRMCvOqFiHhzS05EEHxF08XYrJH5rr0yKhBuZM99R5rstjYak6jSNLFMoYljXXcHNYRvE8OoIIIvO91IjVcptbAvbWvNy4z3PzQxTe3dIm7oHXmFy6l33PdF23O3qbf/TVN3E4XdLs3UXN4dSc3NBBa5pzsR2Xb+xe1sO8uZS90OvBzB6dOy+Z7MZVbRcytTLmlzTSDifdJDi+Bo3dE9COq3fZTDDi06tOxNrRMxPn9CvNGWE00a/PFn15tW114ao5pL9RC8OJXdjE5bkNnEDmq/qRzSZrqhqK8SLsddiR1QH40DSUDicxKqXDkfNPFBdhf5kNAVU43oliUNzinjETlIO/GdEtUxp5BCe8peo7sqUUTeRarjXdElXxjualQFK1WHmnlTj1YrTZU4p3NRBcDzUVZ0/KDGfhjtOm4Jum9wGfqk8PiKVVm9ujIZySO8WPefBNUHsj+mIk3EG8aZReCuM/5iH9H+j0LSvyPUqzufqj/AKiM3DxICyRWpuJ3qbQ3M5CSIIvHojDaVARvUaZMzk0gjU9/2S/60H9NvuPl2vqNGjtRj/hqMMEgw4G7cx4JhmLH+Q8wgUdq4V1MEUmNj/GmBEjUxHRZmI9oGNBDKeoALWi0kCQAO6Uv5NLpG5a078m6MUP8m3yuPJLVNv0GP3HVmBxgbpN7kAadUjg9qBzSWio4tdAa4broJu4Agd5svKeF3mnfY0mZDnNG9naRJuO6wX8tKbtCkzTlUusja/UgmJv0BP0U/VDXeHdrh8wkaZLfie8+MDsBooCw33ZPM+8fVehaqu/pS+7ZPAj5Yf8AmrZIG+SM4Y/9lBjicqdU5D4RfWbuXnHdyPgIsvBUdyK0epqW7fgSoR9S9TFkEAMJveXMG7Pj2RGGqbhjeGGuLnuqBsEaRuxETJmyDv8AMA9wh4yXgDfewDIU3bjY5buXeyhairfdr8D4MTSrUnMALmuO9uwKbXVCd45yAABrJK84DpyEaH3suZEZrAfsneMmviDlI3xumOYDZjpKbfSJ/vMfnVZ1tRW6Q/wpUYgdh7WrV6tRj8O+mxvwPe3d3gDHwTN4JlbDtn1XscKZZMEAkECY5yV5sPYrqhJNmXvLpM6dBb1WxtzHswmFqPkAMpuLe4HujxMDxUR1Fd3lJ2XgpUYXOOofwkpvh1fFVKgMOI3GtkxnaY8lrO9jsI3da8FpaW7rgWn4crlq0dge09B9GmCb7rRcHMAA/JbL8PSqDn5rzzjGrvnv7iymuhg4bZLQRO5VFwSABMyAXC021RP+kqbKnEpGDq2AG8vdOY7LapbPpMynzJQNr7bpUKD6jrBo5ZnQDqVFOjCl8Tl+wUpnPYusKZIdIIzBQTtEAAxmY8/z0WhQ2nh8c0Aktd5OH0IWL7Q7POGbvu99s+6Wj4jBzzII5LGtLUx3jNtFSp2fQLV2zTa6INnNBOl72joFSltxj3ABrgIuXESDIjLQ38lxtTavEqOEx/UndMiAASAZESNRpIWtTduNImx1Ec5ym5+6yeqrxVnJk4rwdGMYwyBnrdDxGIYIkacz6rBfiw2oSDYNmJIJ3iYkRFv2WZtnaj+EXMG+W6XMyRoL5clEK+om7ZsrFeDpK2LpiBmcj72Vp58o80amxjzDbgGJ96AeR1C4ytuFlNzqTrh7nPFSpuuMAuIaJIi2fZMbN2kKTBvjekTM2+LOSLn3vRe1ycbXm39ybeiOpq4KmAZcy2kkm/RC/l9OM2DXJ31C5nH40Od7rXNLQXXeC06QLC/LokaePcXAlp+Hes4gEAXN8steSHON9m7e7GdRjaQZvHeaGDdhwzvmd3kIKwqu1KBuK0gn/B4sMjfmuY2zt6pUY9nvf1PdPK+ZGsArnaOOIZBaDEzznS/JbwoQmru/5DJn0R2Opf8A7gZGNw6+Ki5fD7TcGNDfeAAAMAW/LKLTgw8DyZ02wS11I+8esDkTa11MNSrkxuS3eMEmBHvZ+i06ECwAA6R9E9SY2w0FxpC8nLxvuaiFXY1ao7eFQMJAGrsshAtoE/hPZ73A2o7ecP7mSyRyMzOZTlOqBmUwzEhWqMF2JsDw2xabBDWiOsn5p5lAAWCG3Fq7a5WqhFdEAdtMlEFNA43NQVFYg/BHRWayEvxV455/DF0XAaPdV3Eo2odYnpf5oofZUmAU0wq8IclUvUNT7oAvwwg4l4axzt2S1pdAzMCV66r/ALXhqlJjR0WxNpU6lIGi4ObFuv3XLe2WEOJoVmVbDdMC8tIggzqbLImpgaxrUQTQcZqU2z7hObgOWq67G0m4/Cudh3t33MIBJtMWDoyOiHui5La6ON2N7LVC5pZVAAFxcD0W8/2fxtN28ytI5SfqFb2d2XWpt/rNDX3loN4FpMWhdPh6xyLD6ryfDJ/FS/Z454X2bMXA4fFn43jw/wBL3buHLWsDjvl0kjO1ua1K7XMdZljynNY226pdVDNWtAjqbx6qoKN3aFh00r7NnLbR2fw/fp+7eQAbzoG/suz2dj9/D7uIFnNIcDfn6rFxlAU/eqEWHgOt7TCCytxADcAXbOvWPktUrHQfyfEJ1NiNcZO4TJglt/E+Xkka+wahADTSAkuk8Sd68gaQt2Hc1R7jOfgp4UPB5zNxOxnO/uAMNFhaRnfMhKVNh1ZH9SBya05aXzlbpP4UszeaAOI4mSQXbpN9MoKlUILsM5nGUXNIcNy9gWhzWuAN5LviyzCuMPUaBDWnUES4TFr6D9loYvYIqOBqVXvvbeDecmC1oA5LxmHqgiXBzcnS0mAMtwNgB0dVk6O5OJmw9zA0Uw5wdJLXAmxkWnNIYmoRO80tJEbsSBPaZmT5rpnupsgQ6ADA3CS3lBAK5vb236jXBlFpIdyDnXOU+6N219TYqo0EuiE1sZNTDSSfdgQDo4gTlc3vkFnYnYrALv8AizkRfQ59PVNjC13He4ZMiTusJLQTEAEAxI9VrYOiDO/SIdAEvBJ7wZA8FrHKLsiErnOVNj3s60DkNBaFF0zqABjhj/xaot7S8l4GyzEch0yTFJxJ/CkaTvLwTeHedFBY9TMfdM0pzSdPnfrZO0X29b2MJAM0T0lFB/Cgsk/ZWDxl+30VCD78r0VEAvXjn/RAhifzTxVX1I/2k3Yj/aG90qrANnEjxVTizzSwNuq8lABuOZ1RqeLtB+aTV6bSSAMyYFwEANnFfhXjayrisK5lntj1+SAXfT0STTV0FhriclkY/aH6IivRJbvPAfTHwPmSTH9rhGnNPhZntFhGvoFzyAKZDyXGGgDOb5RoLqkrlJ2Oto7Tr4x39PDkUmhjm1nP4Tw9zZdwoY6YkAz7pvmtDC4HHs+KrTdewLXC2gMCJ7Lj/Z7+LLBTb+oqEO3TFOhhn7rQJ3Q0mQfdE5rWP8QWvIDKtdjzuw12HY6ZiN5zZDbXzWnAqS6KR55TT7o66hUrRFTdn/jJvppkuQ217ZOpYh+HqUOHULd9rrObUblvNcBJNhaLJmv/ABJptJDadV0RJe6hSneAIhsk5HUBI4j2qZjJAsWuDmtdulzWxBggCQXWkE90PTVIQbd7eo6VSKla9zJDH1XB9c9maTzdzPRPCr9l6AOnooW5aeq85vKWTPHXy07obqhnMgDnl6osHOQhl3MSmB5ujPpzlV4UzaTBPaMyo6pnJ7ZeipPu5+JNo/dAA9QDfqPsqbp3oJ6xefzqrOeCbT3mfwoVepHwmTpzjKUAV3T05GRNusJd9QxBdfpJ7dijFvuumwIymQQOmeaWAIFgIyJG96z2QgFqzt24jS/yGaDVJN+9z+XRajXNM6yZFsiLxnKBVe0GXduUdBdUAq7EOnP0+yiE/EQYDvn9FEWC5q0I1TjB4FZ9JxztHr4J6hGt+9yoAbpmbi3fKycp1RGk62SQqRlblGXdE4gkfI+mSAG2uJyXoqIO/wCAmArZkW/AmIKavny/dV39R+y9dTGvdC34TQixeo1VDlZoTA9VoVZU3kAWLl5K9cwjkqyk2B0bXfqMP/ybnzkLBcCDB8teqa2Nj9ypB+F1j30Kd29gL77R3XPpz4FXhvpLdGrWSuYgeud/iC7/AOFLrgVaRifiAJ92Rlmt8mFyn8SK5/RtHOuz0a/9l1KXzown8rOR2fig5znMgEDVocRpMzJhbWExbqTA5rofvkNhos2DOuUkGO65DAP96CYzvEreoA091xg3vGoNrr6GlUdt2cqcVfodBgNqGtScS8Cq0EOmBvbr4IdJGhF+63fZ1reIYdJgn3ZIiwMmI1FgIXzjZWLjF1GtyfvAA3vn8123ss88UE8nA2tJAgDrY+SJzdSjJeglFQqL3Oy3Z0HRDc7kNYVOPP5Pqqmqf9L5k7Nj3e8Pzkhuf08l5J6lDn7oGEfWHzlB4kzYE2VHtt8vugVL5zp6IAOK15sYvpY5Sg1bQW5negz5xdA3o0NvVW4ozi+U9NAgCzWAXMExY9exQKsj4w5pdplE3B3SJIUqPBEENPQ/SEqXT8QMZCDIA+YOSEBWpii3K9rwS0x2CSqMm4mesT1EapmtUAtpFnGQZv4+qUrVHAaOA5Ek9clYgDpnJvi4r1D3yb38QZ+SiLBc26Ri31yTFN4mBHXr4rOoEZ37DKI85lM0HWsOkm2fXVS0M0hU0iwXrKl89emSUY8ZCYCapkd/LNIA9JxvBtGtzCOwQRPqUrxxp81BUM/6QIcfUv8AJDLidUu2p3tCu386poYeFYFDaVfdjVIRYqMVCIv+/wCFesH5+ZIBhDVVQfw9VnV/aHDsJa6vTByI3gSD15JnC7RpVBNOox//AGuBjuAnZhdBxFsrLptn1hWow7MWPgLFc3bwTeyMSab50NjqvJqqbnC8eq3RpB2YHGYQtcRoCuO/iLSnBT/jUpn/ANm/VfVNqYMPZPIf6XB+1WzuJha1M57u8IvdnvCPL1V6HUKpZ9yKsbJnxvD4jdcCRMLd2mQ6hxm1LWAaAIB5GMvss/8Al5pvEw5pa1wtZzXZG/ktbDbFa8ngvADoa+m6SDvGLehHZfU04NRZypSTaOZwVZwe0t+IGZ6i6+m7Dx++WGw94WaLG15J1uuDwuDbSqvZVN2PcwjLIkSuq2NgDTqtc0gsL23EQe7ZseyrTwtTb8pkV5XmjvQ+0QFAULe817N4XzZ2AoeD0+yoQSh8Yj881U1baj5n9kAFcCLc0E/mqtxIvPPXyQXu5Tbz01QAKqB+/wCBAI5CT3zRN7Mzl+RCWeTyta9h8k0BXfv4+Xig1Hznn1/cK8EmBGut8s0CtbPLp+cwnYDypbx7pOoyDlHI5Ij3X+Wnmgu3omHCM7Tz5ZKiSj3kHP0Z+yiHxxq2e0KIA1DVHX8ymETiRlbyuByBSVF8eNufVNU2mRHKfPP6qWgHcPW5nQXkIhrG8GP2SlNvM+sWHVMb2cE/FlA0SsUFAg2F9b/lkSn3B85QqDTr627SUUZ+nZFxBmm0ZdMkUA+KA2TzgZcvumKefS8/kpDLCRdEmDyEXnK/NUcet/ko12XfX6oAs13SbX1WR7VbJq4igG0X7rg6SCSA4QRG9pktjevofHmuB9s/aioXvw9IFrAd17oIc/nB0b2zV04tvYibsjkMVhnUnljokGDDg4ebSQVSnVLTLSQeYsfNaWBoYUs/rOripP8AYxpaByuZPdDr7MDiP04rVBF96kWnw3Zle667nm3GcJ7X4inHv7wBmH+8uo2X/EphEV2uaTm5oBb5Zr569pBIIIIMQbEEaELyVEqcWNVGj9E+y/tXh8QzcbXY5wA90u3XEdnQdVX2lptosdVf7rGgkk2G6M475eK/PDKl5XSs9p3/AKCvh3bz21BT3SXk8PceCYBsQY05LlvQunV4kHs30PUq6lGzAYStLRZr6W87dDvip3J3ZBkWg+K6X2doB1VjhAAlwAAgkAx5FcTsmpLo5ldf7PP3areQBt4L61SvQl7HGatVj7mP7VFlPHv3mzvhjyYu1zmiY5i2XVamwd0VGFmRc3LInK40XPe1eK39oVSDYOazn8AANu8rU2HX95ptm3pqFjo5Xp4vx/hpqVad0fQuIB9FBU+X54qjvU/Pn0VC77r546xdz85H2VJ5HzXnEzE3VDHnp11QBcvjPkPuhmqBrP1Vahi3TyQnO6eP0TSAK+uDECOcX+ajqwNy6/KPLM3SjyPz5oFSoZznqPmqAO54uPkI8MsuiBVIVOLy5IL3zY9cv2RYRHvjW/5aUsXATFu0j5L11Uc9eUDxPZCdUI7c/uqEDL+v55KIJk5QvUWAepO5j6x4puidTkMpy8VmU35dPwJsUyHQbwb3DhbOCLFJgPDK09RomWU4PO/ceBSVMTBnTyCapsjyOtoUMobZSvYW1/ZW3tZ/bNCpNB56jx5hHYMwCbacufySAJSd0Jm5nI8lcm9vhmVRruXvDrMi/VF44iwt1QB4wifkmG4g3iQZy0sTCU/NZi3l3TFHIwEwLufr2/CpvX6X6qgbMdpGuas5sGMuSQi7QI0GuV5Gao58j81Xm8Qe8fOF6W26ESQD38AgZi7b9lKGIJcW7jz/APYwQ4/9zcneK4jbfsNWoAuYRVYMy0EOA5lmcdRK+oE29OqEPz88FpGo4kOmmfD5RqdT3SOhX0zbPsfh65LoLHm5cyBJPNuR7rjtuexFbDt4gIqMmDughwHMtuY6r0RnGRjKDiY+y3/1GnqupbtL9PFVoa5wgQ61nWPbNYOH2c10PpkwYs0tL6buW6SN9vIhdZR9mXYikWVCBuid9oLXnkSw53EG8LqxkoUZ38HjcMqqaOGr4jfxD3Xbv1HOHTeJMTrmug2I8mq1paJ3m+9rmLQEHF+xGIpEFm7WAMgCzv8AxP0K09g4F/Ea51NzS1wJk7sQeUb2lrrDT1YJPc1rQk5dDt99C4kWI/NVXfgx5qljnbQaLj2OgEqOyvpqVQOk+HSbaKh5A9UPfvzmNEWA9fV7d459UCrVINundWdVhsEa20QalSO3PyVWAhf1QKlTrz/deVTnr4/koRN+caIAs+3RLmvb7KOrDS2v2QH1bXv3+iZJ6XzOXPy5dUs55UqGSgPPTNMTCCqeS8QhU6epUTFcfp5+JCdpUzaMyMuUEjPwUUUMENU3H0v4GyYYQYExF1FFJaGaFTWBl9vA2TALS4CO1s+8dQoopGSlnHhzixPlZWqCBJy5j9vBRRAF5vBz76ckWicwBJEznbsFFEAFpVi05A6X06jqvKlQkj7dT9FFEAeVbTbO/wC/qvA76jyyheqIA8qO1M5Z/VDa2fD6KKJoCwzsRfK0xnzHRTdvlLu+XL5qKJMCmzNgYKu+KtBhcfeDgHUzPdl/NbrPZ6lTpuFERe8bxuL5vMnW/ooouVqalSFXGMnZ9r7G0Yxtexg4mhDrRAz9eaWcOf4M/ooourB3RkwM8uV1U1Lx3+aii0EVJ6nNesee0fTVeqIAWqVb9fqc0EvvGpJsclFECAtLSYmBzMwJ1tdCfnzAt8/2UUQIXL/kUCta2s39D9VFFQAKlSfn9kJr14oqQmD3gooomSf/2Q=="/>
          <p:cNvSpPr>
            <a:spLocks noChangeAspect="1" noChangeArrowheads="1"/>
          </p:cNvSpPr>
          <p:nvPr/>
        </p:nvSpPr>
        <p:spPr bwMode="auto">
          <a:xfrm>
            <a:off x="152400" y="-6905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0" y="1443335"/>
            <a:ext cx="9144000" cy="461665"/>
          </a:xfrm>
          <a:prstGeom prst="rect">
            <a:avLst/>
          </a:prstGeom>
          <a:solidFill>
            <a:schemeClr val="bg1">
              <a:lumMod val="85000"/>
            </a:schemeClr>
          </a:solidFill>
          <a:effectLst>
            <a:softEdge rad="63500"/>
          </a:effectLst>
        </p:spPr>
        <p:txBody>
          <a:bodyPr wrap="square" rtlCol="0">
            <a:spAutoFit/>
          </a:bodyPr>
          <a:lstStyle/>
          <a:p>
            <a:pPr algn="ctr"/>
            <a:r>
              <a:rPr lang="en-US" sz="2400" dirty="0">
                <a:latin typeface="Arial Narrow" panose="020B0606020202030204" pitchFamily="34" charset="0"/>
              </a:rPr>
              <a:t>We Must Not Fail To Also Exercise The Rod!</a:t>
            </a:r>
          </a:p>
        </p:txBody>
      </p:sp>
      <p:sp>
        <p:nvSpPr>
          <p:cNvPr id="8" name="TextBox 7"/>
          <p:cNvSpPr txBox="1"/>
          <p:nvPr/>
        </p:nvSpPr>
        <p:spPr>
          <a:xfrm>
            <a:off x="0" y="2076271"/>
            <a:ext cx="9144000" cy="830997"/>
          </a:xfrm>
          <a:prstGeom prst="rect">
            <a:avLst/>
          </a:prstGeom>
          <a:noFill/>
        </p:spPr>
        <p:txBody>
          <a:bodyPr wrap="square" rtlCol="0">
            <a:spAutoFit/>
          </a:bodyPr>
          <a:lstStyle/>
          <a:p>
            <a:pPr algn="just"/>
            <a:r>
              <a:rPr lang="en-US" sz="2400" b="1" u="sng" dirty="0">
                <a:latin typeface="Arial Narrow" panose="020B0606020202030204" pitchFamily="34" charset="0"/>
              </a:rPr>
              <a:t>Prov. 13:24</a:t>
            </a:r>
            <a:r>
              <a:rPr lang="en-US" sz="2400" dirty="0">
                <a:latin typeface="Arial Narrow" panose="020B0606020202030204" pitchFamily="34" charset="0"/>
              </a:rPr>
              <a:t>, “</a:t>
            </a:r>
            <a:r>
              <a:rPr lang="en-US" sz="2400" b="1" dirty="0">
                <a:latin typeface="Arial Narrow" panose="020B0606020202030204" pitchFamily="34" charset="0"/>
              </a:rPr>
              <a:t>HE THAT SPARETH HIS ROD HATETH HIS SON</a:t>
            </a:r>
            <a:r>
              <a:rPr lang="en-US" sz="2400" dirty="0">
                <a:latin typeface="Arial Narrow" panose="020B0606020202030204" pitchFamily="34" charset="0"/>
              </a:rPr>
              <a:t>: but </a:t>
            </a:r>
            <a:r>
              <a:rPr lang="en-US" sz="2400" b="1" dirty="0">
                <a:latin typeface="Arial Narrow" panose="020B0606020202030204" pitchFamily="34" charset="0"/>
              </a:rPr>
              <a:t>HE THAT LOVETH HIM CHASTENETH HIM BETIMES</a:t>
            </a:r>
            <a:r>
              <a:rPr lang="en-US" sz="2400" dirty="0">
                <a:latin typeface="Arial Narrow" panose="020B0606020202030204" pitchFamily="34" charset="0"/>
              </a:rPr>
              <a:t>.”</a:t>
            </a:r>
          </a:p>
        </p:txBody>
      </p:sp>
      <p:sp>
        <p:nvSpPr>
          <p:cNvPr id="9" name="TextBox 8"/>
          <p:cNvSpPr txBox="1"/>
          <p:nvPr/>
        </p:nvSpPr>
        <p:spPr>
          <a:xfrm>
            <a:off x="0" y="3219271"/>
            <a:ext cx="9144000" cy="830997"/>
          </a:xfrm>
          <a:prstGeom prst="rect">
            <a:avLst/>
          </a:prstGeom>
          <a:noFill/>
        </p:spPr>
        <p:txBody>
          <a:bodyPr wrap="square" rtlCol="0">
            <a:spAutoFit/>
          </a:bodyPr>
          <a:lstStyle/>
          <a:p>
            <a:pPr algn="just"/>
            <a:r>
              <a:rPr lang="en-US" sz="2400" b="1" u="sng" dirty="0">
                <a:latin typeface="Arial Narrow" panose="020B0606020202030204" pitchFamily="34" charset="0"/>
              </a:rPr>
              <a:t>Prov. 19:18</a:t>
            </a:r>
            <a:r>
              <a:rPr lang="en-US" sz="2400" dirty="0">
                <a:latin typeface="Arial Narrow" panose="020B0606020202030204" pitchFamily="34" charset="0"/>
              </a:rPr>
              <a:t>, “</a:t>
            </a:r>
            <a:r>
              <a:rPr lang="en-US" sz="2400" b="1" dirty="0">
                <a:latin typeface="Arial Narrow" panose="020B0606020202030204" pitchFamily="34" charset="0"/>
              </a:rPr>
              <a:t>CHASTEN THY SON WHILE THERE IS HOPE</a:t>
            </a:r>
            <a:r>
              <a:rPr lang="en-US" sz="2400" dirty="0">
                <a:latin typeface="Arial Narrow" panose="020B0606020202030204" pitchFamily="34" charset="0"/>
              </a:rPr>
              <a:t>, and </a:t>
            </a:r>
            <a:r>
              <a:rPr lang="en-US" sz="2400" b="1" dirty="0">
                <a:latin typeface="Arial Narrow" panose="020B0606020202030204" pitchFamily="34" charset="0"/>
              </a:rPr>
              <a:t>LET NOT THY SOUL SPARE FOR HIS CRYING</a:t>
            </a:r>
            <a:r>
              <a:rPr lang="en-US" sz="2400" dirty="0">
                <a:latin typeface="Arial Narrow" panose="020B0606020202030204" pitchFamily="34" charset="0"/>
              </a:rPr>
              <a:t>.”</a:t>
            </a:r>
          </a:p>
        </p:txBody>
      </p:sp>
      <p:sp>
        <p:nvSpPr>
          <p:cNvPr id="10" name="TextBox 9"/>
          <p:cNvSpPr txBox="1"/>
          <p:nvPr/>
        </p:nvSpPr>
        <p:spPr>
          <a:xfrm>
            <a:off x="0" y="4362271"/>
            <a:ext cx="9144000" cy="830997"/>
          </a:xfrm>
          <a:prstGeom prst="rect">
            <a:avLst/>
          </a:prstGeom>
          <a:noFill/>
        </p:spPr>
        <p:txBody>
          <a:bodyPr wrap="square" rtlCol="0">
            <a:spAutoFit/>
          </a:bodyPr>
          <a:lstStyle/>
          <a:p>
            <a:pPr algn="just"/>
            <a:r>
              <a:rPr lang="en-US" sz="2400" b="1" u="sng" dirty="0">
                <a:latin typeface="Arial Narrow" panose="020B0606020202030204" pitchFamily="34" charset="0"/>
              </a:rPr>
              <a:t>Prov. 22:15</a:t>
            </a:r>
            <a:r>
              <a:rPr lang="en-US" sz="2400" dirty="0">
                <a:latin typeface="Arial Narrow" panose="020B0606020202030204" pitchFamily="34" charset="0"/>
              </a:rPr>
              <a:t>, “</a:t>
            </a:r>
            <a:r>
              <a:rPr lang="en-US" sz="2400" b="1" dirty="0">
                <a:latin typeface="Arial Narrow" panose="020B0606020202030204" pitchFamily="34" charset="0"/>
              </a:rPr>
              <a:t>FOOLISHNESS is bound in the heart of a child</a:t>
            </a:r>
            <a:r>
              <a:rPr lang="en-US" sz="2400" dirty="0">
                <a:latin typeface="Arial Narrow" panose="020B0606020202030204" pitchFamily="34" charset="0"/>
              </a:rPr>
              <a:t>; but </a:t>
            </a:r>
            <a:r>
              <a:rPr lang="en-US" sz="2400" b="1" dirty="0">
                <a:latin typeface="Arial Narrow" panose="020B0606020202030204" pitchFamily="34" charset="0"/>
              </a:rPr>
              <a:t>THE ROD OF CORRECTION SHALL DRIVE IT FAR FROM HIM</a:t>
            </a:r>
            <a:r>
              <a:rPr lang="en-US" sz="2400" dirty="0">
                <a:latin typeface="Arial Narrow" panose="020B0606020202030204" pitchFamily="34" charset="0"/>
              </a:rPr>
              <a:t>.”</a:t>
            </a:r>
          </a:p>
        </p:txBody>
      </p:sp>
      <p:sp>
        <p:nvSpPr>
          <p:cNvPr id="11" name="TextBox 10"/>
          <p:cNvSpPr txBox="1"/>
          <p:nvPr/>
        </p:nvSpPr>
        <p:spPr>
          <a:xfrm>
            <a:off x="0" y="5505271"/>
            <a:ext cx="9144000" cy="1200329"/>
          </a:xfrm>
          <a:prstGeom prst="rect">
            <a:avLst/>
          </a:prstGeom>
          <a:noFill/>
        </p:spPr>
        <p:txBody>
          <a:bodyPr wrap="square" rtlCol="0">
            <a:spAutoFit/>
          </a:bodyPr>
          <a:lstStyle/>
          <a:p>
            <a:pPr algn="just"/>
            <a:r>
              <a:rPr lang="en-US" sz="2400" b="1" u="sng" dirty="0">
                <a:latin typeface="Arial Narrow" panose="020B0606020202030204" pitchFamily="34" charset="0"/>
              </a:rPr>
              <a:t>Prov. 23:13-14</a:t>
            </a:r>
            <a:r>
              <a:rPr lang="en-US" sz="2400" dirty="0">
                <a:latin typeface="Arial Narrow" panose="020B0606020202030204" pitchFamily="34" charset="0"/>
              </a:rPr>
              <a:t>, “</a:t>
            </a:r>
            <a:r>
              <a:rPr lang="en-US" sz="2400" b="1" dirty="0">
                <a:latin typeface="Arial Narrow" panose="020B0606020202030204" pitchFamily="34" charset="0"/>
              </a:rPr>
              <a:t>WITHHOLD NOT CORRECTION FROM THE CHILD</a:t>
            </a:r>
            <a:r>
              <a:rPr lang="en-US" sz="2400" dirty="0">
                <a:latin typeface="Arial Narrow" panose="020B0606020202030204" pitchFamily="34" charset="0"/>
              </a:rPr>
              <a:t>: for </a:t>
            </a:r>
            <a:r>
              <a:rPr lang="en-US" sz="2400" b="1" dirty="0">
                <a:latin typeface="Arial Narrow" panose="020B0606020202030204" pitchFamily="34" charset="0"/>
              </a:rPr>
              <a:t>IF THOU BEATEST HIM WITH THE ROD</a:t>
            </a:r>
            <a:r>
              <a:rPr lang="en-US" sz="2400" dirty="0">
                <a:latin typeface="Arial Narrow" panose="020B0606020202030204" pitchFamily="34" charset="0"/>
              </a:rPr>
              <a:t>, </a:t>
            </a:r>
            <a:r>
              <a:rPr lang="en-US" sz="2400" b="1" dirty="0">
                <a:latin typeface="Arial Narrow" panose="020B0606020202030204" pitchFamily="34" charset="0"/>
              </a:rPr>
              <a:t>he shall not die</a:t>
            </a:r>
            <a:r>
              <a:rPr lang="en-US" sz="2400" dirty="0">
                <a:latin typeface="Arial Narrow" panose="020B0606020202030204" pitchFamily="34" charset="0"/>
              </a:rPr>
              <a:t>. 14 </a:t>
            </a:r>
            <a:r>
              <a:rPr lang="en-US" sz="2400" b="1" dirty="0">
                <a:latin typeface="Arial Narrow" panose="020B0606020202030204" pitchFamily="34" charset="0"/>
              </a:rPr>
              <a:t>THOU SHALT BEAT HIM WITH THE ROD</a:t>
            </a:r>
            <a:r>
              <a:rPr lang="en-US" sz="2400" dirty="0">
                <a:latin typeface="Arial Narrow" panose="020B0606020202030204" pitchFamily="34" charset="0"/>
              </a:rPr>
              <a:t>, and </a:t>
            </a:r>
            <a:r>
              <a:rPr lang="en-US" sz="2400" b="1" dirty="0">
                <a:latin typeface="Arial Narrow" panose="020B0606020202030204" pitchFamily="34" charset="0"/>
              </a:rPr>
              <a:t>SHALT DELIVER HIS SOUL from HELL</a:t>
            </a:r>
            <a:r>
              <a:rPr lang="en-US" sz="2400" dirty="0">
                <a:latin typeface="Arial Narrow" panose="020B0606020202030204" pitchFamily="34" charset="0"/>
              </a:rPr>
              <a:t>.”</a:t>
            </a:r>
          </a:p>
        </p:txBody>
      </p:sp>
      <p:sp>
        <p:nvSpPr>
          <p:cNvPr id="5" name="TextBox 4">
            <a:extLst>
              <a:ext uri="{FF2B5EF4-FFF2-40B4-BE49-F238E27FC236}">
                <a16:creationId xmlns:a16="http://schemas.microsoft.com/office/drawing/2014/main" id="{C5187492-C687-A287-4E24-6C38D23E57C7}"/>
              </a:ext>
            </a:extLst>
          </p:cNvPr>
          <p:cNvSpPr txBox="1"/>
          <p:nvPr/>
        </p:nvSpPr>
        <p:spPr>
          <a:xfrm>
            <a:off x="0" y="0"/>
            <a:ext cx="9144000" cy="400110"/>
          </a:xfrm>
          <a:prstGeom prst="rect">
            <a:avLst/>
          </a:prstGeom>
          <a:noFill/>
        </p:spPr>
        <p:txBody>
          <a:bodyPr wrap="square" rtlCol="0">
            <a:spAutoFit/>
          </a:bodyPr>
          <a:lstStyle/>
          <a:p>
            <a:pPr algn="ctr"/>
            <a:r>
              <a:rPr lang="en-US" sz="2000" dirty="0">
                <a:solidFill>
                  <a:schemeClr val="bg1">
                    <a:lumMod val="50000"/>
                  </a:schemeClr>
                </a:solidFill>
              </a:rPr>
              <a:t>Training Up A Child</a:t>
            </a:r>
          </a:p>
        </p:txBody>
      </p:sp>
      <p:sp>
        <p:nvSpPr>
          <p:cNvPr id="6" name="TextBox 5">
            <a:extLst>
              <a:ext uri="{FF2B5EF4-FFF2-40B4-BE49-F238E27FC236}">
                <a16:creationId xmlns:a16="http://schemas.microsoft.com/office/drawing/2014/main" id="{4C8E61A7-5681-1737-4DD6-3DAE41C21C00}"/>
              </a:ext>
            </a:extLst>
          </p:cNvPr>
          <p:cNvSpPr txBox="1"/>
          <p:nvPr/>
        </p:nvSpPr>
        <p:spPr>
          <a:xfrm>
            <a:off x="0" y="848380"/>
            <a:ext cx="9144000" cy="523220"/>
          </a:xfrm>
          <a:prstGeom prst="rect">
            <a:avLst/>
          </a:prstGeom>
          <a:noFill/>
        </p:spPr>
        <p:txBody>
          <a:bodyPr wrap="square" rtlCol="0">
            <a:spAutoFit/>
          </a:bodyPr>
          <a:lstStyle/>
          <a:p>
            <a:pPr algn="ctr"/>
            <a:r>
              <a:rPr lang="en-US" sz="2800" b="1" dirty="0"/>
              <a:t>“The Lecture” Is Essential For Training</a:t>
            </a:r>
            <a:r>
              <a:rPr lang="en-US" sz="2800" dirty="0"/>
              <a:t>,</a:t>
            </a:r>
            <a:r>
              <a:rPr lang="en-US" sz="2800" b="1" dirty="0"/>
              <a:t> But Not Unaided</a:t>
            </a:r>
          </a:p>
        </p:txBody>
      </p:sp>
      <p:pic>
        <p:nvPicPr>
          <p:cNvPr id="12" name="Picture 4" descr="Crying Toddler Stock Photos, Images and Backgrounds for Free Download">
            <a:extLst>
              <a:ext uri="{FF2B5EF4-FFF2-40B4-BE49-F238E27FC236}">
                <a16:creationId xmlns:a16="http://schemas.microsoft.com/office/drawing/2014/main" id="{88FAA272-44AE-081E-5108-E9AA63996E4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7200" y="-76200"/>
            <a:ext cx="1090695" cy="1090695"/>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13" name="Picture 4" descr="Know how to deal with a stubborn child | WOW Parenting">
            <a:extLst>
              <a:ext uri="{FF2B5EF4-FFF2-40B4-BE49-F238E27FC236}">
                <a16:creationId xmlns:a16="http://schemas.microsoft.com/office/drawing/2014/main" id="{D30825E4-FCFA-F9D9-4C19-6DF506F6D76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1000" y="76200"/>
            <a:ext cx="838200" cy="838200"/>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9961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0" grpId="0"/>
      <p:bldP spid="11"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data:image/jpeg;base64,/9j/4AAQSkZJRgABAQAAAQABAAD/2wCEAAkGBhQSEBUUEhQWFRQVFBQVFRcWGBUUFhYWFRcVGBQUGBUXHSYeFxkjGRQVHy8gIycpLCwsFR4xNTAqNSYrLCkBCQoKDgwOGg8PGCkkHyApKSksLCwqLCopKSwsKSwpLCkpKSksKSwpLCwpKSksLCkpKSwpLCwpKSwsLCwwLCkpKf/AABEIALcBEwMBIgACEQEDEQH/xAAcAAACAwEBAQEAAAAAAAAAAAADBAACBQYBBwj/xAA8EAABAwIDBgMHAgYBBAMAAAABAAIRAyEEMUEFEhNRYXGBkaEGIjKxweHwFNEHFSNCUvFiFnKSsiRDU//EABoBAAMBAQEBAAAAAAAAAAAAAAABAgMFBAb/xAAsEQACAQMCBQIGAwEAAAAAAAAAAQIDERIEIRMUMUFRYXEiMkKBkaEFUsEV/9oADAMBAAIRAxEAPwD5y2mjspolOkmGU19dFHzzYBlNGbSR2UUZtFaJmbF20kRtJMtpIrKKsTFm0kQUk22iriigkU4SvwU3wVcUUZAJiircJOiivRRSyHYSFJWFBOcFe8BGYWEuEpwk9wVOCjILCPDXvDTvBXhpIzCwnw1U009wl5wkZBYS4aqaaeNJecJGQWETTXnDT5oqhpJ5DEDTVTTT5oqpoouMzzSQ3Ulo8FDdSRcZncFCNJaRooT6SLlIzzRS7qa0nU0J1JZstGY6mhOpLSdSS7qaykrloQNJRNGmvVliaGhTophlFHZRTDKC3TPKxdlFHZRTLKCOygnkQxVtBFbQTbcOjNw6WYWuJtoIgoJ1mHRBQSzDERFBXFBPtwyuMMpdRBiIDDqCgtQUhHw+qpwFPEKxM/gr3gJ/gL0UEZhiICgpwVocBTgIzDEz+CvDQWj+nXhoIzDEz+AvOCtHgqwwZOQJ8ClxUhqDfQy+AvOCtF1Befp1WYsTPNFVNBaPAXhoJ5hiZpoqhorTNBUNBGYYmZwVQ0FpnDqpw6eQ7GU+iguorWfh0F2HTUhmS+igPorWfQQH4dPIoyX0UF9Far8KguwvVJtFRMo0VFoHCjmfL7qLK6NbM06eHTVOgn8Ls0u0WlS2GVlKvFdzNUZS6Ix2YdHZQW3T2INXJmnsdvMlZvUxKWnkYLMOjswi3hslqYpbMaFk9Si1pWc+3CFWGH6LpP0bf8QrNwY1Hqo5orljnm0+itw+i3jg28vVetwY/wAQjmEVy5gcCUangSdFu8DkApwip5jwHLmS3Y7jp6hFGxOZan+CUM4Z3L1KlVpPuacKK7CT9lAapd2B/JWn+mOpVThBrJ81aqPyRKmvBlnB9vNVOEWq3B/8YXr8MQOkKuMTwTl9pY8UzugjeA3nf8QZ3e5MeQVa29UNMMquBJ+JuQMmJGs7vqvme1tv1HYx9Xm82Ggb7rYHYeq672Z2w0Xc4GmBIdMlhOjm5xP4VwNbXqTl12O1pKVOMem523DLwS5uWTxk7nI/tNkv+nWbivaogiL03f3CC0yY8PFbWxHCtTkES0kEdso52Xo0Gtl8k37GGs0i+eIt+nVTQXR/ysalWbs1q6vMpHNWmbOZOHVThui6wYNg0VhQaNAk9X6Fcr6nIfoydCoNmPOTV1+6FUwp5t+CuWXk5P8AkrzoFU7AdrC6swhuS5uZXLROX/6d5lT/AKebrK6NxQKhS5ib7lKhBdjAdsZg/tQn7OaMmj0W2+EtUhDrSK4a7IyDgxyUTpIUS4sh4IaaOUeScpO/LpKlXTTKql7koaCIGHn8kBj0RtRKzGG4J5ojaZ5oYqq4qJXYbBdw8wFNw81XiqcRLcC4Z1V90jVDFUKCujcNggnmoWnmqcZeOrwjcNgu51VoPNL/AKpW/Upbj2D7nirABKfqVU4lKzC6HYCyvais5mDrOpCagYd2wNyYyPRMCvOqFiHhzS05EEHxF08XYrJH5rr0yKhBuZM99R5rstjYak6jSNLFMoYljXXcHNYRvE8OoIIIvO91IjVcptbAvbWvNy4z3PzQxTe3dIm7oHXmFy6l33PdF23O3qbf/TVN3E4XdLs3UXN4dSc3NBBa5pzsR2Xb+xe1sO8uZS90OvBzB6dOy+Z7MZVbRcytTLmlzTSDifdJDi+Bo3dE9COq3fZTDDi06tOxNrRMxPn9CvNGWE00a/PFn15tW114ao5pL9RC8OJXdjE5bkNnEDmq/qRzSZrqhqK8SLsddiR1QH40DSUDicxKqXDkfNPFBdhf5kNAVU43oliUNzinjETlIO/GdEtUxp5BCe8peo7sqUUTeRarjXdElXxjualQFK1WHmnlTj1YrTZU4p3NRBcDzUVZ0/KDGfhjtOm4Jum9wGfqk8PiKVVm9ujIZySO8WPefBNUHsj+mIk3EG8aZReCuM/5iH9H+j0LSvyPUqzufqj/AKiM3DxICyRWpuJ3qbQ3M5CSIIvHojDaVARvUaZMzk0gjU9/2S/60H9NvuPl2vqNGjtRj/hqMMEgw4G7cx4JhmLH+Q8wgUdq4V1MEUmNj/GmBEjUxHRZmI9oGNBDKeoALWi0kCQAO6Uv5NLpG5a078m6MUP8m3yuPJLVNv0GP3HVmBxgbpN7kAadUjg9qBzSWio4tdAa4broJu4Agd5svKeF3mnfY0mZDnNG9naRJuO6wX8tKbtCkzTlUusja/UgmJv0BP0U/VDXeHdrh8wkaZLfie8+MDsBooCw33ZPM+8fVehaqu/pS+7ZPAj5Yf8AmrZIG+SM4Y/9lBjicqdU5D4RfWbuXnHdyPgIsvBUdyK0epqW7fgSoR9S9TFkEAMJveXMG7Pj2RGGqbhjeGGuLnuqBsEaRuxETJmyDv8AMA9wh4yXgDfewDIU3bjY5buXeyhairfdr8D4MTSrUnMALmuO9uwKbXVCd45yAABrJK84DpyEaH3suZEZrAfsneMmviDlI3xumOYDZjpKbfSJ/vMfnVZ1tRW6Q/wpUYgdh7WrV6tRj8O+mxvwPe3d3gDHwTN4JlbDtn1XscKZZMEAkECY5yV5sPYrqhJNmXvLpM6dBb1WxtzHswmFqPkAMpuLe4HujxMDxUR1Fd3lJ2XgpUYXOOofwkpvh1fFVKgMOI3GtkxnaY8lrO9jsI3da8FpaW7rgWn4crlq0dge09B9GmCb7rRcHMAA/JbL8PSqDn5rzzjGrvnv7iymuhg4bZLQRO5VFwSABMyAXC021RP+kqbKnEpGDq2AG8vdOY7LapbPpMynzJQNr7bpUKD6jrBo5ZnQDqVFOjCl8Tl+wUpnPYusKZIdIIzBQTtEAAxmY8/z0WhQ2nh8c0Aktd5OH0IWL7Q7POGbvu99s+6Wj4jBzzII5LGtLUx3jNtFSp2fQLV2zTa6INnNBOl72joFSltxj3ABrgIuXESDIjLQ38lxtTavEqOEx/UndMiAASAZESNRpIWtTduNImx1Ec5ym5+6yeqrxVnJk4rwdGMYwyBnrdDxGIYIkacz6rBfiw2oSDYNmJIJ3iYkRFv2WZtnaj+EXMG+W6XMyRoL5clEK+om7ZsrFeDpK2LpiBmcj72Vp58o80amxjzDbgGJ96AeR1C4ytuFlNzqTrh7nPFSpuuMAuIaJIi2fZMbN2kKTBvjekTM2+LOSLn3vRe1ycbXm39ybeiOpq4KmAZcy2kkm/RC/l9OM2DXJ31C5nH40Od7rXNLQXXeC06QLC/LokaePcXAlp+Hes4gEAXN8steSHON9m7e7GdRjaQZvHeaGDdhwzvmd3kIKwqu1KBuK0gn/B4sMjfmuY2zt6pUY9nvf1PdPK+ZGsArnaOOIZBaDEzznS/JbwoQmru/5DJn0R2Opf8A7gZGNw6+Ki5fD7TcGNDfeAAAMAW/LKLTgw8DyZ02wS11I+8esDkTa11MNSrkxuS3eMEmBHvZ+i06ECwAA6R9E9SY2w0FxpC8nLxvuaiFXY1ao7eFQMJAGrsshAtoE/hPZ73A2o7ecP7mSyRyMzOZTlOqBmUwzEhWqMF2JsDw2xabBDWiOsn5p5lAAWCG3Fq7a5WqhFdEAdtMlEFNA43NQVFYg/BHRWayEvxV455/DF0XAaPdV3Eo2odYnpf5oofZUmAU0wq8IclUvUNT7oAvwwg4l4axzt2S1pdAzMCV66r/ALXhqlJjR0WxNpU6lIGi4ObFuv3XLe2WEOJoVmVbDdMC8tIggzqbLImpgaxrUQTQcZqU2z7hObgOWq67G0m4/Cudh3t33MIBJtMWDoyOiHui5La6ON2N7LVC5pZVAAFxcD0W8/2fxtN28ytI5SfqFb2d2XWpt/rNDX3loN4FpMWhdPh6xyLD6ryfDJ/FS/Z454X2bMXA4fFn43jw/wBL3buHLWsDjvl0kjO1ua1K7XMdZljynNY226pdVDNWtAjqbx6qoKN3aFh00r7NnLbR2fw/fp+7eQAbzoG/suz2dj9/D7uIFnNIcDfn6rFxlAU/eqEWHgOt7TCCytxADcAXbOvWPktUrHQfyfEJ1NiNcZO4TJglt/E+Xkka+wahADTSAkuk8Sd68gaQt2Hc1R7jOfgp4UPB5zNxOxnO/uAMNFhaRnfMhKVNh1ZH9SBya05aXzlbpP4UszeaAOI4mSQXbpN9MoKlUILsM5nGUXNIcNy9gWhzWuAN5LviyzCuMPUaBDWnUES4TFr6D9loYvYIqOBqVXvvbeDecmC1oA5LxmHqgiXBzcnS0mAMtwNgB0dVk6O5OJmw9zA0Uw5wdJLXAmxkWnNIYmoRO80tJEbsSBPaZmT5rpnupsgQ6ADA3CS3lBAK5vb236jXBlFpIdyDnXOU+6N219TYqo0EuiE1sZNTDSSfdgQDo4gTlc3vkFnYnYrALv8AizkRfQ59PVNjC13He4ZMiTusJLQTEAEAxI9VrYOiDO/SIdAEvBJ7wZA8FrHKLsiErnOVNj3s60DkNBaFF0zqABjhj/xaot7S8l4GyzEch0yTFJxJ/CkaTvLwTeHedFBY9TMfdM0pzSdPnfrZO0X29b2MJAM0T0lFB/Cgsk/ZWDxl+30VCD78r0VEAvXjn/RAhifzTxVX1I/2k3Yj/aG90qrANnEjxVTizzSwNuq8lABuOZ1RqeLtB+aTV6bSSAMyYFwEANnFfhXjayrisK5lntj1+SAXfT0STTV0FhriclkY/aH6IivRJbvPAfTHwPmSTH9rhGnNPhZntFhGvoFzyAKZDyXGGgDOb5RoLqkrlJ2Oto7Tr4x39PDkUmhjm1nP4Tw9zZdwoY6YkAz7pvmtDC4HHs+KrTdewLXC2gMCJ7Lj/Z7+LLBTb+oqEO3TFOhhn7rQJ3Q0mQfdE5rWP8QWvIDKtdjzuw12HY6ZiN5zZDbXzWnAqS6KR55TT7o66hUrRFTdn/jJvppkuQ217ZOpYh+HqUOHULd9rrObUblvNcBJNhaLJmv/ABJptJDadV0RJe6hSneAIhsk5HUBI4j2qZjJAsWuDmtdulzWxBggCQXWkE90PTVIQbd7eo6VSKla9zJDH1XB9c9maTzdzPRPCr9l6AOnooW5aeq85vKWTPHXy07obqhnMgDnl6osHOQhl3MSmB5ujPpzlV4UzaTBPaMyo6pnJ7ZeipPu5+JNo/dAA9QDfqPsqbp3oJ6xefzqrOeCbT3mfwoVepHwmTpzjKUAV3T05GRNusJd9QxBdfpJ7dijFvuumwIymQQOmeaWAIFgIyJG96z2QgFqzt24jS/yGaDVJN+9z+XRajXNM6yZFsiLxnKBVe0GXduUdBdUAq7EOnP0+yiE/EQYDvn9FEWC5q0I1TjB4FZ9JxztHr4J6hGt+9yoAbpmbi3fKycp1RGk62SQqRlblGXdE4gkfI+mSAG2uJyXoqIO/wCAmArZkW/AmIKavny/dV39R+y9dTGvdC34TQixeo1VDlZoTA9VoVZU3kAWLl5K9cwjkqyk2B0bXfqMP/ybnzkLBcCDB8teqa2Nj9ypB+F1j30Kd29gL77R3XPpz4FXhvpLdGrWSuYgeud/iC7/AOFLrgVaRifiAJ92Rlmt8mFyn8SK5/RtHOuz0a/9l1KXzown8rOR2fig5znMgEDVocRpMzJhbWExbqTA5rofvkNhos2DOuUkGO65DAP96CYzvEreoA091xg3vGoNrr6GlUdt2cqcVfodBgNqGtScS8Cq0EOmBvbr4IdJGhF+63fZ1reIYdJgn3ZIiwMmI1FgIXzjZWLjF1GtyfvAA3vn8123ss88UE8nA2tJAgDrY+SJzdSjJeglFQqL3Oy3Z0HRDc7kNYVOPP5Pqqmqf9L5k7Nj3e8Pzkhuf08l5J6lDn7oGEfWHzlB4kzYE2VHtt8vugVL5zp6IAOK15sYvpY5Sg1bQW5negz5xdA3o0NvVW4ozi+U9NAgCzWAXMExY9exQKsj4w5pdplE3B3SJIUqPBEENPQ/SEqXT8QMZCDIA+YOSEBWpii3K9rwS0x2CSqMm4mesT1EapmtUAtpFnGQZv4+qUrVHAaOA5Ek9clYgDpnJvi4r1D3yb38QZ+SiLBc26Ri31yTFN4mBHXr4rOoEZ37DKI85lM0HWsOkm2fXVS0M0hU0iwXrKl89emSUY8ZCYCapkd/LNIA9JxvBtGtzCOwQRPqUrxxp81BUM/6QIcfUv8AJDLidUu2p3tCu386poYeFYFDaVfdjVIRYqMVCIv+/wCFesH5+ZIBhDVVQfw9VnV/aHDsJa6vTByI3gSD15JnC7RpVBNOox//AGuBjuAnZhdBxFsrLptn1hWow7MWPgLFc3bwTeyMSab50NjqvJqqbnC8eq3RpB2YHGYQtcRoCuO/iLSnBT/jUpn/ANm/VfVNqYMPZPIf6XB+1WzuJha1M57u8IvdnvCPL1V6HUKpZ9yKsbJnxvD4jdcCRMLd2mQ6hxm1LWAaAIB5GMvss/8Al5pvEw5pa1wtZzXZG/ktbDbFa8ngvADoa+m6SDvGLehHZfU04NRZypSTaOZwVZwe0t+IGZ6i6+m7Dx++WGw94WaLG15J1uuDwuDbSqvZVN2PcwjLIkSuq2NgDTqtc0gsL23EQe7ZseyrTwtTb8pkV5XmjvQ+0QFAULe817N4XzZ2AoeD0+yoQSh8Yj881U1baj5n9kAFcCLc0E/mqtxIvPPXyQXu5Tbz01QAKqB+/wCBAI5CT3zRN7Mzl+RCWeTyta9h8k0BXfv4+Xig1Hznn1/cK8EmBGut8s0CtbPLp+cwnYDypbx7pOoyDlHI5Ij3X+Wnmgu3omHCM7Tz5ZKiSj3kHP0Z+yiHxxq2e0KIA1DVHX8ymETiRlbyuByBSVF8eNufVNU2mRHKfPP6qWgHcPW5nQXkIhrG8GP2SlNvM+sWHVMb2cE/FlA0SsUFAg2F9b/lkSn3B85QqDTr627SUUZ+nZFxBmm0ZdMkUA+KA2TzgZcvumKefS8/kpDLCRdEmDyEXnK/NUcet/ko12XfX6oAs13SbX1WR7VbJq4igG0X7rg6SCSA4QRG9pktjevofHmuB9s/aioXvw9IFrAd17oIc/nB0b2zV04tvYibsjkMVhnUnljokGDDg4ebSQVSnVLTLSQeYsfNaWBoYUs/rOripP8AYxpaByuZPdDr7MDiP04rVBF96kWnw3Zle667nm3GcJ7X4inHv7wBmH+8uo2X/EphEV2uaTm5oBb5Zr569pBIIIIMQbEEaELyVEqcWNVGj9E+y/tXh8QzcbXY5wA90u3XEdnQdVX2lptosdVf7rGgkk2G6M475eK/PDKl5XSs9p3/AKCvh3bz21BT3SXk8PceCYBsQY05LlvQunV4kHs30PUq6lGzAYStLRZr6W87dDvip3J3ZBkWg+K6X2doB1VjhAAlwAAgkAx5FcTsmpLo5ldf7PP3areQBt4L61SvQl7HGatVj7mP7VFlPHv3mzvhjyYu1zmiY5i2XVamwd0VGFmRc3LInK40XPe1eK39oVSDYOazn8AANu8rU2HX95ptm3pqFjo5Xp4vx/hpqVad0fQuIB9FBU+X54qjvU/Pn0VC77r546xdz85H2VJ5HzXnEzE3VDHnp11QBcvjPkPuhmqBrP1Vahi3TyQnO6eP0TSAK+uDECOcX+ajqwNy6/KPLM3SjyPz5oFSoZznqPmqAO54uPkI8MsuiBVIVOLy5IL3zY9cv2RYRHvjW/5aUsXATFu0j5L11Uc9eUDxPZCdUI7c/uqEDL+v55KIJk5QvUWAepO5j6x4puidTkMpy8VmU35dPwJsUyHQbwb3DhbOCLFJgPDK09RomWU4PO/ceBSVMTBnTyCapsjyOtoUMobZSvYW1/ZW3tZ/bNCpNB56jx5hHYMwCbacufySAJSd0Jm5nI8lcm9vhmVRruXvDrMi/VF44iwt1QB4wifkmG4g3iQZy0sTCU/NZi3l3TFHIwEwLufr2/CpvX6X6qgbMdpGuas5sGMuSQi7QI0GuV5Gao58j81Xm8Qe8fOF6W26ESQD38AgZi7b9lKGIJcW7jz/APYwQ4/9zcneK4jbfsNWoAuYRVYMy0EOA5lmcdRK+oE29OqEPz88FpGo4kOmmfD5RqdT3SOhX0zbPsfh65LoLHm5cyBJPNuR7rjtuexFbDt4gIqMmDughwHMtuY6r0RnGRjKDiY+y3/1GnqupbtL9PFVoa5wgQ61nWPbNYOH2c10PpkwYs0tL6buW6SN9vIhdZR9mXYikWVCBuid9oLXnkSw53EG8LqxkoUZ38HjcMqqaOGr4jfxD3Xbv1HOHTeJMTrmug2I8mq1paJ3m+9rmLQEHF+xGIpEFm7WAMgCzv8AxP0K09g4F/Ea51NzS1wJk7sQeUb2lrrDT1YJPc1rQk5dDt99C4kWI/NVXfgx5qljnbQaLj2OgEqOyvpqVQOk+HSbaKh5A9UPfvzmNEWA9fV7d459UCrVINundWdVhsEa20QalSO3PyVWAhf1QKlTrz/deVTnr4/koRN+caIAs+3RLmvb7KOrDS2v2QH1bXv3+iZJ6XzOXPy5dUs55UqGSgPPTNMTCCqeS8QhU6epUTFcfp5+JCdpUzaMyMuUEjPwUUUMENU3H0v4GyYYQYExF1FFJaGaFTWBl9vA2TALS4CO1s+8dQoopGSlnHhzixPlZWqCBJy5j9vBRRAF5vBz76ckWicwBJEznbsFFEAFpVi05A6X06jqvKlQkj7dT9FFEAeVbTbO/wC/qvA76jyyheqIA8qO1M5Z/VDa2fD6KKJoCwzsRfK0xnzHRTdvlLu+XL5qKJMCmzNgYKu+KtBhcfeDgHUzPdl/NbrPZ6lTpuFERe8bxuL5vMnW/ooouVqalSFXGMnZ9r7G0Yxtexg4mhDrRAz9eaWcOf4M/ooourB3RkwM8uV1U1Lx3+aii0EVJ6nNesee0fTVeqIAWqVb9fqc0EvvGpJsclFECAtLSYmBzMwJ1tdCfnzAt8/2UUQIXL/kUCta2s39D9VFFQAKlSfn9kJr14oqQmD3gooomSf/2Q=="/>
          <p:cNvSpPr>
            <a:spLocks noChangeAspect="1" noChangeArrowheads="1"/>
          </p:cNvSpPr>
          <p:nvPr/>
        </p:nvSpPr>
        <p:spPr bwMode="auto">
          <a:xfrm>
            <a:off x="0" y="-8429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hQSEBUUEhQWFRQVFBQVFRcWGBUUFhYWFRcVGBQUGBUXHSYeFxkjGRQVHy8gIycpLCwsFR4xNTAqNSYrLCkBCQoKDgwOGg8PGCkkHyApKSksLCwqLCopKSwsKSwpLCkpKSksKSwpLCwpKSksLCkpKSwpLCwpKSwsLCwwLCkpKf/AABEIALcBEwMBIgACEQEDEQH/xAAcAAACAwEBAQEAAAAAAAAAAAADBAACBQYBBwj/xAA8EAABAwIDBgMHAgYBBAMAAAABAAIRAyEEMUEFEhNRYXGBkaEGIjKxweHwFNEHFSNCUvFiFnKSsiRDU//EABoBAAMBAQEBAAAAAAAAAAAAAAABAgMFBAb/xAAsEQACAQMCBQIGAwEAAAAAAAAAAQIDERIEIRMUMUFRYXEiMkKBkaEFUsEV/9oADAMBAAIRAxEAPwD5y2mjspolOkmGU19dFHzzYBlNGbSR2UUZtFaJmbF20kRtJMtpIrKKsTFm0kQUk22iriigkU4SvwU3wVcUUZAJiircJOiivRRSyHYSFJWFBOcFe8BGYWEuEpwk9wVOCjILCPDXvDTvBXhpIzCwnw1U009wl5wkZBYS4aqaaeNJecJGQWETTXnDT5oqhpJ5DEDTVTTT5oqpoouMzzSQ3Ulo8FDdSRcZncFCNJaRooT6SLlIzzRS7qa0nU0J1JZstGY6mhOpLSdSS7qaykrloQNJRNGmvVliaGhTophlFHZRTDKC3TPKxdlFHZRTLKCOygnkQxVtBFbQTbcOjNw6WYWuJtoIgoJ1mHRBQSzDERFBXFBPtwyuMMpdRBiIDDqCgtQUhHw+qpwFPEKxM/gr3gJ/gL0UEZhiICgpwVocBTgIzDEz+CvDQWj+nXhoIzDEz+AvOCtHgqwwZOQJ8ClxUhqDfQy+AvOCtF1Befp1WYsTPNFVNBaPAXhoJ5hiZpoqhorTNBUNBGYYmZwVQ0FpnDqpw6eQ7GU+iguorWfh0F2HTUhmS+igPorWfQQH4dPIoyX0UF9Far8KguwvVJtFRMo0VFoHCjmfL7qLK6NbM06eHTVOgn8Ls0u0WlS2GVlKvFdzNUZS6Ix2YdHZQW3T2INXJmnsdvMlZvUxKWnkYLMOjswi3hslqYpbMaFk9Si1pWc+3CFWGH6LpP0bf8QrNwY1Hqo5orljnm0+itw+i3jg28vVetwY/wAQjmEVy5gcCUangSdFu8DkApwip5jwHLmS3Y7jp6hFGxOZan+CUM4Z3L1KlVpPuacKK7CT9lAapd2B/JWn+mOpVThBrJ81aqPyRKmvBlnB9vNVOEWq3B/8YXr8MQOkKuMTwTl9pY8UzugjeA3nf8QZ3e5MeQVa29UNMMquBJ+JuQMmJGs7vqvme1tv1HYx9Xm82Ggb7rYHYeq672Z2w0Xc4GmBIdMlhOjm5xP4VwNbXqTl12O1pKVOMem523DLwS5uWTxk7nI/tNkv+nWbivaogiL03f3CC0yY8PFbWxHCtTkES0kEdso52Xo0Gtl8k37GGs0i+eIt+nVTQXR/ysalWbs1q6vMpHNWmbOZOHVThui6wYNg0VhQaNAk9X6Fcr6nIfoydCoNmPOTV1+6FUwp5t+CuWXk5P8AkrzoFU7AdrC6swhuS5uZXLROX/6d5lT/AKebrK6NxQKhS5ib7lKhBdjAdsZg/tQn7OaMmj0W2+EtUhDrSK4a7IyDgxyUTpIUS4sh4IaaOUeScpO/LpKlXTTKql7koaCIGHn8kBj0RtRKzGG4J5ojaZ5oYqq4qJXYbBdw8wFNw81XiqcRLcC4Z1V90jVDFUKCujcNggnmoWnmqcZeOrwjcNgu51VoPNL/AKpW/Upbj2D7nirABKfqVU4lKzC6HYCyvais5mDrOpCagYd2wNyYyPRMCvOqFiHhzS05EEHxF08XYrJH5rr0yKhBuZM99R5rstjYak6jSNLFMoYljXXcHNYRvE8OoIIIvO91IjVcptbAvbWvNy4z3PzQxTe3dIm7oHXmFy6l33PdF23O3qbf/TVN3E4XdLs3UXN4dSc3NBBa5pzsR2Xb+xe1sO8uZS90OvBzB6dOy+Z7MZVbRcytTLmlzTSDifdJDi+Bo3dE9COq3fZTDDi06tOxNrRMxPn9CvNGWE00a/PFn15tW114ao5pL9RC8OJXdjE5bkNnEDmq/qRzSZrqhqK8SLsddiR1QH40DSUDicxKqXDkfNPFBdhf5kNAVU43oliUNzinjETlIO/GdEtUxp5BCe8peo7sqUUTeRarjXdElXxjualQFK1WHmnlTj1YrTZU4p3NRBcDzUVZ0/KDGfhjtOm4Jum9wGfqk8PiKVVm9ujIZySO8WPefBNUHsj+mIk3EG8aZReCuM/5iH9H+j0LSvyPUqzufqj/AKiM3DxICyRWpuJ3qbQ3M5CSIIvHojDaVARvUaZMzk0gjU9/2S/60H9NvuPl2vqNGjtRj/hqMMEgw4G7cx4JhmLH+Q8wgUdq4V1MEUmNj/GmBEjUxHRZmI9oGNBDKeoALWi0kCQAO6Uv5NLpG5a078m6MUP8m3yuPJLVNv0GP3HVmBxgbpN7kAadUjg9qBzSWio4tdAa4broJu4Agd5svKeF3mnfY0mZDnNG9naRJuO6wX8tKbtCkzTlUusja/UgmJv0BP0U/VDXeHdrh8wkaZLfie8+MDsBooCw33ZPM+8fVehaqu/pS+7ZPAj5Yf8AmrZIG+SM4Y/9lBjicqdU5D4RfWbuXnHdyPgIsvBUdyK0epqW7fgSoR9S9TFkEAMJveXMG7Pj2RGGqbhjeGGuLnuqBsEaRuxETJmyDv8AMA9wh4yXgDfewDIU3bjY5buXeyhairfdr8D4MTSrUnMALmuO9uwKbXVCd45yAABrJK84DpyEaH3suZEZrAfsneMmviDlI3xumOYDZjpKbfSJ/vMfnVZ1tRW6Q/wpUYgdh7WrV6tRj8O+mxvwPe3d3gDHwTN4JlbDtn1XscKZZMEAkECY5yV5sPYrqhJNmXvLpM6dBb1WxtzHswmFqPkAMpuLe4HujxMDxUR1Fd3lJ2XgpUYXOOofwkpvh1fFVKgMOI3GtkxnaY8lrO9jsI3da8FpaW7rgWn4crlq0dge09B9GmCb7rRcHMAA/JbL8PSqDn5rzzjGrvnv7iymuhg4bZLQRO5VFwSABMyAXC021RP+kqbKnEpGDq2AG8vdOY7LapbPpMynzJQNr7bpUKD6jrBo5ZnQDqVFOjCl8Tl+wUpnPYusKZIdIIzBQTtEAAxmY8/z0WhQ2nh8c0Aktd5OH0IWL7Q7POGbvu99s+6Wj4jBzzII5LGtLUx3jNtFSp2fQLV2zTa6INnNBOl72joFSltxj3ABrgIuXESDIjLQ38lxtTavEqOEx/UndMiAASAZESNRpIWtTduNImx1Ec5ym5+6yeqrxVnJk4rwdGMYwyBnrdDxGIYIkacz6rBfiw2oSDYNmJIJ3iYkRFv2WZtnaj+EXMG+W6XMyRoL5clEK+om7ZsrFeDpK2LpiBmcj72Vp58o80amxjzDbgGJ96AeR1C4ytuFlNzqTrh7nPFSpuuMAuIaJIi2fZMbN2kKTBvjekTM2+LOSLn3vRe1ycbXm39ybeiOpq4KmAZcy2kkm/RC/l9OM2DXJ31C5nH40Od7rXNLQXXeC06QLC/LokaePcXAlp+Hes4gEAXN8steSHON9m7e7GdRjaQZvHeaGDdhwzvmd3kIKwqu1KBuK0gn/B4sMjfmuY2zt6pUY9nvf1PdPK+ZGsArnaOOIZBaDEzznS/JbwoQmru/5DJn0R2Opf8A7gZGNw6+Ki5fD7TcGNDfeAAAMAW/LKLTgw8DyZ02wS11I+8esDkTa11MNSrkxuS3eMEmBHvZ+i06ECwAA6R9E9SY2w0FxpC8nLxvuaiFXY1ao7eFQMJAGrsshAtoE/hPZ73A2o7ecP7mSyRyMzOZTlOqBmUwzEhWqMF2JsDw2xabBDWiOsn5p5lAAWCG3Fq7a5WqhFdEAdtMlEFNA43NQVFYg/BHRWayEvxV455/DF0XAaPdV3Eo2odYnpf5oofZUmAU0wq8IclUvUNT7oAvwwg4l4axzt2S1pdAzMCV66r/ALXhqlJjR0WxNpU6lIGi4ObFuv3XLe2WEOJoVmVbDdMC8tIggzqbLImpgaxrUQTQcZqU2z7hObgOWq67G0m4/Cudh3t33MIBJtMWDoyOiHui5La6ON2N7LVC5pZVAAFxcD0W8/2fxtN28ytI5SfqFb2d2XWpt/rNDX3loN4FpMWhdPh6xyLD6ryfDJ/FS/Z454X2bMXA4fFn43jw/wBL3buHLWsDjvl0kjO1ua1K7XMdZljynNY226pdVDNWtAjqbx6qoKN3aFh00r7NnLbR2fw/fp+7eQAbzoG/suz2dj9/D7uIFnNIcDfn6rFxlAU/eqEWHgOt7TCCytxADcAXbOvWPktUrHQfyfEJ1NiNcZO4TJglt/E+Xkka+wahADTSAkuk8Sd68gaQt2Hc1R7jOfgp4UPB5zNxOxnO/uAMNFhaRnfMhKVNh1ZH9SBya05aXzlbpP4UszeaAOI4mSQXbpN9MoKlUILsM5nGUXNIcNy9gWhzWuAN5LviyzCuMPUaBDWnUES4TFr6D9loYvYIqOBqVXvvbeDecmC1oA5LxmHqgiXBzcnS0mAMtwNgB0dVk6O5OJmw9zA0Uw5wdJLXAmxkWnNIYmoRO80tJEbsSBPaZmT5rpnupsgQ6ADA3CS3lBAK5vb236jXBlFpIdyDnXOU+6N219TYqo0EuiE1sZNTDSSfdgQDo4gTlc3vkFnYnYrALv8AizkRfQ59PVNjC13He4ZMiTusJLQTEAEAxI9VrYOiDO/SIdAEvBJ7wZA8FrHKLsiErnOVNj3s60DkNBaFF0zqABjhj/xaot7S8l4GyzEch0yTFJxJ/CkaTvLwTeHedFBY9TMfdM0pzSdPnfrZO0X29b2MJAM0T0lFB/Cgsk/ZWDxl+30VCD78r0VEAvXjn/RAhifzTxVX1I/2k3Yj/aG90qrANnEjxVTizzSwNuq8lABuOZ1RqeLtB+aTV6bSSAMyYFwEANnFfhXjayrisK5lntj1+SAXfT0STTV0FhriclkY/aH6IivRJbvPAfTHwPmSTH9rhGnNPhZntFhGvoFzyAKZDyXGGgDOb5RoLqkrlJ2Oto7Tr4x39PDkUmhjm1nP4Tw9zZdwoY6YkAz7pvmtDC4HHs+KrTdewLXC2gMCJ7Lj/Z7+LLBTb+oqEO3TFOhhn7rQJ3Q0mQfdE5rWP8QWvIDKtdjzuw12HY6ZiN5zZDbXzWnAqS6KR55TT7o66hUrRFTdn/jJvppkuQ217ZOpYh+HqUOHULd9rrObUblvNcBJNhaLJmv/ABJptJDadV0RJe6hSneAIhsk5HUBI4j2qZjJAsWuDmtdulzWxBggCQXWkE90PTVIQbd7eo6VSKla9zJDH1XB9c9maTzdzPRPCr9l6AOnooW5aeq85vKWTPHXy07obqhnMgDnl6osHOQhl3MSmB5ujPpzlV4UzaTBPaMyo6pnJ7ZeipPu5+JNo/dAA9QDfqPsqbp3oJ6xefzqrOeCbT3mfwoVepHwmTpzjKUAV3T05GRNusJd9QxBdfpJ7dijFvuumwIymQQOmeaWAIFgIyJG96z2QgFqzt24jS/yGaDVJN+9z+XRajXNM6yZFsiLxnKBVe0GXduUdBdUAq7EOnP0+yiE/EQYDvn9FEWC5q0I1TjB4FZ9JxztHr4J6hGt+9yoAbpmbi3fKycp1RGk62SQqRlblGXdE4gkfI+mSAG2uJyXoqIO/wCAmArZkW/AmIKavny/dV39R+y9dTGvdC34TQixeo1VDlZoTA9VoVZU3kAWLl5K9cwjkqyk2B0bXfqMP/ybnzkLBcCDB8teqa2Nj9ypB+F1j30Kd29gL77R3XPpz4FXhvpLdGrWSuYgeud/iC7/AOFLrgVaRifiAJ92Rlmt8mFyn8SK5/RtHOuz0a/9l1KXzown8rOR2fig5znMgEDVocRpMzJhbWExbqTA5rofvkNhos2DOuUkGO65DAP96CYzvEreoA091xg3vGoNrr6GlUdt2cqcVfodBgNqGtScS8Cq0EOmBvbr4IdJGhF+63fZ1reIYdJgn3ZIiwMmI1FgIXzjZWLjF1GtyfvAA3vn8123ss88UE8nA2tJAgDrY+SJzdSjJeglFQqL3Oy3Z0HRDc7kNYVOPP5Pqqmqf9L5k7Nj3e8Pzkhuf08l5J6lDn7oGEfWHzlB4kzYE2VHtt8vugVL5zp6IAOK15sYvpY5Sg1bQW5negz5xdA3o0NvVW4ozi+U9NAgCzWAXMExY9exQKsj4w5pdplE3B3SJIUqPBEENPQ/SEqXT8QMZCDIA+YOSEBWpii3K9rwS0x2CSqMm4mesT1EapmtUAtpFnGQZv4+qUrVHAaOA5Ek9clYgDpnJvi4r1D3yb38QZ+SiLBc26Ri31yTFN4mBHXr4rOoEZ37DKI85lM0HWsOkm2fXVS0M0hU0iwXrKl89emSUY8ZCYCapkd/LNIA9JxvBtGtzCOwQRPqUrxxp81BUM/6QIcfUv8AJDLidUu2p3tCu386poYeFYFDaVfdjVIRYqMVCIv+/wCFesH5+ZIBhDVVQfw9VnV/aHDsJa6vTByI3gSD15JnC7RpVBNOox//AGuBjuAnZhdBxFsrLptn1hWow7MWPgLFc3bwTeyMSab50NjqvJqqbnC8eq3RpB2YHGYQtcRoCuO/iLSnBT/jUpn/ANm/VfVNqYMPZPIf6XB+1WzuJha1M57u8IvdnvCPL1V6HUKpZ9yKsbJnxvD4jdcCRMLd2mQ6hxm1LWAaAIB5GMvss/8Al5pvEw5pa1wtZzXZG/ktbDbFa8ngvADoa+m6SDvGLehHZfU04NRZypSTaOZwVZwe0t+IGZ6i6+m7Dx++WGw94WaLG15J1uuDwuDbSqvZVN2PcwjLIkSuq2NgDTqtc0gsL23EQe7ZseyrTwtTb8pkV5XmjvQ+0QFAULe817N4XzZ2AoeD0+yoQSh8Yj881U1baj5n9kAFcCLc0E/mqtxIvPPXyQXu5Tbz01QAKqB+/wCBAI5CT3zRN7Mzl+RCWeTyta9h8k0BXfv4+Xig1Hznn1/cK8EmBGut8s0CtbPLp+cwnYDypbx7pOoyDlHI5Ij3X+Wnmgu3omHCM7Tz5ZKiSj3kHP0Z+yiHxxq2e0KIA1DVHX8ymETiRlbyuByBSVF8eNufVNU2mRHKfPP6qWgHcPW5nQXkIhrG8GP2SlNvM+sWHVMb2cE/FlA0SsUFAg2F9b/lkSn3B85QqDTr627SUUZ+nZFxBmm0ZdMkUA+KA2TzgZcvumKefS8/kpDLCRdEmDyEXnK/NUcet/ko12XfX6oAs13SbX1WR7VbJq4igG0X7rg6SCSA4QRG9pktjevofHmuB9s/aioXvw9IFrAd17oIc/nB0b2zV04tvYibsjkMVhnUnljokGDDg4ebSQVSnVLTLSQeYsfNaWBoYUs/rOripP8AYxpaByuZPdDr7MDiP04rVBF96kWnw3Zle667nm3GcJ7X4inHv7wBmH+8uo2X/EphEV2uaTm5oBb5Zr569pBIIIIMQbEEaELyVEqcWNVGj9E+y/tXh8QzcbXY5wA90u3XEdnQdVX2lptosdVf7rGgkk2G6M475eK/PDKl5XSs9p3/AKCvh3bz21BT3SXk8PceCYBsQY05LlvQunV4kHs30PUq6lGzAYStLRZr6W87dDvip3J3ZBkWg+K6X2doB1VjhAAlwAAgkAx5FcTsmpLo5ldf7PP3areQBt4L61SvQl7HGatVj7mP7VFlPHv3mzvhjyYu1zmiY5i2XVamwd0VGFmRc3LInK40XPe1eK39oVSDYOazn8AANu8rU2HX95ptm3pqFjo5Xp4vx/hpqVad0fQuIB9FBU+X54qjvU/Pn0VC77r546xdz85H2VJ5HzXnEzE3VDHnp11QBcvjPkPuhmqBrP1Vahi3TyQnO6eP0TSAK+uDECOcX+ajqwNy6/KPLM3SjyPz5oFSoZznqPmqAO54uPkI8MsuiBVIVOLy5IL3zY9cv2RYRHvjW/5aUsXATFu0j5L11Uc9eUDxPZCdUI7c/uqEDL+v55KIJk5QvUWAepO5j6x4puidTkMpy8VmU35dPwJsUyHQbwb3DhbOCLFJgPDK09RomWU4PO/ceBSVMTBnTyCapsjyOtoUMobZSvYW1/ZW3tZ/bNCpNB56jx5hHYMwCbacufySAJSd0Jm5nI8lcm9vhmVRruXvDrMi/VF44iwt1QB4wifkmG4g3iQZy0sTCU/NZi3l3TFHIwEwLufr2/CpvX6X6qgbMdpGuas5sGMuSQi7QI0GuV5Gao58j81Xm8Qe8fOF6W26ESQD38AgZi7b9lKGIJcW7jz/APYwQ4/9zcneK4jbfsNWoAuYRVYMy0EOA5lmcdRK+oE29OqEPz88FpGo4kOmmfD5RqdT3SOhX0zbPsfh65LoLHm5cyBJPNuR7rjtuexFbDt4gIqMmDughwHMtuY6r0RnGRjKDiY+y3/1GnqupbtL9PFVoa5wgQ61nWPbNYOH2c10PpkwYs0tL6buW6SN9vIhdZR9mXYikWVCBuid9oLXnkSw53EG8LqxkoUZ38HjcMqqaOGr4jfxD3Xbv1HOHTeJMTrmug2I8mq1paJ3m+9rmLQEHF+xGIpEFm7WAMgCzv8AxP0K09g4F/Ea51NzS1wJk7sQeUb2lrrDT1YJPc1rQk5dDt99C4kWI/NVXfgx5qljnbQaLj2OgEqOyvpqVQOk+HSbaKh5A9UPfvzmNEWA9fV7d459UCrVINundWdVhsEa20QalSO3PyVWAhf1QKlTrz/deVTnr4/koRN+caIAs+3RLmvb7KOrDS2v2QH1bXv3+iZJ6XzOXPy5dUs55UqGSgPPTNMTCCqeS8QhU6epUTFcfp5+JCdpUzaMyMuUEjPwUUUMENU3H0v4GyYYQYExF1FFJaGaFTWBl9vA2TALS4CO1s+8dQoopGSlnHhzixPlZWqCBJy5j9vBRRAF5vBz76ckWicwBJEznbsFFEAFpVi05A6X06jqvKlQkj7dT9FFEAeVbTbO/wC/qvA76jyyheqIA8qO1M5Z/VDa2fD6KKJoCwzsRfK0xnzHRTdvlLu+XL5qKJMCmzNgYKu+KtBhcfeDgHUzPdl/NbrPZ6lTpuFERe8bxuL5vMnW/ooouVqalSFXGMnZ9r7G0Yxtexg4mhDrRAz9eaWcOf4M/ooourB3RkwM8uV1U1Lx3+aii0EVJ6nNesee0fTVeqIAWqVb9fqc0EvvGpJsclFECAtLSYmBzMwJ1tdCfnzAt8/2UUQIXL/kUCta2s39D9VFFQAKlSfn9kJr14oqQmD3gooomSf/2Q=="/>
          <p:cNvSpPr>
            <a:spLocks noChangeAspect="1" noChangeArrowheads="1"/>
          </p:cNvSpPr>
          <p:nvPr/>
        </p:nvSpPr>
        <p:spPr bwMode="auto">
          <a:xfrm>
            <a:off x="152400" y="-6905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TextBox 11"/>
          <p:cNvSpPr txBox="1"/>
          <p:nvPr/>
        </p:nvSpPr>
        <p:spPr>
          <a:xfrm>
            <a:off x="0" y="4267200"/>
            <a:ext cx="9144000" cy="461665"/>
          </a:xfrm>
          <a:prstGeom prst="rect">
            <a:avLst/>
          </a:prstGeom>
          <a:noFill/>
        </p:spPr>
        <p:txBody>
          <a:bodyPr wrap="square" rtlCol="0">
            <a:spAutoFit/>
          </a:bodyPr>
          <a:lstStyle/>
          <a:p>
            <a:pPr algn="ctr"/>
            <a:r>
              <a:rPr lang="en-US" sz="2400" dirty="0">
                <a:latin typeface="Arial Narrow" panose="020B0606020202030204" pitchFamily="34" charset="0"/>
              </a:rPr>
              <a:t>It’s</a:t>
            </a:r>
            <a:r>
              <a:rPr lang="en-US" sz="2000" dirty="0">
                <a:latin typeface="Arial Narrow" panose="020B0606020202030204" pitchFamily="34" charset="0"/>
              </a:rPr>
              <a:t> </a:t>
            </a:r>
            <a:r>
              <a:rPr lang="en-US" sz="2400" dirty="0">
                <a:latin typeface="Arial Narrow" panose="020B0606020202030204" pitchFamily="34" charset="0"/>
              </a:rPr>
              <a:t>All</a:t>
            </a:r>
            <a:r>
              <a:rPr lang="en-US" sz="2000" dirty="0">
                <a:latin typeface="Arial Narrow" panose="020B0606020202030204" pitchFamily="34" charset="0"/>
              </a:rPr>
              <a:t> </a:t>
            </a:r>
            <a:r>
              <a:rPr lang="en-US" sz="2400" dirty="0">
                <a:latin typeface="Arial Narrow" panose="020B0606020202030204" pitchFamily="34" charset="0"/>
              </a:rPr>
              <a:t>About</a:t>
            </a:r>
            <a:r>
              <a:rPr lang="en-US" sz="2000" dirty="0">
                <a:latin typeface="Arial Narrow" panose="020B0606020202030204" pitchFamily="34" charset="0"/>
              </a:rPr>
              <a:t> </a:t>
            </a:r>
            <a:r>
              <a:rPr lang="en-US" sz="2400" b="1" dirty="0">
                <a:latin typeface="Arial Narrow" panose="020B0606020202030204" pitchFamily="34" charset="0"/>
              </a:rPr>
              <a:t>The</a:t>
            </a:r>
            <a:r>
              <a:rPr lang="en-US" sz="2000" b="1" dirty="0">
                <a:latin typeface="Arial Narrow" panose="020B0606020202030204" pitchFamily="34" charset="0"/>
              </a:rPr>
              <a:t> </a:t>
            </a:r>
            <a:r>
              <a:rPr lang="en-US" sz="2400" b="1" dirty="0">
                <a:latin typeface="Arial Narrow" panose="020B0606020202030204" pitchFamily="34" charset="0"/>
              </a:rPr>
              <a:t>Greatest</a:t>
            </a:r>
            <a:r>
              <a:rPr lang="en-US" sz="2000" b="1" dirty="0">
                <a:latin typeface="Arial Narrow" panose="020B0606020202030204" pitchFamily="34" charset="0"/>
              </a:rPr>
              <a:t> </a:t>
            </a:r>
            <a:r>
              <a:rPr lang="en-US" sz="2400" b="1" dirty="0">
                <a:latin typeface="Arial Narrow" panose="020B0606020202030204" pitchFamily="34" charset="0"/>
              </a:rPr>
              <a:t>Commandment</a:t>
            </a:r>
            <a:r>
              <a:rPr lang="en-US" sz="2000" b="1" dirty="0">
                <a:latin typeface="Arial Narrow" panose="020B0606020202030204" pitchFamily="34" charset="0"/>
              </a:rPr>
              <a:t> </a:t>
            </a:r>
            <a:r>
              <a:rPr lang="en-US" sz="2400" dirty="0">
                <a:latin typeface="Arial Narrow" panose="020B0606020202030204" pitchFamily="34" charset="0"/>
              </a:rPr>
              <a:t>(Looking</a:t>
            </a:r>
            <a:r>
              <a:rPr lang="en-US" sz="2000" dirty="0">
                <a:latin typeface="Arial Narrow" panose="020B0606020202030204" pitchFamily="34" charset="0"/>
              </a:rPr>
              <a:t> </a:t>
            </a:r>
            <a:r>
              <a:rPr lang="en-US" sz="2400" dirty="0">
                <a:latin typeface="Arial Narrow" panose="020B0606020202030204" pitchFamily="34" charset="0"/>
              </a:rPr>
              <a:t>To</a:t>
            </a:r>
            <a:r>
              <a:rPr lang="en-US" sz="2000" dirty="0">
                <a:latin typeface="Arial Narrow" panose="020B0606020202030204" pitchFamily="34" charset="0"/>
              </a:rPr>
              <a:t> </a:t>
            </a:r>
            <a:r>
              <a:rPr lang="en-US" sz="2400" dirty="0">
                <a:latin typeface="Arial Narrow" panose="020B0606020202030204" pitchFamily="34" charset="0"/>
              </a:rPr>
              <a:t>God</a:t>
            </a:r>
            <a:r>
              <a:rPr lang="en-US" sz="2000" dirty="0">
                <a:latin typeface="Arial Narrow" panose="020B0606020202030204" pitchFamily="34" charset="0"/>
              </a:rPr>
              <a:t> </a:t>
            </a:r>
            <a:r>
              <a:rPr lang="en-US" sz="2400" dirty="0">
                <a:latin typeface="Arial Narrow" panose="020B0606020202030204" pitchFamily="34" charset="0"/>
              </a:rPr>
              <a:t>For</a:t>
            </a:r>
            <a:r>
              <a:rPr lang="en-US" sz="2000" dirty="0">
                <a:latin typeface="Arial Narrow" panose="020B0606020202030204" pitchFamily="34" charset="0"/>
              </a:rPr>
              <a:t> </a:t>
            </a:r>
            <a:r>
              <a:rPr lang="en-US" sz="2400" dirty="0">
                <a:latin typeface="Arial Narrow" panose="020B0606020202030204" pitchFamily="34" charset="0"/>
              </a:rPr>
              <a:t>Direction).</a:t>
            </a:r>
          </a:p>
        </p:txBody>
      </p:sp>
      <p:sp>
        <p:nvSpPr>
          <p:cNvPr id="5" name="TextBox 4">
            <a:extLst>
              <a:ext uri="{FF2B5EF4-FFF2-40B4-BE49-F238E27FC236}">
                <a16:creationId xmlns:a16="http://schemas.microsoft.com/office/drawing/2014/main" id="{838C66BB-DB95-E50B-B07F-A385C48CA8C7}"/>
              </a:ext>
            </a:extLst>
          </p:cNvPr>
          <p:cNvSpPr txBox="1"/>
          <p:nvPr/>
        </p:nvSpPr>
        <p:spPr>
          <a:xfrm>
            <a:off x="0" y="0"/>
            <a:ext cx="9144000" cy="400110"/>
          </a:xfrm>
          <a:prstGeom prst="rect">
            <a:avLst/>
          </a:prstGeom>
          <a:noFill/>
        </p:spPr>
        <p:txBody>
          <a:bodyPr wrap="square" rtlCol="0">
            <a:spAutoFit/>
          </a:bodyPr>
          <a:lstStyle/>
          <a:p>
            <a:pPr algn="ctr"/>
            <a:r>
              <a:rPr lang="en-US" sz="2000" dirty="0">
                <a:solidFill>
                  <a:schemeClr val="bg1">
                    <a:lumMod val="50000"/>
                  </a:schemeClr>
                </a:solidFill>
              </a:rPr>
              <a:t>Training Up A Child</a:t>
            </a:r>
          </a:p>
        </p:txBody>
      </p:sp>
      <p:sp>
        <p:nvSpPr>
          <p:cNvPr id="10" name="TextBox 9">
            <a:extLst>
              <a:ext uri="{FF2B5EF4-FFF2-40B4-BE49-F238E27FC236}">
                <a16:creationId xmlns:a16="http://schemas.microsoft.com/office/drawing/2014/main" id="{FD0F8212-37F7-559F-27AE-20FEE21F1F70}"/>
              </a:ext>
            </a:extLst>
          </p:cNvPr>
          <p:cNvSpPr txBox="1"/>
          <p:nvPr/>
        </p:nvSpPr>
        <p:spPr>
          <a:xfrm>
            <a:off x="0" y="1371600"/>
            <a:ext cx="9144000" cy="461665"/>
          </a:xfrm>
          <a:prstGeom prst="rect">
            <a:avLst/>
          </a:prstGeom>
          <a:solidFill>
            <a:schemeClr val="bg1">
              <a:lumMod val="85000"/>
            </a:schemeClr>
          </a:solidFill>
          <a:effectLst>
            <a:softEdge rad="63500"/>
          </a:effectLst>
        </p:spPr>
        <p:txBody>
          <a:bodyPr wrap="square" rtlCol="0">
            <a:spAutoFit/>
          </a:bodyPr>
          <a:lstStyle/>
          <a:p>
            <a:pPr algn="ctr"/>
            <a:r>
              <a:rPr lang="en-US" sz="2400" dirty="0">
                <a:latin typeface="Arial Narrow" panose="020B0606020202030204" pitchFamily="34" charset="0"/>
              </a:rPr>
              <a:t>We Must Teach Ourselves, Before Others (Cf. Acts 20:28; I Tim. 4:16)</a:t>
            </a:r>
          </a:p>
        </p:txBody>
      </p:sp>
      <p:sp>
        <p:nvSpPr>
          <p:cNvPr id="15" name="TextBox 14">
            <a:extLst>
              <a:ext uri="{FF2B5EF4-FFF2-40B4-BE49-F238E27FC236}">
                <a16:creationId xmlns:a16="http://schemas.microsoft.com/office/drawing/2014/main" id="{328D2204-0905-EC92-C02E-AEC5A6640CB8}"/>
              </a:ext>
            </a:extLst>
          </p:cNvPr>
          <p:cNvSpPr txBox="1"/>
          <p:nvPr/>
        </p:nvSpPr>
        <p:spPr>
          <a:xfrm>
            <a:off x="0" y="4872335"/>
            <a:ext cx="9144000" cy="461665"/>
          </a:xfrm>
          <a:prstGeom prst="rect">
            <a:avLst/>
          </a:prstGeom>
          <a:noFill/>
        </p:spPr>
        <p:txBody>
          <a:bodyPr wrap="square" rtlCol="0">
            <a:spAutoFit/>
          </a:bodyPr>
          <a:lstStyle/>
          <a:p>
            <a:pPr algn="ctr"/>
            <a:r>
              <a:rPr lang="en-US" sz="2400" dirty="0">
                <a:latin typeface="Arial Narrow" panose="020B0606020202030204" pitchFamily="34" charset="0"/>
              </a:rPr>
              <a:t>Child Training (With Love / Consistency) Is All About God’s Will, Not Ours.</a:t>
            </a:r>
          </a:p>
        </p:txBody>
      </p:sp>
      <p:sp>
        <p:nvSpPr>
          <p:cNvPr id="2" name="TextBox 1">
            <a:extLst>
              <a:ext uri="{FF2B5EF4-FFF2-40B4-BE49-F238E27FC236}">
                <a16:creationId xmlns:a16="http://schemas.microsoft.com/office/drawing/2014/main" id="{61764FA1-FEE6-CE17-6E84-27FA2FC09CB7}"/>
              </a:ext>
            </a:extLst>
          </p:cNvPr>
          <p:cNvSpPr txBox="1"/>
          <p:nvPr/>
        </p:nvSpPr>
        <p:spPr>
          <a:xfrm>
            <a:off x="0" y="838200"/>
            <a:ext cx="9144000" cy="523220"/>
          </a:xfrm>
          <a:prstGeom prst="rect">
            <a:avLst/>
          </a:prstGeom>
          <a:noFill/>
          <a:effectLst>
            <a:softEdge rad="63500"/>
          </a:effectLst>
        </p:spPr>
        <p:txBody>
          <a:bodyPr wrap="square" rtlCol="0">
            <a:spAutoFit/>
          </a:bodyPr>
          <a:lstStyle/>
          <a:p>
            <a:pPr algn="ctr"/>
            <a:r>
              <a:rPr lang="en-US" sz="2800" b="1" dirty="0">
                <a:latin typeface="Arial Narrow" panose="020B0606020202030204" pitchFamily="34" charset="0"/>
              </a:rPr>
              <a:t>All Must Be Done According To The Lord’s  Way (Prov. 3:5-6)</a:t>
            </a:r>
          </a:p>
        </p:txBody>
      </p:sp>
      <p:sp>
        <p:nvSpPr>
          <p:cNvPr id="7" name="Rectangle 6">
            <a:extLst>
              <a:ext uri="{FF2B5EF4-FFF2-40B4-BE49-F238E27FC236}">
                <a16:creationId xmlns:a16="http://schemas.microsoft.com/office/drawing/2014/main" id="{8D39E063-F719-6222-E04B-E1E9E89B91C8}"/>
              </a:ext>
            </a:extLst>
          </p:cNvPr>
          <p:cNvSpPr/>
          <p:nvPr/>
        </p:nvSpPr>
        <p:spPr>
          <a:xfrm>
            <a:off x="2286000" y="1905000"/>
            <a:ext cx="1752600" cy="461665"/>
          </a:xfrm>
          <a:prstGeom prst="rect">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3C9C3C4-705B-12C0-60D0-259DA14B737C}"/>
              </a:ext>
            </a:extLst>
          </p:cNvPr>
          <p:cNvSpPr/>
          <p:nvPr/>
        </p:nvSpPr>
        <p:spPr>
          <a:xfrm>
            <a:off x="838200" y="3017520"/>
            <a:ext cx="1600200" cy="461665"/>
          </a:xfrm>
          <a:prstGeom prst="rect">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8A3B59D-6AF1-69E0-0318-50BBAE5579A1}"/>
              </a:ext>
            </a:extLst>
          </p:cNvPr>
          <p:cNvSpPr txBox="1"/>
          <p:nvPr/>
        </p:nvSpPr>
        <p:spPr>
          <a:xfrm>
            <a:off x="0" y="5493603"/>
            <a:ext cx="9144000" cy="830997"/>
          </a:xfrm>
          <a:prstGeom prst="rect">
            <a:avLst/>
          </a:prstGeom>
          <a:noFill/>
        </p:spPr>
        <p:txBody>
          <a:bodyPr wrap="square" rtlCol="0">
            <a:spAutoFit/>
          </a:bodyPr>
          <a:lstStyle/>
          <a:p>
            <a:pPr algn="ctr"/>
            <a:r>
              <a:rPr lang="en-US" sz="2400" dirty="0">
                <a:latin typeface="Arial Narrow" panose="020B0606020202030204" pitchFamily="34" charset="0"/>
              </a:rPr>
              <a:t>Sometimes We’re Busy, Tired And Frustrated, But What’s Most Important? </a:t>
            </a:r>
            <a:br>
              <a:rPr lang="en-US" sz="2400" dirty="0">
                <a:latin typeface="Arial Narrow" panose="020B0606020202030204" pitchFamily="34" charset="0"/>
              </a:rPr>
            </a:br>
            <a:r>
              <a:rPr lang="en-US" sz="2400" dirty="0">
                <a:latin typeface="Arial Narrow" panose="020B0606020202030204" pitchFamily="34" charset="0"/>
              </a:rPr>
              <a:t>Never Think </a:t>
            </a:r>
            <a:r>
              <a:rPr lang="en-US" sz="2400" i="1" dirty="0">
                <a:latin typeface="Arial Narrow" panose="020B0606020202030204" pitchFamily="34" charset="0"/>
              </a:rPr>
              <a:t>“I Don’t Have Time To Do Deal ‘With This’ Today.”  </a:t>
            </a:r>
            <a:r>
              <a:rPr lang="en-US" sz="2400" dirty="0">
                <a:latin typeface="Arial Narrow" panose="020B0606020202030204" pitchFamily="34" charset="0"/>
              </a:rPr>
              <a:t>Cf. Prov. 13:24</a:t>
            </a:r>
            <a:endParaRPr lang="en-US" sz="2400" b="1" u="sng" dirty="0">
              <a:latin typeface="Arial Narrow" panose="020B0606020202030204" pitchFamily="34" charset="0"/>
            </a:endParaRPr>
          </a:p>
        </p:txBody>
      </p:sp>
      <p:sp>
        <p:nvSpPr>
          <p:cNvPr id="14" name="TextBox 13">
            <a:extLst>
              <a:ext uri="{FF2B5EF4-FFF2-40B4-BE49-F238E27FC236}">
                <a16:creationId xmlns:a16="http://schemas.microsoft.com/office/drawing/2014/main" id="{293DF442-4D77-1548-168A-C0B76E2262EC}"/>
              </a:ext>
            </a:extLst>
          </p:cNvPr>
          <p:cNvSpPr txBox="1"/>
          <p:nvPr/>
        </p:nvSpPr>
        <p:spPr>
          <a:xfrm>
            <a:off x="0" y="6396335"/>
            <a:ext cx="9144000" cy="461665"/>
          </a:xfrm>
          <a:prstGeom prst="rect">
            <a:avLst/>
          </a:prstGeom>
          <a:solidFill>
            <a:schemeClr val="tx1"/>
          </a:solidFill>
          <a:effectLst>
            <a:softEdge rad="63500"/>
          </a:effectLst>
        </p:spPr>
        <p:txBody>
          <a:bodyPr wrap="square" rtlCol="0">
            <a:spAutoFit/>
          </a:bodyPr>
          <a:lstStyle/>
          <a:p>
            <a:pPr algn="ctr"/>
            <a:r>
              <a:rPr lang="en-US" sz="2400" dirty="0">
                <a:solidFill>
                  <a:schemeClr val="bg1">
                    <a:lumMod val="95000"/>
                  </a:schemeClr>
                </a:solidFill>
                <a:latin typeface="Arial Narrow" panose="020B0606020202030204" pitchFamily="34" charset="0"/>
              </a:rPr>
              <a:t>Always Remember </a:t>
            </a:r>
            <a:r>
              <a:rPr lang="en-US" sz="2400" i="1" dirty="0">
                <a:solidFill>
                  <a:schemeClr val="bg1">
                    <a:lumMod val="95000"/>
                  </a:schemeClr>
                </a:solidFill>
                <a:latin typeface="Arial Narrow" panose="020B0606020202030204" pitchFamily="34" charset="0"/>
              </a:rPr>
              <a:t>“</a:t>
            </a:r>
            <a:r>
              <a:rPr lang="en-US" sz="2400" b="1" i="1" dirty="0">
                <a:solidFill>
                  <a:schemeClr val="bg1">
                    <a:lumMod val="95000"/>
                  </a:schemeClr>
                </a:solidFill>
                <a:latin typeface="Arial Narrow" panose="020B0606020202030204" pitchFamily="34" charset="0"/>
              </a:rPr>
              <a:t>The Lice Test</a:t>
            </a:r>
            <a:r>
              <a:rPr lang="en-US" sz="2400" i="1" dirty="0">
                <a:solidFill>
                  <a:schemeClr val="bg1">
                    <a:lumMod val="95000"/>
                  </a:schemeClr>
                </a:solidFill>
                <a:latin typeface="Arial Narrow" panose="020B0606020202030204" pitchFamily="34" charset="0"/>
              </a:rPr>
              <a:t>”!  </a:t>
            </a:r>
            <a:r>
              <a:rPr lang="en-US" sz="2400" dirty="0">
                <a:solidFill>
                  <a:schemeClr val="bg1">
                    <a:lumMod val="95000"/>
                  </a:schemeClr>
                </a:solidFill>
                <a:latin typeface="Arial Narrow" panose="020B0606020202030204" pitchFamily="34" charset="0"/>
              </a:rPr>
              <a:t>We Must Be </a:t>
            </a:r>
            <a:r>
              <a:rPr lang="en-US" sz="2400" i="1" dirty="0">
                <a:solidFill>
                  <a:schemeClr val="bg1">
                    <a:lumMod val="95000"/>
                  </a:schemeClr>
                </a:solidFill>
                <a:latin typeface="Arial Narrow" panose="020B0606020202030204" pitchFamily="34" charset="0"/>
              </a:rPr>
              <a:t>Literally</a:t>
            </a:r>
            <a:r>
              <a:rPr lang="en-US" sz="2400" dirty="0">
                <a:solidFill>
                  <a:schemeClr val="bg1">
                    <a:lumMod val="95000"/>
                  </a:schemeClr>
                </a:solidFill>
                <a:latin typeface="Arial Narrow" panose="020B0606020202030204" pitchFamily="34" charset="0"/>
              </a:rPr>
              <a:t> “Nit Picky.”</a:t>
            </a:r>
            <a:endParaRPr lang="en-US" sz="2400" b="1" u="sng" dirty="0">
              <a:solidFill>
                <a:schemeClr val="bg1">
                  <a:lumMod val="95000"/>
                </a:schemeClr>
              </a:solidFill>
              <a:latin typeface="Arial Narrow" panose="020B0606020202030204" pitchFamily="34" charset="0"/>
            </a:endParaRPr>
          </a:p>
        </p:txBody>
      </p:sp>
      <p:sp>
        <p:nvSpPr>
          <p:cNvPr id="8" name="TextBox 7"/>
          <p:cNvSpPr txBox="1"/>
          <p:nvPr/>
        </p:nvSpPr>
        <p:spPr>
          <a:xfrm>
            <a:off x="0" y="1905000"/>
            <a:ext cx="9144000" cy="2308324"/>
          </a:xfrm>
          <a:prstGeom prst="rect">
            <a:avLst/>
          </a:prstGeom>
          <a:noFill/>
        </p:spPr>
        <p:txBody>
          <a:bodyPr wrap="square" rtlCol="0">
            <a:spAutoFit/>
          </a:bodyPr>
          <a:lstStyle/>
          <a:p>
            <a:pPr algn="just"/>
            <a:r>
              <a:rPr lang="en-US" sz="2400" b="1" u="sng" dirty="0">
                <a:latin typeface="Arial Narrow" panose="020B0606020202030204" pitchFamily="34" charset="0"/>
              </a:rPr>
              <a:t>Deut. 6:5-9</a:t>
            </a:r>
            <a:r>
              <a:rPr lang="en-US" sz="2400" dirty="0">
                <a:latin typeface="Arial Narrow" panose="020B0606020202030204" pitchFamily="34" charset="0"/>
              </a:rPr>
              <a:t>, “And </a:t>
            </a:r>
            <a:r>
              <a:rPr lang="en-US" sz="2400" b="1" dirty="0">
                <a:latin typeface="Arial Narrow" panose="020B0606020202030204" pitchFamily="34" charset="0"/>
              </a:rPr>
              <a:t>THOU SHALT LOVE THE LORD THY GOD WITH ALL THINE HEART</a:t>
            </a:r>
            <a:r>
              <a:rPr lang="en-US" sz="2400" dirty="0">
                <a:latin typeface="Arial Narrow" panose="020B0606020202030204" pitchFamily="34" charset="0"/>
              </a:rPr>
              <a:t>, and </a:t>
            </a:r>
            <a:r>
              <a:rPr lang="en-US" sz="2400" b="1" dirty="0">
                <a:latin typeface="Arial Narrow" panose="020B0606020202030204" pitchFamily="34" charset="0"/>
              </a:rPr>
              <a:t>WITH ALL THY SOUL, AND WITH ALL THY MIGHT</a:t>
            </a:r>
            <a:r>
              <a:rPr lang="en-US" sz="2400" dirty="0">
                <a:latin typeface="Arial Narrow" panose="020B0606020202030204" pitchFamily="34" charset="0"/>
              </a:rPr>
              <a:t>. 6 And </a:t>
            </a:r>
            <a:r>
              <a:rPr lang="en-US" sz="2400" b="1" dirty="0">
                <a:latin typeface="Arial Narrow" panose="020B0606020202030204" pitchFamily="34" charset="0"/>
              </a:rPr>
              <a:t>THESE WORDS</a:t>
            </a:r>
            <a:r>
              <a:rPr lang="en-US" sz="2400" dirty="0">
                <a:latin typeface="Arial Narrow" panose="020B0606020202030204" pitchFamily="34" charset="0"/>
              </a:rPr>
              <a:t>, which I command thee this day, </a:t>
            </a:r>
            <a:r>
              <a:rPr lang="en-US" sz="2400" b="1" dirty="0">
                <a:latin typeface="Arial Narrow" panose="020B0606020202030204" pitchFamily="34" charset="0"/>
              </a:rPr>
              <a:t>Shall Be In Thine Heart</a:t>
            </a:r>
            <a:r>
              <a:rPr lang="en-US" sz="2400" dirty="0">
                <a:latin typeface="Arial Narrow" panose="020B0606020202030204" pitchFamily="34" charset="0"/>
              </a:rPr>
              <a:t>: 7 And </a:t>
            </a:r>
            <a:r>
              <a:rPr lang="en-US" sz="2400" b="1" dirty="0">
                <a:latin typeface="Arial Narrow" panose="020B0606020202030204" pitchFamily="34" charset="0"/>
              </a:rPr>
              <a:t>THOU SHALT TEACH THEM DILIGENTLY UNTO THY CHILDREN</a:t>
            </a:r>
            <a:r>
              <a:rPr lang="en-US" sz="2400" dirty="0">
                <a:latin typeface="Arial Narrow" panose="020B0606020202030204" pitchFamily="34" charset="0"/>
              </a:rPr>
              <a:t>, and </a:t>
            </a:r>
            <a:r>
              <a:rPr lang="en-US" sz="2400" u="sng" dirty="0">
                <a:latin typeface="Arial Narrow" panose="020B0606020202030204" pitchFamily="34" charset="0"/>
              </a:rPr>
              <a:t>shalt</a:t>
            </a:r>
            <a:r>
              <a:rPr lang="en-US" sz="2400" dirty="0">
                <a:latin typeface="Arial Narrow" panose="020B0606020202030204" pitchFamily="34" charset="0"/>
              </a:rPr>
              <a:t> </a:t>
            </a:r>
            <a:r>
              <a:rPr lang="en-US" sz="2400" u="sng" dirty="0">
                <a:latin typeface="Arial Narrow" panose="020B0606020202030204" pitchFamily="34" charset="0"/>
              </a:rPr>
              <a:t>talk of them when thou</a:t>
            </a:r>
            <a:r>
              <a:rPr lang="en-US" sz="2400" dirty="0">
                <a:latin typeface="Arial Narrow" panose="020B0606020202030204" pitchFamily="34" charset="0"/>
              </a:rPr>
              <a:t> </a:t>
            </a:r>
            <a:r>
              <a:rPr lang="en-US" sz="2400" dirty="0" err="1">
                <a:latin typeface="Arial Narrow" panose="020B0606020202030204" pitchFamily="34" charset="0"/>
              </a:rPr>
              <a:t>sittest</a:t>
            </a:r>
            <a:r>
              <a:rPr lang="en-US" sz="2400" dirty="0">
                <a:latin typeface="Arial Narrow" panose="020B0606020202030204" pitchFamily="34" charset="0"/>
              </a:rPr>
              <a:t> in thine house, and </a:t>
            </a:r>
            <a:r>
              <a:rPr lang="en-US" sz="2400" u="sng" dirty="0">
                <a:latin typeface="Arial Narrow" panose="020B0606020202030204" pitchFamily="34" charset="0"/>
              </a:rPr>
              <a:t>when thou</a:t>
            </a:r>
            <a:r>
              <a:rPr lang="en-US" sz="2400" dirty="0">
                <a:latin typeface="Arial Narrow" panose="020B0606020202030204" pitchFamily="34" charset="0"/>
              </a:rPr>
              <a:t> </a:t>
            </a:r>
            <a:r>
              <a:rPr lang="en-US" sz="2400" dirty="0" err="1">
                <a:latin typeface="Arial Narrow" panose="020B0606020202030204" pitchFamily="34" charset="0"/>
              </a:rPr>
              <a:t>walkest</a:t>
            </a:r>
            <a:r>
              <a:rPr lang="en-US" sz="2400" dirty="0">
                <a:latin typeface="Arial Narrow" panose="020B0606020202030204" pitchFamily="34" charset="0"/>
              </a:rPr>
              <a:t> by the way, and </a:t>
            </a:r>
            <a:r>
              <a:rPr lang="en-US" sz="2400" u="sng" dirty="0">
                <a:latin typeface="Arial Narrow" panose="020B0606020202030204" pitchFamily="34" charset="0"/>
              </a:rPr>
              <a:t>when thou</a:t>
            </a:r>
            <a:r>
              <a:rPr lang="en-US" sz="2400" dirty="0">
                <a:latin typeface="Arial Narrow" panose="020B0606020202030204" pitchFamily="34" charset="0"/>
              </a:rPr>
              <a:t> </a:t>
            </a:r>
            <a:r>
              <a:rPr lang="en-US" sz="2400" dirty="0" err="1">
                <a:latin typeface="Arial Narrow" panose="020B0606020202030204" pitchFamily="34" charset="0"/>
              </a:rPr>
              <a:t>liest</a:t>
            </a:r>
            <a:r>
              <a:rPr lang="en-US" sz="2400" dirty="0">
                <a:latin typeface="Arial Narrow" panose="020B0606020202030204" pitchFamily="34" charset="0"/>
              </a:rPr>
              <a:t> down, and </a:t>
            </a:r>
            <a:r>
              <a:rPr lang="en-US" sz="2400" u="sng" dirty="0">
                <a:latin typeface="Arial Narrow" panose="020B0606020202030204" pitchFamily="34" charset="0"/>
              </a:rPr>
              <a:t>when thou</a:t>
            </a:r>
            <a:r>
              <a:rPr lang="en-US" sz="2400" dirty="0">
                <a:latin typeface="Arial Narrow" panose="020B0606020202030204" pitchFamily="34" charset="0"/>
              </a:rPr>
              <a:t> </a:t>
            </a:r>
            <a:r>
              <a:rPr lang="en-US" sz="2400" dirty="0" err="1">
                <a:latin typeface="Arial Narrow" panose="020B0606020202030204" pitchFamily="34" charset="0"/>
              </a:rPr>
              <a:t>risest</a:t>
            </a:r>
            <a:r>
              <a:rPr lang="en-US" sz="2400" dirty="0">
                <a:latin typeface="Arial Narrow" panose="020B0606020202030204" pitchFamily="34" charset="0"/>
              </a:rPr>
              <a:t> up….”  </a:t>
            </a:r>
            <a:r>
              <a:rPr lang="en-US" sz="2400" b="1" u="sng" dirty="0">
                <a:latin typeface="Arial Narrow" panose="020B0606020202030204" pitchFamily="34" charset="0"/>
              </a:rPr>
              <a:t>Cf.</a:t>
            </a:r>
            <a:r>
              <a:rPr lang="en-US" sz="2000" b="1" u="sng" dirty="0">
                <a:latin typeface="Arial Narrow" panose="020B0606020202030204" pitchFamily="34" charset="0"/>
              </a:rPr>
              <a:t> </a:t>
            </a:r>
            <a:r>
              <a:rPr lang="en-US" sz="2400" b="1" u="sng" dirty="0">
                <a:latin typeface="Arial Narrow" panose="020B0606020202030204" pitchFamily="34" charset="0"/>
              </a:rPr>
              <a:t>I</a:t>
            </a:r>
            <a:r>
              <a:rPr lang="en-US" sz="2000" b="1" u="sng" dirty="0">
                <a:latin typeface="Arial Narrow" panose="020B0606020202030204" pitchFamily="34" charset="0"/>
              </a:rPr>
              <a:t> </a:t>
            </a:r>
            <a:r>
              <a:rPr lang="en-US" sz="2400" b="1" u="sng" dirty="0">
                <a:latin typeface="Arial Narrow" panose="020B0606020202030204" pitchFamily="34" charset="0"/>
              </a:rPr>
              <a:t>Jn.</a:t>
            </a:r>
            <a:r>
              <a:rPr lang="en-US" sz="2000" b="1" u="sng" dirty="0">
                <a:latin typeface="Arial Narrow" panose="020B0606020202030204" pitchFamily="34" charset="0"/>
              </a:rPr>
              <a:t> </a:t>
            </a:r>
            <a:r>
              <a:rPr lang="en-US" sz="2400" b="1" u="sng" dirty="0">
                <a:latin typeface="Arial Narrow" panose="020B0606020202030204" pitchFamily="34" charset="0"/>
              </a:rPr>
              <a:t>5:3</a:t>
            </a:r>
          </a:p>
        </p:txBody>
      </p:sp>
      <p:pic>
        <p:nvPicPr>
          <p:cNvPr id="16" name="Picture 4" descr="Crying Toddler Stock Photos, Images and Backgrounds for Free Download">
            <a:extLst>
              <a:ext uri="{FF2B5EF4-FFF2-40B4-BE49-F238E27FC236}">
                <a16:creationId xmlns:a16="http://schemas.microsoft.com/office/drawing/2014/main" id="{2F8994C0-D623-F40F-CD95-7A7CDB78380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7200" y="-76200"/>
            <a:ext cx="1090695" cy="1090695"/>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17" name="Picture 4" descr="Know how to deal with a stubborn child | WOW Parenting">
            <a:extLst>
              <a:ext uri="{FF2B5EF4-FFF2-40B4-BE49-F238E27FC236}">
                <a16:creationId xmlns:a16="http://schemas.microsoft.com/office/drawing/2014/main" id="{24C0C236-8566-447B-83F5-21C20539816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1000" y="76200"/>
            <a:ext cx="838200" cy="838200"/>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064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2">
                                            <p:txEl>
                                              <p:pRg st="0" end="0"/>
                                            </p:txEl>
                                          </p:spTgt>
                                        </p:tgtEl>
                                        <p:attrNameLst>
                                          <p:attrName>style.visibility</p:attrName>
                                        </p:attrNameLst>
                                      </p:cBhvr>
                                      <p:to>
                                        <p:strVal val="visible"/>
                                      </p:to>
                                    </p:set>
                                    <p:anim calcmode="lin" valueType="num">
                                      <p:cBhvr>
                                        <p:cTn id="25"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12">
                                            <p:txEl>
                                              <p:pRg st="0" end="0"/>
                                            </p:txEl>
                                          </p:spTgt>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500" fill="hold"/>
                                        <p:tgtEl>
                                          <p:spTgt spid="14"/>
                                        </p:tgtEl>
                                        <p:attrNameLst>
                                          <p:attrName>ppt_w</p:attrName>
                                        </p:attrNameLst>
                                      </p:cBhvr>
                                      <p:tavLst>
                                        <p:tav tm="0">
                                          <p:val>
                                            <p:fltVal val="0"/>
                                          </p:val>
                                        </p:tav>
                                        <p:tav tm="100000">
                                          <p:val>
                                            <p:strVal val="#ppt_w"/>
                                          </p:val>
                                        </p:tav>
                                      </p:tavLst>
                                    </p:anim>
                                    <p:anim calcmode="lin" valueType="num">
                                      <p:cBhvr>
                                        <p:cTn id="44" dur="500" fill="hold"/>
                                        <p:tgtEl>
                                          <p:spTgt spid="14"/>
                                        </p:tgtEl>
                                        <p:attrNameLst>
                                          <p:attrName>ppt_h</p:attrName>
                                        </p:attrNameLst>
                                      </p:cBhvr>
                                      <p:tavLst>
                                        <p:tav tm="0">
                                          <p:val>
                                            <p:fltVal val="0"/>
                                          </p:val>
                                        </p:tav>
                                        <p:tav tm="100000">
                                          <p:val>
                                            <p:strVal val="#ppt_h"/>
                                          </p:val>
                                        </p:tav>
                                      </p:tavLst>
                                    </p:anim>
                                    <p:animEffect transition="in" filter="fade">
                                      <p:cBhvr>
                                        <p:cTn id="45" dur="500"/>
                                        <p:tgtEl>
                                          <p:spTgt spid="14"/>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p:cTn id="49" dur="500" fill="hold"/>
                                        <p:tgtEl>
                                          <p:spTgt spid="7"/>
                                        </p:tgtEl>
                                        <p:attrNameLst>
                                          <p:attrName>ppt_w</p:attrName>
                                        </p:attrNameLst>
                                      </p:cBhvr>
                                      <p:tavLst>
                                        <p:tav tm="0">
                                          <p:val>
                                            <p:fltVal val="0"/>
                                          </p:val>
                                        </p:tav>
                                        <p:tav tm="100000">
                                          <p:val>
                                            <p:strVal val="#ppt_w"/>
                                          </p:val>
                                        </p:tav>
                                      </p:tavLst>
                                    </p:anim>
                                    <p:anim calcmode="lin" valueType="num">
                                      <p:cBhvr>
                                        <p:cTn id="50" dur="500" fill="hold"/>
                                        <p:tgtEl>
                                          <p:spTgt spid="7"/>
                                        </p:tgtEl>
                                        <p:attrNameLst>
                                          <p:attrName>ppt_h</p:attrName>
                                        </p:attrNameLst>
                                      </p:cBhvr>
                                      <p:tavLst>
                                        <p:tav tm="0">
                                          <p:val>
                                            <p:fltVal val="0"/>
                                          </p:val>
                                        </p:tav>
                                        <p:tav tm="100000">
                                          <p:val>
                                            <p:strVal val="#ppt_h"/>
                                          </p:val>
                                        </p:tav>
                                      </p:tavLst>
                                    </p:anim>
                                    <p:animEffect transition="in" filter="fade">
                                      <p:cBhvr>
                                        <p:cTn id="51" dur="500"/>
                                        <p:tgtEl>
                                          <p:spTgt spid="7"/>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p:cTn id="54" dur="500" fill="hold"/>
                                        <p:tgtEl>
                                          <p:spTgt spid="11"/>
                                        </p:tgtEl>
                                        <p:attrNameLst>
                                          <p:attrName>ppt_w</p:attrName>
                                        </p:attrNameLst>
                                      </p:cBhvr>
                                      <p:tavLst>
                                        <p:tav tm="0">
                                          <p:val>
                                            <p:fltVal val="0"/>
                                          </p:val>
                                        </p:tav>
                                        <p:tav tm="100000">
                                          <p:val>
                                            <p:strVal val="#ppt_w"/>
                                          </p:val>
                                        </p:tav>
                                      </p:tavLst>
                                    </p:anim>
                                    <p:anim calcmode="lin" valueType="num">
                                      <p:cBhvr>
                                        <p:cTn id="55" dur="500" fill="hold"/>
                                        <p:tgtEl>
                                          <p:spTgt spid="11"/>
                                        </p:tgtEl>
                                        <p:attrNameLst>
                                          <p:attrName>ppt_h</p:attrName>
                                        </p:attrNameLst>
                                      </p:cBhvr>
                                      <p:tavLst>
                                        <p:tav tm="0">
                                          <p:val>
                                            <p:fltVal val="0"/>
                                          </p:val>
                                        </p:tav>
                                        <p:tav tm="100000">
                                          <p:val>
                                            <p:strVal val="#ppt_h"/>
                                          </p:val>
                                        </p:tav>
                                      </p:tavLst>
                                    </p:anim>
                                    <p:animEffect transition="in" filter="fade">
                                      <p:cBhvr>
                                        <p:cTn id="5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p:bldP spid="2" grpId="0"/>
      <p:bldP spid="7" grpId="0" animBg="1"/>
      <p:bldP spid="11" grpId="0" animBg="1"/>
      <p:bldP spid="13" grpId="0"/>
      <p:bldP spid="14" grpId="0" animBg="1"/>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10 Most Expensive Vases To Buy | Rich And Posh">
            <a:extLst>
              <a:ext uri="{FF2B5EF4-FFF2-40B4-BE49-F238E27FC236}">
                <a16:creationId xmlns:a16="http://schemas.microsoft.com/office/drawing/2014/main" id="{03D6BADF-3277-A15D-E3AA-81D5E5E2988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84043" y="4993243"/>
            <a:ext cx="1483757" cy="1483757"/>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2" descr="data:image/jpeg;base64,/9j/4AAQSkZJRgABAQAAAQABAAD/2wCEAAkGBhQSEBUUEhQWFRQVFBQVFRcWGBUUFhYWFRcVGBQUGBUXHSYeFxkjGRQVHy8gIycpLCwsFR4xNTAqNSYrLCkBCQoKDgwOGg8PGCkkHyApKSksLCwqLCopKSwsKSwpLCkpKSksKSwpLCwpKSksLCkpKSwpLCwpKSwsLCwwLCkpKf/AABEIALcBEwMBIgACEQEDEQH/xAAcAAACAwEBAQEAAAAAAAAAAAADBAACBQYBBwj/xAA8EAABAwIDBgMHAgYBBAMAAAABAAIRAyEEMUEFEhNRYXGBkaEGIjKxweHwFNEHFSNCUvFiFnKSsiRDU//EABoBAAMBAQEBAAAAAAAAAAAAAAABAgMFBAb/xAAsEQACAQMCBQIGAwEAAAAAAAAAAQIDERIEIRMUMUFRYXEiMkKBkaEFUsEV/9oADAMBAAIRAxEAPwD5y2mjspolOkmGU19dFHzzYBlNGbSR2UUZtFaJmbF20kRtJMtpIrKKsTFm0kQUk22iriigkU4SvwU3wVcUUZAJiircJOiivRRSyHYSFJWFBOcFe8BGYWEuEpwk9wVOCjILCPDXvDTvBXhpIzCwnw1U009wl5wkZBYS4aqaaeNJecJGQWETTXnDT5oqhpJ5DEDTVTTT5oqpoouMzzSQ3Ulo8FDdSRcZncFCNJaRooT6SLlIzzRS7qa0nU0J1JZstGY6mhOpLSdSS7qaykrloQNJRNGmvVliaGhTophlFHZRTDKC3TPKxdlFHZRTLKCOygnkQxVtBFbQTbcOjNw6WYWuJtoIgoJ1mHRBQSzDERFBXFBPtwyuMMpdRBiIDDqCgtQUhHw+qpwFPEKxM/gr3gJ/gL0UEZhiICgpwVocBTgIzDEz+CvDQWj+nXhoIzDEz+AvOCtHgqwwZOQJ8ClxUhqDfQy+AvOCtF1Befp1WYsTPNFVNBaPAXhoJ5hiZpoqhorTNBUNBGYYmZwVQ0FpnDqpw6eQ7GU+iguorWfh0F2HTUhmS+igPorWfQQH4dPIoyX0UF9Far8KguwvVJtFRMo0VFoHCjmfL7qLK6NbM06eHTVOgn8Ls0u0WlS2GVlKvFdzNUZS6Ix2YdHZQW3T2INXJmnsdvMlZvUxKWnkYLMOjswi3hslqYpbMaFk9Si1pWc+3CFWGH6LpP0bf8QrNwY1Hqo5orljnm0+itw+i3jg28vVetwY/wAQjmEVy5gcCUangSdFu8DkApwip5jwHLmS3Y7jp6hFGxOZan+CUM4Z3L1KlVpPuacKK7CT9lAapd2B/JWn+mOpVThBrJ81aqPyRKmvBlnB9vNVOEWq3B/8YXr8MQOkKuMTwTl9pY8UzugjeA3nf8QZ3e5MeQVa29UNMMquBJ+JuQMmJGs7vqvme1tv1HYx9Xm82Ggb7rYHYeq672Z2w0Xc4GmBIdMlhOjm5xP4VwNbXqTl12O1pKVOMem523DLwS5uWTxk7nI/tNkv+nWbivaogiL03f3CC0yY8PFbWxHCtTkES0kEdso52Xo0Gtl8k37GGs0i+eIt+nVTQXR/ysalWbs1q6vMpHNWmbOZOHVThui6wYNg0VhQaNAk9X6Fcr6nIfoydCoNmPOTV1+6FUwp5t+CuWXk5P8AkrzoFU7AdrC6swhuS5uZXLROX/6d5lT/AKebrK6NxQKhS5ib7lKhBdjAdsZg/tQn7OaMmj0W2+EtUhDrSK4a7IyDgxyUTpIUS4sh4IaaOUeScpO/LpKlXTTKql7koaCIGHn8kBj0RtRKzGG4J5ojaZ5oYqq4qJXYbBdw8wFNw81XiqcRLcC4Z1V90jVDFUKCujcNggnmoWnmqcZeOrwjcNgu51VoPNL/AKpW/Upbj2D7nirABKfqVU4lKzC6HYCyvais5mDrOpCagYd2wNyYyPRMCvOqFiHhzS05EEHxF08XYrJH5rr0yKhBuZM99R5rstjYak6jSNLFMoYljXXcHNYRvE8OoIIIvO91IjVcptbAvbWvNy4z3PzQxTe3dIm7oHXmFy6l33PdF23O3qbf/TVN3E4XdLs3UXN4dSc3NBBa5pzsR2Xb+xe1sO8uZS90OvBzB6dOy+Z7MZVbRcytTLmlzTSDifdJDi+Bo3dE9COq3fZTDDi06tOxNrRMxPn9CvNGWE00a/PFn15tW114ao5pL9RC8OJXdjE5bkNnEDmq/qRzSZrqhqK8SLsddiR1QH40DSUDicxKqXDkfNPFBdhf5kNAVU43oliUNzinjETlIO/GdEtUxp5BCe8peo7sqUUTeRarjXdElXxjualQFK1WHmnlTj1YrTZU4p3NRBcDzUVZ0/KDGfhjtOm4Jum9wGfqk8PiKVVm9ujIZySO8WPefBNUHsj+mIk3EG8aZReCuM/5iH9H+j0LSvyPUqzufqj/AKiM3DxICyRWpuJ3qbQ3M5CSIIvHojDaVARvUaZMzk0gjU9/2S/60H9NvuPl2vqNGjtRj/hqMMEgw4G7cx4JhmLH+Q8wgUdq4V1MEUmNj/GmBEjUxHRZmI9oGNBDKeoALWi0kCQAO6Uv5NLpG5a078m6MUP8m3yuPJLVNv0GP3HVmBxgbpN7kAadUjg9qBzSWio4tdAa4broJu4Agd5svKeF3mnfY0mZDnNG9naRJuO6wX8tKbtCkzTlUusja/UgmJv0BP0U/VDXeHdrh8wkaZLfie8+MDsBooCw33ZPM+8fVehaqu/pS+7ZPAj5Yf8AmrZIG+SM4Y/9lBjicqdU5D4RfWbuXnHdyPgIsvBUdyK0epqW7fgSoR9S9TFkEAMJveXMG7Pj2RGGqbhjeGGuLnuqBsEaRuxETJmyDv8AMA9wh4yXgDfewDIU3bjY5buXeyhairfdr8D4MTSrUnMALmuO9uwKbXVCd45yAABrJK84DpyEaH3suZEZrAfsneMmviDlI3xumOYDZjpKbfSJ/vMfnVZ1tRW6Q/wpUYgdh7WrV6tRj8O+mxvwPe3d3gDHwTN4JlbDtn1XscKZZMEAkECY5yV5sPYrqhJNmXvLpM6dBb1WxtzHswmFqPkAMpuLe4HujxMDxUR1Fd3lJ2XgpUYXOOofwkpvh1fFVKgMOI3GtkxnaY8lrO9jsI3da8FpaW7rgWn4crlq0dge09B9GmCb7rRcHMAA/JbL8PSqDn5rzzjGrvnv7iymuhg4bZLQRO5VFwSABMyAXC021RP+kqbKnEpGDq2AG8vdOY7LapbPpMynzJQNr7bpUKD6jrBo5ZnQDqVFOjCl8Tl+wUpnPYusKZIdIIzBQTtEAAxmY8/z0WhQ2nh8c0Aktd5OH0IWL7Q7POGbvu99s+6Wj4jBzzII5LGtLUx3jNtFSp2fQLV2zTa6INnNBOl72joFSltxj3ABrgIuXESDIjLQ38lxtTavEqOEx/UndMiAASAZESNRpIWtTduNImx1Ec5ym5+6yeqrxVnJk4rwdGMYwyBnrdDxGIYIkacz6rBfiw2oSDYNmJIJ3iYkRFv2WZtnaj+EXMG+W6XMyRoL5clEK+om7ZsrFeDpK2LpiBmcj72Vp58o80amxjzDbgGJ96AeR1C4ytuFlNzqTrh7nPFSpuuMAuIaJIi2fZMbN2kKTBvjekTM2+LOSLn3vRe1ycbXm39ybeiOpq4KmAZcy2kkm/RC/l9OM2DXJ31C5nH40Od7rXNLQXXeC06QLC/LokaePcXAlp+Hes4gEAXN8steSHON9m7e7GdRjaQZvHeaGDdhwzvmd3kIKwqu1KBuK0gn/B4sMjfmuY2zt6pUY9nvf1PdPK+ZGsArnaOOIZBaDEzznS/JbwoQmru/5DJn0R2Opf8A7gZGNw6+Ki5fD7TcGNDfeAAAMAW/LKLTgw8DyZ02wS11I+8esDkTa11MNSrkxuS3eMEmBHvZ+i06ECwAA6R9E9SY2w0FxpC8nLxvuaiFXY1ao7eFQMJAGrsshAtoE/hPZ73A2o7ecP7mSyRyMzOZTlOqBmUwzEhWqMF2JsDw2xabBDWiOsn5p5lAAWCG3Fq7a5WqhFdEAdtMlEFNA43NQVFYg/BHRWayEvxV455/DF0XAaPdV3Eo2odYnpf5oofZUmAU0wq8IclUvUNT7oAvwwg4l4axzt2S1pdAzMCV66r/ALXhqlJjR0WxNpU6lIGi4ObFuv3XLe2WEOJoVmVbDdMC8tIggzqbLImpgaxrUQTQcZqU2z7hObgOWq67G0m4/Cudh3t33MIBJtMWDoyOiHui5La6ON2N7LVC5pZVAAFxcD0W8/2fxtN28ytI5SfqFb2d2XWpt/rNDX3loN4FpMWhdPh6xyLD6ryfDJ/FS/Z454X2bMXA4fFn43jw/wBL3buHLWsDjvl0kjO1ua1K7XMdZljynNY226pdVDNWtAjqbx6qoKN3aFh00r7NnLbR2fw/fp+7eQAbzoG/suz2dj9/D7uIFnNIcDfn6rFxlAU/eqEWHgOt7TCCytxADcAXbOvWPktUrHQfyfEJ1NiNcZO4TJglt/E+Xkka+wahADTSAkuk8Sd68gaQt2Hc1R7jOfgp4UPB5zNxOxnO/uAMNFhaRnfMhKVNh1ZH9SBya05aXzlbpP4UszeaAOI4mSQXbpN9MoKlUILsM5nGUXNIcNy9gWhzWuAN5LviyzCuMPUaBDWnUES4TFr6D9loYvYIqOBqVXvvbeDecmC1oA5LxmHqgiXBzcnS0mAMtwNgB0dVk6O5OJmw9zA0Uw5wdJLXAmxkWnNIYmoRO80tJEbsSBPaZmT5rpnupsgQ6ADA3CS3lBAK5vb236jXBlFpIdyDnXOU+6N219TYqo0EuiE1sZNTDSSfdgQDo4gTlc3vkFnYnYrALv8AizkRfQ59PVNjC13He4ZMiTusJLQTEAEAxI9VrYOiDO/SIdAEvBJ7wZA8FrHKLsiErnOVNj3s60DkNBaFF0zqABjhj/xaot7S8l4GyzEch0yTFJxJ/CkaTvLwTeHedFBY9TMfdM0pzSdPnfrZO0X29b2MJAM0T0lFB/Cgsk/ZWDxl+30VCD78r0VEAvXjn/RAhifzTxVX1I/2k3Yj/aG90qrANnEjxVTizzSwNuq8lABuOZ1RqeLtB+aTV6bSSAMyYFwEANnFfhXjayrisK5lntj1+SAXfT0STTV0FhriclkY/aH6IivRJbvPAfTHwPmSTH9rhGnNPhZntFhGvoFzyAKZDyXGGgDOb5RoLqkrlJ2Oto7Tr4x39PDkUmhjm1nP4Tw9zZdwoY6YkAz7pvmtDC4HHs+KrTdewLXC2gMCJ7Lj/Z7+LLBTb+oqEO3TFOhhn7rQJ3Q0mQfdE5rWP8QWvIDKtdjzuw12HY6ZiN5zZDbXzWnAqS6KR55TT7o66hUrRFTdn/jJvppkuQ217ZOpYh+HqUOHULd9rrObUblvNcBJNhaLJmv/ABJptJDadV0RJe6hSneAIhsk5HUBI4j2qZjJAsWuDmtdulzWxBggCQXWkE90PTVIQbd7eo6VSKla9zJDH1XB9c9maTzdzPRPCr9l6AOnooW5aeq85vKWTPHXy07obqhnMgDnl6osHOQhl3MSmB5ujPpzlV4UzaTBPaMyo6pnJ7ZeipPu5+JNo/dAA9QDfqPsqbp3oJ6xefzqrOeCbT3mfwoVepHwmTpzjKUAV3T05GRNusJd9QxBdfpJ7dijFvuumwIymQQOmeaWAIFgIyJG96z2QgFqzt24jS/yGaDVJN+9z+XRajXNM6yZFsiLxnKBVe0GXduUdBdUAq7EOnP0+yiE/EQYDvn9FEWC5q0I1TjB4FZ9JxztHr4J6hGt+9yoAbpmbi3fKycp1RGk62SQqRlblGXdE4gkfI+mSAG2uJyXoqIO/wCAmArZkW/AmIKavny/dV39R+y9dTGvdC34TQixeo1VDlZoTA9VoVZU3kAWLl5K9cwjkqyk2B0bXfqMP/ybnzkLBcCDB8teqa2Nj9ypB+F1j30Kd29gL77R3XPpz4FXhvpLdGrWSuYgeud/iC7/AOFLrgVaRifiAJ92Rlmt8mFyn8SK5/RtHOuz0a/9l1KXzown8rOR2fig5znMgEDVocRpMzJhbWExbqTA5rofvkNhos2DOuUkGO65DAP96CYzvEreoA091xg3vGoNrr6GlUdt2cqcVfodBgNqGtScS8Cq0EOmBvbr4IdJGhF+63fZ1reIYdJgn3ZIiwMmI1FgIXzjZWLjF1GtyfvAA3vn8123ss88UE8nA2tJAgDrY+SJzdSjJeglFQqL3Oy3Z0HRDc7kNYVOPP5Pqqmqf9L5k7Nj3e8Pzkhuf08l5J6lDn7oGEfWHzlB4kzYE2VHtt8vugVL5zp6IAOK15sYvpY5Sg1bQW5negz5xdA3o0NvVW4ozi+U9NAgCzWAXMExY9exQKsj4w5pdplE3B3SJIUqPBEENPQ/SEqXT8QMZCDIA+YOSEBWpii3K9rwS0x2CSqMm4mesT1EapmtUAtpFnGQZv4+qUrVHAaOA5Ek9clYgDpnJvi4r1D3yb38QZ+SiLBc26Ri31yTFN4mBHXr4rOoEZ37DKI85lM0HWsOkm2fXVS0M0hU0iwXrKl89emSUY8ZCYCapkd/LNIA9JxvBtGtzCOwQRPqUrxxp81BUM/6QIcfUv8AJDLidUu2p3tCu386poYeFYFDaVfdjVIRYqMVCIv+/wCFesH5+ZIBhDVVQfw9VnV/aHDsJa6vTByI3gSD15JnC7RpVBNOox//AGuBjuAnZhdBxFsrLptn1hWow7MWPgLFc3bwTeyMSab50NjqvJqqbnC8eq3RpB2YHGYQtcRoCuO/iLSnBT/jUpn/ANm/VfVNqYMPZPIf6XB+1WzuJha1M57u8IvdnvCPL1V6HUKpZ9yKsbJnxvD4jdcCRMLd2mQ6hxm1LWAaAIB5GMvss/8Al5pvEw5pa1wtZzXZG/ktbDbFa8ngvADoa+m6SDvGLehHZfU04NRZypSTaOZwVZwe0t+IGZ6i6+m7Dx++WGw94WaLG15J1uuDwuDbSqvZVN2PcwjLIkSuq2NgDTqtc0gsL23EQe7ZseyrTwtTb8pkV5XmjvQ+0QFAULe817N4XzZ2AoeD0+yoQSh8Yj881U1baj5n9kAFcCLc0E/mqtxIvPPXyQXu5Tbz01QAKqB+/wCBAI5CT3zRN7Mzl+RCWeTyta9h8k0BXfv4+Xig1Hznn1/cK8EmBGut8s0CtbPLp+cwnYDypbx7pOoyDlHI5Ij3X+Wnmgu3omHCM7Tz5ZKiSj3kHP0Z+yiHxxq2e0KIA1DVHX8ymETiRlbyuByBSVF8eNufVNU2mRHKfPP6qWgHcPW5nQXkIhrG8GP2SlNvM+sWHVMb2cE/FlA0SsUFAg2F9b/lkSn3B85QqDTr627SUUZ+nZFxBmm0ZdMkUA+KA2TzgZcvumKefS8/kpDLCRdEmDyEXnK/NUcet/ko12XfX6oAs13SbX1WR7VbJq4igG0X7rg6SCSA4QRG9pktjevofHmuB9s/aioXvw9IFrAd17oIc/nB0b2zV04tvYibsjkMVhnUnljokGDDg4ebSQVSnVLTLSQeYsfNaWBoYUs/rOripP8AYxpaByuZPdDr7MDiP04rVBF96kWnw3Zle667nm3GcJ7X4inHv7wBmH+8uo2X/EphEV2uaTm5oBb5Zr569pBIIIIMQbEEaELyVEqcWNVGj9E+y/tXh8QzcbXY5wA90u3XEdnQdVX2lptosdVf7rGgkk2G6M475eK/PDKl5XSs9p3/AKCvh3bz21BT3SXk8PceCYBsQY05LlvQunV4kHs30PUq6lGzAYStLRZr6W87dDvip3J3ZBkWg+K6X2doB1VjhAAlwAAgkAx5FcTsmpLo5ldf7PP3areQBt4L61SvQl7HGatVj7mP7VFlPHv3mzvhjyYu1zmiY5i2XVamwd0VGFmRc3LInK40XPe1eK39oVSDYOazn8AANu8rU2HX95ptm3pqFjo5Xp4vx/hpqVad0fQuIB9FBU+X54qjvU/Pn0VC77r546xdz85H2VJ5HzXnEzE3VDHnp11QBcvjPkPuhmqBrP1Vahi3TyQnO6eP0TSAK+uDECOcX+ajqwNy6/KPLM3SjyPz5oFSoZznqPmqAO54uPkI8MsuiBVIVOLy5IL3zY9cv2RYRHvjW/5aUsXATFu0j5L11Uc9eUDxPZCdUI7c/uqEDL+v55KIJk5QvUWAepO5j6x4puidTkMpy8VmU35dPwJsUyHQbwb3DhbOCLFJgPDK09RomWU4PO/ceBSVMTBnTyCapsjyOtoUMobZSvYW1/ZW3tZ/bNCpNB56jx5hHYMwCbacufySAJSd0Jm5nI8lcm9vhmVRruXvDrMi/VF44iwt1QB4wifkmG4g3iQZy0sTCU/NZi3l3TFHIwEwLufr2/CpvX6X6qgbMdpGuas5sGMuSQi7QI0GuV5Gao58j81Xm8Qe8fOF6W26ESQD38AgZi7b9lKGIJcW7jz/APYwQ4/9zcneK4jbfsNWoAuYRVYMy0EOA5lmcdRK+oE29OqEPz88FpGo4kOmmfD5RqdT3SOhX0zbPsfh65LoLHm5cyBJPNuR7rjtuexFbDt4gIqMmDughwHMtuY6r0RnGRjKDiY+y3/1GnqupbtL9PFVoa5wgQ61nWPbNYOH2c10PpkwYs0tL6buW6SN9vIhdZR9mXYikWVCBuid9oLXnkSw53EG8LqxkoUZ38HjcMqqaOGr4jfxD3Xbv1HOHTeJMTrmug2I8mq1paJ3m+9rmLQEHF+xGIpEFm7WAMgCzv8AxP0K09g4F/Ea51NzS1wJk7sQeUb2lrrDT1YJPc1rQk5dDt99C4kWI/NVXfgx5qljnbQaLj2OgEqOyvpqVQOk+HSbaKh5A9UPfvzmNEWA9fV7d459UCrVINundWdVhsEa20QalSO3PyVWAhf1QKlTrz/deVTnr4/koRN+caIAs+3RLmvb7KOrDS2v2QH1bXv3+iZJ6XzOXPy5dUs55UqGSgPPTNMTCCqeS8QhU6epUTFcfp5+JCdpUzaMyMuUEjPwUUUMENU3H0v4GyYYQYExF1FFJaGaFTWBl9vA2TALS4CO1s+8dQoopGSlnHhzixPlZWqCBJy5j9vBRRAF5vBz76ckWicwBJEznbsFFEAFpVi05A6X06jqvKlQkj7dT9FFEAeVbTbO/wC/qvA76jyyheqIA8qO1M5Z/VDa2fD6KKJoCwzsRfK0xnzHRTdvlLu+XL5qKJMCmzNgYKu+KtBhcfeDgHUzPdl/NbrPZ6lTpuFERe8bxuL5vMnW/ooouVqalSFXGMnZ9r7G0Yxtexg4mhDrRAz9eaWcOf4M/ooourB3RkwM8uV1U1Lx3+aii0EVJ6nNesee0fTVeqIAWqVb9fqc0EvvGpJsclFECAtLSYmBzMwJ1tdCfnzAt8/2UUQIXL/kUCta2s39D9VFFQAKlSfn9kJr14oqQmD3gooomSf/2Q=="/>
          <p:cNvSpPr>
            <a:spLocks noChangeAspect="1" noChangeArrowheads="1"/>
          </p:cNvSpPr>
          <p:nvPr/>
        </p:nvSpPr>
        <p:spPr bwMode="auto">
          <a:xfrm>
            <a:off x="0" y="-8429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hQSEBUUEhQWFRQVFBQVFRcWGBUUFhYWFRcVGBQUGBUXHSYeFxkjGRQVHy8gIycpLCwsFR4xNTAqNSYrLCkBCQoKDgwOGg8PGCkkHyApKSksLCwqLCopKSwsKSwpLCkpKSksKSwpLCwpKSksLCkpKSwpLCwpKSwsLCwwLCkpKf/AABEIALcBEwMBIgACEQEDEQH/xAAcAAACAwEBAQEAAAAAAAAAAAADBAACBQYBBwj/xAA8EAABAwIDBgMHAgYBBAMAAAABAAIRAyEEMUEFEhNRYXGBkaEGIjKxweHwFNEHFSNCUvFiFnKSsiRDU//EABoBAAMBAQEBAAAAAAAAAAAAAAABAgMFBAb/xAAsEQACAQMCBQIGAwEAAAAAAAAAAQIDERIEIRMUMUFRYXEiMkKBkaEFUsEV/9oADAMBAAIRAxEAPwD5y2mjspolOkmGU19dFHzzYBlNGbSR2UUZtFaJmbF20kRtJMtpIrKKsTFm0kQUk22iriigkU4SvwU3wVcUUZAJiircJOiivRRSyHYSFJWFBOcFe8BGYWEuEpwk9wVOCjILCPDXvDTvBXhpIzCwnw1U009wl5wkZBYS4aqaaeNJecJGQWETTXnDT5oqhpJ5DEDTVTTT5oqpoouMzzSQ3Ulo8FDdSRcZncFCNJaRooT6SLlIzzRS7qa0nU0J1JZstGY6mhOpLSdSS7qaykrloQNJRNGmvVliaGhTophlFHZRTDKC3TPKxdlFHZRTLKCOygnkQxVtBFbQTbcOjNw6WYWuJtoIgoJ1mHRBQSzDERFBXFBPtwyuMMpdRBiIDDqCgtQUhHw+qpwFPEKxM/gr3gJ/gL0UEZhiICgpwVocBTgIzDEz+CvDQWj+nXhoIzDEz+AvOCtHgqwwZOQJ8ClxUhqDfQy+AvOCtF1Befp1WYsTPNFVNBaPAXhoJ5hiZpoqhorTNBUNBGYYmZwVQ0FpnDqpw6eQ7GU+iguorWfh0F2HTUhmS+igPorWfQQH4dPIoyX0UF9Far8KguwvVJtFRMo0VFoHCjmfL7qLK6NbM06eHTVOgn8Ls0u0WlS2GVlKvFdzNUZS6Ix2YdHZQW3T2INXJmnsdvMlZvUxKWnkYLMOjswi3hslqYpbMaFk9Si1pWc+3CFWGH6LpP0bf8QrNwY1Hqo5orljnm0+itw+i3jg28vVetwY/wAQjmEVy5gcCUangSdFu8DkApwip5jwHLmS3Y7jp6hFGxOZan+CUM4Z3L1KlVpPuacKK7CT9lAapd2B/JWn+mOpVThBrJ81aqPyRKmvBlnB9vNVOEWq3B/8YXr8MQOkKuMTwTl9pY8UzugjeA3nf8QZ3e5MeQVa29UNMMquBJ+JuQMmJGs7vqvme1tv1HYx9Xm82Ggb7rYHYeq672Z2w0Xc4GmBIdMlhOjm5xP4VwNbXqTl12O1pKVOMem523DLwS5uWTxk7nI/tNkv+nWbivaogiL03f3CC0yY8PFbWxHCtTkES0kEdso52Xo0Gtl8k37GGs0i+eIt+nVTQXR/ysalWbs1q6vMpHNWmbOZOHVThui6wYNg0VhQaNAk9X6Fcr6nIfoydCoNmPOTV1+6FUwp5t+CuWXk5P8AkrzoFU7AdrC6swhuS5uZXLROX/6d5lT/AKebrK6NxQKhS5ib7lKhBdjAdsZg/tQn7OaMmj0W2+EtUhDrSK4a7IyDgxyUTpIUS4sh4IaaOUeScpO/LpKlXTTKql7koaCIGHn8kBj0RtRKzGG4J5ojaZ5oYqq4qJXYbBdw8wFNw81XiqcRLcC4Z1V90jVDFUKCujcNggnmoWnmqcZeOrwjcNgu51VoPNL/AKpW/Upbj2D7nirABKfqVU4lKzC6HYCyvais5mDrOpCagYd2wNyYyPRMCvOqFiHhzS05EEHxF08XYrJH5rr0yKhBuZM99R5rstjYak6jSNLFMoYljXXcHNYRvE8OoIIIvO91IjVcptbAvbWvNy4z3PzQxTe3dIm7oHXmFy6l33PdF23O3qbf/TVN3E4XdLs3UXN4dSc3NBBa5pzsR2Xb+xe1sO8uZS90OvBzB6dOy+Z7MZVbRcytTLmlzTSDifdJDi+Bo3dE9COq3fZTDDi06tOxNrRMxPn9CvNGWE00a/PFn15tW114ao5pL9RC8OJXdjE5bkNnEDmq/qRzSZrqhqK8SLsddiR1QH40DSUDicxKqXDkfNPFBdhf5kNAVU43oliUNzinjETlIO/GdEtUxp5BCe8peo7sqUUTeRarjXdElXxjualQFK1WHmnlTj1YrTZU4p3NRBcDzUVZ0/KDGfhjtOm4Jum9wGfqk8PiKVVm9ujIZySO8WPefBNUHsj+mIk3EG8aZReCuM/5iH9H+j0LSvyPUqzufqj/AKiM3DxICyRWpuJ3qbQ3M5CSIIvHojDaVARvUaZMzk0gjU9/2S/60H9NvuPl2vqNGjtRj/hqMMEgw4G7cx4JhmLH+Q8wgUdq4V1MEUmNj/GmBEjUxHRZmI9oGNBDKeoALWi0kCQAO6Uv5NLpG5a078m6MUP8m3yuPJLVNv0GP3HVmBxgbpN7kAadUjg9qBzSWio4tdAa4broJu4Agd5svKeF3mnfY0mZDnNG9naRJuO6wX8tKbtCkzTlUusja/UgmJv0BP0U/VDXeHdrh8wkaZLfie8+MDsBooCw33ZPM+8fVehaqu/pS+7ZPAj5Yf8AmrZIG+SM4Y/9lBjicqdU5D4RfWbuXnHdyPgIsvBUdyK0epqW7fgSoR9S9TFkEAMJveXMG7Pj2RGGqbhjeGGuLnuqBsEaRuxETJmyDv8AMA9wh4yXgDfewDIU3bjY5buXeyhairfdr8D4MTSrUnMALmuO9uwKbXVCd45yAABrJK84DpyEaH3suZEZrAfsneMmviDlI3xumOYDZjpKbfSJ/vMfnVZ1tRW6Q/wpUYgdh7WrV6tRj8O+mxvwPe3d3gDHwTN4JlbDtn1XscKZZMEAkECY5yV5sPYrqhJNmXvLpM6dBb1WxtzHswmFqPkAMpuLe4HujxMDxUR1Fd3lJ2XgpUYXOOofwkpvh1fFVKgMOI3GtkxnaY8lrO9jsI3da8FpaW7rgWn4crlq0dge09B9GmCb7rRcHMAA/JbL8PSqDn5rzzjGrvnv7iymuhg4bZLQRO5VFwSABMyAXC021RP+kqbKnEpGDq2AG8vdOY7LapbPpMynzJQNr7bpUKD6jrBo5ZnQDqVFOjCl8Tl+wUpnPYusKZIdIIzBQTtEAAxmY8/z0WhQ2nh8c0Aktd5OH0IWL7Q7POGbvu99s+6Wj4jBzzII5LGtLUx3jNtFSp2fQLV2zTa6INnNBOl72joFSltxj3ABrgIuXESDIjLQ38lxtTavEqOEx/UndMiAASAZESNRpIWtTduNImx1Ec5ym5+6yeqrxVnJk4rwdGMYwyBnrdDxGIYIkacz6rBfiw2oSDYNmJIJ3iYkRFv2WZtnaj+EXMG+W6XMyRoL5clEK+om7ZsrFeDpK2LpiBmcj72Vp58o80amxjzDbgGJ96AeR1C4ytuFlNzqTrh7nPFSpuuMAuIaJIi2fZMbN2kKTBvjekTM2+LOSLn3vRe1ycbXm39ybeiOpq4KmAZcy2kkm/RC/l9OM2DXJ31C5nH40Od7rXNLQXXeC06QLC/LokaePcXAlp+Hes4gEAXN8steSHON9m7e7GdRjaQZvHeaGDdhwzvmd3kIKwqu1KBuK0gn/B4sMjfmuY2zt6pUY9nvf1PdPK+ZGsArnaOOIZBaDEzznS/JbwoQmru/5DJn0R2Opf8A7gZGNw6+Ki5fD7TcGNDfeAAAMAW/LKLTgw8DyZ02wS11I+8esDkTa11MNSrkxuS3eMEmBHvZ+i06ECwAA6R9E9SY2w0FxpC8nLxvuaiFXY1ao7eFQMJAGrsshAtoE/hPZ73A2o7ecP7mSyRyMzOZTlOqBmUwzEhWqMF2JsDw2xabBDWiOsn5p5lAAWCG3Fq7a5WqhFdEAdtMlEFNA43NQVFYg/BHRWayEvxV455/DF0XAaPdV3Eo2odYnpf5oofZUmAU0wq8IclUvUNT7oAvwwg4l4axzt2S1pdAzMCV66r/ALXhqlJjR0WxNpU6lIGi4ObFuv3XLe2WEOJoVmVbDdMC8tIggzqbLImpgaxrUQTQcZqU2z7hObgOWq67G0m4/Cudh3t33MIBJtMWDoyOiHui5La6ON2N7LVC5pZVAAFxcD0W8/2fxtN28ytI5SfqFb2d2XWpt/rNDX3loN4FpMWhdPh6xyLD6ryfDJ/FS/Z454X2bMXA4fFn43jw/wBL3buHLWsDjvl0kjO1ua1K7XMdZljynNY226pdVDNWtAjqbx6qoKN3aFh00r7NnLbR2fw/fp+7eQAbzoG/suz2dj9/D7uIFnNIcDfn6rFxlAU/eqEWHgOt7TCCytxADcAXbOvWPktUrHQfyfEJ1NiNcZO4TJglt/E+Xkka+wahADTSAkuk8Sd68gaQt2Hc1R7jOfgp4UPB5zNxOxnO/uAMNFhaRnfMhKVNh1ZH9SBya05aXzlbpP4UszeaAOI4mSQXbpN9MoKlUILsM5nGUXNIcNy9gWhzWuAN5LviyzCuMPUaBDWnUES4TFr6D9loYvYIqOBqVXvvbeDecmC1oA5LxmHqgiXBzcnS0mAMtwNgB0dVk6O5OJmw9zA0Uw5wdJLXAmxkWnNIYmoRO80tJEbsSBPaZmT5rpnupsgQ6ADA3CS3lBAK5vb236jXBlFpIdyDnXOU+6N219TYqo0EuiE1sZNTDSSfdgQDo4gTlc3vkFnYnYrALv8AizkRfQ59PVNjC13He4ZMiTusJLQTEAEAxI9VrYOiDO/SIdAEvBJ7wZA8FrHKLsiErnOVNj3s60DkNBaFF0zqABjhj/xaot7S8l4GyzEch0yTFJxJ/CkaTvLwTeHedFBY9TMfdM0pzSdPnfrZO0X29b2MJAM0T0lFB/Cgsk/ZWDxl+30VCD78r0VEAvXjn/RAhifzTxVX1I/2k3Yj/aG90qrANnEjxVTizzSwNuq8lABuOZ1RqeLtB+aTV6bSSAMyYFwEANnFfhXjayrisK5lntj1+SAXfT0STTV0FhriclkY/aH6IivRJbvPAfTHwPmSTH9rhGnNPhZntFhGvoFzyAKZDyXGGgDOb5RoLqkrlJ2Oto7Tr4x39PDkUmhjm1nP4Tw9zZdwoY6YkAz7pvmtDC4HHs+KrTdewLXC2gMCJ7Lj/Z7+LLBTb+oqEO3TFOhhn7rQJ3Q0mQfdE5rWP8QWvIDKtdjzuw12HY6ZiN5zZDbXzWnAqS6KR55TT7o66hUrRFTdn/jJvppkuQ217ZOpYh+HqUOHULd9rrObUblvNcBJNhaLJmv/ABJptJDadV0RJe6hSneAIhsk5HUBI4j2qZjJAsWuDmtdulzWxBggCQXWkE90PTVIQbd7eo6VSKla9zJDH1XB9c9maTzdzPRPCr9l6AOnooW5aeq85vKWTPHXy07obqhnMgDnl6osHOQhl3MSmB5ujPpzlV4UzaTBPaMyo6pnJ7ZeipPu5+JNo/dAA9QDfqPsqbp3oJ6xefzqrOeCbT3mfwoVepHwmTpzjKUAV3T05GRNusJd9QxBdfpJ7dijFvuumwIymQQOmeaWAIFgIyJG96z2QgFqzt24jS/yGaDVJN+9z+XRajXNM6yZFsiLxnKBVe0GXduUdBdUAq7EOnP0+yiE/EQYDvn9FEWC5q0I1TjB4FZ9JxztHr4J6hGt+9yoAbpmbi3fKycp1RGk62SQqRlblGXdE4gkfI+mSAG2uJyXoqIO/wCAmArZkW/AmIKavny/dV39R+y9dTGvdC34TQixeo1VDlZoTA9VoVZU3kAWLl5K9cwjkqyk2B0bXfqMP/ybnzkLBcCDB8teqa2Nj9ypB+F1j30Kd29gL77R3XPpz4FXhvpLdGrWSuYgeud/iC7/AOFLrgVaRifiAJ92Rlmt8mFyn8SK5/RtHOuz0a/9l1KXzown8rOR2fig5znMgEDVocRpMzJhbWExbqTA5rofvkNhos2DOuUkGO65DAP96CYzvEreoA091xg3vGoNrr6GlUdt2cqcVfodBgNqGtScS8Cq0EOmBvbr4IdJGhF+63fZ1reIYdJgn3ZIiwMmI1FgIXzjZWLjF1GtyfvAA3vn8123ss88UE8nA2tJAgDrY+SJzdSjJeglFQqL3Oy3Z0HRDc7kNYVOPP5Pqqmqf9L5k7Nj3e8Pzkhuf08l5J6lDn7oGEfWHzlB4kzYE2VHtt8vugVL5zp6IAOK15sYvpY5Sg1bQW5negz5xdA3o0NvVW4ozi+U9NAgCzWAXMExY9exQKsj4w5pdplE3B3SJIUqPBEENPQ/SEqXT8QMZCDIA+YOSEBWpii3K9rwS0x2CSqMm4mesT1EapmtUAtpFnGQZv4+qUrVHAaOA5Ek9clYgDpnJvi4r1D3yb38QZ+SiLBc26Ri31yTFN4mBHXr4rOoEZ37DKI85lM0HWsOkm2fXVS0M0hU0iwXrKl89emSUY8ZCYCapkd/LNIA9JxvBtGtzCOwQRPqUrxxp81BUM/6QIcfUv8AJDLidUu2p3tCu386poYeFYFDaVfdjVIRYqMVCIv+/wCFesH5+ZIBhDVVQfw9VnV/aHDsJa6vTByI3gSD15JnC7RpVBNOox//AGuBjuAnZhdBxFsrLptn1hWow7MWPgLFc3bwTeyMSab50NjqvJqqbnC8eq3RpB2YHGYQtcRoCuO/iLSnBT/jUpn/ANm/VfVNqYMPZPIf6XB+1WzuJha1M57u8IvdnvCPL1V6HUKpZ9yKsbJnxvD4jdcCRMLd2mQ6hxm1LWAaAIB5GMvss/8Al5pvEw5pa1wtZzXZG/ktbDbFa8ngvADoa+m6SDvGLehHZfU04NRZypSTaOZwVZwe0t+IGZ6i6+m7Dx++WGw94WaLG15J1uuDwuDbSqvZVN2PcwjLIkSuq2NgDTqtc0gsL23EQe7ZseyrTwtTb8pkV5XmjvQ+0QFAULe817N4XzZ2AoeD0+yoQSh8Yj881U1baj5n9kAFcCLc0E/mqtxIvPPXyQXu5Tbz01QAKqB+/wCBAI5CT3zRN7Mzl+RCWeTyta9h8k0BXfv4+Xig1Hznn1/cK8EmBGut8s0CtbPLp+cwnYDypbx7pOoyDlHI5Ij3X+Wnmgu3omHCM7Tz5ZKiSj3kHP0Z+yiHxxq2e0KIA1DVHX8ymETiRlbyuByBSVF8eNufVNU2mRHKfPP6qWgHcPW5nQXkIhrG8GP2SlNvM+sWHVMb2cE/FlA0SsUFAg2F9b/lkSn3B85QqDTr627SUUZ+nZFxBmm0ZdMkUA+KA2TzgZcvumKefS8/kpDLCRdEmDyEXnK/NUcet/ko12XfX6oAs13SbX1WR7VbJq4igG0X7rg6SCSA4QRG9pktjevofHmuB9s/aioXvw9IFrAd17oIc/nB0b2zV04tvYibsjkMVhnUnljokGDDg4ebSQVSnVLTLSQeYsfNaWBoYUs/rOripP8AYxpaByuZPdDr7MDiP04rVBF96kWnw3Zle667nm3GcJ7X4inHv7wBmH+8uo2X/EphEV2uaTm5oBb5Zr569pBIIIIMQbEEaELyVEqcWNVGj9E+y/tXh8QzcbXY5wA90u3XEdnQdVX2lptosdVf7rGgkk2G6M475eK/PDKl5XSs9p3/AKCvh3bz21BT3SXk8PceCYBsQY05LlvQunV4kHs30PUq6lGzAYStLRZr6W87dDvip3J3ZBkWg+K6X2doB1VjhAAlwAAgkAx5FcTsmpLo5ldf7PP3areQBt4L61SvQl7HGatVj7mP7VFlPHv3mzvhjyYu1zmiY5i2XVamwd0VGFmRc3LInK40XPe1eK39oVSDYOazn8AANu8rU2HX95ptm3pqFjo5Xp4vx/hpqVad0fQuIB9FBU+X54qjvU/Pn0VC77r546xdz85H2VJ5HzXnEzE3VDHnp11QBcvjPkPuhmqBrP1Vahi3TyQnO6eP0TSAK+uDECOcX+ajqwNy6/KPLM3SjyPz5oFSoZznqPmqAO54uPkI8MsuiBVIVOLy5IL3zY9cv2RYRHvjW/5aUsXATFu0j5L11Uc9eUDxPZCdUI7c/uqEDL+v55KIJk5QvUWAepO5j6x4puidTkMpy8VmU35dPwJsUyHQbwb3DhbOCLFJgPDK09RomWU4PO/ceBSVMTBnTyCapsjyOtoUMobZSvYW1/ZW3tZ/bNCpNB56jx5hHYMwCbacufySAJSd0Jm5nI8lcm9vhmVRruXvDrMi/VF44iwt1QB4wifkmG4g3iQZy0sTCU/NZi3l3TFHIwEwLufr2/CpvX6X6qgbMdpGuas5sGMuSQi7QI0GuV5Gao58j81Xm8Qe8fOF6W26ESQD38AgZi7b9lKGIJcW7jz/APYwQ4/9zcneK4jbfsNWoAuYRVYMy0EOA5lmcdRK+oE29OqEPz88FpGo4kOmmfD5RqdT3SOhX0zbPsfh65LoLHm5cyBJPNuR7rjtuexFbDt4gIqMmDughwHMtuY6r0RnGRjKDiY+y3/1GnqupbtL9PFVoa5wgQ61nWPbNYOH2c10PpkwYs0tL6buW6SN9vIhdZR9mXYikWVCBuid9oLXnkSw53EG8LqxkoUZ38HjcMqqaOGr4jfxD3Xbv1HOHTeJMTrmug2I8mq1paJ3m+9rmLQEHF+xGIpEFm7WAMgCzv8AxP0K09g4F/Ea51NzS1wJk7sQeUb2lrrDT1YJPc1rQk5dDt99C4kWI/NVXfgx5qljnbQaLj2OgEqOyvpqVQOk+HSbaKh5A9UPfvzmNEWA9fV7d459UCrVINundWdVhsEa20QalSO3PyVWAhf1QKlTrz/deVTnr4/koRN+caIAs+3RLmvb7KOrDS2v2QH1bXv3+iZJ6XzOXPy5dUs55UqGSgPPTNMTCCqeS8QhU6epUTFcfp5+JCdpUzaMyMuUEjPwUUUMENU3H0v4GyYYQYExF1FFJaGaFTWBl9vA2TALS4CO1s+8dQoopGSlnHhzixPlZWqCBJy5j9vBRRAF5vBz76ckWicwBJEznbsFFEAFpVi05A6X06jqvKlQkj7dT9FFEAeVbTbO/wC/qvA76jyyheqIA8qO1M5Z/VDa2fD6KKJoCwzsRfK0xnzHRTdvlLu+XL5qKJMCmzNgYKu+KtBhcfeDgHUzPdl/NbrPZ6lTpuFERe8bxuL5vMnW/ooouVqalSFXGMnZ9r7G0Yxtexg4mhDrRAz9eaWcOf4M/ooourB3RkwM8uV1U1Lx3+aii0EVJ6nNesee0fTVeqIAWqVb9fqc0EvvGpJsclFECAtLSYmBzMwJ1tdCfnzAt8/2UUQIXL/kUCta2s39D9VFFQAKlSfn9kJr14oqQmD3gooomSf/2Q=="/>
          <p:cNvSpPr>
            <a:spLocks noChangeAspect="1" noChangeArrowheads="1"/>
          </p:cNvSpPr>
          <p:nvPr/>
        </p:nvSpPr>
        <p:spPr bwMode="auto">
          <a:xfrm>
            <a:off x="152400" y="-6905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TextBox 11"/>
          <p:cNvSpPr txBox="1"/>
          <p:nvPr/>
        </p:nvSpPr>
        <p:spPr>
          <a:xfrm>
            <a:off x="0" y="3962400"/>
            <a:ext cx="9144000" cy="461665"/>
          </a:xfrm>
          <a:prstGeom prst="rect">
            <a:avLst/>
          </a:prstGeom>
          <a:noFill/>
        </p:spPr>
        <p:txBody>
          <a:bodyPr wrap="square" rtlCol="0">
            <a:spAutoFit/>
          </a:bodyPr>
          <a:lstStyle/>
          <a:p>
            <a:pPr algn="ctr"/>
            <a:r>
              <a:rPr lang="en-US" sz="2400" dirty="0">
                <a:latin typeface="Arial Narrow" panose="020B0606020202030204" pitchFamily="34" charset="0"/>
              </a:rPr>
              <a:t>They Should </a:t>
            </a:r>
            <a:r>
              <a:rPr lang="en-US" sz="2400" i="1" dirty="0">
                <a:latin typeface="Arial Narrow" panose="020B0606020202030204" pitchFamily="34" charset="0"/>
              </a:rPr>
              <a:t>Know</a:t>
            </a:r>
            <a:r>
              <a:rPr lang="en-US" sz="2400" dirty="0">
                <a:latin typeface="Arial Narrow" panose="020B0606020202030204" pitchFamily="34" charset="0"/>
              </a:rPr>
              <a:t> What’s “In” / “Of” The Lord (“What Sayeth The Lord?”)</a:t>
            </a:r>
          </a:p>
        </p:txBody>
      </p:sp>
      <p:sp>
        <p:nvSpPr>
          <p:cNvPr id="5" name="TextBox 4">
            <a:extLst>
              <a:ext uri="{FF2B5EF4-FFF2-40B4-BE49-F238E27FC236}">
                <a16:creationId xmlns:a16="http://schemas.microsoft.com/office/drawing/2014/main" id="{838C66BB-DB95-E50B-B07F-A385C48CA8C7}"/>
              </a:ext>
            </a:extLst>
          </p:cNvPr>
          <p:cNvSpPr txBox="1"/>
          <p:nvPr/>
        </p:nvSpPr>
        <p:spPr>
          <a:xfrm>
            <a:off x="0" y="0"/>
            <a:ext cx="9144000" cy="400110"/>
          </a:xfrm>
          <a:prstGeom prst="rect">
            <a:avLst/>
          </a:prstGeom>
          <a:noFill/>
        </p:spPr>
        <p:txBody>
          <a:bodyPr wrap="square" rtlCol="0">
            <a:spAutoFit/>
          </a:bodyPr>
          <a:lstStyle/>
          <a:p>
            <a:pPr algn="ctr"/>
            <a:r>
              <a:rPr lang="en-US" sz="2000" dirty="0">
                <a:solidFill>
                  <a:schemeClr val="bg1">
                    <a:lumMod val="50000"/>
                  </a:schemeClr>
                </a:solidFill>
              </a:rPr>
              <a:t>Training Up A Child</a:t>
            </a:r>
          </a:p>
        </p:txBody>
      </p:sp>
      <p:sp>
        <p:nvSpPr>
          <p:cNvPr id="10" name="TextBox 9">
            <a:extLst>
              <a:ext uri="{FF2B5EF4-FFF2-40B4-BE49-F238E27FC236}">
                <a16:creationId xmlns:a16="http://schemas.microsoft.com/office/drawing/2014/main" id="{FD0F8212-37F7-559F-27AE-20FEE21F1F70}"/>
              </a:ext>
            </a:extLst>
          </p:cNvPr>
          <p:cNvSpPr txBox="1"/>
          <p:nvPr/>
        </p:nvSpPr>
        <p:spPr>
          <a:xfrm>
            <a:off x="0" y="1371600"/>
            <a:ext cx="9144000" cy="461665"/>
          </a:xfrm>
          <a:prstGeom prst="rect">
            <a:avLst/>
          </a:prstGeom>
          <a:solidFill>
            <a:schemeClr val="bg1">
              <a:lumMod val="85000"/>
            </a:schemeClr>
          </a:solidFill>
          <a:effectLst>
            <a:softEdge rad="63500"/>
          </a:effectLst>
        </p:spPr>
        <p:txBody>
          <a:bodyPr wrap="square" rtlCol="0">
            <a:spAutoFit/>
          </a:bodyPr>
          <a:lstStyle/>
          <a:p>
            <a:pPr algn="ctr"/>
            <a:r>
              <a:rPr lang="en-US" sz="2400" dirty="0">
                <a:latin typeface="Arial Narrow" panose="020B0606020202030204" pitchFamily="34" charset="0"/>
              </a:rPr>
              <a:t>We Must Teach Ourselves, Before Others (Cf. Acts 20:28; I Tim. 4:16)</a:t>
            </a:r>
          </a:p>
        </p:txBody>
      </p:sp>
      <p:sp>
        <p:nvSpPr>
          <p:cNvPr id="15" name="TextBox 14">
            <a:extLst>
              <a:ext uri="{FF2B5EF4-FFF2-40B4-BE49-F238E27FC236}">
                <a16:creationId xmlns:a16="http://schemas.microsoft.com/office/drawing/2014/main" id="{328D2204-0905-EC92-C02E-AEC5A6640CB8}"/>
              </a:ext>
            </a:extLst>
          </p:cNvPr>
          <p:cNvSpPr txBox="1"/>
          <p:nvPr/>
        </p:nvSpPr>
        <p:spPr>
          <a:xfrm>
            <a:off x="0" y="4495800"/>
            <a:ext cx="7848600" cy="830997"/>
          </a:xfrm>
          <a:prstGeom prst="rect">
            <a:avLst/>
          </a:prstGeom>
          <a:noFill/>
        </p:spPr>
        <p:txBody>
          <a:bodyPr wrap="square" rtlCol="0">
            <a:spAutoFit/>
          </a:bodyPr>
          <a:lstStyle/>
          <a:p>
            <a:pPr algn="ctr"/>
            <a:r>
              <a:rPr lang="en-US" sz="2400" dirty="0">
                <a:latin typeface="Arial Narrow" panose="020B0606020202030204" pitchFamily="34" charset="0"/>
              </a:rPr>
              <a:t>Calm Consistency Triumphs</a:t>
            </a:r>
            <a:br>
              <a:rPr lang="en-US" sz="2400" dirty="0">
                <a:latin typeface="Arial Narrow" panose="020B0606020202030204" pitchFamily="34" charset="0"/>
              </a:rPr>
            </a:br>
            <a:r>
              <a:rPr lang="en-US" sz="2400" dirty="0">
                <a:latin typeface="Arial Narrow" panose="020B0606020202030204" pitchFamily="34" charset="0"/>
              </a:rPr>
              <a:t>(No Varying Boundaries Based On Our Mood Or “Things”)</a:t>
            </a:r>
          </a:p>
        </p:txBody>
      </p:sp>
      <p:sp>
        <p:nvSpPr>
          <p:cNvPr id="2" name="TextBox 1">
            <a:extLst>
              <a:ext uri="{FF2B5EF4-FFF2-40B4-BE49-F238E27FC236}">
                <a16:creationId xmlns:a16="http://schemas.microsoft.com/office/drawing/2014/main" id="{61764FA1-FEE6-CE17-6E84-27FA2FC09CB7}"/>
              </a:ext>
            </a:extLst>
          </p:cNvPr>
          <p:cNvSpPr txBox="1"/>
          <p:nvPr/>
        </p:nvSpPr>
        <p:spPr>
          <a:xfrm>
            <a:off x="0" y="838200"/>
            <a:ext cx="9144000" cy="523220"/>
          </a:xfrm>
          <a:prstGeom prst="rect">
            <a:avLst/>
          </a:prstGeom>
          <a:noFill/>
          <a:effectLst>
            <a:softEdge rad="63500"/>
          </a:effectLst>
        </p:spPr>
        <p:txBody>
          <a:bodyPr wrap="square" rtlCol="0">
            <a:spAutoFit/>
          </a:bodyPr>
          <a:lstStyle/>
          <a:p>
            <a:pPr algn="ctr"/>
            <a:r>
              <a:rPr lang="en-US" sz="2800" b="1" dirty="0">
                <a:latin typeface="Arial Narrow" panose="020B0606020202030204" pitchFamily="34" charset="0"/>
              </a:rPr>
              <a:t>All Must Be Done According To The Lord’s  Way (Prov. 3:5-6)</a:t>
            </a:r>
          </a:p>
        </p:txBody>
      </p:sp>
      <p:sp>
        <p:nvSpPr>
          <p:cNvPr id="7" name="Rectangle 6">
            <a:extLst>
              <a:ext uri="{FF2B5EF4-FFF2-40B4-BE49-F238E27FC236}">
                <a16:creationId xmlns:a16="http://schemas.microsoft.com/office/drawing/2014/main" id="{8D39E063-F719-6222-E04B-E1E9E89B91C8}"/>
              </a:ext>
            </a:extLst>
          </p:cNvPr>
          <p:cNvSpPr/>
          <p:nvPr/>
        </p:nvSpPr>
        <p:spPr>
          <a:xfrm>
            <a:off x="5105400" y="1883664"/>
            <a:ext cx="1524000" cy="461665"/>
          </a:xfrm>
          <a:prstGeom prst="rect">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3C9C3C4-705B-12C0-60D0-259DA14B737C}"/>
              </a:ext>
            </a:extLst>
          </p:cNvPr>
          <p:cNvSpPr/>
          <p:nvPr/>
        </p:nvSpPr>
        <p:spPr>
          <a:xfrm>
            <a:off x="3810000" y="3352800"/>
            <a:ext cx="1524000" cy="461665"/>
          </a:xfrm>
          <a:prstGeom prst="rect">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8A3B59D-6AF1-69E0-0318-50BBAE5579A1}"/>
              </a:ext>
            </a:extLst>
          </p:cNvPr>
          <p:cNvSpPr txBox="1"/>
          <p:nvPr/>
        </p:nvSpPr>
        <p:spPr>
          <a:xfrm>
            <a:off x="0" y="5417403"/>
            <a:ext cx="7848600" cy="830997"/>
          </a:xfrm>
          <a:prstGeom prst="rect">
            <a:avLst/>
          </a:prstGeom>
          <a:noFill/>
        </p:spPr>
        <p:txBody>
          <a:bodyPr wrap="square" rtlCol="0">
            <a:spAutoFit/>
          </a:bodyPr>
          <a:lstStyle/>
          <a:p>
            <a:pPr algn="ctr"/>
            <a:r>
              <a:rPr lang="en-US" sz="2400" dirty="0">
                <a:latin typeface="Arial Narrow" panose="020B0606020202030204" pitchFamily="34" charset="0"/>
              </a:rPr>
              <a:t>When We Teach Something As Being Wrong, We Must Mean It;</a:t>
            </a:r>
            <a:br>
              <a:rPr lang="en-US" sz="2400" dirty="0">
                <a:latin typeface="Arial Narrow" panose="020B0606020202030204" pitchFamily="34" charset="0"/>
              </a:rPr>
            </a:br>
            <a:r>
              <a:rPr lang="en-US" sz="2400" dirty="0">
                <a:latin typeface="Arial Narrow" panose="020B0606020202030204" pitchFamily="34" charset="0"/>
              </a:rPr>
              <a:t>And When We Mean It, We Must Enforce It – </a:t>
            </a:r>
            <a:r>
              <a:rPr lang="en-US" sz="2400" b="1" u="sng" dirty="0">
                <a:latin typeface="Arial Narrow" panose="020B0606020202030204" pitchFamily="34" charset="0"/>
              </a:rPr>
              <a:t>Mt. 5.37</a:t>
            </a:r>
            <a:r>
              <a:rPr lang="en-US" sz="2400" dirty="0">
                <a:latin typeface="Arial Narrow" panose="020B0606020202030204" pitchFamily="34" charset="0"/>
              </a:rPr>
              <a:t>; </a:t>
            </a:r>
            <a:r>
              <a:rPr lang="en-US" sz="2400" b="1" u="sng" dirty="0">
                <a:latin typeface="Arial Narrow" panose="020B0606020202030204" pitchFamily="34" charset="0"/>
              </a:rPr>
              <a:t>Jas. 5:12</a:t>
            </a:r>
          </a:p>
        </p:txBody>
      </p:sp>
      <p:sp>
        <p:nvSpPr>
          <p:cNvPr id="14" name="TextBox 13">
            <a:extLst>
              <a:ext uri="{FF2B5EF4-FFF2-40B4-BE49-F238E27FC236}">
                <a16:creationId xmlns:a16="http://schemas.microsoft.com/office/drawing/2014/main" id="{293DF442-4D77-1548-168A-C0B76E2262EC}"/>
              </a:ext>
            </a:extLst>
          </p:cNvPr>
          <p:cNvSpPr txBox="1"/>
          <p:nvPr/>
        </p:nvSpPr>
        <p:spPr>
          <a:xfrm>
            <a:off x="0" y="6396335"/>
            <a:ext cx="9144000" cy="461665"/>
          </a:xfrm>
          <a:prstGeom prst="rect">
            <a:avLst/>
          </a:prstGeom>
          <a:noFill/>
        </p:spPr>
        <p:txBody>
          <a:bodyPr wrap="square" rtlCol="0">
            <a:spAutoFit/>
          </a:bodyPr>
          <a:lstStyle/>
          <a:p>
            <a:pPr algn="ctr"/>
            <a:r>
              <a:rPr lang="en-US" sz="2400" dirty="0">
                <a:latin typeface="Arial Narrow" panose="020B0606020202030204" pitchFamily="34" charset="0"/>
              </a:rPr>
              <a:t>All This Is Much More Than Just Bringing Our Children With Us “To Church.”</a:t>
            </a:r>
          </a:p>
        </p:txBody>
      </p:sp>
      <p:sp>
        <p:nvSpPr>
          <p:cNvPr id="16" name="TextBox 15">
            <a:extLst>
              <a:ext uri="{FF2B5EF4-FFF2-40B4-BE49-F238E27FC236}">
                <a16:creationId xmlns:a16="http://schemas.microsoft.com/office/drawing/2014/main" id="{056646F4-76E6-4BD6-2422-1F7E31794451}"/>
              </a:ext>
            </a:extLst>
          </p:cNvPr>
          <p:cNvSpPr txBox="1"/>
          <p:nvPr/>
        </p:nvSpPr>
        <p:spPr>
          <a:xfrm>
            <a:off x="7543800" y="4473714"/>
            <a:ext cx="1524000" cy="707886"/>
          </a:xfrm>
          <a:prstGeom prst="rect">
            <a:avLst/>
          </a:prstGeom>
          <a:solidFill>
            <a:schemeClr val="tx1">
              <a:lumMod val="50000"/>
              <a:lumOff val="50000"/>
            </a:schemeClr>
          </a:solidFill>
          <a:effectLst>
            <a:softEdge rad="63500"/>
          </a:effectLst>
        </p:spPr>
        <p:txBody>
          <a:bodyPr wrap="square" rtlCol="0">
            <a:spAutoFit/>
          </a:bodyPr>
          <a:lstStyle/>
          <a:p>
            <a:pPr algn="ctr"/>
            <a:r>
              <a:rPr lang="en-US" sz="2000" dirty="0">
                <a:solidFill>
                  <a:schemeClr val="bg1"/>
                </a:solidFill>
                <a:effectLst>
                  <a:outerShdw blurRad="38100" dist="38100" dir="2700000" algn="tl">
                    <a:srgbClr val="000000">
                      <a:alpha val="43137"/>
                    </a:srgbClr>
                  </a:outerShdw>
                </a:effectLst>
                <a:latin typeface="Arial Narrow" panose="020B0606020202030204" pitchFamily="34" charset="0"/>
              </a:rPr>
              <a:t>Vase Illustration</a:t>
            </a:r>
          </a:p>
        </p:txBody>
      </p:sp>
      <p:sp>
        <p:nvSpPr>
          <p:cNvPr id="8" name="TextBox 7"/>
          <p:cNvSpPr txBox="1"/>
          <p:nvPr/>
        </p:nvSpPr>
        <p:spPr>
          <a:xfrm>
            <a:off x="0" y="1871008"/>
            <a:ext cx="9144000" cy="1938992"/>
          </a:xfrm>
          <a:prstGeom prst="rect">
            <a:avLst/>
          </a:prstGeom>
          <a:noFill/>
        </p:spPr>
        <p:txBody>
          <a:bodyPr wrap="square" rtlCol="0">
            <a:spAutoFit/>
          </a:bodyPr>
          <a:lstStyle/>
          <a:p>
            <a:pPr algn="just"/>
            <a:r>
              <a:rPr lang="en-US" sz="2400" b="1" u="sng" dirty="0">
                <a:latin typeface="Arial Narrow" panose="020B0606020202030204" pitchFamily="34" charset="0"/>
              </a:rPr>
              <a:t>Eph. 6:4</a:t>
            </a:r>
            <a:r>
              <a:rPr lang="en-US" sz="2400" dirty="0">
                <a:latin typeface="Arial Narrow" panose="020B0606020202030204" pitchFamily="34" charset="0"/>
              </a:rPr>
              <a:t>, “</a:t>
            </a:r>
            <a:r>
              <a:rPr lang="en-US" sz="2400" b="1" dirty="0">
                <a:latin typeface="Arial Narrow" panose="020B0606020202030204" pitchFamily="34" charset="0"/>
              </a:rPr>
              <a:t>CHILDREN</a:t>
            </a:r>
            <a:r>
              <a:rPr lang="en-US" sz="2400" dirty="0">
                <a:latin typeface="Arial Narrow" panose="020B0606020202030204" pitchFamily="34" charset="0"/>
              </a:rPr>
              <a:t>, </a:t>
            </a:r>
            <a:r>
              <a:rPr lang="en-US" sz="2400" b="1" dirty="0">
                <a:latin typeface="Arial Narrow" panose="020B0606020202030204" pitchFamily="34" charset="0"/>
              </a:rPr>
              <a:t>Obey Your Parents In The Lord</a:t>
            </a:r>
            <a:r>
              <a:rPr lang="en-US" sz="2400" dirty="0">
                <a:latin typeface="Arial Narrow" panose="020B0606020202030204" pitchFamily="34" charset="0"/>
              </a:rPr>
              <a:t>: </a:t>
            </a:r>
            <a:r>
              <a:rPr lang="en-US" sz="2400" b="1" dirty="0">
                <a:latin typeface="Arial Narrow" panose="020B0606020202030204" pitchFamily="34" charset="0"/>
              </a:rPr>
              <a:t>For This Is Right</a:t>
            </a:r>
            <a:r>
              <a:rPr lang="en-US" sz="2400" dirty="0">
                <a:latin typeface="Arial Narrow" panose="020B0606020202030204" pitchFamily="34" charset="0"/>
              </a:rPr>
              <a:t>. 2 </a:t>
            </a:r>
            <a:r>
              <a:rPr lang="en-US" sz="2400" b="1" dirty="0">
                <a:latin typeface="Arial Narrow" panose="020B0606020202030204" pitchFamily="34" charset="0"/>
              </a:rPr>
              <a:t>HONOUR</a:t>
            </a:r>
            <a:r>
              <a:rPr lang="en-US" sz="2000" dirty="0">
                <a:latin typeface="Arial Narrow" panose="020B0606020202030204" pitchFamily="34" charset="0"/>
              </a:rPr>
              <a:t> </a:t>
            </a:r>
            <a:r>
              <a:rPr lang="en-US" sz="2400" b="1" dirty="0">
                <a:latin typeface="Arial Narrow" panose="020B0606020202030204" pitchFamily="34" charset="0"/>
              </a:rPr>
              <a:t>Thy</a:t>
            </a:r>
            <a:r>
              <a:rPr lang="en-US" sz="2000" dirty="0">
                <a:latin typeface="Arial Narrow" panose="020B0606020202030204" pitchFamily="34" charset="0"/>
              </a:rPr>
              <a:t> </a:t>
            </a:r>
            <a:r>
              <a:rPr lang="en-US" sz="2400" b="1" dirty="0">
                <a:latin typeface="Arial Narrow" panose="020B0606020202030204" pitchFamily="34" charset="0"/>
              </a:rPr>
              <a:t>Father</a:t>
            </a:r>
            <a:r>
              <a:rPr lang="en-US" sz="2000" dirty="0">
                <a:latin typeface="Arial Narrow" panose="020B0606020202030204" pitchFamily="34" charset="0"/>
              </a:rPr>
              <a:t> </a:t>
            </a:r>
            <a:r>
              <a:rPr lang="en-US" sz="2400" dirty="0">
                <a:latin typeface="Arial Narrow" panose="020B0606020202030204" pitchFamily="34" charset="0"/>
              </a:rPr>
              <a:t>and </a:t>
            </a:r>
            <a:r>
              <a:rPr lang="en-US" sz="2400" b="1" dirty="0">
                <a:latin typeface="Arial Narrow" panose="020B0606020202030204" pitchFamily="34" charset="0"/>
              </a:rPr>
              <a:t>Mother</a:t>
            </a:r>
            <a:r>
              <a:rPr lang="en-US" sz="2400" dirty="0">
                <a:latin typeface="Arial Narrow" panose="020B0606020202030204" pitchFamily="34" charset="0"/>
              </a:rPr>
              <a:t>;</a:t>
            </a:r>
            <a:r>
              <a:rPr lang="en-US" sz="2000" dirty="0">
                <a:latin typeface="Arial Narrow" panose="020B0606020202030204" pitchFamily="34" charset="0"/>
              </a:rPr>
              <a:t> </a:t>
            </a:r>
            <a:r>
              <a:rPr lang="en-US" sz="2400" dirty="0">
                <a:latin typeface="Arial Narrow" panose="020B0606020202030204" pitchFamily="34" charset="0"/>
              </a:rPr>
              <a:t>(which is the first commandment with promise;) 3 That it may be well with thee, and thou mayest live long on the earth. 4 And, </a:t>
            </a:r>
            <a:r>
              <a:rPr lang="en-US" sz="2400" b="1" dirty="0">
                <a:latin typeface="Arial Narrow" panose="020B0606020202030204" pitchFamily="34" charset="0"/>
              </a:rPr>
              <a:t>Ye Fathers</a:t>
            </a:r>
            <a:r>
              <a:rPr lang="en-US" sz="2400" dirty="0">
                <a:latin typeface="Arial Narrow" panose="020B0606020202030204" pitchFamily="34" charset="0"/>
              </a:rPr>
              <a:t>, </a:t>
            </a:r>
            <a:r>
              <a:rPr lang="en-US" sz="2400" b="1" dirty="0">
                <a:latin typeface="Arial Narrow" panose="020B0606020202030204" pitchFamily="34" charset="0"/>
              </a:rPr>
              <a:t>Provoke Not Your Children To Wrath</a:t>
            </a:r>
            <a:r>
              <a:rPr lang="en-US" sz="2400" dirty="0">
                <a:latin typeface="Arial Narrow" panose="020B0606020202030204" pitchFamily="34" charset="0"/>
              </a:rPr>
              <a:t>: but </a:t>
            </a:r>
            <a:r>
              <a:rPr lang="en-US" sz="2400" b="1" dirty="0">
                <a:latin typeface="Arial Narrow" panose="020B0606020202030204" pitchFamily="34" charset="0"/>
              </a:rPr>
              <a:t>Bring Them Up In The Nurture And Admonition Of The Lord</a:t>
            </a:r>
            <a:r>
              <a:rPr lang="en-US" sz="2400" dirty="0">
                <a:latin typeface="Arial Narrow" panose="020B0606020202030204" pitchFamily="34" charset="0"/>
              </a:rPr>
              <a:t>.”  </a:t>
            </a:r>
            <a:r>
              <a:rPr lang="en-US" sz="2400" b="1" u="sng" dirty="0">
                <a:latin typeface="Arial Narrow" panose="020B0606020202030204" pitchFamily="34" charset="0"/>
              </a:rPr>
              <a:t>Cf.</a:t>
            </a:r>
            <a:r>
              <a:rPr lang="en-US" sz="2000" b="1" u="sng" dirty="0">
                <a:latin typeface="Arial Narrow" panose="020B0606020202030204" pitchFamily="34" charset="0"/>
              </a:rPr>
              <a:t> </a:t>
            </a:r>
            <a:r>
              <a:rPr lang="en-US" sz="2400" b="1" u="sng" dirty="0">
                <a:latin typeface="Arial Narrow" panose="020B0606020202030204" pitchFamily="34" charset="0"/>
              </a:rPr>
              <a:t>Col.</a:t>
            </a:r>
            <a:r>
              <a:rPr lang="en-US" sz="2000" b="1" u="sng" dirty="0">
                <a:latin typeface="Arial Narrow" panose="020B0606020202030204" pitchFamily="34" charset="0"/>
              </a:rPr>
              <a:t> </a:t>
            </a:r>
            <a:r>
              <a:rPr lang="en-US" sz="2400" b="1" u="sng" dirty="0">
                <a:latin typeface="Arial Narrow" panose="020B0606020202030204" pitchFamily="34" charset="0"/>
              </a:rPr>
              <a:t>3:21 (II Tim. 3:14-15)</a:t>
            </a:r>
          </a:p>
        </p:txBody>
      </p:sp>
      <p:pic>
        <p:nvPicPr>
          <p:cNvPr id="17" name="Picture 4" descr="Crying Toddler Stock Photos, Images and Backgrounds for Free Download">
            <a:extLst>
              <a:ext uri="{FF2B5EF4-FFF2-40B4-BE49-F238E27FC236}">
                <a16:creationId xmlns:a16="http://schemas.microsoft.com/office/drawing/2014/main" id="{9E786253-8D7C-1DDF-B429-3CF47551C03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76200"/>
            <a:ext cx="1090695" cy="1090695"/>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18" name="Picture 4" descr="Know how to deal with a stubborn child | WOW Parenting">
            <a:extLst>
              <a:ext uri="{FF2B5EF4-FFF2-40B4-BE49-F238E27FC236}">
                <a16:creationId xmlns:a16="http://schemas.microsoft.com/office/drawing/2014/main" id="{BCF2D16D-2A46-408B-B059-464FD64E538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01000" y="76200"/>
            <a:ext cx="838200" cy="838200"/>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500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 calcmode="lin" valueType="num">
                                      <p:cBhvr>
                                        <p:cTn id="13"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12">
                                            <p:txEl>
                                              <p:pRg st="0" end="0"/>
                                            </p:txEl>
                                          </p:spTgt>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animEffect transition="in" filter="fade">
                                      <p:cBhvr>
                                        <p:cTn id="21" dur="500"/>
                                        <p:tgtEl>
                                          <p:spTgt spid="15"/>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par>
                                <p:cTn id="33" presetID="53" presetClass="entr" presetSubtype="16" fill="hold" nodeType="withEffect">
                                  <p:stCondLst>
                                    <p:cond delay="0"/>
                                  </p:stCondLst>
                                  <p:childTnLst>
                                    <p:set>
                                      <p:cBhvr>
                                        <p:cTn id="34" dur="1" fill="hold">
                                          <p:stCondLst>
                                            <p:cond delay="0"/>
                                          </p:stCondLst>
                                        </p:cTn>
                                        <p:tgtEl>
                                          <p:spTgt spid="6146"/>
                                        </p:tgtEl>
                                        <p:attrNameLst>
                                          <p:attrName>style.visibility</p:attrName>
                                        </p:attrNameLst>
                                      </p:cBhvr>
                                      <p:to>
                                        <p:strVal val="visible"/>
                                      </p:to>
                                    </p:set>
                                    <p:anim calcmode="lin" valueType="num">
                                      <p:cBhvr>
                                        <p:cTn id="35" dur="500" fill="hold"/>
                                        <p:tgtEl>
                                          <p:spTgt spid="6146"/>
                                        </p:tgtEl>
                                        <p:attrNameLst>
                                          <p:attrName>ppt_w</p:attrName>
                                        </p:attrNameLst>
                                      </p:cBhvr>
                                      <p:tavLst>
                                        <p:tav tm="0">
                                          <p:val>
                                            <p:fltVal val="0"/>
                                          </p:val>
                                        </p:tav>
                                        <p:tav tm="100000">
                                          <p:val>
                                            <p:strVal val="#ppt_w"/>
                                          </p:val>
                                        </p:tav>
                                      </p:tavLst>
                                    </p:anim>
                                    <p:anim calcmode="lin" valueType="num">
                                      <p:cBhvr>
                                        <p:cTn id="36" dur="500" fill="hold"/>
                                        <p:tgtEl>
                                          <p:spTgt spid="6146"/>
                                        </p:tgtEl>
                                        <p:attrNameLst>
                                          <p:attrName>ppt_h</p:attrName>
                                        </p:attrNameLst>
                                      </p:cBhvr>
                                      <p:tavLst>
                                        <p:tav tm="0">
                                          <p:val>
                                            <p:fltVal val="0"/>
                                          </p:val>
                                        </p:tav>
                                        <p:tav tm="100000">
                                          <p:val>
                                            <p:strVal val="#ppt_h"/>
                                          </p:val>
                                        </p:tav>
                                      </p:tavLst>
                                    </p:anim>
                                    <p:animEffect transition="in" filter="fade">
                                      <p:cBhvr>
                                        <p:cTn id="37" dur="500"/>
                                        <p:tgtEl>
                                          <p:spTgt spid="6146"/>
                                        </p:tgtEl>
                                      </p:cBhvr>
                                    </p:animEffect>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animEffect transition="in" filter="fade">
                                      <p:cBhvr>
                                        <p:cTn id="43" dur="500"/>
                                        <p:tgtEl>
                                          <p:spTgt spid="14"/>
                                        </p:tgtEl>
                                      </p:cBhvr>
                                    </p:animEffect>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p:cTn id="52" dur="500" fill="hold"/>
                                        <p:tgtEl>
                                          <p:spTgt spid="11"/>
                                        </p:tgtEl>
                                        <p:attrNameLst>
                                          <p:attrName>ppt_w</p:attrName>
                                        </p:attrNameLst>
                                      </p:cBhvr>
                                      <p:tavLst>
                                        <p:tav tm="0">
                                          <p:val>
                                            <p:fltVal val="0"/>
                                          </p:val>
                                        </p:tav>
                                        <p:tav tm="100000">
                                          <p:val>
                                            <p:strVal val="#ppt_w"/>
                                          </p:val>
                                        </p:tav>
                                      </p:tavLst>
                                    </p:anim>
                                    <p:anim calcmode="lin" valueType="num">
                                      <p:cBhvr>
                                        <p:cTn id="53" dur="500" fill="hold"/>
                                        <p:tgtEl>
                                          <p:spTgt spid="11"/>
                                        </p:tgtEl>
                                        <p:attrNameLst>
                                          <p:attrName>ppt_h</p:attrName>
                                        </p:attrNameLst>
                                      </p:cBhvr>
                                      <p:tavLst>
                                        <p:tav tm="0">
                                          <p:val>
                                            <p:fltVal val="0"/>
                                          </p:val>
                                        </p:tav>
                                        <p:tav tm="100000">
                                          <p:val>
                                            <p:strVal val="#ppt_h"/>
                                          </p:val>
                                        </p:tav>
                                      </p:tavLst>
                                    </p:anim>
                                    <p:animEffect transition="in" filter="fade">
                                      <p:cBhvr>
                                        <p:cTn id="5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7" grpId="0" animBg="1"/>
      <p:bldP spid="11" grpId="0" animBg="1"/>
      <p:bldP spid="13" grpId="0"/>
      <p:bldP spid="14" grpId="0"/>
      <p:bldP spid="16" grpId="0" animBg="1"/>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5091</Words>
  <Application>Microsoft Office PowerPoint</Application>
  <PresentationFormat>On-screen Show (4:3)</PresentationFormat>
  <Paragraphs>290</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Arial Narrow</vt:lpstr>
      <vt:lpstr>Calibri</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 Belknap</dc:creator>
  <cp:lastModifiedBy>Rachel Dockens</cp:lastModifiedBy>
  <cp:revision>565</cp:revision>
  <cp:lastPrinted>2023-10-16T18:30:55Z</cp:lastPrinted>
  <dcterms:created xsi:type="dcterms:W3CDTF">2012-12-05T21:46:13Z</dcterms:created>
  <dcterms:modified xsi:type="dcterms:W3CDTF">2023-11-09T22:08:43Z</dcterms:modified>
</cp:coreProperties>
</file>