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7" r:id="rId2"/>
    <p:sldId id="301" r:id="rId3"/>
    <p:sldId id="307" r:id="rId4"/>
    <p:sldId id="308" r:id="rId5"/>
    <p:sldId id="306" r:id="rId6"/>
    <p:sldId id="314" r:id="rId7"/>
    <p:sldId id="303" r:id="rId8"/>
    <p:sldId id="310" r:id="rId9"/>
    <p:sldId id="315" r:id="rId10"/>
    <p:sldId id="312" r:id="rId11"/>
    <p:sldId id="313" r:id="rId12"/>
    <p:sldId id="395" r:id="rId13"/>
    <p:sldId id="429" r:id="rId14"/>
    <p:sldId id="423" r:id="rId15"/>
    <p:sldId id="427" r:id="rId16"/>
    <p:sldId id="426" r:id="rId17"/>
    <p:sldId id="430"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14" autoAdjust="0"/>
  </p:normalViewPr>
  <p:slideViewPr>
    <p:cSldViewPr snapToGrid="0">
      <p:cViewPr varScale="1">
        <p:scale>
          <a:sx n="91" d="100"/>
          <a:sy n="91" d="100"/>
        </p:scale>
        <p:origin x="2142" y="84"/>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31F803-2867-AF65-E571-5C7EA4FEA32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a:extLst>
              <a:ext uri="{FF2B5EF4-FFF2-40B4-BE49-F238E27FC236}">
                <a16:creationId xmlns:a16="http://schemas.microsoft.com/office/drawing/2014/main" id="{81F18223-8569-B2C3-D300-5B43F42F80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491506-EC5C-D3CC-7BAB-FC99B1BAD4D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B2DCF2-37A8-4BA8-9C08-5C61F3A07DE0}" type="slidenum">
              <a:rPr lang="en-US" smtClean="0"/>
              <a:t>‹#›</a:t>
            </a:fld>
            <a:endParaRPr lang="en-US"/>
          </a:p>
        </p:txBody>
      </p:sp>
    </p:spTree>
    <p:extLst>
      <p:ext uri="{BB962C8B-B14F-4D97-AF65-F5344CB8AC3E}">
        <p14:creationId xmlns:p14="http://schemas.microsoft.com/office/powerpoint/2010/main" val="179210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FC8DD6-ED32-4B9F-8BC2-61512FE88446}" type="datetimeFigureOut">
              <a:rPr lang="en-US" smtClean="0"/>
              <a:t>11/9/2023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210514-520D-4DE3-8340-8B7295E1E3E5}" type="slidenum">
              <a:rPr lang="en-US" smtClean="0"/>
              <a:t>‹#›</a:t>
            </a:fld>
            <a:endParaRPr lang="en-US"/>
          </a:p>
        </p:txBody>
      </p:sp>
    </p:spTree>
    <p:extLst>
      <p:ext uri="{BB962C8B-B14F-4D97-AF65-F5344CB8AC3E}">
        <p14:creationId xmlns:p14="http://schemas.microsoft.com/office/powerpoint/2010/main" val="208729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Best Instruction Manual For Marriage Is </a:t>
            </a:r>
            <a:r>
              <a:rPr lang="en-US" b="1" dirty="0"/>
              <a:t>THE BIBLE</a:t>
            </a:r>
            <a:r>
              <a:rPr lang="en-US" dirty="0"/>
              <a:t>!</a:t>
            </a:r>
            <a:endParaRPr lang="en-US" b="1" u="sng" dirty="0"/>
          </a:p>
          <a:p>
            <a:endParaRPr lang="en-US" dirty="0">
              <a:latin typeface="Arial Narrow" panose="020B0606020202030204" pitchFamily="34" charset="0"/>
            </a:endParaRPr>
          </a:p>
          <a:p>
            <a:r>
              <a:rPr lang="en-US" dirty="0">
                <a:latin typeface="Arial Narrow" panose="020B0606020202030204" pitchFamily="34" charset="0"/>
              </a:rPr>
              <a:t>We Need To Remember That We Are Selecting Our Children’s Parent. Young Men, You Will Be Picking Your Children’s Mother.</a:t>
            </a:r>
          </a:p>
          <a:p>
            <a:endParaRPr lang="en-US" dirty="0">
              <a:latin typeface="Arial Narrow" panose="020B0606020202030204" pitchFamily="34" charset="0"/>
            </a:endParaRPr>
          </a:p>
          <a:p>
            <a:r>
              <a:rPr lang="en-US" dirty="0">
                <a:latin typeface="Arial Narrow" panose="020B0606020202030204" pitchFamily="34" charset="0"/>
              </a:rPr>
              <a:t>Young Ladies, You Will Be Picking Your Childrens’ Daddy. Therefore, We Must Choose Wisely.</a:t>
            </a:r>
          </a:p>
          <a:p>
            <a:endParaRPr lang="en-US" dirty="0">
              <a:latin typeface="Arial Narrow" panose="020B0606020202030204" pitchFamily="34" charset="0"/>
            </a:endParaRPr>
          </a:p>
          <a:p>
            <a:r>
              <a:rPr lang="en-US" dirty="0">
                <a:latin typeface="Arial Narrow" panose="020B0606020202030204" pitchFamily="34" charset="0"/>
              </a:rPr>
              <a:t>Marriage Is Not Just About, “Oh, I Want A Good-Looking Guy, So That All The Other Girl’s Will Say Look Who She Has Married.” Or The Guy Thinking, “I Want To Marry A Girl With The Perfect Figure, So That All My Friends Will Be Jealous.”</a:t>
            </a:r>
          </a:p>
          <a:p>
            <a:endParaRPr lang="en-US" dirty="0">
              <a:latin typeface="Arial Narrow" panose="020B0606020202030204" pitchFamily="34" charset="0"/>
            </a:endParaRPr>
          </a:p>
          <a:p>
            <a:pPr defTabSz="931774">
              <a:defRPr/>
            </a:pPr>
            <a:r>
              <a:rPr lang="en-US" dirty="0">
                <a:latin typeface="Arial Narrow" panose="020B0606020202030204" pitchFamily="34" charset="0"/>
              </a:rPr>
              <a:t>We Need To Understand That When We Say “I Do,” That Means “Until Death Do Us Part.”  “For Better, Or For Worse.”  And That Physical Beauty Is Very Short-Lived. </a:t>
            </a:r>
            <a:r>
              <a:rPr lang="en-US" dirty="0">
                <a:latin typeface="Arial Narrow" panose="020B0606020202030204" pitchFamily="34" charset="0"/>
                <a:ea typeface="Times New Roman" panose="02020603050405020304" pitchFamily="18" charset="0"/>
              </a:rPr>
              <a:t>The Diligent Christian Wins The Worthy Companion.</a:t>
            </a:r>
            <a:endParaRPr lang="en-US" dirty="0"/>
          </a:p>
          <a:p>
            <a:endParaRPr lang="en-US" b="1" u="sng" dirty="0">
              <a:latin typeface="Arial Narrow" panose="020B0606020202030204" pitchFamily="34" charset="0"/>
            </a:endParaRPr>
          </a:p>
          <a:p>
            <a:r>
              <a:rPr lang="en-US" dirty="0">
                <a:latin typeface="Arial Narrow" panose="020B0606020202030204" pitchFamily="34" charset="0"/>
              </a:rPr>
              <a:t>If Our Future Spouse Is Cute And We Like That, Then That’s Fine, But They Better Be A Lot More Than That, If We Desire To Live “Happily Ever After.”</a:t>
            </a:r>
          </a:p>
          <a:p>
            <a:endParaRPr lang="en-US" dirty="0">
              <a:latin typeface="Arial Narrow" panose="020B0606020202030204" pitchFamily="34" charset="0"/>
            </a:endParaRPr>
          </a:p>
          <a:p>
            <a:r>
              <a:rPr lang="en-US" dirty="0">
                <a:latin typeface="Arial Narrow" panose="020B0606020202030204" pitchFamily="34" charset="0"/>
              </a:rPr>
              <a:t>We All Need Responsible, God-Fearing, Committed Companions, For The Benefit Of Our Entire Households.</a:t>
            </a:r>
          </a:p>
        </p:txBody>
      </p:sp>
      <p:sp>
        <p:nvSpPr>
          <p:cNvPr id="4" name="Slide Number Placeholder 3"/>
          <p:cNvSpPr>
            <a:spLocks noGrp="1"/>
          </p:cNvSpPr>
          <p:nvPr>
            <p:ph type="sldNum" sz="quarter" idx="5"/>
          </p:nvPr>
        </p:nvSpPr>
        <p:spPr/>
        <p:txBody>
          <a:bodyPr/>
          <a:lstStyle/>
          <a:p>
            <a:fld id="{DF210514-520D-4DE3-8340-8B7295E1E3E5}" type="slidenum">
              <a:rPr lang="en-US" smtClean="0"/>
              <a:t>1</a:t>
            </a:fld>
            <a:endParaRPr lang="en-US"/>
          </a:p>
        </p:txBody>
      </p:sp>
    </p:spTree>
    <p:extLst>
      <p:ext uri="{BB962C8B-B14F-4D97-AF65-F5344CB8AC3E}">
        <p14:creationId xmlns:p14="http://schemas.microsoft.com/office/powerpoint/2010/main" val="2434827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US" sz="1800" kern="100" dirty="0">
                <a:latin typeface="Arial Narrow" panose="020B0606020202030204" pitchFamily="34" charset="0"/>
                <a:ea typeface="Calibri" panose="020F0502020204030204" pitchFamily="34" charset="0"/>
                <a:cs typeface="Times New Roman" panose="02020603050405020304" pitchFamily="18" charset="0"/>
              </a:rPr>
              <a:t>Polite And Generous (Cheap)? Are They Sometimes Rude And Demanding?</a:t>
            </a:r>
          </a:p>
          <a:p>
            <a:pPr algn="just" fontAlgn="base"/>
            <a:endParaRPr lang="en-US" sz="1800" b="1" kern="100" dirty="0">
              <a:latin typeface="Arial Narrow" panose="020B0606020202030204" pitchFamily="34" charset="0"/>
              <a:ea typeface="Calibri" panose="020F0502020204030204" pitchFamily="34" charset="0"/>
              <a:cs typeface="Times New Roman" panose="02020603050405020304" pitchFamily="18" charset="0"/>
            </a:endParaRPr>
          </a:p>
          <a:p>
            <a:pPr algn="just" fontAlgn="base"/>
            <a:r>
              <a:rPr lang="en-US" sz="1800" b="1" u="sng" dirty="0">
                <a:latin typeface="Arial Narrow" panose="020B0606020202030204" pitchFamily="34" charset="0"/>
              </a:rPr>
              <a:t>1Sa 16:6-7 (See Further Than Skin Deep)</a:t>
            </a:r>
            <a:r>
              <a:rPr lang="en-US" sz="1800" b="1" dirty="0">
                <a:latin typeface="Arial Narrow" panose="020B0606020202030204" pitchFamily="34" charset="0"/>
              </a:rPr>
              <a:t>,”And it came to pass, when they were come, that he looked on Eliab, and said, Surely the LORD'S anointed is before him. 7 But the LORD said unto Samuel, Look not on his countenance, or on the height of his stature; because I have refused him: for the LORD </a:t>
            </a:r>
            <a:r>
              <a:rPr lang="en-US" sz="1800" b="1" dirty="0" err="1">
                <a:latin typeface="Arial Narrow" panose="020B0606020202030204" pitchFamily="34" charset="0"/>
              </a:rPr>
              <a:t>seeth</a:t>
            </a:r>
            <a:r>
              <a:rPr lang="en-US" sz="1800" b="1" dirty="0">
                <a:latin typeface="Arial Narrow" panose="020B0606020202030204" pitchFamily="34" charset="0"/>
              </a:rPr>
              <a:t> not as man </a:t>
            </a:r>
            <a:r>
              <a:rPr lang="en-US" sz="1800" b="1" dirty="0" err="1">
                <a:latin typeface="Arial Narrow" panose="020B0606020202030204" pitchFamily="34" charset="0"/>
              </a:rPr>
              <a:t>seeth</a:t>
            </a:r>
            <a:r>
              <a:rPr lang="en-US" sz="1800" b="1" dirty="0">
                <a:latin typeface="Arial Narrow" panose="020B0606020202030204" pitchFamily="34" charset="0"/>
              </a:rPr>
              <a:t>; for man </a:t>
            </a:r>
            <a:r>
              <a:rPr lang="en-US" sz="1800" b="1" dirty="0" err="1">
                <a:latin typeface="Arial Narrow" panose="020B0606020202030204" pitchFamily="34" charset="0"/>
              </a:rPr>
              <a:t>looketh</a:t>
            </a:r>
            <a:r>
              <a:rPr lang="en-US" sz="1800" b="1" dirty="0">
                <a:latin typeface="Arial Narrow" panose="020B0606020202030204" pitchFamily="34" charset="0"/>
              </a:rPr>
              <a:t> on the outward appearance, but the LORD </a:t>
            </a:r>
            <a:r>
              <a:rPr lang="en-US" sz="1800" b="1" dirty="0" err="1">
                <a:latin typeface="Arial Narrow" panose="020B0606020202030204" pitchFamily="34" charset="0"/>
              </a:rPr>
              <a:t>looketh</a:t>
            </a:r>
            <a:r>
              <a:rPr lang="en-US" sz="1800" b="1" dirty="0">
                <a:latin typeface="Arial Narrow" panose="020B0606020202030204" pitchFamily="34" charset="0"/>
              </a:rPr>
              <a:t> on the heart.”</a:t>
            </a:r>
          </a:p>
          <a:p>
            <a:pPr algn="just" fontAlgn="base"/>
            <a:endParaRPr lang="en-US" sz="1800" b="1" dirty="0">
              <a:latin typeface="Arial Narrow" panose="020B0606020202030204" pitchFamily="34" charset="0"/>
            </a:endParaRPr>
          </a:p>
          <a:p>
            <a:pPr algn="just" fontAlgn="base"/>
            <a:r>
              <a:rPr lang="en-US" sz="1800" b="1" u="sng" dirty="0">
                <a:latin typeface="Arial Narrow" panose="020B0606020202030204" pitchFamily="34" charset="0"/>
              </a:rPr>
              <a:t>1Pe 3:3-4 (Outward Appearance</a:t>
            </a:r>
            <a:r>
              <a:rPr lang="en-US" sz="1800" b="1" dirty="0">
                <a:latin typeface="Arial Narrow" panose="020B0606020202030204" pitchFamily="34" charset="0"/>
              </a:rPr>
              <a:t>), “Whose adorning let it not be that outward adorning of plaiting the hair, and of wearing of gold, or of putting on of apparel; 4 But let it be the hidden man of the heart, in that which is not corruptible, even the ornament of a meek and quiet spirit, which is in the sight of God of great price.</a:t>
            </a:r>
          </a:p>
        </p:txBody>
      </p:sp>
      <p:sp>
        <p:nvSpPr>
          <p:cNvPr id="4" name="Slide Number Placeholder 3"/>
          <p:cNvSpPr>
            <a:spLocks noGrp="1"/>
          </p:cNvSpPr>
          <p:nvPr>
            <p:ph type="sldNum" sz="quarter" idx="5"/>
          </p:nvPr>
        </p:nvSpPr>
        <p:spPr/>
        <p:txBody>
          <a:bodyPr/>
          <a:lstStyle/>
          <a:p>
            <a:fld id="{DF210514-520D-4DE3-8340-8B7295E1E3E5}" type="slidenum">
              <a:rPr lang="en-US" smtClean="0"/>
              <a:t>10</a:t>
            </a:fld>
            <a:endParaRPr lang="en-US"/>
          </a:p>
        </p:txBody>
      </p:sp>
    </p:spTree>
    <p:extLst>
      <p:ext uri="{BB962C8B-B14F-4D97-AF65-F5344CB8AC3E}">
        <p14:creationId xmlns:p14="http://schemas.microsoft.com/office/powerpoint/2010/main" val="2303813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kern="100" dirty="0">
                <a:latin typeface="Arial Narrow" panose="020B0606020202030204" pitchFamily="34" charset="0"/>
                <a:ea typeface="Calibri" panose="020F0502020204030204" pitchFamily="34" charset="0"/>
                <a:cs typeface="Times New Roman" panose="02020603050405020304" pitchFamily="18" charset="0"/>
              </a:rPr>
              <a:t>Do They Have Any Financial Plans (Goals)? Do They Pay Their Bills On Time?  Do They Frequently Need To Borrow Money From Others?</a:t>
            </a:r>
          </a:p>
          <a:p>
            <a:pPr>
              <a:lnSpc>
                <a:spcPct val="107000"/>
              </a:lnSpc>
              <a:spcAft>
                <a:spcPts val="815"/>
              </a:spcAft>
            </a:pPr>
            <a:endParaRPr lang="en-US" sz="1800" kern="100" dirty="0">
              <a:latin typeface="Arial Narrow" panose="020B0606020202030204" pitchFamily="34" charset="0"/>
              <a:ea typeface="Calibri" panose="020F0502020204030204" pitchFamily="34" charset="0"/>
              <a:cs typeface="Times New Roman" panose="02020603050405020304" pitchFamily="18" charset="0"/>
            </a:endParaRPr>
          </a:p>
          <a:p>
            <a:pPr defTabSz="931774">
              <a:lnSpc>
                <a:spcPct val="107000"/>
              </a:lnSpc>
              <a:spcAft>
                <a:spcPts val="815"/>
              </a:spcAft>
              <a:defRPr/>
            </a:pPr>
            <a:r>
              <a:rPr lang="en-US" sz="1800" kern="100" dirty="0">
                <a:latin typeface="Arial Narrow" panose="020B0606020202030204" pitchFamily="34" charset="0"/>
                <a:ea typeface="Calibri" panose="020F0502020204030204" pitchFamily="34" charset="0"/>
                <a:cs typeface="Times New Roman" panose="02020603050405020304" pitchFamily="18" charset="0"/>
              </a:rPr>
              <a:t>Are They Hopeful, Optimistic And Full Of Ideas And Plans (Solutions)?</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210514-520D-4DE3-8340-8B7295E1E3E5}" type="slidenum">
              <a:rPr lang="en-US" smtClean="0"/>
              <a:t>11</a:t>
            </a:fld>
            <a:endParaRPr lang="en-US"/>
          </a:p>
        </p:txBody>
      </p:sp>
    </p:spTree>
    <p:extLst>
      <p:ext uri="{BB962C8B-B14F-4D97-AF65-F5344CB8AC3E}">
        <p14:creationId xmlns:p14="http://schemas.microsoft.com/office/powerpoint/2010/main" val="156714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0" u="sng" dirty="0"/>
              <a:t>Rev. 19:7-8</a:t>
            </a:r>
            <a:r>
              <a:rPr lang="en-US" b="0" i="0" u="none" dirty="0"/>
              <a:t>, “Let us be glad and rejoice, and give honour to him: for the marriage of the Lamb is come, and HIS WIFE hath made herself ready. 8 And to her was granted that she should be arrayed in fine linen, clean and white: for the fine linen is the righteousness of saints.”</a:t>
            </a:r>
          </a:p>
          <a:p>
            <a:pPr defTabSz="931774">
              <a:defRPr/>
            </a:pPr>
            <a:endParaRPr lang="en-US" b="0" i="0" u="none" dirty="0"/>
          </a:p>
          <a:p>
            <a:pPr defTabSz="931774">
              <a:defRPr/>
            </a:pPr>
            <a:r>
              <a:rPr lang="en-US" b="1" i="0" u="sng" dirty="0"/>
              <a:t>Prov. 31:29-31</a:t>
            </a:r>
            <a:r>
              <a:rPr lang="en-US" b="0" i="0" u="none" dirty="0"/>
              <a:t>, “Many daughters have done virtuously, but thou </a:t>
            </a:r>
            <a:r>
              <a:rPr lang="en-US" b="0" i="0" u="none" dirty="0" err="1"/>
              <a:t>excellest</a:t>
            </a:r>
            <a:r>
              <a:rPr lang="en-US" b="0" i="0" u="none" dirty="0"/>
              <a:t> them all. 30 </a:t>
            </a:r>
            <a:r>
              <a:rPr lang="en-US" b="0" i="0" u="none" dirty="0" err="1"/>
              <a:t>Favour</a:t>
            </a:r>
            <a:r>
              <a:rPr lang="en-US" b="0" i="0" u="none" dirty="0"/>
              <a:t> is deceitful, and beauty is vain: but a woman that feareth the LORD, she shall be praised. 31 </a:t>
            </a:r>
            <a:r>
              <a:rPr lang="en-US" b="1" i="0" u="none" dirty="0"/>
              <a:t>GIVE HER OF THE FRUIT OF HER HANDS</a:t>
            </a:r>
            <a:r>
              <a:rPr lang="en-US" b="0" i="0" u="none" dirty="0"/>
              <a:t>; and </a:t>
            </a:r>
            <a:r>
              <a:rPr lang="en-US" b="1" i="0" u="none" dirty="0"/>
              <a:t>LET HER OWN WORKS PRAISE HER IN THE GATES</a:t>
            </a:r>
            <a:r>
              <a:rPr lang="en-US" b="0" i="0" u="none" dirty="0"/>
              <a:t>.”</a:t>
            </a:r>
          </a:p>
          <a:p>
            <a:pPr defTabSz="931774">
              <a:defRPr/>
            </a:pPr>
            <a:endParaRPr lang="en-US" b="1" i="0" u="sng" dirty="0"/>
          </a:p>
          <a:p>
            <a:pPr defTabSz="931774">
              <a:defRPr/>
            </a:pPr>
            <a:r>
              <a:rPr lang="en-US" b="1" i="0" u="sng" dirty="0"/>
              <a:t>Eph 5:22-24</a:t>
            </a:r>
            <a:r>
              <a:rPr lang="en-US" b="0" i="0" u="none" dirty="0"/>
              <a:t>, “Wives, submit to your own husbands, as to the Lord. 23 For the husband is head of the wife, as also Christ is head of the church; and He is the Savior of the body. 24 Therefore, just as the church is subject to Christ, so let the wives be to their own husbands in everything.”</a:t>
            </a:r>
          </a:p>
          <a:p>
            <a:pPr defTabSz="931774">
              <a:defRPr/>
            </a:pPr>
            <a:endParaRPr lang="en-US" b="0" i="0" u="none" dirty="0"/>
          </a:p>
          <a:p>
            <a:pPr defTabSz="931774">
              <a:defRPr/>
            </a:pPr>
            <a:r>
              <a:rPr lang="en-US" b="1" i="0" u="sng" dirty="0"/>
              <a:t>I Pet. 3:1-6</a:t>
            </a:r>
            <a:r>
              <a:rPr lang="en-US" b="0" i="0" u="none" dirty="0"/>
              <a:t>, “Likewise, ye wives, be in subjection to your own husbands; that, if any obey not the word, they also may without the word be won by the conversation of the wives; 2 While they behold your chaste conversation coupled with fear. 3 Whose adorning let it not be that outward adorning of plaiting the hair, and of wearing of gold, or of putting on of apparel; 4 But let it be the hidden man of the heart, in that which is not corruptible, even the ornament of a meek and quiet spirit, which is in the sight of God of great price. 5 For after this manner in the old time the holy women also, who trusted in God, adorned themselves, being in subjection unto their own husbands: 6 Even as Sara obeyed Abraham, calling him lord: whose daughters ye are, as long as ye do well, and are not afraid with any amazement.”</a:t>
            </a:r>
          </a:p>
          <a:p>
            <a:pPr defTabSz="931774">
              <a:defRPr/>
            </a:pPr>
            <a:endParaRPr lang="en-US" b="0" i="0" u="none" dirty="0"/>
          </a:p>
          <a:p>
            <a:pPr defTabSz="931774">
              <a:defRPr/>
            </a:pPr>
            <a:r>
              <a:rPr lang="en-US" b="1" i="0" u="sng" dirty="0"/>
              <a:t>I Pet. 3:7</a:t>
            </a:r>
            <a:r>
              <a:rPr lang="en-US" b="0" i="0" u="none" dirty="0"/>
              <a:t>, “Likewise, ye husbands, dwell with them according to knowledge, giving honour unto the wife, as unto the weaker vessel, and as being heirs together of the grace of life; that your prayers be not hindered.”</a:t>
            </a:r>
          </a:p>
          <a:p>
            <a:pPr defTabSz="931774">
              <a:defRPr/>
            </a:pPr>
            <a:r>
              <a:rPr lang="en-US" dirty="0"/>
              <a:t>A Soft (Elegant) Touch Is Of Great Value In The Home.</a:t>
            </a:r>
          </a:p>
          <a:p>
            <a:pPr defTabSz="931774">
              <a:defRPr/>
            </a:pPr>
            <a:endParaRPr lang="en-US" dirty="0"/>
          </a:p>
          <a:p>
            <a:pPr defTabSz="931774">
              <a:defRPr/>
            </a:pPr>
            <a:r>
              <a:rPr lang="en-US" b="1" u="sng" dirty="0"/>
              <a:t>Jn. 15:13</a:t>
            </a:r>
            <a:r>
              <a:rPr lang="en-US" dirty="0"/>
              <a:t>, “Greater love hath no man than this, that a man lay down his life for his friends.”</a:t>
            </a:r>
          </a:p>
          <a:p>
            <a:pPr defTabSz="931774">
              <a:defRPr/>
            </a:pPr>
            <a:endParaRPr lang="en-US" dirty="0"/>
          </a:p>
          <a:p>
            <a:pPr defTabSz="931774">
              <a:defRPr/>
            </a:pPr>
            <a:r>
              <a:rPr lang="en-US" dirty="0"/>
              <a:t>The Word </a:t>
            </a:r>
            <a:r>
              <a:rPr lang="en-US" i="1" dirty="0"/>
              <a:t>“Together” </a:t>
            </a:r>
            <a:r>
              <a:rPr lang="en-US" dirty="0"/>
              <a:t>Expresses </a:t>
            </a:r>
            <a:r>
              <a:rPr lang="en-US" i="1" dirty="0"/>
              <a:t>The Union </a:t>
            </a:r>
            <a:r>
              <a:rPr lang="en-US" dirty="0"/>
              <a:t>That Is To Exist Among Them.  (Marriage Is To Manifest </a:t>
            </a:r>
            <a:r>
              <a:rPr lang="en-US" b="1" u="sng" dirty="0"/>
              <a:t>UNITY</a:t>
            </a:r>
            <a:r>
              <a:rPr lang="en-US" dirty="0"/>
              <a:t> In Obtaining The Gift Of Eternal Life)</a:t>
            </a:r>
          </a:p>
          <a:p>
            <a:pPr defTabSz="931774">
              <a:defRPr/>
            </a:pPr>
            <a:endParaRPr lang="en-US" dirty="0"/>
          </a:p>
          <a:p>
            <a:pPr defTabSz="931774">
              <a:defRPr/>
            </a:pPr>
            <a:r>
              <a:rPr lang="en-US" b="1" i="0" u="sng" dirty="0"/>
              <a:t>Eph 5:25, 33</a:t>
            </a:r>
            <a:r>
              <a:rPr lang="en-US" b="0" i="0" u="none" dirty="0"/>
              <a:t>, “Husbands, love your wives, even as Christ also loved the church, and gave himself for it;……... </a:t>
            </a:r>
            <a:r>
              <a:rPr lang="en-US" b="1" i="0" u="sng" dirty="0"/>
              <a:t>33</a:t>
            </a:r>
            <a:r>
              <a:rPr lang="en-US" b="0" i="0" u="none" dirty="0"/>
              <a:t> Nevertheless let every one of you in particular so love his wife even as himself; and the wife see that she reverence her husband.”</a:t>
            </a:r>
          </a:p>
          <a:p>
            <a:pPr defTabSz="931774">
              <a:defRPr/>
            </a:pPr>
            <a:endParaRPr lang="en-US" dirty="0"/>
          </a:p>
          <a:p>
            <a:pPr algn="l"/>
            <a:r>
              <a:rPr lang="en-US" dirty="0"/>
              <a:t>The Wife Was Charged To Do (vv. 1-6), God Also Gave The Husband Instructions (v. 7).</a:t>
            </a:r>
          </a:p>
        </p:txBody>
      </p:sp>
      <p:sp>
        <p:nvSpPr>
          <p:cNvPr id="4" name="Slide Number Placeholder 3"/>
          <p:cNvSpPr>
            <a:spLocks noGrp="1"/>
          </p:cNvSpPr>
          <p:nvPr>
            <p:ph type="sldNum" sz="quarter" idx="10"/>
          </p:nvPr>
        </p:nvSpPr>
        <p:spPr/>
        <p:txBody>
          <a:bodyPr/>
          <a:lstStyle/>
          <a:p>
            <a:fld id="{25148C30-D4C7-4EA4-87BC-6471504D9C71}" type="slidenum">
              <a:rPr lang="en-US" smtClean="0"/>
              <a:t>12</a:t>
            </a:fld>
            <a:endParaRPr lang="en-US"/>
          </a:p>
        </p:txBody>
      </p:sp>
    </p:spTree>
    <p:extLst>
      <p:ext uri="{BB962C8B-B14F-4D97-AF65-F5344CB8AC3E}">
        <p14:creationId xmlns:p14="http://schemas.microsoft.com/office/powerpoint/2010/main" val="3938449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F0"/>
                </a:solidFill>
                <a:latin typeface="Arial Narrow" panose="020B0606020202030204" pitchFamily="34" charset="0"/>
                <a:ea typeface="Times New Roman" panose="02020603050405020304" pitchFamily="18" charset="0"/>
              </a:rPr>
              <a:t>Avoid The Mistake Of Thinking You Will Change The Person After You Are Married.</a:t>
            </a:r>
          </a:p>
          <a:p>
            <a:endParaRPr lang="en-US" dirty="0">
              <a:solidFill>
                <a:srgbClr val="00B0F0"/>
              </a:solidFill>
              <a:latin typeface="Arial Narrow" panose="020B0606020202030204" pitchFamily="34" charset="0"/>
              <a:ea typeface="Times New Roman" panose="02020603050405020304" pitchFamily="18" charset="0"/>
            </a:endParaRPr>
          </a:p>
          <a:p>
            <a:r>
              <a:rPr lang="en-US" dirty="0">
                <a:solidFill>
                  <a:srgbClr val="00B0F0"/>
                </a:solidFill>
                <a:latin typeface="Arial Narrow" panose="020B0606020202030204" pitchFamily="34" charset="0"/>
                <a:ea typeface="Times New Roman" panose="02020603050405020304" pitchFamily="18" charset="0"/>
              </a:rPr>
              <a:t>Although Christians Are To Help Others, It Is A Mistake To Marry In Order To Solve Your Mate’s Problems.   This Is Not The Purpose Of Marriage.</a:t>
            </a:r>
          </a:p>
        </p:txBody>
      </p:sp>
      <p:sp>
        <p:nvSpPr>
          <p:cNvPr id="4" name="Slide Number Placeholder 3"/>
          <p:cNvSpPr>
            <a:spLocks noGrp="1"/>
          </p:cNvSpPr>
          <p:nvPr>
            <p:ph type="sldNum" sz="quarter" idx="10"/>
          </p:nvPr>
        </p:nvSpPr>
        <p:spPr/>
        <p:txBody>
          <a:bodyPr/>
          <a:lstStyle/>
          <a:p>
            <a:fld id="{25148C30-D4C7-4EA4-87BC-6471504D9C71}" type="slidenum">
              <a:rPr lang="en-US" smtClean="0"/>
              <a:t>13</a:t>
            </a:fld>
            <a:endParaRPr lang="en-US"/>
          </a:p>
        </p:txBody>
      </p:sp>
    </p:spTree>
    <p:extLst>
      <p:ext uri="{BB962C8B-B14F-4D97-AF65-F5344CB8AC3E}">
        <p14:creationId xmlns:p14="http://schemas.microsoft.com/office/powerpoint/2010/main" val="713365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dirty="0"/>
              <a:t>When The Spirit Of Christ Reigns Within The Home, </a:t>
            </a:r>
            <a:r>
              <a:rPr lang="en-US" sz="1800" dirty="0"/>
              <a:t>Poverty, Sickness, Or Loss Cannot Disturb The Peace Within (II Cor. 4:18)!</a:t>
            </a:r>
          </a:p>
          <a:p>
            <a:pPr algn="l"/>
            <a:endParaRPr lang="en-US" sz="1800" dirty="0"/>
          </a:p>
          <a:p>
            <a:pPr algn="l"/>
            <a:r>
              <a:rPr lang="en-US" sz="1800" dirty="0"/>
              <a:t>Their Mutual Love For God And Cheerful Hope Of Heaven Will Sustain Them In The Strongest Of Storms (Mt. 7:24-27)!</a:t>
            </a:r>
          </a:p>
          <a:p>
            <a:pPr algn="l"/>
            <a:endParaRPr lang="en-US" sz="1800" dirty="0"/>
          </a:p>
          <a:p>
            <a:pPr algn="l"/>
            <a:r>
              <a:rPr lang="en-US" sz="1800" dirty="0"/>
              <a:t>God Works Through Human Agency.</a:t>
            </a:r>
          </a:p>
          <a:p>
            <a:endParaRPr lang="en-US" dirty="0"/>
          </a:p>
        </p:txBody>
      </p:sp>
      <p:sp>
        <p:nvSpPr>
          <p:cNvPr id="4" name="Slide Number Placeholder 3"/>
          <p:cNvSpPr>
            <a:spLocks noGrp="1"/>
          </p:cNvSpPr>
          <p:nvPr>
            <p:ph type="sldNum" sz="quarter" idx="10"/>
          </p:nvPr>
        </p:nvSpPr>
        <p:spPr/>
        <p:txBody>
          <a:bodyPr/>
          <a:lstStyle/>
          <a:p>
            <a:fld id="{25148C30-D4C7-4EA4-87BC-6471504D9C71}" type="slidenum">
              <a:rPr lang="en-US" smtClean="0"/>
              <a:t>14</a:t>
            </a:fld>
            <a:endParaRPr lang="en-US"/>
          </a:p>
        </p:txBody>
      </p:sp>
    </p:spTree>
    <p:extLst>
      <p:ext uri="{BB962C8B-B14F-4D97-AF65-F5344CB8AC3E}">
        <p14:creationId xmlns:p14="http://schemas.microsoft.com/office/powerpoint/2010/main" val="275100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Narrow" panose="020B0606020202030204" pitchFamily="34" charset="0"/>
              </a:rPr>
              <a:t>A Valuable Jewel Would Be Ill Placed As Swine Root / Grovel In The Mire, - So Is Beauty Equally Misplaced - In A Woman Who Is Without Virtue.  “Intelligent Behavior”</a:t>
            </a:r>
          </a:p>
          <a:p>
            <a:endParaRPr lang="en-US" sz="1400" dirty="0">
              <a:latin typeface="Arial Narrow" panose="020B0606020202030204" pitchFamily="34" charset="0"/>
            </a:endParaRPr>
          </a:p>
          <a:p>
            <a:pPr defTabSz="931774">
              <a:defRPr/>
            </a:pPr>
            <a:r>
              <a:rPr lang="en-US" sz="1400" dirty="0">
                <a:latin typeface="Arial Narrow" panose="020B0606020202030204" pitchFamily="34" charset="0"/>
                <a:ea typeface="Times New Roman" panose="02020603050405020304" pitchFamily="18" charset="0"/>
              </a:rPr>
              <a:t>Nobody Is “Perfect” (Ecc. 7:20; I Jn. 1:8), But Jewels Can Be Found (Mt. 7:7-11; Phil. 4:6; Cf. Gen. 24:12-15).</a:t>
            </a:r>
          </a:p>
          <a:p>
            <a:pPr defTabSz="931774">
              <a:defRPr/>
            </a:pPr>
            <a:endParaRPr lang="en-US" sz="1400" dirty="0">
              <a:latin typeface="Arial Narrow" panose="020B0606020202030204" pitchFamily="34" charset="0"/>
              <a:ea typeface="Times New Roman" panose="02020603050405020304" pitchFamily="18" charset="0"/>
            </a:endParaRPr>
          </a:p>
          <a:p>
            <a:r>
              <a:rPr lang="en-US" sz="1400" b="1" u="sng" dirty="0">
                <a:latin typeface="Arial Narrow" panose="020B0606020202030204" pitchFamily="34" charset="0"/>
              </a:rPr>
              <a:t>Ge 24:10-15</a:t>
            </a:r>
            <a:r>
              <a:rPr lang="en-US" sz="1400" dirty="0">
                <a:latin typeface="Arial Narrow" panose="020B0606020202030204" pitchFamily="34" charset="0"/>
              </a:rPr>
              <a:t>, “And the servant took ten camels of the camels of his master, and departed; for all the goods of his master were in his hand: and he arose, and </a:t>
            </a:r>
            <a:r>
              <a:rPr lang="en-US" sz="1400" b="1" dirty="0">
                <a:latin typeface="Arial Narrow" panose="020B0606020202030204" pitchFamily="34" charset="0"/>
              </a:rPr>
              <a:t>WENT TO MESOPOTAMIA</a:t>
            </a:r>
            <a:r>
              <a:rPr lang="en-US" sz="1400" dirty="0">
                <a:latin typeface="Arial Narrow" panose="020B0606020202030204" pitchFamily="34" charset="0"/>
              </a:rPr>
              <a:t>, unto THE CITY OF NAHOR. 11 And he made his camels to kneel down without the city by a well of water at the time of the evening, even the time that women go out to draw water. 12 And he said, O LORD God of my master Abraham, I pray thee, send me good speed this day, and shew kindness unto my master Abraham. 13 Behold, I stand here by the well of water; and the daughters of the men of the city come out to draw water: 14 And let it come to pass, that the damsel to whom I shall say, Let down thy pitcher, I pray thee, that I may drink; and she shall say, Drink, and I will give thy camels drink also: let the same be she that thou hast appointed for thy servant Isaac; and thereby shall I know that thou hast shewed kindness unto my master. 15 And it came to pass, before he had done speaking, that, behold, Rebekah came out, who was born to </a:t>
            </a:r>
            <a:r>
              <a:rPr lang="en-US" sz="1400" dirty="0" err="1">
                <a:latin typeface="Arial Narrow" panose="020B0606020202030204" pitchFamily="34" charset="0"/>
              </a:rPr>
              <a:t>Bethuel</a:t>
            </a:r>
            <a:r>
              <a:rPr lang="en-US" sz="1400" dirty="0">
                <a:latin typeface="Arial Narrow" panose="020B0606020202030204" pitchFamily="34" charset="0"/>
              </a:rPr>
              <a:t>, son of </a:t>
            </a:r>
            <a:r>
              <a:rPr lang="en-US" sz="1400" dirty="0" err="1">
                <a:latin typeface="Arial Narrow" panose="020B0606020202030204" pitchFamily="34" charset="0"/>
              </a:rPr>
              <a:t>Milcah</a:t>
            </a:r>
            <a:r>
              <a:rPr lang="en-US" sz="1400" dirty="0">
                <a:latin typeface="Arial Narrow" panose="020B0606020202030204" pitchFamily="34" charset="0"/>
              </a:rPr>
              <a:t>, the wife of </a:t>
            </a:r>
            <a:r>
              <a:rPr lang="en-US" sz="1400" dirty="0" err="1">
                <a:latin typeface="Arial Narrow" panose="020B0606020202030204" pitchFamily="34" charset="0"/>
              </a:rPr>
              <a:t>Nahor</a:t>
            </a:r>
            <a:r>
              <a:rPr lang="en-US" sz="1400" dirty="0">
                <a:latin typeface="Arial Narrow" panose="020B0606020202030204" pitchFamily="34" charset="0"/>
              </a:rPr>
              <a:t>, Abraham's brother, with her pitcher upon her shoulder.</a:t>
            </a:r>
          </a:p>
          <a:p>
            <a:pPr defTabSz="931774">
              <a:defRPr/>
            </a:pPr>
            <a:endParaRPr lang="en-US" sz="1400" dirty="0">
              <a:latin typeface="Arial Narrow" panose="020B0606020202030204" pitchFamily="34" charset="0"/>
              <a:ea typeface="Times New Roman" panose="02020603050405020304" pitchFamily="18" charset="0"/>
            </a:endParaRPr>
          </a:p>
          <a:p>
            <a:pPr defTabSz="931774">
              <a:defRPr/>
            </a:pPr>
            <a:r>
              <a:rPr lang="en-US" sz="1400" b="1" u="sng" dirty="0">
                <a:latin typeface="Arial Narrow" panose="020B0606020202030204" pitchFamily="34" charset="0"/>
              </a:rPr>
              <a:t>Prov. 15:16-17</a:t>
            </a:r>
            <a:r>
              <a:rPr lang="en-US" sz="1400" dirty="0">
                <a:latin typeface="Arial Narrow" panose="020B0606020202030204" pitchFamily="34" charset="0"/>
              </a:rPr>
              <a:t>, “</a:t>
            </a:r>
            <a:r>
              <a:rPr lang="en-US" sz="1400" b="1" dirty="0">
                <a:latin typeface="Arial Narrow" panose="020B0606020202030204" pitchFamily="34" charset="0"/>
              </a:rPr>
              <a:t>BETTER IS LITTLE WITH THE FEAR OF THE LORD </a:t>
            </a:r>
            <a:r>
              <a:rPr lang="en-US" sz="1400" u="sng" dirty="0">
                <a:latin typeface="Arial Narrow" panose="020B0606020202030204" pitchFamily="34" charset="0"/>
              </a:rPr>
              <a:t>Than</a:t>
            </a:r>
            <a:r>
              <a:rPr lang="en-US" sz="1400" dirty="0">
                <a:latin typeface="Arial Narrow" panose="020B0606020202030204" pitchFamily="34" charset="0"/>
              </a:rPr>
              <a:t> </a:t>
            </a:r>
            <a:r>
              <a:rPr lang="en-US" sz="1400" b="1" dirty="0">
                <a:latin typeface="Arial Narrow" panose="020B0606020202030204" pitchFamily="34" charset="0"/>
              </a:rPr>
              <a:t>GREAT TREASURE </a:t>
            </a:r>
            <a:r>
              <a:rPr lang="en-US" sz="1400" dirty="0">
                <a:latin typeface="Arial Narrow" panose="020B0606020202030204" pitchFamily="34" charset="0"/>
              </a:rPr>
              <a:t>And </a:t>
            </a:r>
            <a:r>
              <a:rPr lang="en-US" sz="1400" b="1" dirty="0">
                <a:latin typeface="Arial Narrow" panose="020B0606020202030204" pitchFamily="34" charset="0"/>
              </a:rPr>
              <a:t>TROUBLE</a:t>
            </a:r>
            <a:r>
              <a:rPr lang="en-US" sz="1400" dirty="0">
                <a:latin typeface="Arial Narrow" panose="020B0606020202030204" pitchFamily="34" charset="0"/>
              </a:rPr>
              <a:t> </a:t>
            </a:r>
            <a:r>
              <a:rPr lang="en-US" sz="1400" b="1" dirty="0">
                <a:latin typeface="Arial Narrow" panose="020B0606020202030204" pitchFamily="34" charset="0"/>
              </a:rPr>
              <a:t>THEREWITH</a:t>
            </a:r>
            <a:r>
              <a:rPr lang="en-US" sz="1400" dirty="0">
                <a:latin typeface="Arial Narrow" panose="020B0606020202030204" pitchFamily="34" charset="0"/>
              </a:rPr>
              <a:t>. 17 </a:t>
            </a:r>
            <a:r>
              <a:rPr lang="en-US" sz="1400" b="1" dirty="0">
                <a:latin typeface="Arial Narrow" panose="020B0606020202030204" pitchFamily="34" charset="0"/>
              </a:rPr>
              <a:t>BETTER</a:t>
            </a:r>
            <a:r>
              <a:rPr lang="en-US" sz="1400" dirty="0">
                <a:latin typeface="Arial Narrow" panose="020B0606020202030204" pitchFamily="34" charset="0"/>
              </a:rPr>
              <a:t> </a:t>
            </a:r>
            <a:r>
              <a:rPr lang="en-US" sz="1400" b="1" dirty="0">
                <a:latin typeface="Arial Narrow" panose="020B0606020202030204" pitchFamily="34" charset="0"/>
              </a:rPr>
              <a:t>IS A DINNER OF HERBS WHERE LOVE IS</a:t>
            </a:r>
            <a:r>
              <a:rPr lang="en-US" sz="1400" dirty="0">
                <a:latin typeface="Arial Narrow" panose="020B0606020202030204" pitchFamily="34" charset="0"/>
              </a:rPr>
              <a:t>, </a:t>
            </a:r>
            <a:r>
              <a:rPr lang="en-US" sz="1400" u="sng" dirty="0">
                <a:latin typeface="Arial Narrow" panose="020B0606020202030204" pitchFamily="34" charset="0"/>
              </a:rPr>
              <a:t>Than</a:t>
            </a:r>
            <a:r>
              <a:rPr lang="en-US" sz="1400" dirty="0">
                <a:latin typeface="Arial Narrow" panose="020B0606020202030204" pitchFamily="34" charset="0"/>
              </a:rPr>
              <a:t> A Stalled</a:t>
            </a:r>
            <a:r>
              <a:rPr lang="en-US" sz="1400" b="1" dirty="0">
                <a:latin typeface="Arial Narrow" panose="020B0606020202030204" pitchFamily="34" charset="0"/>
              </a:rPr>
              <a:t> OX </a:t>
            </a:r>
            <a:r>
              <a:rPr lang="en-US" sz="1400" dirty="0">
                <a:latin typeface="Arial Narrow" panose="020B0606020202030204" pitchFamily="34" charset="0"/>
              </a:rPr>
              <a:t>And </a:t>
            </a:r>
            <a:r>
              <a:rPr lang="en-US" sz="1400" b="1" dirty="0">
                <a:latin typeface="Arial Narrow" panose="020B0606020202030204" pitchFamily="34" charset="0"/>
              </a:rPr>
              <a:t>HATRED</a:t>
            </a:r>
            <a:r>
              <a:rPr lang="en-US" sz="1400" dirty="0">
                <a:latin typeface="Arial Narrow" panose="020B0606020202030204" pitchFamily="34" charset="0"/>
              </a:rPr>
              <a:t> </a:t>
            </a:r>
            <a:r>
              <a:rPr lang="en-US" sz="1400" b="1" dirty="0">
                <a:latin typeface="Arial Narrow" panose="020B0606020202030204" pitchFamily="34" charset="0"/>
              </a:rPr>
              <a:t>THEREWITH</a:t>
            </a:r>
            <a:r>
              <a:rPr lang="en-US" sz="1400" dirty="0">
                <a:latin typeface="Arial Narrow" panose="020B0606020202030204" pitchFamily="34" charset="0"/>
              </a:rPr>
              <a:t>.”</a:t>
            </a:r>
          </a:p>
          <a:p>
            <a:pPr defTabSz="931774">
              <a:defRPr/>
            </a:pPr>
            <a:endParaRPr lang="en-US" sz="1400" b="1" u="sng" dirty="0">
              <a:latin typeface="Arial Narrow" panose="020B0606020202030204" pitchFamily="34" charset="0"/>
            </a:endParaRPr>
          </a:p>
          <a:p>
            <a:pPr defTabSz="931774">
              <a:defRPr/>
            </a:pPr>
            <a:r>
              <a:rPr lang="en-US" sz="1400" b="1" u="sng" dirty="0">
                <a:latin typeface="Arial Narrow" panose="020B0606020202030204" pitchFamily="34" charset="0"/>
              </a:rPr>
              <a:t>Prov. 16:8</a:t>
            </a:r>
            <a:r>
              <a:rPr lang="en-US" sz="1400" dirty="0">
                <a:latin typeface="Arial Narrow" panose="020B0606020202030204" pitchFamily="34" charset="0"/>
              </a:rPr>
              <a:t>, “</a:t>
            </a:r>
            <a:r>
              <a:rPr lang="en-US" sz="1400" b="1" dirty="0">
                <a:latin typeface="Arial Narrow" panose="020B0606020202030204" pitchFamily="34" charset="0"/>
              </a:rPr>
              <a:t>BETTER IS A LITTLE WITH</a:t>
            </a:r>
            <a:r>
              <a:rPr lang="en-US" sz="1400" dirty="0">
                <a:latin typeface="Arial Narrow" panose="020B0606020202030204" pitchFamily="34" charset="0"/>
              </a:rPr>
              <a:t> </a:t>
            </a:r>
            <a:r>
              <a:rPr lang="en-US" sz="1400" b="1" dirty="0">
                <a:latin typeface="Arial Narrow" panose="020B0606020202030204" pitchFamily="34" charset="0"/>
              </a:rPr>
              <a:t>RIGHTEOUSNESS</a:t>
            </a:r>
            <a:r>
              <a:rPr lang="en-US" sz="1400" dirty="0">
                <a:latin typeface="Arial Narrow" panose="020B0606020202030204" pitchFamily="34" charset="0"/>
              </a:rPr>
              <a:t> </a:t>
            </a:r>
            <a:r>
              <a:rPr lang="en-US" sz="1400" u="sng" dirty="0">
                <a:latin typeface="Arial Narrow" panose="020B0606020202030204" pitchFamily="34" charset="0"/>
              </a:rPr>
              <a:t>Than</a:t>
            </a:r>
            <a:r>
              <a:rPr lang="en-US" sz="1400" dirty="0">
                <a:latin typeface="Arial Narrow" panose="020B0606020202030204" pitchFamily="34" charset="0"/>
              </a:rPr>
              <a:t> </a:t>
            </a:r>
            <a:r>
              <a:rPr lang="en-US" sz="1400" b="1" dirty="0">
                <a:latin typeface="Arial Narrow" panose="020B0606020202030204" pitchFamily="34" charset="0"/>
              </a:rPr>
              <a:t>GREAT REVENUES WITHOUT RIGHT</a:t>
            </a:r>
            <a:r>
              <a:rPr lang="en-US" sz="1400" dirty="0">
                <a:latin typeface="Arial Narrow" panose="020B0606020202030204" pitchFamily="34" charset="0"/>
              </a:rPr>
              <a:t>.”</a:t>
            </a:r>
          </a:p>
          <a:p>
            <a:pPr defTabSz="931774">
              <a:defRPr/>
            </a:pPr>
            <a:endParaRPr lang="en-US" sz="1400" b="1" u="sng" dirty="0">
              <a:latin typeface="Arial Narrow" panose="020B0606020202030204" pitchFamily="34" charset="0"/>
            </a:endParaRPr>
          </a:p>
          <a:p>
            <a:pPr defTabSz="931774">
              <a:defRPr/>
            </a:pPr>
            <a:r>
              <a:rPr lang="en-US" sz="1400" b="1" u="sng" dirty="0">
                <a:latin typeface="Arial Narrow" panose="020B0606020202030204" pitchFamily="34" charset="0"/>
              </a:rPr>
              <a:t>Prov. 31:28</a:t>
            </a:r>
            <a:r>
              <a:rPr lang="en-US" sz="1400" dirty="0">
                <a:latin typeface="Arial Narrow" panose="020B0606020202030204" pitchFamily="34" charset="0"/>
              </a:rPr>
              <a:t>, “Her children arise up, and call her blessed; her husband also, and he </a:t>
            </a:r>
            <a:r>
              <a:rPr lang="en-US" sz="1400" dirty="0" err="1">
                <a:latin typeface="Arial Narrow" panose="020B0606020202030204" pitchFamily="34" charset="0"/>
              </a:rPr>
              <a:t>praiseth</a:t>
            </a:r>
            <a:r>
              <a:rPr lang="en-US" sz="1400" dirty="0">
                <a:latin typeface="Arial Narrow" panose="020B0606020202030204" pitchFamily="34" charset="0"/>
              </a:rPr>
              <a:t> her.“  BUT, The House Is Not The Home And The Family Is Not The Stuff. </a:t>
            </a:r>
          </a:p>
          <a:p>
            <a:pPr defTabSz="931774">
              <a:defRPr/>
            </a:pPr>
            <a:endParaRPr lang="en-US" sz="1400" b="1" u="sng" dirty="0">
              <a:latin typeface="Arial Narrow" panose="020B0606020202030204" pitchFamily="34" charset="0"/>
            </a:endParaRPr>
          </a:p>
          <a:p>
            <a:pPr defTabSz="931774">
              <a:defRPr/>
            </a:pPr>
            <a:r>
              <a:rPr lang="en-US" sz="1400" dirty="0">
                <a:latin typeface="Arial Narrow" panose="020B0606020202030204" pitchFamily="34" charset="0"/>
              </a:rPr>
              <a:t>Understand The Folly Of Marrying The Ungodly.  What Did Solomon Do? He Married Unprincipled Women And They Took His Heart Away From The Lord.</a:t>
            </a:r>
          </a:p>
        </p:txBody>
      </p:sp>
      <p:sp>
        <p:nvSpPr>
          <p:cNvPr id="4" name="Slide Number Placeholder 3"/>
          <p:cNvSpPr>
            <a:spLocks noGrp="1"/>
          </p:cNvSpPr>
          <p:nvPr>
            <p:ph type="sldNum" sz="quarter" idx="10"/>
          </p:nvPr>
        </p:nvSpPr>
        <p:spPr/>
        <p:txBody>
          <a:bodyPr/>
          <a:lstStyle/>
          <a:p>
            <a:fld id="{25148C30-D4C7-4EA4-87BC-6471504D9C71}" type="slidenum">
              <a:rPr lang="en-US" smtClean="0"/>
              <a:t>15</a:t>
            </a:fld>
            <a:endParaRPr lang="en-US"/>
          </a:p>
        </p:txBody>
      </p:sp>
    </p:spTree>
    <p:extLst>
      <p:ext uri="{BB962C8B-B14F-4D97-AF65-F5344CB8AC3E}">
        <p14:creationId xmlns:p14="http://schemas.microsoft.com/office/powerpoint/2010/main" val="2587131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b="1" u="sng" dirty="0">
                <a:latin typeface="Arial Narrow" panose="020B0606020202030204" pitchFamily="34" charset="0"/>
              </a:rPr>
              <a:t>Prov. 31:23</a:t>
            </a:r>
            <a:r>
              <a:rPr lang="en-US" sz="1600" dirty="0">
                <a:latin typeface="Arial Narrow" panose="020B0606020202030204" pitchFamily="34" charset="0"/>
              </a:rPr>
              <a:t>, “Her husband is known in the gates, when he sitteth among the elders of the land.”</a:t>
            </a:r>
          </a:p>
          <a:p>
            <a:pPr defTabSz="931774">
              <a:defRPr/>
            </a:pPr>
            <a:endParaRPr lang="en-US" sz="1600" dirty="0">
              <a:latin typeface="Arial Narrow" panose="020B0606020202030204" pitchFamily="34" charset="0"/>
            </a:endParaRPr>
          </a:p>
          <a:p>
            <a:pPr defTabSz="931774">
              <a:defRPr/>
            </a:pPr>
            <a:r>
              <a:rPr lang="en-US" sz="1600" b="1" u="sng" dirty="0">
                <a:latin typeface="Arial Narrow" panose="020B0606020202030204" pitchFamily="34" charset="0"/>
              </a:rPr>
              <a:t>Jas. 5:16</a:t>
            </a:r>
            <a:r>
              <a:rPr lang="en-US" sz="1600" dirty="0">
                <a:latin typeface="Arial Narrow" panose="020B0606020202030204" pitchFamily="34" charset="0"/>
              </a:rPr>
              <a:t>, “…The effectual fervent prayer of a righteous man availeth much.</a:t>
            </a:r>
          </a:p>
          <a:p>
            <a:endParaRPr lang="en-US" sz="1600" dirty="0">
              <a:latin typeface="Arial Narrow" panose="020B0606020202030204" pitchFamily="34" charset="0"/>
            </a:endParaRPr>
          </a:p>
          <a:p>
            <a:pPr algn="l"/>
            <a:r>
              <a:rPr lang="en-US" sz="1600" b="1" u="sng" dirty="0">
                <a:latin typeface="Arial Narrow" panose="020B0606020202030204" pitchFamily="34" charset="0"/>
              </a:rPr>
              <a:t>A BOSS / A LEADER</a:t>
            </a:r>
          </a:p>
          <a:p>
            <a:pPr algn="l"/>
            <a:r>
              <a:rPr lang="en-US" sz="1600" dirty="0">
                <a:latin typeface="Arial Narrow" panose="020B0606020202030204" pitchFamily="34" charset="0"/>
              </a:rPr>
              <a:t>Commands / Asks</a:t>
            </a:r>
          </a:p>
          <a:p>
            <a:pPr algn="l"/>
            <a:r>
              <a:rPr lang="en-US" sz="1600" dirty="0">
                <a:latin typeface="Arial Narrow" panose="020B0606020202030204" pitchFamily="34" charset="0"/>
              </a:rPr>
              <a:t>Generates Fear / Inspires Enthusiasm</a:t>
            </a:r>
          </a:p>
          <a:p>
            <a:pPr algn="l"/>
            <a:r>
              <a:rPr lang="en-US" sz="1600" dirty="0">
                <a:latin typeface="Arial Narrow" panose="020B0606020202030204" pitchFamily="34" charset="0"/>
              </a:rPr>
              <a:t>Takes Credit / Gives Credit</a:t>
            </a:r>
          </a:p>
          <a:p>
            <a:pPr algn="l"/>
            <a:r>
              <a:rPr lang="en-US" sz="1600" dirty="0">
                <a:latin typeface="Arial Narrow" panose="020B0606020202030204" pitchFamily="34" charset="0"/>
              </a:rPr>
              <a:t>Says “I” / Says “We”</a:t>
            </a:r>
          </a:p>
          <a:p>
            <a:pPr algn="l"/>
            <a:r>
              <a:rPr lang="en-US" sz="1600" dirty="0">
                <a:latin typeface="Arial Narrow" panose="020B0606020202030204" pitchFamily="34" charset="0"/>
              </a:rPr>
              <a:t>Drains People / Fills People</a:t>
            </a:r>
          </a:p>
          <a:p>
            <a:pPr algn="l"/>
            <a:r>
              <a:rPr lang="en-US" sz="1600" b="1" i="1" dirty="0">
                <a:latin typeface="Arial Narrow" panose="020B0606020202030204" pitchFamily="34" charset="0"/>
              </a:rPr>
              <a:t>Knows</a:t>
            </a:r>
            <a:r>
              <a:rPr lang="en-US" sz="1600" dirty="0">
                <a:latin typeface="Arial Narrow" panose="020B0606020202030204" pitchFamily="34" charset="0"/>
              </a:rPr>
              <a:t> How It’s To Be Done / </a:t>
            </a:r>
            <a:r>
              <a:rPr lang="en-US" sz="1600" b="1" i="1" dirty="0">
                <a:latin typeface="Arial Narrow" panose="020B0606020202030204" pitchFamily="34" charset="0"/>
              </a:rPr>
              <a:t>Shows</a:t>
            </a:r>
            <a:r>
              <a:rPr lang="en-US" sz="1600" dirty="0">
                <a:latin typeface="Arial Narrow" panose="020B0606020202030204" pitchFamily="34" charset="0"/>
              </a:rPr>
              <a:t> How It’s To Be Done</a:t>
            </a:r>
          </a:p>
          <a:p>
            <a:pPr algn="l"/>
            <a:endParaRPr lang="en-US" sz="1600" dirty="0">
              <a:latin typeface="Arial Narrow" panose="020B0606020202030204" pitchFamily="34" charset="0"/>
            </a:endParaRPr>
          </a:p>
          <a:p>
            <a:pPr defTabSz="931774">
              <a:defRPr/>
            </a:pPr>
            <a:r>
              <a:rPr lang="en-US" sz="1600" b="1" u="sng" dirty="0">
                <a:latin typeface="Arial Narrow" panose="020B0606020202030204" pitchFamily="34" charset="0"/>
              </a:rPr>
              <a:t>The Principle Is</a:t>
            </a:r>
            <a:r>
              <a:rPr lang="en-US" sz="1600" dirty="0">
                <a:latin typeface="Arial Narrow" panose="020B0606020202030204" pitchFamily="34" charset="0"/>
              </a:rPr>
              <a:t>: A Better Husband = A Better Wife And Vice Versa (I Jn. 4:19)!</a:t>
            </a:r>
          </a:p>
        </p:txBody>
      </p:sp>
      <p:sp>
        <p:nvSpPr>
          <p:cNvPr id="4" name="Slide Number Placeholder 3"/>
          <p:cNvSpPr>
            <a:spLocks noGrp="1"/>
          </p:cNvSpPr>
          <p:nvPr>
            <p:ph type="sldNum" sz="quarter" idx="10"/>
          </p:nvPr>
        </p:nvSpPr>
        <p:spPr/>
        <p:txBody>
          <a:bodyPr/>
          <a:lstStyle/>
          <a:p>
            <a:fld id="{25148C30-D4C7-4EA4-87BC-6471504D9C71}" type="slidenum">
              <a:rPr lang="en-US" smtClean="0"/>
              <a:t>16</a:t>
            </a:fld>
            <a:endParaRPr lang="en-US"/>
          </a:p>
        </p:txBody>
      </p:sp>
    </p:spTree>
    <p:extLst>
      <p:ext uri="{BB962C8B-B14F-4D97-AF65-F5344CB8AC3E}">
        <p14:creationId xmlns:p14="http://schemas.microsoft.com/office/powerpoint/2010/main" val="1795696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latin typeface="Arial Narrow" panose="020B0606020202030204" pitchFamily="34" charset="0"/>
              </a:rPr>
              <a:t>Chinese Water Torcher.  It’s Hard To Embrace A Cactus!</a:t>
            </a:r>
          </a:p>
          <a:p>
            <a:pPr defTabSz="931774">
              <a:defRPr/>
            </a:pPr>
            <a:endParaRPr lang="en-US" sz="1400" dirty="0">
              <a:latin typeface="Arial Narrow" panose="020B0606020202030204" pitchFamily="34" charset="0"/>
            </a:endParaRPr>
          </a:p>
          <a:p>
            <a:pPr defTabSz="931774">
              <a:defRPr/>
            </a:pPr>
            <a:r>
              <a:rPr lang="en-US" sz="1400" dirty="0">
                <a:latin typeface="Arial Narrow" panose="020B0606020202030204" pitchFamily="34" charset="0"/>
              </a:rPr>
              <a:t>Make Sure They Love You, For YOU Are!  Not Your Looks, Not Your Money, Not Your Work Ethic (Meal Ticket).</a:t>
            </a:r>
          </a:p>
          <a:p>
            <a:pPr defTabSz="931774">
              <a:defRPr/>
            </a:pPr>
            <a:endParaRPr lang="en-US" sz="1400" dirty="0">
              <a:latin typeface="Arial Narrow" panose="020B0606020202030204" pitchFamily="34" charset="0"/>
            </a:endParaRPr>
          </a:p>
          <a:p>
            <a:pPr defTabSz="931774">
              <a:defRPr/>
            </a:pPr>
            <a:r>
              <a:rPr lang="en-US" sz="1400" b="1" u="sng" dirty="0">
                <a:latin typeface="Arial Narrow" panose="020B0606020202030204" pitchFamily="34" charset="0"/>
              </a:rPr>
              <a:t>I Sam. 25:2-3</a:t>
            </a:r>
            <a:r>
              <a:rPr lang="en-US" sz="1400" dirty="0">
                <a:latin typeface="Arial Narrow" panose="020B0606020202030204" pitchFamily="34" charset="0"/>
              </a:rPr>
              <a:t>, “A man in </a:t>
            </a:r>
            <a:r>
              <a:rPr lang="en-US" sz="1400" dirty="0" err="1">
                <a:latin typeface="Arial Narrow" panose="020B0606020202030204" pitchFamily="34" charset="0"/>
              </a:rPr>
              <a:t>Maon</a:t>
            </a:r>
            <a:r>
              <a:rPr lang="en-US" sz="1400" dirty="0">
                <a:latin typeface="Arial Narrow" panose="020B0606020202030204" pitchFamily="34" charset="0"/>
              </a:rPr>
              <a:t>, whose possessions were in Carmel; and </a:t>
            </a:r>
            <a:r>
              <a:rPr lang="en-US" sz="1400" b="1" dirty="0">
                <a:latin typeface="Arial Narrow" panose="020B0606020202030204" pitchFamily="34" charset="0"/>
              </a:rPr>
              <a:t>THE MAN WAS VERY GREAT</a:t>
            </a:r>
            <a:r>
              <a:rPr lang="en-US" sz="1400" dirty="0">
                <a:latin typeface="Arial Narrow" panose="020B0606020202030204" pitchFamily="34" charset="0"/>
              </a:rPr>
              <a:t>, and </a:t>
            </a:r>
            <a:r>
              <a:rPr lang="en-US" sz="1400" u="sng" dirty="0">
                <a:latin typeface="Arial Narrow" panose="020B0606020202030204" pitchFamily="34" charset="0"/>
              </a:rPr>
              <a:t>he had three thousand sheep</a:t>
            </a:r>
            <a:r>
              <a:rPr lang="en-US" sz="1400" dirty="0">
                <a:latin typeface="Arial Narrow" panose="020B0606020202030204" pitchFamily="34" charset="0"/>
              </a:rPr>
              <a:t>, and </a:t>
            </a:r>
            <a:r>
              <a:rPr lang="en-US" sz="1400" u="sng" dirty="0">
                <a:latin typeface="Arial Narrow" panose="020B0606020202030204" pitchFamily="34" charset="0"/>
              </a:rPr>
              <a:t>a thousand goats</a:t>
            </a:r>
            <a:r>
              <a:rPr lang="en-US" sz="1400" dirty="0">
                <a:latin typeface="Arial Narrow" panose="020B0606020202030204" pitchFamily="34" charset="0"/>
              </a:rPr>
              <a:t>: and he was shearing his sheep in Carmel. 3 Now </a:t>
            </a:r>
            <a:r>
              <a:rPr lang="en-US" sz="1400" b="1" dirty="0">
                <a:latin typeface="Arial Narrow" panose="020B0606020202030204" pitchFamily="34" charset="0"/>
              </a:rPr>
              <a:t>THE NAME OF THE MAN WAS NABAL</a:t>
            </a:r>
            <a:r>
              <a:rPr lang="en-US" sz="1400" dirty="0">
                <a:latin typeface="Arial Narrow" panose="020B0606020202030204" pitchFamily="34" charset="0"/>
              </a:rPr>
              <a:t>; and </a:t>
            </a:r>
            <a:r>
              <a:rPr lang="en-US" sz="1400" u="sng" dirty="0">
                <a:latin typeface="Arial Narrow" panose="020B0606020202030204" pitchFamily="34" charset="0"/>
              </a:rPr>
              <a:t>the name of his wife Abigail</a:t>
            </a:r>
            <a:r>
              <a:rPr lang="en-US" sz="1400" dirty="0">
                <a:latin typeface="Arial Narrow" panose="020B0606020202030204" pitchFamily="34" charset="0"/>
              </a:rPr>
              <a:t>: and </a:t>
            </a:r>
            <a:r>
              <a:rPr lang="en-US" sz="1400" b="1" dirty="0">
                <a:latin typeface="Arial Narrow" panose="020B0606020202030204" pitchFamily="34" charset="0"/>
              </a:rPr>
              <a:t>SHE WAS A WOMAN OF GOOD UNDERSTANDING</a:t>
            </a:r>
            <a:r>
              <a:rPr lang="en-US" sz="1400" dirty="0">
                <a:latin typeface="Arial Narrow" panose="020B0606020202030204" pitchFamily="34" charset="0"/>
              </a:rPr>
              <a:t>, and </a:t>
            </a:r>
            <a:r>
              <a:rPr lang="en-US" sz="1400" b="1" dirty="0">
                <a:latin typeface="Arial Narrow" panose="020B0606020202030204" pitchFamily="34" charset="0"/>
              </a:rPr>
              <a:t>OF A BEAUTIFUL COUNTENANCE</a:t>
            </a:r>
            <a:r>
              <a:rPr lang="en-US" sz="1400" dirty="0">
                <a:latin typeface="Arial Narrow" panose="020B0606020202030204" pitchFamily="34" charset="0"/>
              </a:rPr>
              <a:t>: but the man was harsh and evil in his doings; and he was of the house of Caleb.”</a:t>
            </a:r>
          </a:p>
          <a:p>
            <a:pPr defTabSz="931774">
              <a:defRPr/>
            </a:pPr>
            <a:endParaRPr lang="en-US" sz="1400" dirty="0">
              <a:latin typeface="Arial Narrow" panose="020B0606020202030204" pitchFamily="34" charset="0"/>
            </a:endParaRPr>
          </a:p>
          <a:p>
            <a:pPr defTabSz="931774">
              <a:defRPr/>
            </a:pPr>
            <a:r>
              <a:rPr lang="en-US" sz="1400" dirty="0">
                <a:latin typeface="Arial Narrow" panose="020B0606020202030204" pitchFamily="34" charset="0"/>
                <a:ea typeface="Times New Roman" panose="02020603050405020304" pitchFamily="18" charset="0"/>
              </a:rPr>
              <a:t>Joy Will Be Ours In This Life, And More Importantly, In The Life To Come.</a:t>
            </a:r>
          </a:p>
          <a:p>
            <a:pPr defTabSz="931774">
              <a:defRPr/>
            </a:pPr>
            <a:endParaRPr lang="en-US" dirty="0"/>
          </a:p>
        </p:txBody>
      </p:sp>
      <p:sp>
        <p:nvSpPr>
          <p:cNvPr id="4" name="Slide Number Placeholder 3"/>
          <p:cNvSpPr>
            <a:spLocks noGrp="1"/>
          </p:cNvSpPr>
          <p:nvPr>
            <p:ph type="sldNum" sz="quarter" idx="10"/>
          </p:nvPr>
        </p:nvSpPr>
        <p:spPr/>
        <p:txBody>
          <a:bodyPr/>
          <a:lstStyle/>
          <a:p>
            <a:fld id="{25148C30-D4C7-4EA4-87BC-6471504D9C71}" type="slidenum">
              <a:rPr lang="en-US" smtClean="0"/>
              <a:t>17</a:t>
            </a:fld>
            <a:endParaRPr lang="en-US"/>
          </a:p>
        </p:txBody>
      </p:sp>
    </p:spTree>
    <p:extLst>
      <p:ext uri="{BB962C8B-B14F-4D97-AF65-F5344CB8AC3E}">
        <p14:creationId xmlns:p14="http://schemas.microsoft.com/office/powerpoint/2010/main" val="291125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800" b="0" dirty="0">
                <a:effectLst>
                  <a:outerShdw blurRad="38100" dist="38100" dir="2700000" algn="tl">
                    <a:srgbClr val="000000"/>
                  </a:outerShdw>
                </a:effectLst>
                <a:latin typeface="Arial" panose="020B0604020202020204" pitchFamily="34" charset="0"/>
              </a:rPr>
              <a:t>Daniel “purposed in his heart” What He Would do in Babylonian Captivity Before The Time Of Decision came.</a:t>
            </a:r>
          </a:p>
        </p:txBody>
      </p:sp>
      <p:sp>
        <p:nvSpPr>
          <p:cNvPr id="4" name="Slide Number Placeholder 3"/>
          <p:cNvSpPr>
            <a:spLocks noGrp="1"/>
          </p:cNvSpPr>
          <p:nvPr>
            <p:ph type="sldNum" sz="quarter" idx="5"/>
          </p:nvPr>
        </p:nvSpPr>
        <p:spPr/>
        <p:txBody>
          <a:bodyPr/>
          <a:lstStyle/>
          <a:p>
            <a:fld id="{DF210514-520D-4DE3-8340-8B7295E1E3E5}" type="slidenum">
              <a:rPr lang="en-US" smtClean="0"/>
              <a:t>2</a:t>
            </a:fld>
            <a:endParaRPr lang="en-US"/>
          </a:p>
        </p:txBody>
      </p:sp>
    </p:spTree>
    <p:extLst>
      <p:ext uri="{BB962C8B-B14F-4D97-AF65-F5344CB8AC3E}">
        <p14:creationId xmlns:p14="http://schemas.microsoft.com/office/powerpoint/2010/main" val="170039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800" b="0" dirty="0">
                <a:solidFill>
                  <a:schemeClr val="tx2"/>
                </a:solidFill>
                <a:effectLst>
                  <a:outerShdw blurRad="38100" dist="38100" dir="2700000" algn="tl">
                    <a:srgbClr val="000000"/>
                  </a:outerShdw>
                </a:effectLst>
                <a:latin typeface="Arial" panose="020B0604020202020204" pitchFamily="34" charset="0"/>
              </a:rPr>
              <a:t>What We Believe, Teach and Practice – Worship, Morals, How We Treat Others, Etc.</a:t>
            </a:r>
          </a:p>
          <a:p>
            <a:pPr defTabSz="931774">
              <a:defRPr/>
            </a:pPr>
            <a:endParaRPr lang="en-US" altLang="en-US" sz="1800" b="0" dirty="0">
              <a:solidFill>
                <a:schemeClr val="tx2"/>
              </a:solidFill>
              <a:effectLst>
                <a:outerShdw blurRad="38100" dist="38100" dir="2700000" algn="tl">
                  <a:srgbClr val="000000"/>
                </a:outerShdw>
              </a:effectLst>
              <a:latin typeface="Arial" panose="020B0604020202020204" pitchFamily="34" charset="0"/>
            </a:endParaRPr>
          </a:p>
          <a:p>
            <a:pPr defTabSz="931774">
              <a:defRPr/>
            </a:pPr>
            <a:r>
              <a:rPr lang="en-US" altLang="en-US" sz="1800" b="0" dirty="0">
                <a:solidFill>
                  <a:schemeClr val="tx2"/>
                </a:solidFill>
                <a:effectLst>
                  <a:outerShdw blurRad="38100" dist="38100" dir="2700000" algn="tl">
                    <a:srgbClr val="000000"/>
                  </a:outerShdw>
                </a:effectLst>
                <a:latin typeface="Arial" panose="020B0604020202020204" pitchFamily="34" charset="0"/>
              </a:rPr>
              <a:t>My Friend Marci.</a:t>
            </a:r>
            <a:endParaRPr lang="en-US" altLang="en-US" sz="1800" b="0" dirty="0">
              <a:effectLst>
                <a:outerShdw blurRad="38100" dist="38100" dir="2700000" algn="tl">
                  <a:srgbClr val="000000"/>
                </a:outerShdw>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F210514-520D-4DE3-8340-8B7295E1E3E5}" type="slidenum">
              <a:rPr lang="en-US" smtClean="0"/>
              <a:t>3</a:t>
            </a:fld>
            <a:endParaRPr lang="en-US"/>
          </a:p>
        </p:txBody>
      </p:sp>
    </p:spTree>
    <p:extLst>
      <p:ext uri="{BB962C8B-B14F-4D97-AF65-F5344CB8AC3E}">
        <p14:creationId xmlns:p14="http://schemas.microsoft.com/office/powerpoint/2010/main" val="181649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Narrow" panose="020B0606020202030204" pitchFamily="34" charset="0"/>
                <a:ea typeface="Times New Roman" panose="02020603050405020304" pitchFamily="18" charset="0"/>
              </a:rPr>
              <a:t>For A Successful And Happy Marriage, The Laws Of God Must Be Understood And Respected.  By BOTH Persons (Same Understanding).</a:t>
            </a:r>
          </a:p>
          <a:p>
            <a:endParaRPr lang="en-US" sz="1800" dirty="0">
              <a:latin typeface="Arial Narrow" panose="020B0606020202030204" pitchFamily="34" charset="0"/>
              <a:ea typeface="Times New Roman" panose="02020603050405020304" pitchFamily="18" charset="0"/>
            </a:endParaRPr>
          </a:p>
          <a:p>
            <a:r>
              <a:rPr lang="en-US" sz="1800" b="1" u="sng" dirty="0">
                <a:latin typeface="Arial Narrow" panose="020B0606020202030204" pitchFamily="34" charset="0"/>
                <a:ea typeface="Times New Roman" panose="02020603050405020304" pitchFamily="18" charset="0"/>
              </a:rPr>
              <a:t>Jn. 7:17</a:t>
            </a:r>
            <a:r>
              <a:rPr lang="en-US" sz="1800" dirty="0">
                <a:latin typeface="Arial Narrow" panose="020B0606020202030204" pitchFamily="34" charset="0"/>
                <a:ea typeface="Times New Roman" panose="02020603050405020304" pitchFamily="18" charset="0"/>
              </a:rPr>
              <a:t>, “If any man will do his will, he shall know of the doctrine, whether it be of God, or whether I speak of myself.”</a:t>
            </a:r>
          </a:p>
          <a:p>
            <a:endParaRPr lang="en-US" sz="1800" dirty="0">
              <a:latin typeface="Arial Narrow" panose="020B0606020202030204" pitchFamily="34" charset="0"/>
              <a:ea typeface="Times New Roman" panose="02020603050405020304" pitchFamily="18" charset="0"/>
            </a:endParaRPr>
          </a:p>
          <a:p>
            <a:pPr algn="l"/>
            <a:r>
              <a:rPr lang="en-US" sz="1800" dirty="0"/>
              <a:t>She Needs A Man That Is Committed To Faithfulness (Rev. 2:10)!</a:t>
            </a:r>
          </a:p>
        </p:txBody>
      </p:sp>
      <p:sp>
        <p:nvSpPr>
          <p:cNvPr id="4" name="Slide Number Placeholder 3"/>
          <p:cNvSpPr>
            <a:spLocks noGrp="1"/>
          </p:cNvSpPr>
          <p:nvPr>
            <p:ph type="sldNum" sz="quarter" idx="5"/>
          </p:nvPr>
        </p:nvSpPr>
        <p:spPr/>
        <p:txBody>
          <a:bodyPr/>
          <a:lstStyle/>
          <a:p>
            <a:fld id="{DF210514-520D-4DE3-8340-8B7295E1E3E5}" type="slidenum">
              <a:rPr lang="en-US" smtClean="0"/>
              <a:t>4</a:t>
            </a:fld>
            <a:endParaRPr lang="en-US"/>
          </a:p>
        </p:txBody>
      </p:sp>
    </p:spTree>
    <p:extLst>
      <p:ext uri="{BB962C8B-B14F-4D97-AF65-F5344CB8AC3E}">
        <p14:creationId xmlns:p14="http://schemas.microsoft.com/office/powerpoint/2010/main" val="307526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800" b="0" dirty="0">
                <a:effectLst>
                  <a:outerShdw blurRad="38100" dist="38100" dir="2700000" algn="tl">
                    <a:srgbClr val="000000"/>
                  </a:outerShdw>
                </a:effectLst>
                <a:latin typeface="Arial" panose="020B0604020202020204" pitchFamily="34" charset="0"/>
              </a:rPr>
              <a:t>There Is More To Serving God In The Home, Than Just Not Getting A Divorce</a:t>
            </a:r>
            <a:r>
              <a:rPr lang="en-US" altLang="en-US" sz="1800" b="1" dirty="0">
                <a:effectLst>
                  <a:outerShdw blurRad="38100" dist="38100" dir="2700000" algn="tl">
                    <a:srgbClr val="000000"/>
                  </a:outerShdw>
                </a:effectLst>
                <a:latin typeface="Arial" panose="020B0604020202020204" pitchFamily="34" charset="0"/>
              </a:rPr>
              <a:t>!</a:t>
            </a:r>
          </a:p>
          <a:p>
            <a:pPr defTabSz="931774">
              <a:defRPr/>
            </a:pPr>
            <a:endParaRPr lang="en-US" altLang="en-US" sz="1800" b="1" dirty="0">
              <a:effectLst>
                <a:outerShdw blurRad="38100" dist="38100" dir="2700000" algn="tl">
                  <a:srgbClr val="000000"/>
                </a:outerShdw>
              </a:effectLst>
              <a:latin typeface="Arial" panose="020B0604020202020204" pitchFamily="34" charset="0"/>
            </a:endParaRPr>
          </a:p>
          <a:p>
            <a:pPr defTabSz="931774">
              <a:defRPr/>
            </a:pPr>
            <a:r>
              <a:rPr lang="en-US" altLang="en-US" sz="1800" dirty="0">
                <a:effectLst>
                  <a:outerShdw blurRad="38100" dist="38100" dir="2700000" algn="tl">
                    <a:srgbClr val="000000"/>
                  </a:outerShdw>
                </a:effectLst>
                <a:latin typeface="Arial" panose="020B0604020202020204" pitchFamily="34" charset="0"/>
              </a:rPr>
              <a:t>God Demands That There Is Agape Love In The Home.  Beware Of Bitterness (). We Must Overcome Evil With Good.</a:t>
            </a:r>
          </a:p>
          <a:p>
            <a:pPr defTabSz="931774">
              <a:defRPr/>
            </a:pPr>
            <a:endParaRPr lang="en-US" altLang="en-US" sz="1800" dirty="0">
              <a:effectLst>
                <a:outerShdw blurRad="38100" dist="38100" dir="2700000" algn="tl">
                  <a:srgbClr val="000000"/>
                </a:outerShdw>
              </a:effectLst>
              <a:latin typeface="Arial" panose="020B0604020202020204" pitchFamily="34" charset="0"/>
            </a:endParaRPr>
          </a:p>
          <a:p>
            <a:pPr defTabSz="931774">
              <a:defRPr/>
            </a:pPr>
            <a:r>
              <a:rPr lang="en-US" altLang="en-US" sz="1800" b="1" u="sng" dirty="0">
                <a:effectLst>
                  <a:outerShdw blurRad="38100" dist="38100" dir="2700000" algn="tl">
                    <a:srgbClr val="000000"/>
                  </a:outerShdw>
                </a:effectLst>
                <a:latin typeface="Arial" panose="020B0604020202020204" pitchFamily="34" charset="0"/>
              </a:rPr>
              <a:t>Rom. 12:18</a:t>
            </a:r>
            <a:r>
              <a:rPr lang="en-US" altLang="en-US" sz="1800" dirty="0">
                <a:effectLst>
                  <a:outerShdw blurRad="38100" dist="38100" dir="2700000" algn="tl">
                    <a:srgbClr val="000000"/>
                  </a:outerShdw>
                </a:effectLst>
                <a:latin typeface="Arial" panose="020B0604020202020204" pitchFamily="34" charset="0"/>
              </a:rPr>
              <a:t>, “If it be possible, </a:t>
            </a:r>
            <a:r>
              <a:rPr lang="en-US" altLang="en-US" sz="1800" b="1" dirty="0">
                <a:effectLst>
                  <a:outerShdw blurRad="38100" dist="38100" dir="2700000" algn="tl">
                    <a:srgbClr val="000000"/>
                  </a:outerShdw>
                </a:effectLst>
                <a:latin typeface="Arial" panose="020B0604020202020204" pitchFamily="34" charset="0"/>
              </a:rPr>
              <a:t>AS MUCH AS LIETH IN YOU</a:t>
            </a:r>
            <a:r>
              <a:rPr lang="en-US" altLang="en-US" sz="1800" dirty="0">
                <a:effectLst>
                  <a:outerShdw blurRad="38100" dist="38100" dir="2700000" algn="tl">
                    <a:srgbClr val="000000"/>
                  </a:outerShdw>
                </a:effectLst>
                <a:latin typeface="Arial" panose="020B0604020202020204" pitchFamily="34" charset="0"/>
              </a:rPr>
              <a:t>, live peaceably with all men.”</a:t>
            </a:r>
          </a:p>
          <a:p>
            <a:pPr defTabSz="931774">
              <a:defRPr/>
            </a:pPr>
            <a:endParaRPr lang="en-US" altLang="en-US" sz="1800" dirty="0">
              <a:effectLst>
                <a:outerShdw blurRad="38100" dist="38100" dir="2700000" algn="tl">
                  <a:srgbClr val="000000"/>
                </a:outerShdw>
              </a:effectLst>
              <a:latin typeface="Arial" panose="020B0604020202020204" pitchFamily="34" charset="0"/>
            </a:endParaRPr>
          </a:p>
          <a:p>
            <a:pPr defTabSz="931774">
              <a:defRPr/>
            </a:pPr>
            <a:r>
              <a:rPr lang="en-US" altLang="en-US" sz="1800" b="1" u="sng" dirty="0">
                <a:effectLst>
                  <a:outerShdw blurRad="38100" dist="38100" dir="2700000" algn="tl">
                    <a:srgbClr val="000000"/>
                  </a:outerShdw>
                </a:effectLst>
                <a:latin typeface="Arial" panose="020B0604020202020204" pitchFamily="34" charset="0"/>
              </a:rPr>
              <a:t>Heb 12:14-15</a:t>
            </a:r>
            <a:r>
              <a:rPr lang="en-US" altLang="en-US" sz="1800" dirty="0">
                <a:effectLst>
                  <a:outerShdw blurRad="38100" dist="38100" dir="2700000" algn="tl">
                    <a:srgbClr val="000000"/>
                  </a:outerShdw>
                </a:effectLst>
                <a:latin typeface="Arial" panose="020B0604020202020204" pitchFamily="34" charset="0"/>
              </a:rPr>
              <a:t>, “</a:t>
            </a:r>
            <a:r>
              <a:rPr lang="en-US" altLang="en-US" sz="1800" b="1" dirty="0">
                <a:effectLst>
                  <a:outerShdw blurRad="38100" dist="38100" dir="2700000" algn="tl">
                    <a:srgbClr val="000000"/>
                  </a:outerShdw>
                </a:effectLst>
                <a:latin typeface="Arial" panose="020B0604020202020204" pitchFamily="34" charset="0"/>
              </a:rPr>
              <a:t>Follow peace with all men</a:t>
            </a:r>
            <a:r>
              <a:rPr lang="en-US" altLang="en-US" sz="1800" dirty="0">
                <a:effectLst>
                  <a:outerShdw blurRad="38100" dist="38100" dir="2700000" algn="tl">
                    <a:srgbClr val="000000"/>
                  </a:outerShdw>
                </a:effectLst>
                <a:latin typeface="Arial" panose="020B0604020202020204" pitchFamily="34" charset="0"/>
              </a:rPr>
              <a:t>, and holiness, </a:t>
            </a:r>
            <a:r>
              <a:rPr lang="en-US" altLang="en-US" sz="1800" b="1" dirty="0">
                <a:effectLst>
                  <a:outerShdw blurRad="38100" dist="38100" dir="2700000" algn="tl">
                    <a:srgbClr val="000000"/>
                  </a:outerShdw>
                </a:effectLst>
                <a:latin typeface="Arial" panose="020B0604020202020204" pitchFamily="34" charset="0"/>
              </a:rPr>
              <a:t>without which no man shall see the Lord</a:t>
            </a:r>
            <a:r>
              <a:rPr lang="en-US" altLang="en-US" sz="1800" dirty="0">
                <a:effectLst>
                  <a:outerShdw blurRad="38100" dist="38100" dir="2700000" algn="tl">
                    <a:srgbClr val="000000"/>
                  </a:outerShdw>
                </a:effectLst>
                <a:latin typeface="Arial" panose="020B0604020202020204" pitchFamily="34" charset="0"/>
              </a:rPr>
              <a:t>: 15 </a:t>
            </a:r>
            <a:r>
              <a:rPr lang="en-US" altLang="en-US" sz="1800" u="sng" dirty="0">
                <a:latin typeface="Arial" panose="020B0604020202020204" pitchFamily="34" charset="0"/>
              </a:rPr>
              <a:t>Looking diligently lest any man fail of the grace of God</a:t>
            </a:r>
            <a:r>
              <a:rPr lang="en-US" altLang="en-US" sz="1800" dirty="0">
                <a:effectLst>
                  <a:outerShdw blurRad="38100" dist="38100" dir="2700000" algn="tl">
                    <a:srgbClr val="000000"/>
                  </a:outerShdw>
                </a:effectLst>
                <a:latin typeface="Arial" panose="020B0604020202020204" pitchFamily="34" charset="0"/>
              </a:rPr>
              <a:t>; lest any root of bitterness springing up trouble you, and thereby many be defiled.”</a:t>
            </a:r>
          </a:p>
          <a:p>
            <a:pPr defTabSz="931774">
              <a:defRPr/>
            </a:pPr>
            <a:endParaRPr lang="en-US" altLang="en-US" sz="1800" b="1" dirty="0">
              <a:effectLst>
                <a:outerShdw blurRad="38100" dist="38100" dir="2700000" algn="tl">
                  <a:srgbClr val="000000"/>
                </a:outerShdw>
              </a:effectLst>
              <a:latin typeface="Arial" panose="020B0604020202020204" pitchFamily="34" charset="0"/>
            </a:endParaRPr>
          </a:p>
          <a:p>
            <a:pPr algn="l">
              <a:spcAft>
                <a:spcPct val="15000"/>
              </a:spcAft>
              <a:defRPr/>
            </a:pPr>
            <a:r>
              <a:rPr lang="en-US" sz="2900" dirty="0">
                <a:latin typeface="Arial Narrow" panose="020B0606020202030204" pitchFamily="34" charset="0"/>
              </a:rPr>
              <a:t>Rather Than Quickly Saying, </a:t>
            </a:r>
            <a:r>
              <a:rPr lang="en-US" sz="2900" i="1" dirty="0">
                <a:latin typeface="Arial Narrow" panose="020B0606020202030204" pitchFamily="34" charset="0"/>
              </a:rPr>
              <a:t>“I Can’t” – </a:t>
            </a:r>
            <a:r>
              <a:rPr lang="en-US" sz="2900" dirty="0">
                <a:latin typeface="Arial Narrow" panose="020B0606020202030204" pitchFamily="34" charset="0"/>
              </a:rPr>
              <a:t>Remember Phil 4:13 (Gal. 6:9)!  </a:t>
            </a:r>
            <a:r>
              <a:rPr lang="en-US" sz="2900" b="1" u="sng" dirty="0">
                <a:latin typeface="Arial Narrow" panose="020B0606020202030204" pitchFamily="34" charset="0"/>
              </a:rPr>
              <a:t>Gal. 6:9</a:t>
            </a:r>
            <a:r>
              <a:rPr lang="en-US" sz="2900" dirty="0">
                <a:latin typeface="Arial Narrow" panose="020B0606020202030204" pitchFamily="34" charset="0"/>
              </a:rPr>
              <a:t>, “And </a:t>
            </a:r>
            <a:r>
              <a:rPr lang="en-US" sz="2900" b="1" dirty="0">
                <a:latin typeface="Arial Narrow" panose="020B0606020202030204" pitchFamily="34" charset="0"/>
              </a:rPr>
              <a:t>LET US NOT BE WEARY in </a:t>
            </a:r>
            <a:r>
              <a:rPr lang="en-US" sz="2900" b="1" dirty="0">
                <a:solidFill>
                  <a:srgbClr val="C00000"/>
                </a:solidFill>
                <a:latin typeface="Arial Narrow" panose="020B0606020202030204" pitchFamily="34" charset="0"/>
              </a:rPr>
              <a:t>WELL DOING</a:t>
            </a:r>
            <a:r>
              <a:rPr lang="en-US" sz="2900" dirty="0">
                <a:latin typeface="Arial Narrow" panose="020B0606020202030204" pitchFamily="34" charset="0"/>
              </a:rPr>
              <a:t>: </a:t>
            </a:r>
            <a:r>
              <a:rPr lang="en-US" sz="2900" u="sng" dirty="0">
                <a:latin typeface="Arial Narrow" panose="020B0606020202030204" pitchFamily="34" charset="0"/>
              </a:rPr>
              <a:t>for</a:t>
            </a:r>
            <a:r>
              <a:rPr lang="en-US" sz="2900" dirty="0">
                <a:latin typeface="Arial Narrow" panose="020B0606020202030204" pitchFamily="34" charset="0"/>
              </a:rPr>
              <a:t> </a:t>
            </a:r>
            <a:r>
              <a:rPr lang="en-US" sz="2900" b="1" dirty="0">
                <a:latin typeface="Arial Narrow" panose="020B0606020202030204" pitchFamily="34" charset="0"/>
              </a:rPr>
              <a:t>IN DUE SEASON</a:t>
            </a:r>
            <a:r>
              <a:rPr lang="en-US" sz="2900" dirty="0">
                <a:latin typeface="Arial Narrow" panose="020B0606020202030204" pitchFamily="34" charset="0"/>
              </a:rPr>
              <a:t> we shall reap, </a:t>
            </a:r>
            <a:r>
              <a:rPr lang="en-US" sz="2900" b="1" u="sng" dirty="0">
                <a:latin typeface="Arial Narrow" panose="020B0606020202030204" pitchFamily="34" charset="0"/>
              </a:rPr>
              <a:t>IF</a:t>
            </a:r>
            <a:r>
              <a:rPr lang="en-US" sz="2900" dirty="0">
                <a:latin typeface="Arial Narrow" panose="020B0606020202030204" pitchFamily="34" charset="0"/>
              </a:rPr>
              <a:t> we faint not.”</a:t>
            </a:r>
          </a:p>
          <a:p>
            <a:pPr algn="l">
              <a:spcAft>
                <a:spcPct val="15000"/>
              </a:spcAft>
              <a:defRPr/>
            </a:pPr>
            <a:endParaRPr lang="en-US" sz="2900" dirty="0"/>
          </a:p>
          <a:p>
            <a:pPr algn="l">
              <a:spcAft>
                <a:spcPct val="15000"/>
              </a:spcAft>
              <a:defRPr/>
            </a:pPr>
            <a:r>
              <a:rPr lang="en-US" sz="2900" dirty="0"/>
              <a:t>It May Be Hard To Do Our Part When Our Spouse Is Not Doing Their Part, But Nobody </a:t>
            </a:r>
            <a:r>
              <a:rPr lang="en-US" sz="2900" i="1" dirty="0"/>
              <a:t>Else’s </a:t>
            </a:r>
            <a:r>
              <a:rPr lang="en-US" sz="2900" dirty="0"/>
              <a:t>Failings Are Justification For Our Own </a:t>
            </a:r>
            <a:r>
              <a:rPr lang="en-US" sz="2900" i="1" dirty="0"/>
              <a:t>Misconduct</a:t>
            </a:r>
            <a:r>
              <a:rPr lang="en-US" sz="2900" dirty="0"/>
              <a:t>!</a:t>
            </a:r>
            <a:endParaRPr lang="en-US" sz="2900" dirty="0">
              <a:latin typeface="Arial Narrow" panose="020B0606020202030204" pitchFamily="34" charset="0"/>
            </a:endParaRPr>
          </a:p>
          <a:p>
            <a:pPr defTabSz="931774">
              <a:defRPr/>
            </a:pPr>
            <a:endParaRPr lang="en-US" altLang="en-US" sz="1800" b="1" dirty="0">
              <a:effectLst>
                <a:outerShdw blurRad="38100" dist="38100" dir="2700000" algn="tl">
                  <a:srgbClr val="000000"/>
                </a:outerShdw>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F210514-520D-4DE3-8340-8B7295E1E3E5}" type="slidenum">
              <a:rPr lang="en-US" smtClean="0"/>
              <a:t>5</a:t>
            </a:fld>
            <a:endParaRPr lang="en-US"/>
          </a:p>
        </p:txBody>
      </p:sp>
    </p:spTree>
    <p:extLst>
      <p:ext uri="{BB962C8B-B14F-4D97-AF65-F5344CB8AC3E}">
        <p14:creationId xmlns:p14="http://schemas.microsoft.com/office/powerpoint/2010/main" val="305513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t>Looks Are Deceiving. It Is Often times an illusion (Deception, Mirage).</a:t>
            </a:r>
          </a:p>
          <a:p>
            <a:pPr defTabSz="931774">
              <a:defRPr/>
            </a:pPr>
            <a:endParaRPr lang="en-US" sz="1800" dirty="0"/>
          </a:p>
          <a:p>
            <a:pPr defTabSz="931774">
              <a:defRPr/>
            </a:pPr>
            <a:r>
              <a:rPr lang="en-US" sz="1800" b="1" u="sng" dirty="0"/>
              <a:t>I Pet. 1:24</a:t>
            </a:r>
            <a:r>
              <a:rPr lang="en-US" sz="1800" dirty="0"/>
              <a:t>, “For all flesh is as grass, and all the glory of man as the flower of grass. The grass </a:t>
            </a:r>
            <a:r>
              <a:rPr lang="en-US" sz="1800" dirty="0" err="1"/>
              <a:t>withereth</a:t>
            </a:r>
            <a:r>
              <a:rPr lang="en-US" sz="1800" dirty="0"/>
              <a:t>, and the flower thereof </a:t>
            </a:r>
            <a:r>
              <a:rPr lang="en-US" sz="1800" dirty="0" err="1"/>
              <a:t>falleth</a:t>
            </a:r>
            <a:r>
              <a:rPr lang="en-US" sz="1800" dirty="0"/>
              <a:t> away.”</a:t>
            </a:r>
          </a:p>
          <a:p>
            <a:pPr defTabSz="931774">
              <a:defRPr/>
            </a:pPr>
            <a:endParaRPr lang="en-US" sz="1800" dirty="0"/>
          </a:p>
          <a:p>
            <a:pPr defTabSz="931774">
              <a:defRPr/>
            </a:pPr>
            <a:r>
              <a:rPr lang="en-US" sz="1800" b="1" u="sng" dirty="0"/>
              <a:t>I Pet. 3:3-4</a:t>
            </a:r>
            <a:r>
              <a:rPr lang="en-US" sz="1800" dirty="0"/>
              <a:t>, “</a:t>
            </a:r>
            <a:r>
              <a:rPr lang="en-US" sz="1800" b="1" dirty="0"/>
              <a:t>Whose adorning let it not be that outward adorning of plaiting the hair, and of wearing of gold</a:t>
            </a:r>
            <a:r>
              <a:rPr lang="en-US" sz="1800" dirty="0"/>
              <a:t>, or </a:t>
            </a:r>
            <a:r>
              <a:rPr lang="en-US" sz="1800" b="1" dirty="0"/>
              <a:t>of putting on of apparel</a:t>
            </a:r>
            <a:r>
              <a:rPr lang="en-US" sz="1800" dirty="0"/>
              <a:t>; 4 But let it be the hidden man of the heart, in that which is not corruptible, even the ornament of a meek and quiet spirit, which is in the sight of God of great price.”</a:t>
            </a:r>
          </a:p>
          <a:p>
            <a:pPr defTabSz="931774">
              <a:defRPr/>
            </a:pPr>
            <a:endParaRPr lang="en-US" sz="1800" dirty="0"/>
          </a:p>
          <a:p>
            <a:pPr defTabSz="931774">
              <a:defRPr/>
            </a:pPr>
            <a:r>
              <a:rPr lang="en-US" sz="2900" b="1" u="sng" dirty="0"/>
              <a:t>I Sam. 9:2</a:t>
            </a:r>
            <a:r>
              <a:rPr lang="en-US" sz="2900" dirty="0"/>
              <a:t>, “…. And he (Kish) </a:t>
            </a:r>
            <a:r>
              <a:rPr lang="en-US" sz="2900" b="1" dirty="0"/>
              <a:t>had a choice and handsome son </a:t>
            </a:r>
            <a:r>
              <a:rPr lang="en-US" sz="2900" dirty="0"/>
              <a:t>/ whose name was Saul. </a:t>
            </a:r>
            <a:r>
              <a:rPr lang="en-US" sz="2900" b="1" u="sng" dirty="0"/>
              <a:t>There was not a more handsome person than he among the children of Israel</a:t>
            </a:r>
            <a:r>
              <a:rPr lang="en-US" sz="2900" dirty="0"/>
              <a:t>. From his shoulders upward he was taller than any of the people.”  Tall, Dark &amp; Handsome!  (But A Character Flaw)</a:t>
            </a:r>
          </a:p>
          <a:p>
            <a:pPr defTabSz="931774">
              <a:defRPr/>
            </a:pPr>
            <a:endParaRPr lang="en-US" sz="2900" dirty="0"/>
          </a:p>
          <a:p>
            <a:pPr defTabSz="931774">
              <a:defRPr/>
            </a:pPr>
            <a:r>
              <a:rPr lang="en-US" sz="2900" b="1" u="sng" dirty="0"/>
              <a:t>Prov. 31:30</a:t>
            </a:r>
            <a:r>
              <a:rPr lang="en-US" sz="2900" dirty="0"/>
              <a:t>, “</a:t>
            </a:r>
            <a:r>
              <a:rPr lang="en-US" sz="2900" dirty="0" err="1"/>
              <a:t>Favour</a:t>
            </a:r>
            <a:r>
              <a:rPr lang="en-US" sz="2900" dirty="0"/>
              <a:t> is deceitful, and beauty is vain: but a woman that feareth the LORD, she shall be praised.”</a:t>
            </a:r>
          </a:p>
          <a:p>
            <a:pPr defTabSz="931774">
              <a:defRPr/>
            </a:pPr>
            <a:endParaRPr lang="en-US" sz="2900" dirty="0"/>
          </a:p>
          <a:p>
            <a:pPr defTabSz="931774">
              <a:defRPr/>
            </a:pPr>
            <a:r>
              <a:rPr lang="en-US" sz="2900" b="1" u="sng" dirty="0"/>
              <a:t>Mt. 23:27</a:t>
            </a:r>
            <a:r>
              <a:rPr lang="en-US" sz="2900" dirty="0"/>
              <a:t>, “Woe unto you, scribes and Pharisees, hypocrites! for ye are like unto whited </a:t>
            </a:r>
            <a:r>
              <a:rPr lang="en-US" sz="2900" dirty="0" err="1"/>
              <a:t>sepulchres</a:t>
            </a:r>
            <a:r>
              <a:rPr lang="en-US" sz="2900" dirty="0"/>
              <a:t>, which indeed appear beautiful outward, but are within full of dead men's bones, and of all uncleanness. 28 Even so ye also outwardly appear righteous unto men, but within ye are full of hypocrisy and iniquity.”</a:t>
            </a:r>
          </a:p>
          <a:p>
            <a:pPr defTabSz="931774">
              <a:defRPr/>
            </a:pPr>
            <a:endParaRPr lang="en-US" sz="1800" dirty="0"/>
          </a:p>
          <a:p>
            <a:pPr defTabSz="931774">
              <a:defRPr/>
            </a:pPr>
            <a:endParaRPr lang="en-US" altLang="en-US" sz="1800" b="1" dirty="0">
              <a:effectLst>
                <a:outerShdw blurRad="38100" dist="38100" dir="2700000" algn="tl">
                  <a:srgbClr val="000000"/>
                </a:outerShdw>
              </a:effectLst>
              <a:latin typeface="Arial" panose="020B0604020202020204" pitchFamily="34" charset="0"/>
            </a:endParaRPr>
          </a:p>
          <a:p>
            <a:pPr defTabSz="931774">
              <a:defRPr/>
            </a:pPr>
            <a:endParaRPr lang="en-US" altLang="en-US" sz="1800" b="1" dirty="0">
              <a:effectLst>
                <a:outerShdw blurRad="38100" dist="38100" dir="2700000" algn="tl">
                  <a:srgbClr val="000000"/>
                </a:outerShdw>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DF210514-520D-4DE3-8340-8B7295E1E3E5}" type="slidenum">
              <a:rPr lang="en-US" smtClean="0"/>
              <a:t>6</a:t>
            </a:fld>
            <a:endParaRPr lang="en-US"/>
          </a:p>
        </p:txBody>
      </p:sp>
    </p:spTree>
    <p:extLst>
      <p:ext uri="{BB962C8B-B14F-4D97-AF65-F5344CB8AC3E}">
        <p14:creationId xmlns:p14="http://schemas.microsoft.com/office/powerpoint/2010/main" val="154579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800" b="1" u="sng" dirty="0">
                <a:latin typeface="Arial" panose="020B0604020202020204" pitchFamily="34" charset="0"/>
              </a:rPr>
              <a:t>Gen. 2:18</a:t>
            </a:r>
            <a:r>
              <a:rPr lang="en-US" altLang="en-US" sz="1800" dirty="0">
                <a:latin typeface="Arial" panose="020B0604020202020204" pitchFamily="34" charset="0"/>
              </a:rPr>
              <a:t>, “And the LORD God said, It is not good that the man should be alone; I will make him an help meet for him.“</a:t>
            </a:r>
          </a:p>
          <a:p>
            <a:pPr defTabSz="931774">
              <a:defRPr/>
            </a:pPr>
            <a:endParaRPr lang="en-US" altLang="en-US" sz="1800" dirty="0">
              <a:latin typeface="Arial" panose="020B0604020202020204" pitchFamily="34" charset="0"/>
            </a:endParaRPr>
          </a:p>
          <a:p>
            <a:pPr defTabSz="931774">
              <a:defRPr/>
            </a:pPr>
            <a:r>
              <a:rPr lang="en-US" altLang="en-US" sz="1800" b="1" u="sng" dirty="0">
                <a:latin typeface="Arial" panose="020B0604020202020204" pitchFamily="34" charset="0"/>
              </a:rPr>
              <a:t>Tit. 2:4-5</a:t>
            </a:r>
            <a:r>
              <a:rPr lang="en-US" altLang="en-US" sz="1800" dirty="0">
                <a:latin typeface="Arial" panose="020B0604020202020204" pitchFamily="34" charset="0"/>
              </a:rPr>
              <a:t>, “That they may teach the young women to be sober, </a:t>
            </a:r>
            <a:r>
              <a:rPr lang="en-US" altLang="en-US" sz="1800" b="1" u="sng" dirty="0">
                <a:latin typeface="Arial" panose="020B0604020202020204" pitchFamily="34" charset="0"/>
              </a:rPr>
              <a:t>to love their husbands</a:t>
            </a:r>
            <a:r>
              <a:rPr lang="en-US" altLang="en-US" sz="1800" dirty="0">
                <a:latin typeface="Arial" panose="020B0604020202020204" pitchFamily="34" charset="0"/>
              </a:rPr>
              <a:t>, to love their children, 5 To be discreet, chaste, keepers at home, good, </a:t>
            </a:r>
            <a:r>
              <a:rPr lang="en-US" altLang="en-US" sz="1800" b="1" u="sng" dirty="0">
                <a:latin typeface="Arial" panose="020B0604020202020204" pitchFamily="34" charset="0"/>
              </a:rPr>
              <a:t>obedient to their own husbands</a:t>
            </a:r>
            <a:r>
              <a:rPr lang="en-US" altLang="en-US" sz="1800" dirty="0">
                <a:latin typeface="Arial" panose="020B0604020202020204" pitchFamily="34" charset="0"/>
              </a:rPr>
              <a:t>, that the word of God be not blasphemed.”</a:t>
            </a:r>
          </a:p>
          <a:p>
            <a:pPr defTabSz="931774">
              <a:defRPr/>
            </a:pPr>
            <a:endParaRPr lang="en-US" altLang="en-US" sz="1800" dirty="0">
              <a:latin typeface="Arial" panose="020B0604020202020204" pitchFamily="34" charset="0"/>
            </a:endParaRPr>
          </a:p>
          <a:p>
            <a:pPr defTabSz="931774">
              <a:defRPr/>
            </a:pPr>
            <a:r>
              <a:rPr lang="en-US" sz="1800" kern="100" dirty="0">
                <a:latin typeface="Arial Narrow" panose="020B0606020202030204" pitchFamily="34" charset="0"/>
                <a:ea typeface="Calibri" panose="020F0502020204030204" pitchFamily="34" charset="0"/>
                <a:cs typeface="Times New Roman" panose="02020603050405020304" pitchFamily="18" charset="0"/>
              </a:rPr>
              <a:t>Do They Believe In God? Do They Desire To Be Right With God? Do They Respect Your Commitment To The Lord, Or Do They Try To Get You To Miss Church “Just This One Time?” Do They Feel Comfortable Sitting In Church Services? What Do They Do During Church Services? Does He / She Want To Go To Heaven? If Your Answers Are Negative, Why Are You Dating This Person?</a:t>
            </a:r>
          </a:p>
          <a:p>
            <a:pPr defTabSz="931774">
              <a:defRPr/>
            </a:pPr>
            <a:endParaRPr lang="en-US" altLang="en-US" sz="1800" kern="100" dirty="0">
              <a:latin typeface="Arial Narrow" panose="020B0606020202030204" pitchFamily="34" charset="0"/>
              <a:ea typeface="Calibri" panose="020F0502020204030204" pitchFamily="34" charset="0"/>
              <a:cs typeface="Times New Roman" panose="02020603050405020304" pitchFamily="18" charset="0"/>
            </a:endParaRPr>
          </a:p>
          <a:p>
            <a:pPr defTabSz="931774">
              <a:defRPr/>
            </a:pPr>
            <a:r>
              <a:rPr lang="en-US" altLang="en-US" sz="1800" b="1" u="sng" dirty="0">
                <a:latin typeface="Arial" panose="020B0604020202020204" pitchFamily="34" charset="0"/>
              </a:rPr>
              <a:t>Ezk. 16:45</a:t>
            </a:r>
            <a:r>
              <a:rPr lang="en-US" altLang="en-US" sz="1800" dirty="0">
                <a:latin typeface="Arial" panose="020B0604020202020204" pitchFamily="34" charset="0"/>
              </a:rPr>
              <a:t>, “your mother was an </a:t>
            </a:r>
            <a:r>
              <a:rPr lang="en-US" altLang="en-US" sz="1800" b="1" dirty="0">
                <a:latin typeface="Arial" panose="020B0604020202020204" pitchFamily="34" charset="0"/>
              </a:rPr>
              <a:t>HITTITE</a:t>
            </a:r>
            <a:r>
              <a:rPr lang="en-US" altLang="en-US" sz="1800" dirty="0">
                <a:latin typeface="Arial" panose="020B0604020202020204" pitchFamily="34" charset="0"/>
              </a:rPr>
              <a:t>, and your father an </a:t>
            </a:r>
            <a:r>
              <a:rPr lang="en-US" altLang="en-US" sz="1800" b="1" dirty="0">
                <a:latin typeface="Arial" panose="020B0604020202020204" pitchFamily="34" charset="0"/>
              </a:rPr>
              <a:t>AMORITE</a:t>
            </a:r>
            <a:r>
              <a:rPr lang="en-US" altLang="en-US" sz="1800" dirty="0">
                <a:latin typeface="Arial" panose="020B0604020202020204" pitchFamily="34" charset="0"/>
              </a:rPr>
              <a:t>.”  A Domino Effect!</a:t>
            </a:r>
          </a:p>
        </p:txBody>
      </p:sp>
      <p:sp>
        <p:nvSpPr>
          <p:cNvPr id="4" name="Slide Number Placeholder 3"/>
          <p:cNvSpPr>
            <a:spLocks noGrp="1"/>
          </p:cNvSpPr>
          <p:nvPr>
            <p:ph type="sldNum" sz="quarter" idx="5"/>
          </p:nvPr>
        </p:nvSpPr>
        <p:spPr/>
        <p:txBody>
          <a:bodyPr/>
          <a:lstStyle/>
          <a:p>
            <a:fld id="{DF210514-520D-4DE3-8340-8B7295E1E3E5}" type="slidenum">
              <a:rPr lang="en-US" smtClean="0"/>
              <a:t>7</a:t>
            </a:fld>
            <a:endParaRPr lang="en-US"/>
          </a:p>
        </p:txBody>
      </p:sp>
    </p:spTree>
    <p:extLst>
      <p:ext uri="{BB962C8B-B14F-4D97-AF65-F5344CB8AC3E}">
        <p14:creationId xmlns:p14="http://schemas.microsoft.com/office/powerpoint/2010/main" val="46232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fontAlgn="base">
              <a:defRPr/>
            </a:pPr>
            <a:r>
              <a:rPr lang="en-US" sz="1800" b="1" u="sng" dirty="0"/>
              <a:t>Prov. 31:1-2 (king Lemuel, HIS MOTHER TAUGHT HIM)</a:t>
            </a:r>
            <a:r>
              <a:rPr lang="en-US" sz="1800" dirty="0"/>
              <a:t>, “What, my son? and what, the son of my womb? and what, </a:t>
            </a:r>
            <a:r>
              <a:rPr lang="en-US" sz="1800" b="1" dirty="0"/>
              <a:t>THE SON OF MY VOWS</a:t>
            </a:r>
            <a:r>
              <a:rPr lang="en-US" sz="1800" dirty="0"/>
              <a:t>?    </a:t>
            </a:r>
            <a:r>
              <a:rPr lang="en-US" sz="1800" b="1" u="sng" dirty="0"/>
              <a:t>V. 10</a:t>
            </a:r>
            <a:r>
              <a:rPr lang="en-US" sz="1800" dirty="0"/>
              <a:t>, “Who can find </a:t>
            </a:r>
            <a:r>
              <a:rPr lang="en-US" sz="1800" b="1" dirty="0"/>
              <a:t>A VIRTUOUS WOMAN</a:t>
            </a:r>
            <a:r>
              <a:rPr lang="en-US" sz="1800" dirty="0"/>
              <a:t>? for her price is far above rubies.”</a:t>
            </a:r>
          </a:p>
          <a:p>
            <a:pPr algn="just" fontAlgn="base"/>
            <a:endParaRPr lang="en-US" altLang="en-US" sz="1800" dirty="0">
              <a:latin typeface="Arial" panose="020B0604020202020204" pitchFamily="34" charset="0"/>
            </a:endParaRPr>
          </a:p>
          <a:p>
            <a:pPr algn="just" fontAlgn="base"/>
            <a:r>
              <a:rPr lang="en-US" altLang="en-US" sz="1800" b="1" u="sng" dirty="0">
                <a:latin typeface="Arial" panose="020B0604020202020204" pitchFamily="34" charset="0"/>
              </a:rPr>
              <a:t>Deut. 6:8-9</a:t>
            </a:r>
            <a:r>
              <a:rPr lang="en-US" altLang="en-US" sz="1800" dirty="0">
                <a:latin typeface="Arial" panose="020B0604020202020204" pitchFamily="34" charset="0"/>
              </a:rPr>
              <a:t>, “</a:t>
            </a:r>
            <a:r>
              <a:rPr lang="en-US" sz="1800" dirty="0">
                <a:latin typeface="Arial Narrow" panose="020B0606020202030204" pitchFamily="34" charset="0"/>
              </a:rPr>
              <a:t>8 And thou shalt bind them for a sign upon thine hand, and they shall be as frontlets between thine eyes. 9 And thou shalt write them upon the posts of thy house, and on thy gates.”</a:t>
            </a:r>
          </a:p>
          <a:p>
            <a:pPr algn="just" fontAlgn="base"/>
            <a:endParaRPr lang="en-US" sz="1800" b="1" u="sng" dirty="0">
              <a:latin typeface="Arial Narrow" panose="020B0606020202030204" pitchFamily="34" charset="0"/>
            </a:endParaRPr>
          </a:p>
          <a:p>
            <a:pPr algn="just" fontAlgn="base"/>
            <a:r>
              <a:rPr lang="en-US" sz="1800" b="0" dirty="0">
                <a:latin typeface="Arial Narrow" panose="020B0606020202030204" pitchFamily="34" charset="0"/>
              </a:rPr>
              <a:t>So That You Grandchildren Will Be Faithful Also.</a:t>
            </a:r>
          </a:p>
          <a:p>
            <a:pPr algn="just" fontAlgn="base"/>
            <a:endParaRPr lang="en-US" sz="1800" b="1" dirty="0">
              <a:latin typeface="Arial Narrow" panose="020B0606020202030204" pitchFamily="34" charset="0"/>
            </a:endParaRPr>
          </a:p>
          <a:p>
            <a:pPr algn="just" fontAlgn="base"/>
            <a:r>
              <a:rPr lang="en-US" sz="1800" b="1" u="sng" dirty="0">
                <a:latin typeface="Arial Narrow" panose="020B0606020202030204" pitchFamily="34" charset="0"/>
              </a:rPr>
              <a:t>Cf.</a:t>
            </a:r>
            <a:r>
              <a:rPr lang="en-US" sz="1400" b="1" u="sng" dirty="0">
                <a:latin typeface="Arial Narrow" panose="020B0606020202030204" pitchFamily="34" charset="0"/>
              </a:rPr>
              <a:t> </a:t>
            </a:r>
            <a:r>
              <a:rPr lang="en-US" sz="1800" b="1" u="sng" dirty="0">
                <a:latin typeface="Arial Narrow" panose="020B0606020202030204" pitchFamily="34" charset="0"/>
              </a:rPr>
              <a:t>Ex.</a:t>
            </a:r>
            <a:r>
              <a:rPr lang="en-US" sz="1400" b="1" u="sng" dirty="0">
                <a:latin typeface="Arial Narrow" panose="020B0606020202030204" pitchFamily="34" charset="0"/>
              </a:rPr>
              <a:t> </a:t>
            </a:r>
            <a:r>
              <a:rPr lang="en-US" sz="1800" b="1" u="sng" dirty="0">
                <a:latin typeface="Arial Narrow" panose="020B0606020202030204" pitchFamily="34" charset="0"/>
              </a:rPr>
              <a:t>20:12 (Deut.</a:t>
            </a:r>
            <a:r>
              <a:rPr lang="en-US" sz="1400" b="1" u="sng" dirty="0">
                <a:latin typeface="Arial Narrow" panose="020B0606020202030204" pitchFamily="34" charset="0"/>
              </a:rPr>
              <a:t> </a:t>
            </a:r>
            <a:r>
              <a:rPr lang="en-US" sz="1800" b="1" u="sng" dirty="0">
                <a:latin typeface="Arial Narrow" panose="020B0606020202030204" pitchFamily="34" charset="0"/>
              </a:rPr>
              <a:t>5:16)</a:t>
            </a:r>
            <a:r>
              <a:rPr lang="en-US" sz="1800" dirty="0">
                <a:latin typeface="Arial Narrow" panose="020B0606020202030204" pitchFamily="34" charset="0"/>
              </a:rPr>
              <a:t>;    </a:t>
            </a:r>
            <a:r>
              <a:rPr lang="en-US" sz="1800" b="1" u="sng" dirty="0">
                <a:latin typeface="Arial Narrow" panose="020B0606020202030204" pitchFamily="34" charset="0"/>
              </a:rPr>
              <a:t>Ex. 20:12</a:t>
            </a:r>
            <a:r>
              <a:rPr lang="en-US" sz="1800" dirty="0">
                <a:latin typeface="Arial Narrow" panose="020B0606020202030204" pitchFamily="34" charset="0"/>
              </a:rPr>
              <a:t>, “Honour thy father and thy mother: </a:t>
            </a:r>
            <a:r>
              <a:rPr lang="en-US" sz="1800" b="1" dirty="0">
                <a:latin typeface="Arial Narrow" panose="020B0606020202030204" pitchFamily="34" charset="0"/>
              </a:rPr>
              <a:t>that thy days may be long upon the land which the LORD thy God giveth thee</a:t>
            </a:r>
            <a:r>
              <a:rPr lang="en-US" sz="1800" dirty="0">
                <a:latin typeface="Arial Narrow" panose="020B0606020202030204" pitchFamily="34" charset="0"/>
              </a:rPr>
              <a:t>.”</a:t>
            </a:r>
          </a:p>
        </p:txBody>
      </p:sp>
      <p:sp>
        <p:nvSpPr>
          <p:cNvPr id="4" name="Slide Number Placeholder 3"/>
          <p:cNvSpPr>
            <a:spLocks noGrp="1"/>
          </p:cNvSpPr>
          <p:nvPr>
            <p:ph type="sldNum" sz="quarter" idx="5"/>
          </p:nvPr>
        </p:nvSpPr>
        <p:spPr/>
        <p:txBody>
          <a:bodyPr/>
          <a:lstStyle/>
          <a:p>
            <a:fld id="{DF210514-520D-4DE3-8340-8B7295E1E3E5}" type="slidenum">
              <a:rPr lang="en-US" smtClean="0"/>
              <a:t>8</a:t>
            </a:fld>
            <a:endParaRPr lang="en-US"/>
          </a:p>
        </p:txBody>
      </p:sp>
    </p:spTree>
    <p:extLst>
      <p:ext uri="{BB962C8B-B14F-4D97-AF65-F5344CB8AC3E}">
        <p14:creationId xmlns:p14="http://schemas.microsoft.com/office/powerpoint/2010/main" val="218059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US" altLang="en-US" sz="1800" b="1" u="sng" dirty="0">
                <a:latin typeface="Arial" panose="020B0604020202020204" pitchFamily="34" charset="0"/>
              </a:rPr>
              <a:t>Deut. 6:8-9</a:t>
            </a:r>
            <a:r>
              <a:rPr lang="en-US" altLang="en-US" sz="1800" dirty="0">
                <a:latin typeface="Arial" panose="020B0604020202020204" pitchFamily="34" charset="0"/>
              </a:rPr>
              <a:t>, “</a:t>
            </a:r>
            <a:r>
              <a:rPr lang="en-US" sz="1800" dirty="0">
                <a:latin typeface="Arial Narrow" panose="020B0606020202030204" pitchFamily="34" charset="0"/>
              </a:rPr>
              <a:t>8 And thou shalt bind them for a sign upon thine hand, and they shall be as frontlets between thine eyes. 9 And thou shalt write them upon the posts of thy house, and on thy gates.”</a:t>
            </a:r>
          </a:p>
          <a:p>
            <a:pPr algn="just" fontAlgn="base"/>
            <a:endParaRPr lang="en-US" sz="1800" b="1" u="sng" dirty="0">
              <a:latin typeface="Arial Narrow" panose="020B0606020202030204" pitchFamily="34" charset="0"/>
            </a:endParaRPr>
          </a:p>
          <a:p>
            <a:pPr algn="just" fontAlgn="base"/>
            <a:r>
              <a:rPr lang="en-US" sz="1800" b="0" dirty="0">
                <a:latin typeface="Arial Narrow" panose="020B0606020202030204" pitchFamily="34" charset="0"/>
              </a:rPr>
              <a:t>So That You Grandchildren Will Be Faithful Also.  Both Parents Must Be On The Same Page!</a:t>
            </a:r>
          </a:p>
          <a:p>
            <a:pPr algn="just" fontAlgn="base"/>
            <a:endParaRPr lang="en-US" sz="1800" b="1" dirty="0">
              <a:latin typeface="Arial Narrow" panose="020B0606020202030204" pitchFamily="34" charset="0"/>
            </a:endParaRPr>
          </a:p>
          <a:p>
            <a:pPr algn="just" fontAlgn="base"/>
            <a:r>
              <a:rPr lang="en-US" sz="1800" b="1" u="sng" dirty="0">
                <a:latin typeface="Arial Narrow" panose="020B0606020202030204" pitchFamily="34" charset="0"/>
              </a:rPr>
              <a:t>Ex. 10:2</a:t>
            </a:r>
            <a:r>
              <a:rPr lang="en-US" sz="1800" dirty="0">
                <a:latin typeface="Arial Narrow" panose="020B0606020202030204" pitchFamily="34" charset="0"/>
              </a:rPr>
              <a:t>, “And that </a:t>
            </a:r>
            <a:r>
              <a:rPr lang="en-US" sz="1800" b="1" dirty="0">
                <a:latin typeface="Arial Narrow" panose="020B0606020202030204" pitchFamily="34" charset="0"/>
              </a:rPr>
              <a:t>THOU MAYEST TELL IN THE EARS OF THY SON</a:t>
            </a:r>
            <a:r>
              <a:rPr lang="en-US" sz="1800" dirty="0">
                <a:latin typeface="Arial Narrow" panose="020B0606020202030204" pitchFamily="34" charset="0"/>
              </a:rPr>
              <a:t>, and </a:t>
            </a:r>
            <a:r>
              <a:rPr lang="en-US" sz="1800" b="1" dirty="0">
                <a:latin typeface="Arial Narrow" panose="020B0606020202030204" pitchFamily="34" charset="0"/>
              </a:rPr>
              <a:t>OF THY SON'S SON</a:t>
            </a:r>
            <a:r>
              <a:rPr lang="en-US" sz="1800" dirty="0">
                <a:latin typeface="Arial Narrow" panose="020B0606020202030204" pitchFamily="34" charset="0"/>
              </a:rPr>
              <a:t>, what things I have wrought in Egypt, and my signs which I have done among them; </a:t>
            </a:r>
            <a:r>
              <a:rPr lang="en-US" sz="1800" b="1" dirty="0">
                <a:latin typeface="Arial Narrow" panose="020B0606020202030204" pitchFamily="34" charset="0"/>
              </a:rPr>
              <a:t>That Ye May Know </a:t>
            </a:r>
            <a:r>
              <a:rPr lang="en-US" sz="1800" dirty="0">
                <a:latin typeface="Arial Narrow" panose="020B0606020202030204" pitchFamily="34" charset="0"/>
              </a:rPr>
              <a:t>how that I am the LORD.”</a:t>
            </a:r>
          </a:p>
        </p:txBody>
      </p:sp>
      <p:sp>
        <p:nvSpPr>
          <p:cNvPr id="4" name="Slide Number Placeholder 3"/>
          <p:cNvSpPr>
            <a:spLocks noGrp="1"/>
          </p:cNvSpPr>
          <p:nvPr>
            <p:ph type="sldNum" sz="quarter" idx="5"/>
          </p:nvPr>
        </p:nvSpPr>
        <p:spPr/>
        <p:txBody>
          <a:bodyPr/>
          <a:lstStyle/>
          <a:p>
            <a:fld id="{DF210514-520D-4DE3-8340-8B7295E1E3E5}" type="slidenum">
              <a:rPr lang="en-US" smtClean="0"/>
              <a:t>9</a:t>
            </a:fld>
            <a:endParaRPr lang="en-US"/>
          </a:p>
        </p:txBody>
      </p:sp>
    </p:spTree>
    <p:extLst>
      <p:ext uri="{BB962C8B-B14F-4D97-AF65-F5344CB8AC3E}">
        <p14:creationId xmlns:p14="http://schemas.microsoft.com/office/powerpoint/2010/main" val="19279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CC3B18-8620-4912-8C40-56F44A485E0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237197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C3B18-8620-4912-8C40-56F44A485E0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149647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C3B18-8620-4912-8C40-56F44A485E0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284410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C3B18-8620-4912-8C40-56F44A485E0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419634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CC3B18-8620-4912-8C40-56F44A485E00}"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71348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CC3B18-8620-4912-8C40-56F44A485E0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356504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C3B18-8620-4912-8C40-56F44A485E00}"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182626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CC3B18-8620-4912-8C40-56F44A485E00}"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244896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C3B18-8620-4912-8C40-56F44A485E00}"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15069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CC3B18-8620-4912-8C40-56F44A485E0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277609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CC3B18-8620-4912-8C40-56F44A485E00}"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0383E-0899-4DA6-BB41-777ED9C46C55}" type="slidenum">
              <a:rPr lang="en-US" smtClean="0"/>
              <a:t>‹#›</a:t>
            </a:fld>
            <a:endParaRPr lang="en-US"/>
          </a:p>
        </p:txBody>
      </p:sp>
    </p:spTree>
    <p:extLst>
      <p:ext uri="{BB962C8B-B14F-4D97-AF65-F5344CB8AC3E}">
        <p14:creationId xmlns:p14="http://schemas.microsoft.com/office/powerpoint/2010/main" val="171790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C3B18-8620-4912-8C40-56F44A485E00}" type="datetimeFigureOut">
              <a:rPr lang="en-US" smtClean="0"/>
              <a:t>11/9/2023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0383E-0899-4DA6-BB41-777ED9C46C55}" type="slidenum">
              <a:rPr lang="en-US" smtClean="0"/>
              <a:t>‹#›</a:t>
            </a:fld>
            <a:endParaRPr lang="en-US"/>
          </a:p>
        </p:txBody>
      </p:sp>
    </p:spTree>
    <p:extLst>
      <p:ext uri="{BB962C8B-B14F-4D97-AF65-F5344CB8AC3E}">
        <p14:creationId xmlns:p14="http://schemas.microsoft.com/office/powerpoint/2010/main" val="236255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YkNOL5__MAhVULVIKHYUUDt8QjRwIBw&amp;url=https://www.etsy.com/market/modest_wedding_dress&amp;bvm=bv.123325700,d.amc&amp;psig=AFQjCNHoY9PvOON9jf9wd4CCoI6-AHTIKg&amp;ust=1464629113817906"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google.com/url?sa=i&amp;rct=j&amp;q=&amp;esrc=s&amp;source=images&amp;cd=&amp;cad=rja&amp;uact=8&amp;ved=0ahUKEwiA0IX2y6vNAhURySYKHWBoBqgQjRwIBw&amp;url=http://bright-button.deviantart.com/art/Knight-in-Shining-Armour-432447595&amp;psig=AFQjCNHalUry0k2OSIi38jqks47vesOqKw&amp;ust=1466133732478117" TargetMode="External"/><Relationship Id="rId5" Type="http://schemas.microsoft.com/office/2007/relationships/hdphoto" Target="../media/hdphoto1.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19D11A-E637-9703-7E5C-32714D63109D}"/>
              </a:ext>
            </a:extLst>
          </p:cNvPr>
          <p:cNvSpPr txBox="1"/>
          <p:nvPr/>
        </p:nvSpPr>
        <p:spPr>
          <a:xfrm>
            <a:off x="0" y="1607271"/>
            <a:ext cx="9144000" cy="1107996"/>
          </a:xfrm>
          <a:prstGeom prst="rect">
            <a:avLst/>
          </a:prstGeom>
          <a:noFill/>
        </p:spPr>
        <p:txBody>
          <a:bodyPr wrap="square" rtlCol="0">
            <a:spAutoFit/>
          </a:bodyPr>
          <a:lstStyle/>
          <a:p>
            <a:pPr marL="0" marR="0" algn="ctr">
              <a:spcBef>
                <a:spcPts val="0"/>
              </a:spcBef>
              <a:spcAft>
                <a:spcPts val="0"/>
              </a:spcAft>
            </a:pPr>
            <a:r>
              <a:rPr lang="en-US" sz="6600" b="1" dirty="0">
                <a:effectLst/>
                <a:latin typeface="Arial Narrow" panose="020B0606020202030204" pitchFamily="34" charset="0"/>
                <a:ea typeface="Times New Roman" panose="02020603050405020304" pitchFamily="18" charset="0"/>
              </a:rPr>
              <a:t>Whom Shall I Marry?</a:t>
            </a:r>
            <a:endParaRPr lang="en-US" sz="6600" b="1" dirty="0">
              <a:effectLst/>
              <a:latin typeface="Times New Roman" panose="02020603050405020304" pitchFamily="18" charset="0"/>
              <a:ea typeface="Times New Roman" panose="02020603050405020304" pitchFamily="18" charset="0"/>
            </a:endParaRPr>
          </a:p>
        </p:txBody>
      </p:sp>
      <p:pic>
        <p:nvPicPr>
          <p:cNvPr id="1026" name="Picture 2" descr="The meaning and symbolism of the word - «Marry»">
            <a:extLst>
              <a:ext uri="{FF2B5EF4-FFF2-40B4-BE49-F238E27FC236}">
                <a16:creationId xmlns:a16="http://schemas.microsoft.com/office/drawing/2014/main" id="{46536319-4076-0022-8F38-218167DF7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893" y="3097414"/>
            <a:ext cx="4149969" cy="276664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4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4144475-DA78-07DC-5DC5-B7D874D8337E}"/>
              </a:ext>
            </a:extLst>
          </p:cNvPr>
          <p:cNvSpPr txBox="1"/>
          <p:nvPr/>
        </p:nvSpPr>
        <p:spPr>
          <a:xfrm>
            <a:off x="3351" y="1507036"/>
            <a:ext cx="9144000" cy="424732"/>
          </a:xfrm>
          <a:prstGeom prst="rect">
            <a:avLst/>
          </a:prstGeom>
          <a:noFill/>
        </p:spPr>
        <p:txBody>
          <a:bodyPr wrap="square" rtlCol="0">
            <a:spAutoFit/>
          </a:bodyPr>
          <a:lstStyle/>
          <a:p>
            <a:pPr algn="ctr">
              <a:lnSpc>
                <a:spcPct val="90000"/>
              </a:lnSpc>
            </a:pPr>
            <a:r>
              <a:rPr lang="en-US" altLang="en-US" sz="2400" dirty="0">
                <a:latin typeface="Arial Narrow" panose="020B0606020202030204" pitchFamily="34" charset="0"/>
              </a:rPr>
              <a:t>The Lord Said, </a:t>
            </a:r>
            <a:r>
              <a:rPr lang="en-US" altLang="en-US" sz="2400" i="1" dirty="0">
                <a:latin typeface="Arial Narrow" panose="020B0606020202030204" pitchFamily="34" charset="0"/>
              </a:rPr>
              <a:t>“By Their Fruits Ye Shall Know Them</a:t>
            </a:r>
            <a:r>
              <a:rPr lang="en-US" altLang="en-US" sz="2400" dirty="0">
                <a:latin typeface="Arial Narrow" panose="020B0606020202030204" pitchFamily="34" charset="0"/>
              </a:rPr>
              <a:t>” (Mt. 7:20).</a:t>
            </a:r>
          </a:p>
        </p:txBody>
      </p:sp>
      <p:sp>
        <p:nvSpPr>
          <p:cNvPr id="16" name="TextBox 15">
            <a:extLst>
              <a:ext uri="{FF2B5EF4-FFF2-40B4-BE49-F238E27FC236}">
                <a16:creationId xmlns:a16="http://schemas.microsoft.com/office/drawing/2014/main" id="{95C5D647-0630-8771-6FE3-C8703877A841}"/>
              </a:ext>
            </a:extLst>
          </p:cNvPr>
          <p:cNvSpPr txBox="1"/>
          <p:nvPr/>
        </p:nvSpPr>
        <p:spPr>
          <a:xfrm>
            <a:off x="3353" y="1064873"/>
            <a:ext cx="9144000" cy="424732"/>
          </a:xfrm>
          <a:prstGeom prst="rect">
            <a:avLst/>
          </a:prstGeom>
          <a:noFill/>
        </p:spPr>
        <p:txBody>
          <a:bodyPr wrap="square" rtlCol="0">
            <a:spAutoFit/>
          </a:bodyPr>
          <a:lstStyle/>
          <a:p>
            <a:pPr algn="ctr">
              <a:lnSpc>
                <a:spcPct val="90000"/>
              </a:lnSpc>
            </a:pPr>
            <a:r>
              <a:rPr lang="en-US" sz="2400" b="1" i="0" dirty="0">
                <a:solidFill>
                  <a:srgbClr val="000000"/>
                </a:solidFill>
                <a:effectLst/>
                <a:latin typeface="Arial Narrow" panose="020B0606020202030204" pitchFamily="34" charset="0"/>
              </a:rPr>
              <a:t>Jesus Spoke Of Eyes To See</a:t>
            </a:r>
            <a:r>
              <a:rPr lang="en-US" sz="2400" dirty="0">
                <a:solidFill>
                  <a:srgbClr val="000000"/>
                </a:solidFill>
                <a:latin typeface="Arial Narrow" panose="020B0606020202030204" pitchFamily="34" charset="0"/>
              </a:rPr>
              <a:t>,</a:t>
            </a:r>
            <a:r>
              <a:rPr lang="en-US" sz="2400" b="1" dirty="0">
                <a:solidFill>
                  <a:srgbClr val="000000"/>
                </a:solidFill>
                <a:latin typeface="Arial Narrow" panose="020B0606020202030204" pitchFamily="34" charset="0"/>
              </a:rPr>
              <a:t> Ears To Hear And A Heart To Understand</a:t>
            </a:r>
            <a:r>
              <a:rPr lang="en-US" sz="2400" i="0" dirty="0">
                <a:solidFill>
                  <a:srgbClr val="000000"/>
                </a:solidFill>
                <a:effectLst/>
                <a:latin typeface="Arial Narrow" panose="020B0606020202030204" pitchFamily="34" charset="0"/>
              </a:rPr>
              <a:t>.</a:t>
            </a:r>
            <a:endParaRPr lang="en-US" sz="2400" b="1" u="sng" dirty="0">
              <a:effectLst/>
              <a:latin typeface="Arial Narrow" panose="020B0606020202030204" pitchFamily="34" charset="0"/>
            </a:endParaRPr>
          </a:p>
        </p:txBody>
      </p:sp>
      <p:sp>
        <p:nvSpPr>
          <p:cNvPr id="18" name="TextBox 17">
            <a:extLst>
              <a:ext uri="{FF2B5EF4-FFF2-40B4-BE49-F238E27FC236}">
                <a16:creationId xmlns:a16="http://schemas.microsoft.com/office/drawing/2014/main" id="{42EDE2A3-CA3E-FF35-6309-026E2DFCC26E}"/>
              </a:ext>
            </a:extLst>
          </p:cNvPr>
          <p:cNvSpPr txBox="1"/>
          <p:nvPr/>
        </p:nvSpPr>
        <p:spPr>
          <a:xfrm>
            <a:off x="0" y="498826"/>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How To Look And Listen Carefully (I Sam. 16:6-7 / I Pet. 3:3-4)</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3" name="TextBox 2">
            <a:extLst>
              <a:ext uri="{FF2B5EF4-FFF2-40B4-BE49-F238E27FC236}">
                <a16:creationId xmlns:a16="http://schemas.microsoft.com/office/drawing/2014/main" id="{58ADC8D7-E342-1C97-C6A3-AD16F5AEB549}"/>
              </a:ext>
            </a:extLst>
          </p:cNvPr>
          <p:cNvSpPr txBox="1"/>
          <p:nvPr/>
        </p:nvSpPr>
        <p:spPr>
          <a:xfrm>
            <a:off x="-1661" y="5662467"/>
            <a:ext cx="9144000" cy="1200329"/>
          </a:xfrm>
          <a:prstGeom prst="rect">
            <a:avLst/>
          </a:prstGeom>
          <a:solidFill>
            <a:schemeClr val="bg1">
              <a:lumMod val="85000"/>
            </a:schemeClr>
          </a:solidFill>
          <a:effectLst>
            <a:softEdge rad="63500"/>
          </a:effectLst>
        </p:spPr>
        <p:txBody>
          <a:bodyPr wrap="square" rtlCol="0">
            <a:spAutoFit/>
          </a:bodyPr>
          <a:lstStyle/>
          <a:p>
            <a:pPr algn="just" fontAlgn="base"/>
            <a:r>
              <a:rPr lang="en-US" sz="2400" b="1" u="sng" dirty="0">
                <a:latin typeface="Arial Narrow" panose="020B0606020202030204" pitchFamily="34" charset="0"/>
              </a:rPr>
              <a:t>Lk</a:t>
            </a:r>
            <a:r>
              <a:rPr lang="en-US" sz="2400" b="1" u="sng" dirty="0">
                <a:effectLst/>
                <a:latin typeface="Arial Narrow" panose="020B0606020202030204" pitchFamily="34" charset="0"/>
              </a:rPr>
              <a:t>.</a:t>
            </a:r>
            <a:r>
              <a:rPr lang="en-US" b="1" u="sng" dirty="0">
                <a:effectLst/>
                <a:latin typeface="Arial Narrow" panose="020B0606020202030204" pitchFamily="34" charset="0"/>
              </a:rPr>
              <a:t> </a:t>
            </a:r>
            <a:r>
              <a:rPr lang="en-US" sz="2400" b="1" u="sng" dirty="0">
                <a:effectLst/>
                <a:latin typeface="Arial Narrow" panose="020B0606020202030204" pitchFamily="34" charset="0"/>
              </a:rPr>
              <a:t>6:45</a:t>
            </a:r>
            <a:r>
              <a:rPr lang="en-US" sz="2400" dirty="0">
                <a:effectLst/>
                <a:latin typeface="Arial Narrow" panose="020B0606020202030204" pitchFamily="34" charset="0"/>
              </a:rPr>
              <a:t>,</a:t>
            </a:r>
            <a:r>
              <a:rPr lang="en-US" dirty="0">
                <a:effectLst/>
                <a:latin typeface="Arial Narrow" panose="020B0606020202030204" pitchFamily="34" charset="0"/>
              </a:rPr>
              <a:t> </a:t>
            </a:r>
            <a:r>
              <a:rPr lang="en-US" sz="2400" dirty="0">
                <a:effectLst/>
                <a:latin typeface="Arial Narrow" panose="020B0606020202030204" pitchFamily="34" charset="0"/>
              </a:rPr>
              <a:t>“A</a:t>
            </a:r>
            <a:r>
              <a:rPr lang="en-US" sz="2000" b="1" dirty="0">
                <a:effectLst/>
                <a:latin typeface="Arial Narrow" panose="020B0606020202030204" pitchFamily="34" charset="0"/>
              </a:rPr>
              <a:t> </a:t>
            </a:r>
            <a:r>
              <a:rPr lang="en-US" sz="2400" b="1" dirty="0">
                <a:effectLst/>
                <a:latin typeface="Arial Narrow" panose="020B0606020202030204" pitchFamily="34" charset="0"/>
              </a:rPr>
              <a:t>GOOD</a:t>
            </a:r>
            <a:r>
              <a:rPr lang="en-US" sz="2000" b="1" dirty="0">
                <a:effectLst/>
                <a:latin typeface="Arial Narrow" panose="020B0606020202030204" pitchFamily="34" charset="0"/>
              </a:rPr>
              <a:t> </a:t>
            </a:r>
            <a:r>
              <a:rPr lang="en-US" sz="2400" dirty="0">
                <a:effectLst/>
                <a:latin typeface="Arial Narrow" panose="020B0606020202030204" pitchFamily="34" charset="0"/>
              </a:rPr>
              <a:t>man</a:t>
            </a:r>
            <a:r>
              <a:rPr lang="en-US" sz="2000" b="1" dirty="0">
                <a:effectLst/>
                <a:latin typeface="Arial Narrow" panose="020B0606020202030204" pitchFamily="34" charset="0"/>
              </a:rPr>
              <a:t> </a:t>
            </a:r>
            <a:r>
              <a:rPr lang="en-US" sz="2400" dirty="0">
                <a:effectLst/>
                <a:latin typeface="Arial Narrow" panose="020B0606020202030204" pitchFamily="34" charset="0"/>
              </a:rPr>
              <a:t>out</a:t>
            </a:r>
            <a:r>
              <a:rPr lang="en-US" sz="2000" dirty="0">
                <a:effectLst/>
                <a:latin typeface="Arial Narrow" panose="020B0606020202030204" pitchFamily="34" charset="0"/>
              </a:rPr>
              <a:t> </a:t>
            </a:r>
            <a:r>
              <a:rPr lang="en-US" sz="2400" dirty="0">
                <a:effectLst/>
                <a:latin typeface="Arial Narrow" panose="020B0606020202030204" pitchFamily="34" charset="0"/>
              </a:rPr>
              <a:t>of</a:t>
            </a:r>
            <a:r>
              <a:rPr lang="en-US" sz="2000" dirty="0">
                <a:effectLst/>
                <a:latin typeface="Arial Narrow" panose="020B0606020202030204" pitchFamily="34" charset="0"/>
              </a:rPr>
              <a:t> </a:t>
            </a:r>
            <a:r>
              <a:rPr lang="en-US" sz="2400" dirty="0">
                <a:effectLst/>
                <a:latin typeface="Arial Narrow" panose="020B0606020202030204" pitchFamily="34" charset="0"/>
              </a:rPr>
              <a:t>the</a:t>
            </a:r>
            <a:r>
              <a:rPr lang="en-US" sz="2000" dirty="0">
                <a:effectLst/>
                <a:latin typeface="Arial Narrow" panose="020B0606020202030204" pitchFamily="34" charset="0"/>
              </a:rPr>
              <a:t> </a:t>
            </a:r>
            <a:r>
              <a:rPr lang="en-US" sz="2400" b="1" dirty="0">
                <a:effectLst/>
                <a:latin typeface="Arial Narrow" panose="020B0606020202030204" pitchFamily="34" charset="0"/>
              </a:rPr>
              <a:t>GOOD</a:t>
            </a:r>
            <a:r>
              <a:rPr lang="en-US" sz="2000" dirty="0">
                <a:effectLst/>
                <a:latin typeface="Arial Narrow" panose="020B0606020202030204" pitchFamily="34" charset="0"/>
              </a:rPr>
              <a:t> </a:t>
            </a:r>
            <a:r>
              <a:rPr lang="en-US" sz="2400" dirty="0">
                <a:effectLst/>
                <a:latin typeface="Arial Narrow" panose="020B0606020202030204" pitchFamily="34" charset="0"/>
              </a:rPr>
              <a:t>treasure</a:t>
            </a:r>
            <a:r>
              <a:rPr lang="en-US" sz="2000" dirty="0">
                <a:effectLst/>
                <a:latin typeface="Arial Narrow" panose="020B0606020202030204" pitchFamily="34" charset="0"/>
              </a:rPr>
              <a:t> </a:t>
            </a:r>
            <a:r>
              <a:rPr lang="en-US" sz="2400" dirty="0">
                <a:effectLst/>
                <a:latin typeface="Arial Narrow" panose="020B0606020202030204" pitchFamily="34" charset="0"/>
              </a:rPr>
              <a:t>of</a:t>
            </a:r>
            <a:r>
              <a:rPr lang="en-US" sz="2000" dirty="0">
                <a:effectLst/>
                <a:latin typeface="Arial Narrow" panose="020B0606020202030204" pitchFamily="34" charset="0"/>
              </a:rPr>
              <a:t> </a:t>
            </a:r>
            <a:r>
              <a:rPr lang="en-US" sz="2400" dirty="0">
                <a:effectLst/>
                <a:latin typeface="Arial Narrow" panose="020B0606020202030204" pitchFamily="34" charset="0"/>
              </a:rPr>
              <a:t>his</a:t>
            </a:r>
            <a:r>
              <a:rPr lang="en-US" sz="2000" dirty="0">
                <a:effectLst/>
                <a:latin typeface="Arial Narrow" panose="020B0606020202030204" pitchFamily="34" charset="0"/>
              </a:rPr>
              <a:t> </a:t>
            </a:r>
            <a:r>
              <a:rPr lang="en-US" sz="2400" dirty="0">
                <a:effectLst/>
                <a:latin typeface="Arial Narrow" panose="020B0606020202030204" pitchFamily="34" charset="0"/>
              </a:rPr>
              <a:t>heart</a:t>
            </a:r>
            <a:r>
              <a:rPr lang="en-US" sz="2000" dirty="0">
                <a:effectLst/>
                <a:latin typeface="Arial Narrow" panose="020B0606020202030204" pitchFamily="34" charset="0"/>
              </a:rPr>
              <a:t> </a:t>
            </a:r>
            <a:r>
              <a:rPr lang="en-US" sz="2400" dirty="0">
                <a:effectLst/>
                <a:latin typeface="Arial Narrow" panose="020B0606020202030204" pitchFamily="34" charset="0"/>
              </a:rPr>
              <a:t>bringeth</a:t>
            </a:r>
            <a:r>
              <a:rPr lang="en-US" sz="2000" dirty="0">
                <a:effectLst/>
                <a:latin typeface="Arial Narrow" panose="020B0606020202030204" pitchFamily="34" charset="0"/>
              </a:rPr>
              <a:t> </a:t>
            </a:r>
            <a:r>
              <a:rPr lang="en-US" sz="2400" dirty="0">
                <a:effectLst/>
                <a:latin typeface="Arial Narrow" panose="020B0606020202030204" pitchFamily="34" charset="0"/>
              </a:rPr>
              <a:t>forth</a:t>
            </a:r>
            <a:r>
              <a:rPr lang="en-US" sz="2000" dirty="0">
                <a:effectLst/>
                <a:latin typeface="Arial Narrow" panose="020B0606020202030204" pitchFamily="34" charset="0"/>
              </a:rPr>
              <a:t> </a:t>
            </a:r>
            <a:r>
              <a:rPr lang="en-US" sz="2400" dirty="0">
                <a:effectLst/>
                <a:latin typeface="Arial Narrow" panose="020B0606020202030204" pitchFamily="34" charset="0"/>
              </a:rPr>
              <a:t>that</a:t>
            </a:r>
            <a:r>
              <a:rPr lang="en-US" sz="2000" dirty="0">
                <a:effectLst/>
                <a:latin typeface="Arial Narrow" panose="020B0606020202030204" pitchFamily="34" charset="0"/>
              </a:rPr>
              <a:t> </a:t>
            </a:r>
            <a:r>
              <a:rPr lang="en-US" sz="2400" dirty="0">
                <a:effectLst/>
                <a:latin typeface="Arial Narrow" panose="020B0606020202030204" pitchFamily="34" charset="0"/>
              </a:rPr>
              <a:t>which</a:t>
            </a:r>
            <a:r>
              <a:rPr lang="en-US" sz="2000" dirty="0">
                <a:effectLst/>
                <a:latin typeface="Arial Narrow" panose="020B0606020202030204" pitchFamily="34" charset="0"/>
              </a:rPr>
              <a:t> </a:t>
            </a:r>
            <a:r>
              <a:rPr lang="en-US" sz="2400" dirty="0">
                <a:effectLst/>
                <a:latin typeface="Arial Narrow" panose="020B0606020202030204" pitchFamily="34" charset="0"/>
              </a:rPr>
              <a:t>is</a:t>
            </a:r>
            <a:r>
              <a:rPr lang="en-US" sz="2000" dirty="0">
                <a:effectLst/>
                <a:latin typeface="Arial Narrow" panose="020B0606020202030204" pitchFamily="34" charset="0"/>
              </a:rPr>
              <a:t> </a:t>
            </a:r>
            <a:r>
              <a:rPr lang="en-US" sz="2400" b="1" dirty="0">
                <a:effectLst/>
                <a:latin typeface="Arial Narrow" panose="020B0606020202030204" pitchFamily="34" charset="0"/>
              </a:rPr>
              <a:t>GOOD</a:t>
            </a:r>
            <a:r>
              <a:rPr lang="en-US" sz="2400" dirty="0">
                <a:effectLst/>
                <a:latin typeface="Arial Narrow" panose="020B0606020202030204" pitchFamily="34" charset="0"/>
              </a:rPr>
              <a:t>;</a:t>
            </a:r>
            <a:r>
              <a:rPr lang="en-US" sz="2000" dirty="0">
                <a:effectLst/>
                <a:latin typeface="Arial Narrow" panose="020B0606020202030204" pitchFamily="34" charset="0"/>
              </a:rPr>
              <a:t> </a:t>
            </a:r>
            <a:r>
              <a:rPr lang="en-US" sz="2400" dirty="0">
                <a:effectLst/>
                <a:latin typeface="Arial Narrow" panose="020B0606020202030204" pitchFamily="34" charset="0"/>
              </a:rPr>
              <a:t>and</a:t>
            </a:r>
            <a:r>
              <a:rPr lang="en-US" sz="2000" dirty="0">
                <a:effectLst/>
                <a:latin typeface="Arial Narrow" panose="020B0606020202030204" pitchFamily="34" charset="0"/>
              </a:rPr>
              <a:t> </a:t>
            </a:r>
            <a:r>
              <a:rPr lang="en-US" sz="2400" dirty="0">
                <a:effectLst/>
                <a:latin typeface="Arial Narrow" panose="020B0606020202030204" pitchFamily="34" charset="0"/>
              </a:rPr>
              <a:t>an</a:t>
            </a:r>
            <a:r>
              <a:rPr lang="en-US" sz="2000" dirty="0">
                <a:effectLst/>
                <a:latin typeface="Arial Narrow" panose="020B0606020202030204" pitchFamily="34" charset="0"/>
              </a:rPr>
              <a:t> </a:t>
            </a:r>
            <a:r>
              <a:rPr lang="en-US" sz="2400" b="1" dirty="0">
                <a:effectLst/>
                <a:latin typeface="Arial Narrow" panose="020B0606020202030204" pitchFamily="34" charset="0"/>
              </a:rPr>
              <a:t>EVIL</a:t>
            </a:r>
            <a:r>
              <a:rPr lang="en-US" sz="2000" dirty="0">
                <a:effectLst/>
                <a:latin typeface="Arial Narrow" panose="020B0606020202030204" pitchFamily="34" charset="0"/>
              </a:rPr>
              <a:t> </a:t>
            </a:r>
            <a:r>
              <a:rPr lang="en-US" sz="2400" dirty="0">
                <a:effectLst/>
                <a:latin typeface="Arial Narrow" panose="020B0606020202030204" pitchFamily="34" charset="0"/>
              </a:rPr>
              <a:t>man</a:t>
            </a:r>
            <a:r>
              <a:rPr lang="en-US" sz="2000" dirty="0">
                <a:effectLst/>
                <a:latin typeface="Arial Narrow" panose="020B0606020202030204" pitchFamily="34" charset="0"/>
              </a:rPr>
              <a:t> </a:t>
            </a:r>
            <a:r>
              <a:rPr lang="en-US" sz="2400" dirty="0">
                <a:effectLst/>
                <a:latin typeface="Arial Narrow" panose="020B0606020202030204" pitchFamily="34" charset="0"/>
              </a:rPr>
              <a:t>out</a:t>
            </a:r>
            <a:r>
              <a:rPr lang="en-US" sz="2000" dirty="0">
                <a:effectLst/>
                <a:latin typeface="Arial Narrow" panose="020B0606020202030204" pitchFamily="34" charset="0"/>
              </a:rPr>
              <a:t> </a:t>
            </a:r>
            <a:r>
              <a:rPr lang="en-US" sz="2400" dirty="0">
                <a:effectLst/>
                <a:latin typeface="Arial Narrow" panose="020B0606020202030204" pitchFamily="34" charset="0"/>
              </a:rPr>
              <a:t>of</a:t>
            </a:r>
            <a:r>
              <a:rPr lang="en-US" sz="2000" dirty="0">
                <a:effectLst/>
                <a:latin typeface="Arial Narrow" panose="020B0606020202030204" pitchFamily="34" charset="0"/>
              </a:rPr>
              <a:t> </a:t>
            </a:r>
            <a:r>
              <a:rPr lang="en-US" sz="2400" dirty="0">
                <a:effectLst/>
                <a:latin typeface="Arial Narrow" panose="020B0606020202030204" pitchFamily="34" charset="0"/>
              </a:rPr>
              <a:t>the</a:t>
            </a:r>
            <a:r>
              <a:rPr lang="en-US" sz="2000" dirty="0">
                <a:effectLst/>
                <a:latin typeface="Arial Narrow" panose="020B0606020202030204" pitchFamily="34" charset="0"/>
              </a:rPr>
              <a:t> </a:t>
            </a:r>
            <a:r>
              <a:rPr lang="en-US" sz="2400" b="1" dirty="0">
                <a:effectLst/>
                <a:latin typeface="Arial Narrow" panose="020B0606020202030204" pitchFamily="34" charset="0"/>
              </a:rPr>
              <a:t>EVIL</a:t>
            </a:r>
            <a:r>
              <a:rPr lang="en-US" sz="2000" dirty="0">
                <a:effectLst/>
                <a:latin typeface="Arial Narrow" panose="020B0606020202030204" pitchFamily="34" charset="0"/>
              </a:rPr>
              <a:t> </a:t>
            </a:r>
            <a:r>
              <a:rPr lang="en-US" sz="2400" dirty="0">
                <a:effectLst/>
                <a:latin typeface="Arial Narrow" panose="020B0606020202030204" pitchFamily="34" charset="0"/>
              </a:rPr>
              <a:t>treasure</a:t>
            </a:r>
            <a:r>
              <a:rPr lang="en-US" sz="2000" dirty="0">
                <a:effectLst/>
                <a:latin typeface="Arial Narrow" panose="020B0606020202030204" pitchFamily="34" charset="0"/>
              </a:rPr>
              <a:t> </a:t>
            </a:r>
            <a:r>
              <a:rPr lang="en-US" sz="2400" dirty="0">
                <a:effectLst/>
                <a:latin typeface="Arial Narrow" panose="020B0606020202030204" pitchFamily="34" charset="0"/>
              </a:rPr>
              <a:t>of</a:t>
            </a:r>
            <a:r>
              <a:rPr lang="en-US" sz="2000" dirty="0">
                <a:effectLst/>
                <a:latin typeface="Arial Narrow" panose="020B0606020202030204" pitchFamily="34" charset="0"/>
              </a:rPr>
              <a:t> </a:t>
            </a:r>
            <a:r>
              <a:rPr lang="en-US" sz="2400" dirty="0">
                <a:effectLst/>
                <a:latin typeface="Arial Narrow" panose="020B0606020202030204" pitchFamily="34" charset="0"/>
              </a:rPr>
              <a:t>his</a:t>
            </a:r>
            <a:r>
              <a:rPr lang="en-US" sz="2000" dirty="0">
                <a:effectLst/>
                <a:latin typeface="Arial Narrow" panose="020B0606020202030204" pitchFamily="34" charset="0"/>
              </a:rPr>
              <a:t> </a:t>
            </a:r>
            <a:r>
              <a:rPr lang="en-US" sz="2400" dirty="0">
                <a:effectLst/>
                <a:latin typeface="Arial Narrow" panose="020B0606020202030204" pitchFamily="34" charset="0"/>
              </a:rPr>
              <a:t>heart</a:t>
            </a:r>
            <a:r>
              <a:rPr lang="en-US" sz="2000" dirty="0">
                <a:effectLst/>
                <a:latin typeface="Arial Narrow" panose="020B0606020202030204" pitchFamily="34" charset="0"/>
              </a:rPr>
              <a:t> </a:t>
            </a:r>
            <a:r>
              <a:rPr lang="en-US" sz="2400" dirty="0">
                <a:effectLst/>
                <a:latin typeface="Arial Narrow" panose="020B0606020202030204" pitchFamily="34" charset="0"/>
              </a:rPr>
              <a:t>bringeth</a:t>
            </a:r>
            <a:r>
              <a:rPr lang="en-US" sz="2000" dirty="0">
                <a:effectLst/>
                <a:latin typeface="Arial Narrow" panose="020B0606020202030204" pitchFamily="34" charset="0"/>
              </a:rPr>
              <a:t> </a:t>
            </a:r>
            <a:r>
              <a:rPr lang="en-US" sz="2400" dirty="0">
                <a:effectLst/>
                <a:latin typeface="Arial Narrow" panose="020B0606020202030204" pitchFamily="34" charset="0"/>
              </a:rPr>
              <a:t>forth</a:t>
            </a:r>
            <a:r>
              <a:rPr lang="en-US" sz="2000" dirty="0">
                <a:effectLst/>
                <a:latin typeface="Arial Narrow" panose="020B0606020202030204" pitchFamily="34" charset="0"/>
              </a:rPr>
              <a:t> </a:t>
            </a:r>
            <a:r>
              <a:rPr lang="en-US" sz="2400" dirty="0">
                <a:effectLst/>
                <a:latin typeface="Arial Narrow" panose="020B0606020202030204" pitchFamily="34" charset="0"/>
              </a:rPr>
              <a:t>that which is </a:t>
            </a:r>
            <a:r>
              <a:rPr lang="en-US" sz="2400" b="1" dirty="0">
                <a:effectLst/>
                <a:latin typeface="Arial Narrow" panose="020B0606020202030204" pitchFamily="34" charset="0"/>
              </a:rPr>
              <a:t>EVIL</a:t>
            </a:r>
            <a:r>
              <a:rPr lang="en-US" sz="2400" dirty="0">
                <a:effectLst/>
                <a:latin typeface="Arial Narrow" panose="020B0606020202030204" pitchFamily="34" charset="0"/>
              </a:rPr>
              <a:t>: for of the abundance of the heart his mouth speaketh.”</a:t>
            </a:r>
            <a:endParaRPr lang="en-US" sz="2400" b="1" u="sng" dirty="0">
              <a:effectLst/>
              <a:latin typeface="Arial Narrow" panose="020B0606020202030204" pitchFamily="34" charset="0"/>
            </a:endParaRPr>
          </a:p>
        </p:txBody>
      </p:sp>
      <p:sp>
        <p:nvSpPr>
          <p:cNvPr id="5" name="TextBox 4">
            <a:extLst>
              <a:ext uri="{FF2B5EF4-FFF2-40B4-BE49-F238E27FC236}">
                <a16:creationId xmlns:a16="http://schemas.microsoft.com/office/drawing/2014/main" id="{5E3839BE-B79C-2253-4053-F93C9BA54B14}"/>
              </a:ext>
            </a:extLst>
          </p:cNvPr>
          <p:cNvSpPr txBox="1"/>
          <p:nvPr/>
        </p:nvSpPr>
        <p:spPr>
          <a:xfrm>
            <a:off x="-11709" y="2486757"/>
            <a:ext cx="9144000" cy="3046988"/>
          </a:xfrm>
          <a:prstGeom prst="rect">
            <a:avLst/>
          </a:prstGeom>
          <a:noFill/>
        </p:spPr>
        <p:txBody>
          <a:bodyPr wrap="square" rtlCol="0">
            <a:spAutoFit/>
          </a:bodyPr>
          <a:lstStyle/>
          <a:p>
            <a:pPr algn="ctr" fontAlgn="base"/>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Do They Drive In Traffic?  Do They Get Upset Easily?</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Do They Talk To Their Parents?  Are They Respectful (Thoughtful)?</a:t>
            </a:r>
          </a:p>
          <a:p>
            <a:pPr algn="ctr" fontAlgn="base"/>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Do They Treat Waiters / Waitresses, People Behind The Counter?</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Who Are Their Friends (Heroes)?  Would You Like Them To Be Your Friends?</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Are You Treated When Their Friends Are Around?)</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Well Do They Listen To You?  Do They Keep Their Word?</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(Will They Accept “No,” </a:t>
            </a:r>
            <a:r>
              <a:rPr lang="en-US" sz="2400" kern="100" dirty="0">
                <a:latin typeface="Arial Narrow" panose="020B0606020202030204" pitchFamily="34" charset="0"/>
                <a:ea typeface="Calibri" panose="020F0502020204030204" pitchFamily="34" charset="0"/>
                <a:cs typeface="Times New Roman" panose="02020603050405020304" pitchFamily="18" charset="0"/>
              </a:rPr>
              <a:t>When </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You Say “No”?)</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Are They Interested In The Things You Are Interested In?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72F9B8B-6311-063A-F659-6D3C2DA8DDEB}"/>
              </a:ext>
            </a:extLst>
          </p:cNvPr>
          <p:cNvSpPr txBox="1"/>
          <p:nvPr/>
        </p:nvSpPr>
        <p:spPr>
          <a:xfrm>
            <a:off x="-5022" y="2101554"/>
            <a:ext cx="9144000" cy="424732"/>
          </a:xfrm>
          <a:prstGeom prst="rect">
            <a:avLst/>
          </a:prstGeom>
          <a:solidFill>
            <a:schemeClr val="bg1">
              <a:lumMod val="85000"/>
            </a:schemeClr>
          </a:solidFill>
          <a:effectLst>
            <a:softEdge rad="63500"/>
          </a:effectLst>
        </p:spPr>
        <p:txBody>
          <a:bodyPr wrap="square" rtlCol="0">
            <a:spAutoFit/>
          </a:bodyPr>
          <a:lstStyle/>
          <a:p>
            <a:pPr algn="ctr">
              <a:lnSpc>
                <a:spcPct val="90000"/>
              </a:lnSpc>
            </a:pPr>
            <a:r>
              <a:rPr lang="en-US" altLang="en-US" sz="2400" b="1" dirty="0">
                <a:latin typeface="Arial Narrow" panose="020B0606020202030204" pitchFamily="34" charset="0"/>
              </a:rPr>
              <a:t>We Can Learn A Lot About People When We Pay Close Attention</a:t>
            </a:r>
            <a:r>
              <a:rPr lang="en-US" altLang="en-US" sz="2400" dirty="0">
                <a:latin typeface="Arial Narrow" panose="020B0606020202030204" pitchFamily="34" charset="0"/>
              </a:rPr>
              <a:t>:</a:t>
            </a:r>
          </a:p>
        </p:txBody>
      </p:sp>
    </p:spTree>
    <p:extLst>
      <p:ext uri="{BB962C8B-B14F-4D97-AF65-F5344CB8AC3E}">
        <p14:creationId xmlns:p14="http://schemas.microsoft.com/office/powerpoint/2010/main" val="21360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animBg="1"/>
      <p:bldP spid="3" grpId="0" animBg="1"/>
      <p:bldP spid="5"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4144475-DA78-07DC-5DC5-B7D874D8337E}"/>
              </a:ext>
            </a:extLst>
          </p:cNvPr>
          <p:cNvSpPr txBox="1"/>
          <p:nvPr/>
        </p:nvSpPr>
        <p:spPr>
          <a:xfrm>
            <a:off x="3351" y="1507036"/>
            <a:ext cx="9144000" cy="424732"/>
          </a:xfrm>
          <a:prstGeom prst="rect">
            <a:avLst/>
          </a:prstGeom>
          <a:noFill/>
        </p:spPr>
        <p:txBody>
          <a:bodyPr wrap="square" rtlCol="0">
            <a:spAutoFit/>
          </a:bodyPr>
          <a:lstStyle/>
          <a:p>
            <a:pPr algn="ctr">
              <a:lnSpc>
                <a:spcPct val="90000"/>
              </a:lnSpc>
            </a:pPr>
            <a:r>
              <a:rPr lang="en-US" altLang="en-US" sz="2400" dirty="0">
                <a:latin typeface="Arial Narrow" panose="020B0606020202030204" pitchFamily="34" charset="0"/>
              </a:rPr>
              <a:t>The Lord Said, </a:t>
            </a:r>
            <a:r>
              <a:rPr lang="en-US" altLang="en-US" sz="2400" i="1" dirty="0">
                <a:latin typeface="Arial Narrow" panose="020B0606020202030204" pitchFamily="34" charset="0"/>
              </a:rPr>
              <a:t>“By Their Fruits Ye Shall Know Them</a:t>
            </a:r>
            <a:r>
              <a:rPr lang="en-US" altLang="en-US" sz="2400" dirty="0">
                <a:latin typeface="Arial Narrow" panose="020B0606020202030204" pitchFamily="34" charset="0"/>
              </a:rPr>
              <a:t>” (Mt. 7:20).</a:t>
            </a:r>
          </a:p>
        </p:txBody>
      </p:sp>
      <p:sp>
        <p:nvSpPr>
          <p:cNvPr id="16" name="TextBox 15">
            <a:extLst>
              <a:ext uri="{FF2B5EF4-FFF2-40B4-BE49-F238E27FC236}">
                <a16:creationId xmlns:a16="http://schemas.microsoft.com/office/drawing/2014/main" id="{95C5D647-0630-8771-6FE3-C8703877A841}"/>
              </a:ext>
            </a:extLst>
          </p:cNvPr>
          <p:cNvSpPr txBox="1"/>
          <p:nvPr/>
        </p:nvSpPr>
        <p:spPr>
          <a:xfrm>
            <a:off x="3353" y="1064873"/>
            <a:ext cx="9144000" cy="424732"/>
          </a:xfrm>
          <a:prstGeom prst="rect">
            <a:avLst/>
          </a:prstGeom>
          <a:noFill/>
        </p:spPr>
        <p:txBody>
          <a:bodyPr wrap="square" rtlCol="0">
            <a:spAutoFit/>
          </a:bodyPr>
          <a:lstStyle/>
          <a:p>
            <a:pPr algn="ctr">
              <a:lnSpc>
                <a:spcPct val="90000"/>
              </a:lnSpc>
            </a:pPr>
            <a:r>
              <a:rPr lang="en-US" sz="2400" b="1" i="0" dirty="0">
                <a:solidFill>
                  <a:srgbClr val="000000"/>
                </a:solidFill>
                <a:effectLst/>
                <a:latin typeface="Arial Narrow" panose="020B0606020202030204" pitchFamily="34" charset="0"/>
              </a:rPr>
              <a:t>Jesus Spoke Of Eyes To See</a:t>
            </a:r>
            <a:r>
              <a:rPr lang="en-US" sz="2400" dirty="0">
                <a:solidFill>
                  <a:srgbClr val="000000"/>
                </a:solidFill>
                <a:latin typeface="Arial Narrow" panose="020B0606020202030204" pitchFamily="34" charset="0"/>
              </a:rPr>
              <a:t>,</a:t>
            </a:r>
            <a:r>
              <a:rPr lang="en-US" sz="2400" b="1" dirty="0">
                <a:solidFill>
                  <a:srgbClr val="000000"/>
                </a:solidFill>
                <a:latin typeface="Arial Narrow" panose="020B0606020202030204" pitchFamily="34" charset="0"/>
              </a:rPr>
              <a:t> Ears To Hear And A Heart To Understand</a:t>
            </a:r>
            <a:r>
              <a:rPr lang="en-US" sz="2400" i="0" dirty="0">
                <a:solidFill>
                  <a:srgbClr val="000000"/>
                </a:solidFill>
                <a:effectLst/>
                <a:latin typeface="Arial Narrow" panose="020B0606020202030204" pitchFamily="34" charset="0"/>
              </a:rPr>
              <a:t>.</a:t>
            </a:r>
            <a:endParaRPr lang="en-US" sz="2400" b="1" u="sng" dirty="0">
              <a:effectLst/>
              <a:latin typeface="Arial Narrow" panose="020B0606020202030204" pitchFamily="34" charset="0"/>
            </a:endParaRPr>
          </a:p>
        </p:txBody>
      </p:sp>
      <p:sp>
        <p:nvSpPr>
          <p:cNvPr id="18" name="TextBox 17">
            <a:extLst>
              <a:ext uri="{FF2B5EF4-FFF2-40B4-BE49-F238E27FC236}">
                <a16:creationId xmlns:a16="http://schemas.microsoft.com/office/drawing/2014/main" id="{42EDE2A3-CA3E-FF35-6309-026E2DFCC26E}"/>
              </a:ext>
            </a:extLst>
          </p:cNvPr>
          <p:cNvSpPr txBox="1"/>
          <p:nvPr/>
        </p:nvSpPr>
        <p:spPr>
          <a:xfrm>
            <a:off x="0" y="498826"/>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How To Look And Listen Carefully (I Sam. 16:6-7 / I Pet. 3:3-4)</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3" name="TextBox 2">
            <a:extLst>
              <a:ext uri="{FF2B5EF4-FFF2-40B4-BE49-F238E27FC236}">
                <a16:creationId xmlns:a16="http://schemas.microsoft.com/office/drawing/2014/main" id="{58ADC8D7-E342-1C97-C6A3-AD16F5AEB549}"/>
              </a:ext>
            </a:extLst>
          </p:cNvPr>
          <p:cNvSpPr txBox="1"/>
          <p:nvPr/>
        </p:nvSpPr>
        <p:spPr>
          <a:xfrm>
            <a:off x="-1661" y="5541888"/>
            <a:ext cx="9144000" cy="852541"/>
          </a:xfrm>
          <a:prstGeom prst="rect">
            <a:avLst/>
          </a:prstGeom>
          <a:solidFill>
            <a:schemeClr val="bg1">
              <a:lumMod val="85000"/>
            </a:schemeClr>
          </a:solidFill>
          <a:effectLst>
            <a:softEdge rad="63500"/>
          </a:effectLst>
        </p:spPr>
        <p:txBody>
          <a:bodyPr wrap="square" rtlCol="0">
            <a:spAutoFit/>
          </a:bodyPr>
          <a:lstStyle/>
          <a:p>
            <a:pPr marL="0" marR="0" algn="ctr">
              <a:lnSpc>
                <a:spcPct val="107000"/>
              </a:lnSpc>
              <a:spcBef>
                <a:spcPts val="0"/>
              </a:spcBef>
              <a:spcAft>
                <a:spcPts val="800"/>
              </a:spcAft>
            </a:pP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We Must Be Honest With Ourselves Regarding Our Future,</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By Not Disregarding What We Are Able To </a:t>
            </a:r>
            <a:r>
              <a:rPr lang="en-US" sz="2400" b="1" kern="100" dirty="0">
                <a:effectLst/>
                <a:latin typeface="Arial Narrow" panose="020B0606020202030204" pitchFamily="34" charset="0"/>
                <a:ea typeface="Calibri" panose="020F0502020204030204" pitchFamily="34" charset="0"/>
                <a:cs typeface="Times New Roman" panose="02020603050405020304" pitchFamily="18" charset="0"/>
              </a:rPr>
              <a:t>SEE</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And </a:t>
            </a:r>
            <a:r>
              <a:rPr lang="en-US" sz="2400" b="1" kern="100" dirty="0">
                <a:effectLst/>
                <a:latin typeface="Arial Narrow" panose="020B0606020202030204" pitchFamily="34" charset="0"/>
                <a:ea typeface="Calibri" panose="020F0502020204030204" pitchFamily="34" charset="0"/>
                <a:cs typeface="Times New Roman" panose="02020603050405020304" pitchFamily="18" charset="0"/>
              </a:rPr>
              <a:t>HEAR</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Today!</a:t>
            </a:r>
          </a:p>
        </p:txBody>
      </p:sp>
      <p:sp>
        <p:nvSpPr>
          <p:cNvPr id="5" name="TextBox 4">
            <a:extLst>
              <a:ext uri="{FF2B5EF4-FFF2-40B4-BE49-F238E27FC236}">
                <a16:creationId xmlns:a16="http://schemas.microsoft.com/office/drawing/2014/main" id="{5E3839BE-B79C-2253-4053-F93C9BA54B14}"/>
              </a:ext>
            </a:extLst>
          </p:cNvPr>
          <p:cNvSpPr txBox="1"/>
          <p:nvPr/>
        </p:nvSpPr>
        <p:spPr>
          <a:xfrm>
            <a:off x="-11709" y="2486757"/>
            <a:ext cx="9144000" cy="3046988"/>
          </a:xfrm>
          <a:prstGeom prst="rect">
            <a:avLst/>
          </a:prstGeom>
          <a:noFill/>
        </p:spPr>
        <p:txBody>
          <a:bodyPr wrap="square" rtlCol="0">
            <a:spAutoFit/>
          </a:bodyPr>
          <a:lstStyle/>
          <a:p>
            <a:pPr algn="ctr" fontAlgn="base"/>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Do They Apologize Or Make Excuses </a:t>
            </a:r>
            <a:r>
              <a:rPr lang="en-US" sz="2400" kern="100" dirty="0">
                <a:latin typeface="Arial Narrow" panose="020B0606020202030204" pitchFamily="34" charset="0"/>
                <a:ea typeface="Calibri" panose="020F0502020204030204" pitchFamily="34" charset="0"/>
                <a:cs typeface="Times New Roman" panose="02020603050405020304" pitchFamily="18" charset="0"/>
              </a:rPr>
              <a:t>After</a:t>
            </a: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 They Have Done Wrong?</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Do They Spend Their Money? Savings Account? Or In Unnecessary Debt?</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Do They Compete? Contend Fairly? Sore Loser? Do They Quit?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Is Their Outlook On Life? Positive Or Negative (Complain)?</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Do They Handle Difficulty (Do They Know Hard Work)?</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How Do They Like Being Around Children? Do They Honor The Elderly?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fontAlgn="base"/>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What Do They Like To Talk About? Pipe-Dreams? Spiritual Things?</a:t>
            </a:r>
            <a:b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br>
            <a:r>
              <a:rPr lang="en-US" sz="2400" kern="100" dirty="0">
                <a:effectLst/>
                <a:latin typeface="Arial Narrow" panose="020B0606020202030204" pitchFamily="34" charset="0"/>
                <a:ea typeface="Calibri" panose="020F0502020204030204" pitchFamily="34" charset="0"/>
                <a:cs typeface="Times New Roman" panose="02020603050405020304" pitchFamily="18" charset="0"/>
              </a:rPr>
              <a:t>What Do Your Parents / Grandparents / Siblings Think About Them?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72F9B8B-6311-063A-F659-6D3C2DA8DDEB}"/>
              </a:ext>
            </a:extLst>
          </p:cNvPr>
          <p:cNvSpPr txBox="1"/>
          <p:nvPr/>
        </p:nvSpPr>
        <p:spPr>
          <a:xfrm>
            <a:off x="-5022" y="2101554"/>
            <a:ext cx="9144000" cy="424732"/>
          </a:xfrm>
          <a:prstGeom prst="rect">
            <a:avLst/>
          </a:prstGeom>
          <a:solidFill>
            <a:schemeClr val="bg1">
              <a:lumMod val="85000"/>
            </a:schemeClr>
          </a:solidFill>
          <a:effectLst>
            <a:softEdge rad="63500"/>
          </a:effectLst>
        </p:spPr>
        <p:txBody>
          <a:bodyPr wrap="square" rtlCol="0">
            <a:spAutoFit/>
          </a:bodyPr>
          <a:lstStyle/>
          <a:p>
            <a:pPr algn="ctr">
              <a:lnSpc>
                <a:spcPct val="90000"/>
              </a:lnSpc>
            </a:pPr>
            <a:r>
              <a:rPr lang="en-US" altLang="en-US" sz="2400" b="1" dirty="0">
                <a:latin typeface="Arial Narrow" panose="020B0606020202030204" pitchFamily="34" charset="0"/>
              </a:rPr>
              <a:t>We Can Learn A Lot About People When We Pay Close Attention</a:t>
            </a:r>
            <a:r>
              <a:rPr lang="en-US" altLang="en-US" sz="2400" dirty="0">
                <a:latin typeface="Arial Narrow" panose="020B0606020202030204" pitchFamily="34" charset="0"/>
              </a:rPr>
              <a:t>:</a:t>
            </a:r>
          </a:p>
        </p:txBody>
      </p:sp>
      <p:sp>
        <p:nvSpPr>
          <p:cNvPr id="7" name="TextBox 6">
            <a:extLst>
              <a:ext uri="{FF2B5EF4-FFF2-40B4-BE49-F238E27FC236}">
                <a16:creationId xmlns:a16="http://schemas.microsoft.com/office/drawing/2014/main" id="{F107F3EA-AB1E-BC8D-8788-42F42CEDAD39}"/>
              </a:ext>
            </a:extLst>
          </p:cNvPr>
          <p:cNvSpPr txBox="1"/>
          <p:nvPr/>
        </p:nvSpPr>
        <p:spPr>
          <a:xfrm>
            <a:off x="19" y="6397665"/>
            <a:ext cx="9144000" cy="461665"/>
          </a:xfrm>
          <a:prstGeom prst="rect">
            <a:avLst/>
          </a:prstGeom>
          <a:noFill/>
        </p:spPr>
        <p:txBody>
          <a:bodyPr wrap="square" rtlCol="0">
            <a:spAutoFit/>
          </a:bodyPr>
          <a:lstStyle/>
          <a:p>
            <a:pPr marL="0" marR="0" algn="ctr">
              <a:spcBef>
                <a:spcPts val="0"/>
              </a:spcBef>
              <a:spcAft>
                <a:spcPts val="0"/>
              </a:spcAft>
            </a:pPr>
            <a:r>
              <a:rPr lang="en-US" sz="2400" dirty="0">
                <a:latin typeface="Arial Narrow" panose="020B0606020202030204" pitchFamily="34" charset="0"/>
                <a:ea typeface="Times New Roman" panose="02020603050405020304" pitchFamily="18" charset="0"/>
              </a:rPr>
              <a:t>Buildi</a:t>
            </a:r>
            <a:r>
              <a:rPr lang="en-US" sz="2400" dirty="0">
                <a:effectLst/>
                <a:latin typeface="Arial Narrow" panose="020B0606020202030204" pitchFamily="34" charset="0"/>
                <a:ea typeface="Times New Roman" panose="02020603050405020304" pitchFamily="18" charset="0"/>
              </a:rPr>
              <a:t>ng A Home Is For Adults; The Immature Are Not Ready For Marriage.</a:t>
            </a:r>
          </a:p>
        </p:txBody>
      </p:sp>
    </p:spTree>
    <p:extLst>
      <p:ext uri="{BB962C8B-B14F-4D97-AF65-F5344CB8AC3E}">
        <p14:creationId xmlns:p14="http://schemas.microsoft.com/office/powerpoint/2010/main" val="89259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3400"/>
            <a:ext cx="9144000" cy="523220"/>
          </a:xfrm>
          <a:prstGeom prst="rect">
            <a:avLst/>
          </a:prstGeom>
          <a:solidFill>
            <a:schemeClr val="bg1">
              <a:lumMod val="85000"/>
            </a:schemeClr>
          </a:solidFill>
          <a:effectLst>
            <a:softEdge rad="63500"/>
          </a:effectLst>
        </p:spPr>
        <p:txBody>
          <a:bodyPr wrap="square" rtlCol="0">
            <a:spAutoFit/>
          </a:bodyPr>
          <a:lstStyle/>
          <a:p>
            <a:pPr algn="ctr"/>
            <a:r>
              <a:rPr lang="en-US" sz="2800" b="1" dirty="0">
                <a:latin typeface="Arial Narrow" panose="020B0606020202030204" pitchFamily="34" charset="0"/>
              </a:rPr>
              <a:t>God’s Pattern For The Home Should Be Our Goal!</a:t>
            </a:r>
          </a:p>
        </p:txBody>
      </p:sp>
      <p:sp>
        <p:nvSpPr>
          <p:cNvPr id="2" name="TextBox 1"/>
          <p:cNvSpPr txBox="1"/>
          <p:nvPr/>
        </p:nvSpPr>
        <p:spPr>
          <a:xfrm>
            <a:off x="0" y="2037623"/>
            <a:ext cx="5645494" cy="1692771"/>
          </a:xfrm>
          <a:prstGeom prst="rect">
            <a:avLst/>
          </a:prstGeom>
          <a:noFill/>
        </p:spPr>
        <p:txBody>
          <a:bodyPr wrap="square" rtlCol="0">
            <a:spAutoFit/>
          </a:bodyPr>
          <a:lstStyle/>
          <a:p>
            <a:pPr algn="ctr"/>
            <a:r>
              <a:rPr lang="en-US" sz="2400" b="1" dirty="0"/>
              <a:t>His Dream Should Be</a:t>
            </a:r>
            <a:r>
              <a:rPr lang="en-US" sz="2400" dirty="0"/>
              <a:t>:</a:t>
            </a:r>
            <a:br>
              <a:rPr lang="en-US" sz="2400" dirty="0"/>
            </a:br>
            <a:endParaRPr lang="en-US" sz="800" dirty="0"/>
          </a:p>
          <a:p>
            <a:pPr algn="ctr"/>
            <a:r>
              <a:rPr lang="en-US" sz="2400" dirty="0"/>
              <a:t>Love, Respect, Diligence And Devotion!</a:t>
            </a:r>
            <a:br>
              <a:rPr lang="en-US" sz="2400" dirty="0"/>
            </a:br>
            <a:r>
              <a:rPr lang="en-US" sz="2400" dirty="0"/>
              <a:t>Someone Like The Lord’s Bride (Rev. 19:7-8).</a:t>
            </a:r>
          </a:p>
          <a:p>
            <a:pPr algn="ctr"/>
            <a:r>
              <a:rPr lang="en-US" sz="2400" dirty="0"/>
              <a:t>A Willingness To Serve </a:t>
            </a:r>
            <a:r>
              <a:rPr lang="en-US" altLang="en-US" sz="2400" dirty="0"/>
              <a:t>(Prov. 31:10-31)</a:t>
            </a:r>
            <a:r>
              <a:rPr lang="en-US" sz="2400" dirty="0"/>
              <a:t>.</a:t>
            </a:r>
          </a:p>
        </p:txBody>
      </p:sp>
      <p:sp>
        <p:nvSpPr>
          <p:cNvPr id="3" name="TextBox 2">
            <a:extLst>
              <a:ext uri="{FF2B5EF4-FFF2-40B4-BE49-F238E27FC236}">
                <a16:creationId xmlns:a16="http://schemas.microsoft.com/office/drawing/2014/main" id="{330D133F-2A8B-93E2-6412-98A8DAC17B6A}"/>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B00BDE1F-DCDA-1BFD-1911-55D463EF7DCB}"/>
              </a:ext>
            </a:extLst>
          </p:cNvPr>
          <p:cNvSpPr txBox="1"/>
          <p:nvPr/>
        </p:nvSpPr>
        <p:spPr>
          <a:xfrm>
            <a:off x="1680" y="4802608"/>
            <a:ext cx="5645494" cy="1754326"/>
          </a:xfrm>
          <a:prstGeom prst="rect">
            <a:avLst/>
          </a:prstGeom>
          <a:noFill/>
        </p:spPr>
        <p:txBody>
          <a:bodyPr wrap="square" rtlCol="0">
            <a:spAutoFit/>
          </a:bodyPr>
          <a:lstStyle/>
          <a:p>
            <a:pPr algn="ctr"/>
            <a:r>
              <a:rPr lang="en-US" sz="2400" b="1" dirty="0"/>
              <a:t>Her Dream Should Be</a:t>
            </a:r>
            <a:r>
              <a:rPr lang="en-US" sz="2400" dirty="0"/>
              <a:t>:</a:t>
            </a:r>
            <a:br>
              <a:rPr lang="en-US" sz="2400" dirty="0"/>
            </a:br>
            <a:endParaRPr lang="en-US" sz="800" dirty="0"/>
          </a:p>
          <a:p>
            <a:pPr algn="ctr"/>
            <a:r>
              <a:rPr lang="en-US" sz="2400" dirty="0"/>
              <a:t>Love, Honor, Provisions And Protection!</a:t>
            </a:r>
            <a:br>
              <a:rPr lang="en-US" sz="2400" dirty="0"/>
            </a:br>
            <a:r>
              <a:rPr lang="en-US" sz="2400" dirty="0"/>
              <a:t>Someone Like The Lord Himself (Jn. 15:13).</a:t>
            </a:r>
            <a:br>
              <a:rPr lang="en-US" sz="2400" dirty="0"/>
            </a:br>
            <a:r>
              <a:rPr lang="en-US" sz="2400" dirty="0"/>
              <a:t>A Willingness To Sacrifice </a:t>
            </a:r>
            <a:r>
              <a:rPr lang="en-US" altLang="en-US" sz="2400" dirty="0"/>
              <a:t>(Eph. 5:25)</a:t>
            </a:r>
            <a:r>
              <a:rPr lang="en-US" sz="2400" dirty="0"/>
              <a:t>.</a:t>
            </a:r>
          </a:p>
        </p:txBody>
      </p:sp>
      <p:pic>
        <p:nvPicPr>
          <p:cNvPr id="14" name="Picture 2" descr="https://img0.etsystatic.com/028/1/5587637/il_fullxfull.551166470_9kjf.jpg">
            <a:hlinkClick r:id="rId3"/>
            <a:extLst>
              <a:ext uri="{FF2B5EF4-FFF2-40B4-BE49-F238E27FC236}">
                <a16:creationId xmlns:a16="http://schemas.microsoft.com/office/drawing/2014/main" id="{A665C4E9-289D-41A2-0AF3-68EE261C4DE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25451" y="1034970"/>
            <a:ext cx="1574936" cy="23605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A5E695B-F447-6CB4-8B7F-3AC16AED3F4B}"/>
              </a:ext>
            </a:extLst>
          </p:cNvPr>
          <p:cNvSpPr/>
          <p:nvPr/>
        </p:nvSpPr>
        <p:spPr>
          <a:xfrm>
            <a:off x="5426112" y="2956334"/>
            <a:ext cx="3810000" cy="1200329"/>
          </a:xfrm>
          <a:prstGeom prst="rect">
            <a:avLst/>
          </a:prstGeom>
        </p:spPr>
        <p:txBody>
          <a:bodyPr wrap="square">
            <a:spAutoFit/>
          </a:bodyPr>
          <a:lstStyle/>
          <a:p>
            <a:pPr algn="ctr"/>
            <a:r>
              <a:rPr lang="en-US" sz="2400" b="1" u="sng" dirty="0"/>
              <a:t>The Wife’s Blueprint</a:t>
            </a:r>
            <a:r>
              <a:rPr lang="en-US" sz="2400" dirty="0"/>
              <a:t>:</a:t>
            </a:r>
            <a:br>
              <a:rPr lang="en-US" sz="2400" dirty="0"/>
            </a:br>
            <a:r>
              <a:rPr lang="en-US" sz="2400" dirty="0"/>
              <a:t>The Faithful Bride Of Christ</a:t>
            </a:r>
            <a:br>
              <a:rPr lang="en-US" sz="2400" dirty="0"/>
            </a:br>
            <a:r>
              <a:rPr lang="en-US" sz="2400" dirty="0"/>
              <a:t>(Eph. 5:22-24; I Pet. 3:1-6)!</a:t>
            </a:r>
          </a:p>
        </p:txBody>
      </p:sp>
      <p:pic>
        <p:nvPicPr>
          <p:cNvPr id="16" name="Picture 2" descr="http://img07.deviantart.net/ecff/i/2014/038/5/0/knight_in_shining_armour_by_bright_button-d75gup7.png">
            <a:hlinkClick r:id="rId6"/>
            <a:extLst>
              <a:ext uri="{FF2B5EF4-FFF2-40B4-BE49-F238E27FC236}">
                <a16:creationId xmlns:a16="http://schemas.microsoft.com/office/drawing/2014/main" id="{303DC93F-994D-0F4F-502E-1114CDF6DF49}"/>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31392" y="4008597"/>
            <a:ext cx="2971800" cy="22297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55AA424-9C65-F908-2719-ABFA40287819}"/>
              </a:ext>
            </a:extLst>
          </p:cNvPr>
          <p:cNvSpPr/>
          <p:nvPr/>
        </p:nvSpPr>
        <p:spPr>
          <a:xfrm>
            <a:off x="5424432" y="5647605"/>
            <a:ext cx="3810000" cy="1200329"/>
          </a:xfrm>
          <a:prstGeom prst="rect">
            <a:avLst/>
          </a:prstGeom>
        </p:spPr>
        <p:txBody>
          <a:bodyPr wrap="square">
            <a:spAutoFit/>
          </a:bodyPr>
          <a:lstStyle/>
          <a:p>
            <a:pPr algn="ctr"/>
            <a:r>
              <a:rPr lang="en-US" sz="2400" b="1" u="sng" dirty="0"/>
              <a:t>The Husband’s Blueprint</a:t>
            </a:r>
            <a:r>
              <a:rPr lang="en-US" sz="2400" dirty="0"/>
              <a:t>:</a:t>
            </a:r>
            <a:br>
              <a:rPr lang="en-US" sz="2400" dirty="0"/>
            </a:br>
            <a:r>
              <a:rPr lang="en-US" sz="2400" dirty="0"/>
              <a:t>Christ’s Love For The Church</a:t>
            </a:r>
            <a:br>
              <a:rPr lang="en-US" sz="2400" dirty="0"/>
            </a:br>
            <a:r>
              <a:rPr lang="en-US" sz="2400" dirty="0"/>
              <a:t>(I Pet. 3:7; Cf. I Jn. 4:19)!</a:t>
            </a:r>
          </a:p>
        </p:txBody>
      </p:sp>
      <p:sp>
        <p:nvSpPr>
          <p:cNvPr id="18" name="TextBox 17">
            <a:extLst>
              <a:ext uri="{FF2B5EF4-FFF2-40B4-BE49-F238E27FC236}">
                <a16:creationId xmlns:a16="http://schemas.microsoft.com/office/drawing/2014/main" id="{14E36161-6BF0-5779-7579-38953314447E}"/>
              </a:ext>
            </a:extLst>
          </p:cNvPr>
          <p:cNvSpPr txBox="1"/>
          <p:nvPr/>
        </p:nvSpPr>
        <p:spPr>
          <a:xfrm>
            <a:off x="-10052" y="1187244"/>
            <a:ext cx="5546690" cy="461665"/>
          </a:xfrm>
          <a:prstGeom prst="rect">
            <a:avLst/>
          </a:prstGeom>
          <a:noFill/>
        </p:spPr>
        <p:txBody>
          <a:bodyPr wrap="square" rtlCol="0">
            <a:spAutoFit/>
          </a:bodyPr>
          <a:lstStyle/>
          <a:p>
            <a:pPr algn="ctr"/>
            <a:r>
              <a:rPr lang="en-US" sz="2400" b="1" dirty="0">
                <a:latin typeface="Arial Narrow" panose="020B0606020202030204" pitchFamily="34" charset="0"/>
              </a:rPr>
              <a:t>Marriage Should Be </a:t>
            </a:r>
            <a:r>
              <a:rPr lang="en-US" sz="2400" b="1" i="1" dirty="0">
                <a:latin typeface="Arial Narrow" panose="020B0606020202030204" pitchFamily="34" charset="0"/>
              </a:rPr>
              <a:t>“Living The Dream”</a:t>
            </a:r>
          </a:p>
        </p:txBody>
      </p:sp>
    </p:spTree>
    <p:extLst>
      <p:ext uri="{BB962C8B-B14F-4D97-AF65-F5344CB8AC3E}">
        <p14:creationId xmlns:p14="http://schemas.microsoft.com/office/powerpoint/2010/main" val="34357763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
                                            <p:txEl>
                                              <p:pRg st="0" end="0"/>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p:cTn id="2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2">
                                            <p:txEl>
                                              <p:pRg st="1" end="1"/>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p:cTn id="3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2">
                                            <p:txEl>
                                              <p:pRg st="2" end="2"/>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1500"/>
                            </p:stCondLst>
                            <p:childTnLst>
                              <p:par>
                                <p:cTn id="43" presetID="53" presetClass="entr" presetSubtype="16" fill="hold" nodeType="after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 calcmode="lin" valueType="num">
                                      <p:cBhvr>
                                        <p:cTn id="4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2">
                                            <p:txEl>
                                              <p:pRg st="0" end="0"/>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52" dur="500"/>
                                        <p:tgtEl>
                                          <p:spTgt spid="12">
                                            <p:txEl>
                                              <p:pRg st="1" end="1"/>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3400"/>
            <a:ext cx="9144000" cy="523220"/>
          </a:xfrm>
          <a:prstGeom prst="rect">
            <a:avLst/>
          </a:prstGeom>
          <a:solidFill>
            <a:schemeClr val="bg1">
              <a:lumMod val="85000"/>
            </a:schemeClr>
          </a:solidFill>
          <a:effectLst>
            <a:softEdge rad="63500"/>
          </a:effectLst>
        </p:spPr>
        <p:txBody>
          <a:bodyPr wrap="square" rtlCol="0">
            <a:spAutoFit/>
          </a:bodyPr>
          <a:lstStyle/>
          <a:p>
            <a:pPr algn="ctr"/>
            <a:r>
              <a:rPr lang="en-US" sz="2800" b="1" dirty="0">
                <a:latin typeface="Arial Narrow" panose="020B0606020202030204" pitchFamily="34" charset="0"/>
              </a:rPr>
              <a:t>God’s Pattern For The Home Should Be Our Goal!</a:t>
            </a:r>
          </a:p>
        </p:txBody>
      </p:sp>
      <p:sp>
        <p:nvSpPr>
          <p:cNvPr id="3" name="TextBox 2">
            <a:extLst>
              <a:ext uri="{FF2B5EF4-FFF2-40B4-BE49-F238E27FC236}">
                <a16:creationId xmlns:a16="http://schemas.microsoft.com/office/drawing/2014/main" id="{330D133F-2A8B-93E2-6412-98A8DAC17B6A}"/>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14E36161-6BF0-5779-7579-38953314447E}"/>
              </a:ext>
            </a:extLst>
          </p:cNvPr>
          <p:cNvSpPr txBox="1"/>
          <p:nvPr/>
        </p:nvSpPr>
        <p:spPr>
          <a:xfrm>
            <a:off x="-10052" y="1187244"/>
            <a:ext cx="5546690" cy="461665"/>
          </a:xfrm>
          <a:prstGeom prst="rect">
            <a:avLst/>
          </a:prstGeom>
          <a:noFill/>
        </p:spPr>
        <p:txBody>
          <a:bodyPr wrap="square" rtlCol="0">
            <a:spAutoFit/>
          </a:bodyPr>
          <a:lstStyle/>
          <a:p>
            <a:pPr algn="ctr"/>
            <a:r>
              <a:rPr lang="en-US" sz="2400" b="1" dirty="0">
                <a:latin typeface="Arial Narrow" panose="020B0606020202030204" pitchFamily="34" charset="0"/>
              </a:rPr>
              <a:t>Marriage Should Be </a:t>
            </a:r>
            <a:r>
              <a:rPr lang="en-US" sz="2400" b="1" i="1" dirty="0">
                <a:latin typeface="Arial Narrow" panose="020B0606020202030204" pitchFamily="34" charset="0"/>
              </a:rPr>
              <a:t>“Living The Dream”</a:t>
            </a:r>
          </a:p>
        </p:txBody>
      </p:sp>
      <p:sp>
        <p:nvSpPr>
          <p:cNvPr id="5" name="TextBox 4">
            <a:extLst>
              <a:ext uri="{FF2B5EF4-FFF2-40B4-BE49-F238E27FC236}">
                <a16:creationId xmlns:a16="http://schemas.microsoft.com/office/drawing/2014/main" id="{B2ADF648-C857-F6B8-CDF8-53AC77769A04}"/>
              </a:ext>
            </a:extLst>
          </p:cNvPr>
          <p:cNvSpPr txBox="1"/>
          <p:nvPr/>
        </p:nvSpPr>
        <p:spPr>
          <a:xfrm>
            <a:off x="0" y="2786719"/>
            <a:ext cx="4876800" cy="3046988"/>
          </a:xfrm>
          <a:prstGeom prst="rect">
            <a:avLst/>
          </a:prstGeom>
          <a:noFill/>
        </p:spPr>
        <p:txBody>
          <a:bodyPr wrap="square" rtlCol="0">
            <a:spAutoFit/>
          </a:bodyPr>
          <a:lstStyle/>
          <a:p>
            <a:r>
              <a:rPr lang="en-US" sz="2400" dirty="0"/>
              <a:t>1.) Suffereth Long</a:t>
            </a:r>
          </a:p>
          <a:p>
            <a:r>
              <a:rPr lang="en-US" sz="2400" dirty="0"/>
              <a:t>2.) Kind</a:t>
            </a:r>
          </a:p>
          <a:p>
            <a:r>
              <a:rPr lang="en-US" sz="2400" dirty="0"/>
              <a:t>3.) Envieth Not</a:t>
            </a:r>
          </a:p>
          <a:p>
            <a:r>
              <a:rPr lang="en-US" sz="2400" dirty="0"/>
              <a:t>4.) Vaunteth Not Itself</a:t>
            </a:r>
          </a:p>
          <a:p>
            <a:r>
              <a:rPr lang="en-US" sz="2400" dirty="0"/>
              <a:t>5.) Not Puffed Up</a:t>
            </a:r>
          </a:p>
          <a:p>
            <a:r>
              <a:rPr lang="en-US" sz="2400" dirty="0"/>
              <a:t>6.) Doth Not Behave Itself Unseemly</a:t>
            </a:r>
          </a:p>
          <a:p>
            <a:r>
              <a:rPr lang="en-US" sz="2400" dirty="0"/>
              <a:t>7.) Seeketh Not Her Own</a:t>
            </a:r>
          </a:p>
          <a:p>
            <a:r>
              <a:rPr lang="en-US" sz="2400" dirty="0"/>
              <a:t>8.) Not Easily Provoked</a:t>
            </a:r>
          </a:p>
        </p:txBody>
      </p:sp>
      <p:sp>
        <p:nvSpPr>
          <p:cNvPr id="6" name="TextBox 5">
            <a:extLst>
              <a:ext uri="{FF2B5EF4-FFF2-40B4-BE49-F238E27FC236}">
                <a16:creationId xmlns:a16="http://schemas.microsoft.com/office/drawing/2014/main" id="{17A8DF31-8FF1-1AAC-3FA7-D2696E099CDB}"/>
              </a:ext>
            </a:extLst>
          </p:cNvPr>
          <p:cNvSpPr txBox="1"/>
          <p:nvPr/>
        </p:nvSpPr>
        <p:spPr>
          <a:xfrm>
            <a:off x="4953000" y="2791184"/>
            <a:ext cx="4191000" cy="3046988"/>
          </a:xfrm>
          <a:prstGeom prst="rect">
            <a:avLst/>
          </a:prstGeom>
          <a:noFill/>
        </p:spPr>
        <p:txBody>
          <a:bodyPr wrap="square" rtlCol="0">
            <a:spAutoFit/>
          </a:bodyPr>
          <a:lstStyle/>
          <a:p>
            <a:r>
              <a:rPr lang="en-US" sz="2400" dirty="0"/>
              <a:t>9.)   Thinketh No Evil</a:t>
            </a:r>
          </a:p>
          <a:p>
            <a:r>
              <a:rPr lang="en-US" sz="2400" dirty="0"/>
              <a:t>10.) Rejoiceth Not In Iniquity</a:t>
            </a:r>
          </a:p>
          <a:p>
            <a:r>
              <a:rPr lang="en-US" sz="2400" dirty="0"/>
              <a:t>11.) Rejoiceth In The Truth</a:t>
            </a:r>
          </a:p>
          <a:p>
            <a:r>
              <a:rPr lang="en-US" sz="2400" dirty="0"/>
              <a:t>12.) Beareth All Things</a:t>
            </a:r>
          </a:p>
          <a:p>
            <a:r>
              <a:rPr lang="en-US" sz="2400" dirty="0"/>
              <a:t>13.) Believeth All Things</a:t>
            </a:r>
          </a:p>
          <a:p>
            <a:r>
              <a:rPr lang="en-US" sz="2400" dirty="0"/>
              <a:t>14.) Hopeth All Things</a:t>
            </a:r>
          </a:p>
          <a:p>
            <a:r>
              <a:rPr lang="en-US" sz="2400" dirty="0"/>
              <a:t>15.) Endureth All Things</a:t>
            </a:r>
          </a:p>
          <a:p>
            <a:r>
              <a:rPr lang="en-US" sz="2400" dirty="0"/>
              <a:t>16.) Never Faileth</a:t>
            </a:r>
          </a:p>
        </p:txBody>
      </p:sp>
      <p:sp>
        <p:nvSpPr>
          <p:cNvPr id="7" name="TextBox 6">
            <a:extLst>
              <a:ext uri="{FF2B5EF4-FFF2-40B4-BE49-F238E27FC236}">
                <a16:creationId xmlns:a16="http://schemas.microsoft.com/office/drawing/2014/main" id="{ED5E2D05-AE22-1557-159A-9C71797C287C}"/>
              </a:ext>
            </a:extLst>
          </p:cNvPr>
          <p:cNvSpPr txBox="1"/>
          <p:nvPr/>
        </p:nvSpPr>
        <p:spPr>
          <a:xfrm>
            <a:off x="0" y="1799611"/>
            <a:ext cx="9144000" cy="954107"/>
          </a:xfrm>
          <a:prstGeom prst="rect">
            <a:avLst/>
          </a:prstGeom>
          <a:solidFill>
            <a:schemeClr val="bg1">
              <a:lumMod val="85000"/>
            </a:schemeClr>
          </a:solidFill>
          <a:effectLst>
            <a:softEdge rad="63500"/>
          </a:effectLst>
        </p:spPr>
        <p:txBody>
          <a:bodyPr wrap="square" rtlCol="0">
            <a:spAutoFit/>
          </a:bodyPr>
          <a:lstStyle/>
          <a:p>
            <a:pPr algn="ctr"/>
            <a:r>
              <a:rPr lang="en-US" sz="2800" b="1" dirty="0">
                <a:latin typeface="Arial Narrow" panose="020B0606020202030204" pitchFamily="34" charset="0"/>
              </a:rPr>
              <a:t>What Are The Appropriate Attributes To Look For?</a:t>
            </a:r>
            <a:br>
              <a:rPr lang="en-US" sz="2800" b="1" dirty="0">
                <a:latin typeface="Arial Narrow" panose="020B0606020202030204" pitchFamily="34" charset="0"/>
              </a:rPr>
            </a:br>
            <a:r>
              <a:rPr lang="en-US" sz="2800" dirty="0">
                <a:latin typeface="Arial Narrow" panose="020B0606020202030204" pitchFamily="34" charset="0"/>
              </a:rPr>
              <a:t>Note</a:t>
            </a:r>
            <a:r>
              <a:rPr lang="en-US" sz="2800" b="1" dirty="0">
                <a:latin typeface="Arial Narrow" panose="020B0606020202030204" pitchFamily="34" charset="0"/>
              </a:rPr>
              <a:t> </a:t>
            </a:r>
            <a:r>
              <a:rPr lang="en-US" sz="2800" dirty="0">
                <a:latin typeface="Arial Narrow" panose="020B0606020202030204" pitchFamily="34" charset="0"/>
              </a:rPr>
              <a:t>The Description Of Biblical </a:t>
            </a:r>
            <a:r>
              <a:rPr lang="en-US" sz="2800" b="1" dirty="0">
                <a:latin typeface="Arial Narrow" panose="020B0606020202030204" pitchFamily="34" charset="0"/>
              </a:rPr>
              <a:t>LOVE</a:t>
            </a:r>
            <a:r>
              <a:rPr lang="en-US" sz="2800" dirty="0">
                <a:latin typeface="Arial Narrow" panose="020B0606020202030204" pitchFamily="34" charset="0"/>
              </a:rPr>
              <a:t> (Cf. I Cor. 13:4-8a):</a:t>
            </a:r>
            <a:endParaRPr lang="en-US" sz="2800" b="1" dirty="0">
              <a:latin typeface="Arial Narrow" panose="020B0606020202030204" pitchFamily="34" charset="0"/>
            </a:endParaRPr>
          </a:p>
        </p:txBody>
      </p:sp>
      <p:sp>
        <p:nvSpPr>
          <p:cNvPr id="8" name="TextBox 7">
            <a:extLst>
              <a:ext uri="{FF2B5EF4-FFF2-40B4-BE49-F238E27FC236}">
                <a16:creationId xmlns:a16="http://schemas.microsoft.com/office/drawing/2014/main" id="{3ABA0E37-67D1-7627-17C1-832E79455689}"/>
              </a:ext>
            </a:extLst>
          </p:cNvPr>
          <p:cNvSpPr txBox="1"/>
          <p:nvPr/>
        </p:nvSpPr>
        <p:spPr>
          <a:xfrm>
            <a:off x="0" y="5874939"/>
            <a:ext cx="9144000" cy="461665"/>
          </a:xfrm>
          <a:prstGeom prst="rect">
            <a:avLst/>
          </a:prstGeom>
          <a:noFill/>
          <a:effectLst>
            <a:softEdge rad="63500"/>
          </a:effectLst>
        </p:spPr>
        <p:txBody>
          <a:bodyPr wrap="square" rtlCol="0">
            <a:spAutoFit/>
          </a:bodyPr>
          <a:lstStyle/>
          <a:p>
            <a:pPr algn="ctr"/>
            <a:r>
              <a:rPr lang="en-US" sz="2400" dirty="0"/>
              <a:t>This Is All About (Unconditional) Individual Thoughtfulness – Mt. 7:12</a:t>
            </a:r>
            <a:endParaRPr lang="en-US" sz="2400" b="1" dirty="0"/>
          </a:p>
        </p:txBody>
      </p:sp>
      <p:sp>
        <p:nvSpPr>
          <p:cNvPr id="9" name="TextBox 8">
            <a:extLst>
              <a:ext uri="{FF2B5EF4-FFF2-40B4-BE49-F238E27FC236}">
                <a16:creationId xmlns:a16="http://schemas.microsoft.com/office/drawing/2014/main" id="{9A563A3F-A53F-30FC-ED17-EB26C996E64B}"/>
              </a:ext>
            </a:extLst>
          </p:cNvPr>
          <p:cNvSpPr txBox="1"/>
          <p:nvPr/>
        </p:nvSpPr>
        <p:spPr>
          <a:xfrm>
            <a:off x="0" y="6405819"/>
            <a:ext cx="9144000" cy="446276"/>
          </a:xfrm>
          <a:prstGeom prst="rect">
            <a:avLst/>
          </a:prstGeom>
          <a:solidFill>
            <a:schemeClr val="bg1">
              <a:lumMod val="85000"/>
            </a:schemeClr>
          </a:solidFill>
          <a:effectLst>
            <a:softEdge rad="63500"/>
          </a:effectLst>
        </p:spPr>
        <p:txBody>
          <a:bodyPr wrap="square" rtlCol="0">
            <a:spAutoFit/>
          </a:bodyPr>
          <a:lstStyle/>
          <a:p>
            <a:pPr algn="ctr"/>
            <a:r>
              <a:rPr lang="en-US" sz="2300" b="1" u="sng" dirty="0">
                <a:latin typeface="Arial Narrow" panose="020B0606020202030204" pitchFamily="34" charset="0"/>
              </a:rPr>
              <a:t>I</a:t>
            </a:r>
            <a:r>
              <a:rPr lang="en-US" sz="1600" b="1" u="sng" dirty="0">
                <a:latin typeface="Arial Narrow" panose="020B0606020202030204" pitchFamily="34" charset="0"/>
              </a:rPr>
              <a:t> </a:t>
            </a:r>
            <a:r>
              <a:rPr lang="en-US" sz="2300" b="1" u="sng" dirty="0">
                <a:latin typeface="Arial Narrow" panose="020B0606020202030204" pitchFamily="34" charset="0"/>
              </a:rPr>
              <a:t>Cor.</a:t>
            </a:r>
            <a:r>
              <a:rPr lang="en-US" sz="1600" b="1" u="sng" dirty="0">
                <a:latin typeface="Arial Narrow" panose="020B0606020202030204" pitchFamily="34" charset="0"/>
              </a:rPr>
              <a:t> </a:t>
            </a:r>
            <a:r>
              <a:rPr lang="en-US" sz="2300" b="1" u="sng" dirty="0">
                <a:latin typeface="Arial Narrow" panose="020B0606020202030204" pitchFamily="34" charset="0"/>
              </a:rPr>
              <a:t>16:14</a:t>
            </a:r>
            <a:r>
              <a:rPr lang="en-US" sz="2300" dirty="0">
                <a:latin typeface="Arial Narrow" panose="020B0606020202030204" pitchFamily="34" charset="0"/>
              </a:rPr>
              <a:t>,</a:t>
            </a:r>
            <a:r>
              <a:rPr lang="en-US" dirty="0">
                <a:latin typeface="Arial Narrow" panose="020B0606020202030204" pitchFamily="34" charset="0"/>
              </a:rPr>
              <a:t> </a:t>
            </a:r>
            <a:r>
              <a:rPr lang="en-US" sz="2300" dirty="0">
                <a:latin typeface="Arial Narrow" panose="020B0606020202030204" pitchFamily="34" charset="0"/>
              </a:rPr>
              <a:t>“</a:t>
            </a:r>
            <a:r>
              <a:rPr lang="en-US" sz="2300" b="1" dirty="0">
                <a:latin typeface="Arial Narrow" panose="020B0606020202030204" pitchFamily="34" charset="0"/>
              </a:rPr>
              <a:t>LET</a:t>
            </a:r>
            <a:r>
              <a:rPr lang="en-US" sz="2300" dirty="0">
                <a:latin typeface="Arial Narrow" panose="020B0606020202030204" pitchFamily="34" charset="0"/>
              </a:rPr>
              <a:t> </a:t>
            </a:r>
            <a:r>
              <a:rPr lang="en-US" sz="2300" b="1" dirty="0">
                <a:latin typeface="Arial Narrow" panose="020B0606020202030204" pitchFamily="34" charset="0"/>
              </a:rPr>
              <a:t>ALL</a:t>
            </a:r>
            <a:r>
              <a:rPr lang="en-US" sz="2300" dirty="0">
                <a:latin typeface="Arial Narrow" panose="020B0606020202030204" pitchFamily="34" charset="0"/>
              </a:rPr>
              <a:t> </a:t>
            </a:r>
            <a:r>
              <a:rPr lang="en-US" sz="2300" b="1" dirty="0">
                <a:latin typeface="Arial Narrow" panose="020B0606020202030204" pitchFamily="34" charset="0"/>
              </a:rPr>
              <a:t>YOUR THINGS be done with LOVE</a:t>
            </a:r>
            <a:r>
              <a:rPr lang="en-US" sz="2300" dirty="0">
                <a:latin typeface="Arial Narrow" panose="020B0606020202030204" pitchFamily="34" charset="0"/>
              </a:rPr>
              <a:t>.”</a:t>
            </a:r>
            <a:endParaRPr lang="en-US" sz="2300" b="1" u="sng" dirty="0">
              <a:latin typeface="Arial Narrow" panose="020B0606020202030204" pitchFamily="34" charset="0"/>
            </a:endParaRPr>
          </a:p>
        </p:txBody>
      </p:sp>
    </p:spTree>
    <p:extLst>
      <p:ext uri="{BB962C8B-B14F-4D97-AF65-F5344CB8AC3E}">
        <p14:creationId xmlns:p14="http://schemas.microsoft.com/office/powerpoint/2010/main" val="699688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33400"/>
            <a:ext cx="9144000" cy="523220"/>
          </a:xfrm>
          <a:prstGeom prst="rect">
            <a:avLst/>
          </a:prstGeom>
          <a:solidFill>
            <a:schemeClr val="bg1">
              <a:lumMod val="85000"/>
            </a:schemeClr>
          </a:solidFill>
          <a:effectLst>
            <a:softEdge rad="63500"/>
          </a:effectLst>
        </p:spPr>
        <p:txBody>
          <a:bodyPr wrap="square" rtlCol="0">
            <a:spAutoFit/>
          </a:bodyPr>
          <a:lstStyle/>
          <a:p>
            <a:pPr algn="ctr"/>
            <a:r>
              <a:rPr lang="en-US" sz="2800" b="1" dirty="0">
                <a:latin typeface="Arial Narrow" panose="020B0606020202030204" pitchFamily="34" charset="0"/>
              </a:rPr>
              <a:t>God’s Pattern For The Home Should Be Our Goal!</a:t>
            </a:r>
          </a:p>
        </p:txBody>
      </p:sp>
      <p:sp>
        <p:nvSpPr>
          <p:cNvPr id="3" name="TextBox 2">
            <a:extLst>
              <a:ext uri="{FF2B5EF4-FFF2-40B4-BE49-F238E27FC236}">
                <a16:creationId xmlns:a16="http://schemas.microsoft.com/office/drawing/2014/main" id="{330D133F-2A8B-93E2-6412-98A8DAC17B6A}"/>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14E36161-6BF0-5779-7579-38953314447E}"/>
              </a:ext>
            </a:extLst>
          </p:cNvPr>
          <p:cNvSpPr txBox="1"/>
          <p:nvPr/>
        </p:nvSpPr>
        <p:spPr>
          <a:xfrm>
            <a:off x="-10052" y="1187244"/>
            <a:ext cx="5546690" cy="461665"/>
          </a:xfrm>
          <a:prstGeom prst="rect">
            <a:avLst/>
          </a:prstGeom>
          <a:noFill/>
        </p:spPr>
        <p:txBody>
          <a:bodyPr wrap="square" rtlCol="0">
            <a:spAutoFit/>
          </a:bodyPr>
          <a:lstStyle/>
          <a:p>
            <a:pPr algn="ctr"/>
            <a:r>
              <a:rPr lang="en-US" sz="2400" b="1" dirty="0">
                <a:latin typeface="Arial Narrow" panose="020B0606020202030204" pitchFamily="34" charset="0"/>
              </a:rPr>
              <a:t>Marriage Should Be </a:t>
            </a:r>
            <a:r>
              <a:rPr lang="en-US" sz="2400" b="1" i="1" dirty="0">
                <a:latin typeface="Arial Narrow" panose="020B0606020202030204" pitchFamily="34" charset="0"/>
              </a:rPr>
              <a:t>“Living The Dream”</a:t>
            </a:r>
          </a:p>
        </p:txBody>
      </p:sp>
      <p:sp>
        <p:nvSpPr>
          <p:cNvPr id="5" name="TextBox 4">
            <a:extLst>
              <a:ext uri="{FF2B5EF4-FFF2-40B4-BE49-F238E27FC236}">
                <a16:creationId xmlns:a16="http://schemas.microsoft.com/office/drawing/2014/main" id="{203261D1-0954-850A-8CA1-28691402615C}"/>
              </a:ext>
            </a:extLst>
          </p:cNvPr>
          <p:cNvSpPr txBox="1"/>
          <p:nvPr/>
        </p:nvSpPr>
        <p:spPr>
          <a:xfrm>
            <a:off x="0" y="2059079"/>
            <a:ext cx="9144000" cy="1569660"/>
          </a:xfrm>
          <a:prstGeom prst="rect">
            <a:avLst/>
          </a:prstGeom>
          <a:noFill/>
        </p:spPr>
        <p:txBody>
          <a:bodyPr wrap="square" rtlCol="0">
            <a:spAutoFit/>
          </a:bodyPr>
          <a:lstStyle/>
          <a:p>
            <a:pPr algn="just"/>
            <a:r>
              <a:rPr lang="en-US" sz="2400" b="1" u="sng" dirty="0">
                <a:latin typeface="Arial Narrow" panose="020B0606020202030204" pitchFamily="34" charset="0"/>
              </a:rPr>
              <a:t>Prov. 24:3-5</a:t>
            </a:r>
            <a:r>
              <a:rPr lang="en-US" sz="2400" dirty="0">
                <a:latin typeface="Arial Narrow" panose="020B0606020202030204" pitchFamily="34" charset="0"/>
              </a:rPr>
              <a:t>, “</a:t>
            </a:r>
            <a:r>
              <a:rPr lang="en-US" sz="2400" b="1" dirty="0">
                <a:latin typeface="Arial Narrow" panose="020B0606020202030204" pitchFamily="34" charset="0"/>
              </a:rPr>
              <a:t>Through Wisdom Is AN HOUSE BUILDED</a:t>
            </a:r>
            <a:r>
              <a:rPr lang="en-US" sz="2400" dirty="0">
                <a:latin typeface="Arial Narrow" panose="020B0606020202030204" pitchFamily="34" charset="0"/>
              </a:rPr>
              <a:t>; and </a:t>
            </a:r>
            <a:r>
              <a:rPr lang="en-US" sz="2400" b="1" dirty="0">
                <a:latin typeface="Arial Narrow" panose="020B0606020202030204" pitchFamily="34" charset="0"/>
              </a:rPr>
              <a:t>By Understanding</a:t>
            </a:r>
            <a:r>
              <a:rPr lang="en-US" sz="2400" dirty="0">
                <a:latin typeface="Arial Narrow" panose="020B0606020202030204" pitchFamily="34" charset="0"/>
              </a:rPr>
              <a:t> </a:t>
            </a:r>
            <a:r>
              <a:rPr lang="en-US" sz="2400" b="1" dirty="0">
                <a:latin typeface="Arial Narrow" panose="020B0606020202030204" pitchFamily="34" charset="0"/>
              </a:rPr>
              <a:t>It Is Established</a:t>
            </a:r>
            <a:r>
              <a:rPr lang="en-US" sz="2400" dirty="0">
                <a:latin typeface="Arial Narrow" panose="020B0606020202030204" pitchFamily="34" charset="0"/>
              </a:rPr>
              <a:t>: 4 And </a:t>
            </a:r>
            <a:r>
              <a:rPr lang="en-US" sz="2400" b="1" dirty="0">
                <a:latin typeface="Arial Narrow" panose="020B0606020202030204" pitchFamily="34" charset="0"/>
              </a:rPr>
              <a:t>By</a:t>
            </a:r>
            <a:r>
              <a:rPr lang="en-US" sz="2400" dirty="0">
                <a:latin typeface="Arial Narrow" panose="020B0606020202030204" pitchFamily="34" charset="0"/>
              </a:rPr>
              <a:t> </a:t>
            </a:r>
            <a:r>
              <a:rPr lang="en-US" sz="2400" b="1" dirty="0">
                <a:latin typeface="Arial Narrow" panose="020B0606020202030204" pitchFamily="34" charset="0"/>
              </a:rPr>
              <a:t>Knowledge</a:t>
            </a:r>
            <a:r>
              <a:rPr lang="en-US" sz="2400" dirty="0">
                <a:latin typeface="Arial Narrow" panose="020B0606020202030204" pitchFamily="34" charset="0"/>
              </a:rPr>
              <a:t> shall </a:t>
            </a:r>
            <a:r>
              <a:rPr lang="en-US" sz="2400" b="1" dirty="0">
                <a:latin typeface="Arial Narrow" panose="020B0606020202030204" pitchFamily="34" charset="0"/>
              </a:rPr>
              <a:t>The Chambers Be Filled</a:t>
            </a:r>
            <a:r>
              <a:rPr lang="en-US" sz="2400" dirty="0">
                <a:latin typeface="Arial Narrow" panose="020B0606020202030204" pitchFamily="34" charset="0"/>
              </a:rPr>
              <a:t> </a:t>
            </a:r>
            <a:r>
              <a:rPr lang="en-US" sz="2400" b="1" dirty="0">
                <a:latin typeface="Arial Narrow" panose="020B0606020202030204" pitchFamily="34" charset="0"/>
              </a:rPr>
              <a:t>With</a:t>
            </a:r>
            <a:r>
              <a:rPr lang="en-US" sz="2400" dirty="0">
                <a:latin typeface="Arial Narrow" panose="020B0606020202030204" pitchFamily="34" charset="0"/>
              </a:rPr>
              <a:t> </a:t>
            </a:r>
            <a:r>
              <a:rPr lang="en-US" sz="2400" b="1" dirty="0">
                <a:latin typeface="Arial Narrow" panose="020B0606020202030204" pitchFamily="34" charset="0"/>
              </a:rPr>
              <a:t>ALL PRECIOUS</a:t>
            </a:r>
            <a:r>
              <a:rPr lang="en-US" sz="2400" dirty="0">
                <a:latin typeface="Arial Narrow" panose="020B0606020202030204" pitchFamily="34" charset="0"/>
              </a:rPr>
              <a:t> and </a:t>
            </a:r>
            <a:r>
              <a:rPr lang="en-US" sz="2400" b="1" dirty="0">
                <a:latin typeface="Arial Narrow" panose="020B0606020202030204" pitchFamily="34" charset="0"/>
              </a:rPr>
              <a:t>PLEASANT RICHES</a:t>
            </a:r>
            <a:r>
              <a:rPr lang="en-US" sz="2400" dirty="0">
                <a:latin typeface="Arial Narrow" panose="020B0606020202030204" pitchFamily="34" charset="0"/>
              </a:rPr>
              <a:t>. 5 </a:t>
            </a:r>
            <a:r>
              <a:rPr lang="en-US" sz="2400" b="1" dirty="0">
                <a:latin typeface="Arial Narrow" panose="020B0606020202030204" pitchFamily="34" charset="0"/>
              </a:rPr>
              <a:t>A WISE MAN Is Strong</a:t>
            </a:r>
            <a:r>
              <a:rPr lang="en-US" sz="2400" dirty="0">
                <a:latin typeface="Arial Narrow" panose="020B0606020202030204" pitchFamily="34" charset="0"/>
              </a:rPr>
              <a:t>, Yes, </a:t>
            </a:r>
            <a:r>
              <a:rPr lang="en-US" sz="2400" b="1" dirty="0">
                <a:latin typeface="Arial Narrow" panose="020B0606020202030204" pitchFamily="34" charset="0"/>
              </a:rPr>
              <a:t>A MAN OF KNOWLEDGE Increases Strength</a:t>
            </a:r>
            <a:r>
              <a:rPr lang="en-US" sz="2400" dirty="0">
                <a:latin typeface="Arial Narrow" panose="020B0606020202030204" pitchFamily="34" charset="0"/>
              </a:rPr>
              <a:t>.”  </a:t>
            </a:r>
          </a:p>
        </p:txBody>
      </p:sp>
      <p:sp>
        <p:nvSpPr>
          <p:cNvPr id="6" name="TextBox 5">
            <a:extLst>
              <a:ext uri="{FF2B5EF4-FFF2-40B4-BE49-F238E27FC236}">
                <a16:creationId xmlns:a16="http://schemas.microsoft.com/office/drawing/2014/main" id="{AE5032E5-3F1B-E4FC-F936-ECFCF6D434F9}"/>
              </a:ext>
            </a:extLst>
          </p:cNvPr>
          <p:cNvSpPr txBox="1"/>
          <p:nvPr/>
        </p:nvSpPr>
        <p:spPr>
          <a:xfrm>
            <a:off x="-10052" y="1648909"/>
            <a:ext cx="9154052"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A Wise Man (Husband) Will Look To God For His Success (Mt. 7:24-26)</a:t>
            </a:r>
          </a:p>
        </p:txBody>
      </p:sp>
      <p:sp>
        <p:nvSpPr>
          <p:cNvPr id="7" name="TextBox 6">
            <a:extLst>
              <a:ext uri="{FF2B5EF4-FFF2-40B4-BE49-F238E27FC236}">
                <a16:creationId xmlns:a16="http://schemas.microsoft.com/office/drawing/2014/main" id="{183CBE6D-E432-C05A-E6AD-7DB42D21A577}"/>
              </a:ext>
            </a:extLst>
          </p:cNvPr>
          <p:cNvSpPr txBox="1"/>
          <p:nvPr/>
        </p:nvSpPr>
        <p:spPr>
          <a:xfrm>
            <a:off x="-8378" y="3780845"/>
            <a:ext cx="9154052"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A Wise Woman (Wife) Will Look To God For Her Success (Mt. 7:24-26)</a:t>
            </a:r>
          </a:p>
        </p:txBody>
      </p:sp>
      <p:sp>
        <p:nvSpPr>
          <p:cNvPr id="8" name="TextBox 7">
            <a:extLst>
              <a:ext uri="{FF2B5EF4-FFF2-40B4-BE49-F238E27FC236}">
                <a16:creationId xmlns:a16="http://schemas.microsoft.com/office/drawing/2014/main" id="{89F90FB0-2367-7D66-89EB-EDE767F00601}"/>
              </a:ext>
            </a:extLst>
          </p:cNvPr>
          <p:cNvSpPr txBox="1"/>
          <p:nvPr/>
        </p:nvSpPr>
        <p:spPr>
          <a:xfrm>
            <a:off x="0" y="4196042"/>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Prov. 14:1</a:t>
            </a:r>
            <a:r>
              <a:rPr lang="en-US" sz="2400" dirty="0">
                <a:latin typeface="Arial Narrow" panose="020B0606020202030204" pitchFamily="34" charset="0"/>
              </a:rPr>
              <a:t>, “</a:t>
            </a:r>
            <a:r>
              <a:rPr lang="en-US" sz="2400" b="1" dirty="0">
                <a:latin typeface="Arial Narrow" panose="020B0606020202030204" pitchFamily="34" charset="0"/>
              </a:rPr>
              <a:t>Every</a:t>
            </a:r>
            <a:r>
              <a:rPr lang="en-US" sz="2400" dirty="0">
                <a:latin typeface="Arial Narrow" panose="020B0606020202030204" pitchFamily="34" charset="0"/>
              </a:rPr>
              <a:t> </a:t>
            </a:r>
            <a:r>
              <a:rPr lang="en-US" sz="2400" b="1" dirty="0">
                <a:latin typeface="Arial Narrow" panose="020B0606020202030204" pitchFamily="34" charset="0"/>
              </a:rPr>
              <a:t>Wise Woman BUILDETH HER HOUSE</a:t>
            </a:r>
            <a:r>
              <a:rPr lang="en-US" sz="2400" dirty="0">
                <a:latin typeface="Arial Narrow" panose="020B0606020202030204" pitchFamily="34" charset="0"/>
              </a:rPr>
              <a:t>: but </a:t>
            </a:r>
            <a:r>
              <a:rPr lang="en-US" sz="2400" b="1" dirty="0">
                <a:latin typeface="Arial Narrow" panose="020B0606020202030204" pitchFamily="34" charset="0"/>
              </a:rPr>
              <a:t>The Foolish </a:t>
            </a:r>
            <a:r>
              <a:rPr lang="en-US" sz="2400" b="1" dirty="0" err="1">
                <a:latin typeface="Arial Narrow" panose="020B0606020202030204" pitchFamily="34" charset="0"/>
              </a:rPr>
              <a:t>Plucketh</a:t>
            </a:r>
            <a:r>
              <a:rPr lang="en-US" sz="2400" b="1" dirty="0">
                <a:latin typeface="Arial Narrow" panose="020B0606020202030204" pitchFamily="34" charset="0"/>
              </a:rPr>
              <a:t> It Down With Her Hands</a:t>
            </a:r>
            <a:r>
              <a:rPr lang="en-US" sz="2400" dirty="0">
                <a:latin typeface="Arial Narrow" panose="020B0606020202030204" pitchFamily="34" charset="0"/>
              </a:rPr>
              <a:t>.”</a:t>
            </a:r>
            <a:endParaRPr lang="en-US" sz="2400" b="1" u="sng" dirty="0">
              <a:latin typeface="Arial Narrow" panose="020B0606020202030204" pitchFamily="34" charset="0"/>
            </a:endParaRPr>
          </a:p>
        </p:txBody>
      </p:sp>
      <p:sp>
        <p:nvSpPr>
          <p:cNvPr id="9" name="TextBox 8">
            <a:extLst>
              <a:ext uri="{FF2B5EF4-FFF2-40B4-BE49-F238E27FC236}">
                <a16:creationId xmlns:a16="http://schemas.microsoft.com/office/drawing/2014/main" id="{AC3C7072-B63A-3822-F84A-9C3407287897}"/>
              </a:ext>
            </a:extLst>
          </p:cNvPr>
          <p:cNvSpPr txBox="1"/>
          <p:nvPr/>
        </p:nvSpPr>
        <p:spPr>
          <a:xfrm>
            <a:off x="0" y="5591514"/>
            <a:ext cx="9144000" cy="830997"/>
          </a:xfrm>
          <a:prstGeom prst="rect">
            <a:avLst/>
          </a:prstGeom>
          <a:noFill/>
        </p:spPr>
        <p:txBody>
          <a:bodyPr wrap="square" rtlCol="0">
            <a:spAutoFit/>
          </a:bodyPr>
          <a:lstStyle/>
          <a:p>
            <a:pPr algn="just"/>
            <a:r>
              <a:rPr lang="en-US" sz="2400" b="1" u="sng" dirty="0">
                <a:latin typeface="Arial Narrow" panose="020B0606020202030204" pitchFamily="34" charset="0"/>
              </a:rPr>
              <a:t>Psa.</a:t>
            </a:r>
            <a:r>
              <a:rPr lang="en-US" b="1" u="sng" dirty="0">
                <a:latin typeface="Arial Narrow" panose="020B0606020202030204" pitchFamily="34" charset="0"/>
              </a:rPr>
              <a:t> </a:t>
            </a:r>
            <a:r>
              <a:rPr lang="en-US" sz="2400" b="1" u="sng" dirty="0">
                <a:latin typeface="Arial Narrow" panose="020B0606020202030204" pitchFamily="34" charset="0"/>
              </a:rPr>
              <a:t>127:1</a:t>
            </a:r>
            <a:r>
              <a:rPr lang="en-US" sz="2400" dirty="0">
                <a:latin typeface="Arial Narrow" panose="020B0606020202030204" pitchFamily="34" charset="0"/>
              </a:rPr>
              <a:t>,</a:t>
            </a:r>
            <a:r>
              <a:rPr lang="en-US" dirty="0">
                <a:latin typeface="Arial Narrow" panose="020B0606020202030204" pitchFamily="34" charset="0"/>
              </a:rPr>
              <a:t> </a:t>
            </a:r>
            <a:r>
              <a:rPr lang="en-US" sz="2400" dirty="0">
                <a:latin typeface="Arial Narrow" panose="020B0606020202030204" pitchFamily="34" charset="0"/>
              </a:rPr>
              <a:t>“</a:t>
            </a:r>
            <a:r>
              <a:rPr lang="en-US" sz="2400" b="1" dirty="0">
                <a:latin typeface="Arial Narrow" panose="020B0606020202030204" pitchFamily="34" charset="0"/>
              </a:rPr>
              <a:t>Except</a:t>
            </a:r>
            <a:r>
              <a:rPr lang="en-US" sz="2000" b="1" dirty="0">
                <a:latin typeface="Arial Narrow" panose="020B0606020202030204" pitchFamily="34" charset="0"/>
              </a:rPr>
              <a:t> </a:t>
            </a:r>
            <a:r>
              <a:rPr lang="en-US" sz="2400" b="1" dirty="0">
                <a:latin typeface="Arial Narrow" panose="020B0606020202030204" pitchFamily="34" charset="0"/>
              </a:rPr>
              <a:t>THE</a:t>
            </a:r>
            <a:r>
              <a:rPr lang="en-US" sz="2000" b="1" dirty="0">
                <a:latin typeface="Arial Narrow" panose="020B0606020202030204" pitchFamily="34" charset="0"/>
              </a:rPr>
              <a:t> </a:t>
            </a:r>
            <a:r>
              <a:rPr lang="en-US" sz="2400" b="1" dirty="0">
                <a:latin typeface="Arial Narrow" panose="020B0606020202030204" pitchFamily="34" charset="0"/>
              </a:rPr>
              <a:t>LORD</a:t>
            </a:r>
            <a:r>
              <a:rPr lang="en-US" sz="2000" b="1" dirty="0">
                <a:latin typeface="Arial Narrow" panose="020B0606020202030204" pitchFamily="34" charset="0"/>
              </a:rPr>
              <a:t> </a:t>
            </a:r>
            <a:r>
              <a:rPr lang="en-US" sz="2400" b="1" dirty="0">
                <a:latin typeface="Arial Narrow" panose="020B0606020202030204" pitchFamily="34" charset="0"/>
              </a:rPr>
              <a:t>BUILD</a:t>
            </a:r>
            <a:r>
              <a:rPr lang="en-US" sz="2000" b="1" dirty="0">
                <a:latin typeface="Arial Narrow" panose="020B0606020202030204" pitchFamily="34" charset="0"/>
              </a:rPr>
              <a:t> </a:t>
            </a:r>
            <a:r>
              <a:rPr lang="en-US" sz="2400" b="1" dirty="0">
                <a:latin typeface="Arial Narrow" panose="020B0606020202030204" pitchFamily="34" charset="0"/>
              </a:rPr>
              <a:t>THE</a:t>
            </a:r>
            <a:r>
              <a:rPr lang="en-US" sz="2000" b="1" dirty="0">
                <a:latin typeface="Arial Narrow" panose="020B0606020202030204" pitchFamily="34" charset="0"/>
              </a:rPr>
              <a:t> </a:t>
            </a:r>
            <a:r>
              <a:rPr lang="en-US" sz="2400" b="1" dirty="0">
                <a:latin typeface="Arial Narrow" panose="020B0606020202030204" pitchFamily="34" charset="0"/>
              </a:rPr>
              <a:t>HOUSE</a:t>
            </a:r>
            <a:r>
              <a:rPr lang="en-US" sz="2400" dirty="0">
                <a:latin typeface="Arial Narrow" panose="020B0606020202030204" pitchFamily="34" charset="0"/>
              </a:rPr>
              <a:t>,</a:t>
            </a:r>
            <a:r>
              <a:rPr lang="en-US" dirty="0">
                <a:latin typeface="Arial Narrow" panose="020B0606020202030204" pitchFamily="34" charset="0"/>
              </a:rPr>
              <a:t> </a:t>
            </a:r>
            <a:r>
              <a:rPr lang="en-US" sz="2400" b="1" dirty="0">
                <a:latin typeface="Arial Narrow" panose="020B0606020202030204" pitchFamily="34" charset="0"/>
              </a:rPr>
              <a:t>They</a:t>
            </a:r>
            <a:r>
              <a:rPr lang="en-US" sz="2000" b="1" dirty="0">
                <a:latin typeface="Arial Narrow" panose="020B0606020202030204" pitchFamily="34" charset="0"/>
              </a:rPr>
              <a:t> </a:t>
            </a:r>
            <a:r>
              <a:rPr lang="en-US" sz="2400" b="1" dirty="0">
                <a:latin typeface="Arial Narrow" panose="020B0606020202030204" pitchFamily="34" charset="0"/>
              </a:rPr>
              <a:t>Labour</a:t>
            </a:r>
            <a:r>
              <a:rPr lang="en-US" sz="2000" b="1" dirty="0">
                <a:latin typeface="Arial Narrow" panose="020B0606020202030204" pitchFamily="34" charset="0"/>
              </a:rPr>
              <a:t> </a:t>
            </a:r>
            <a:r>
              <a:rPr lang="en-US" sz="2400" b="1" dirty="0">
                <a:latin typeface="Arial Narrow" panose="020B0606020202030204" pitchFamily="34" charset="0"/>
              </a:rPr>
              <a:t>In</a:t>
            </a:r>
            <a:r>
              <a:rPr lang="en-US" sz="2000" b="1" dirty="0">
                <a:latin typeface="Arial Narrow" panose="020B0606020202030204" pitchFamily="34" charset="0"/>
              </a:rPr>
              <a:t> </a:t>
            </a:r>
            <a:r>
              <a:rPr lang="en-US" sz="2400" b="1" dirty="0">
                <a:latin typeface="Arial Narrow" panose="020B0606020202030204" pitchFamily="34" charset="0"/>
              </a:rPr>
              <a:t>Vain</a:t>
            </a:r>
            <a:r>
              <a:rPr lang="en-US" sz="2000" b="1" dirty="0">
                <a:latin typeface="Arial Narrow" panose="020B0606020202030204" pitchFamily="34" charset="0"/>
              </a:rPr>
              <a:t> </a:t>
            </a:r>
            <a:r>
              <a:rPr lang="en-US" sz="2400" b="1" dirty="0">
                <a:latin typeface="Arial Narrow" panose="020B0606020202030204" pitchFamily="34" charset="0"/>
              </a:rPr>
              <a:t>That</a:t>
            </a:r>
            <a:r>
              <a:rPr lang="en-US" sz="2000" b="1" dirty="0">
                <a:latin typeface="Arial Narrow" panose="020B0606020202030204" pitchFamily="34" charset="0"/>
              </a:rPr>
              <a:t> </a:t>
            </a:r>
            <a:r>
              <a:rPr lang="en-US" sz="2400" b="1" dirty="0">
                <a:latin typeface="Arial Narrow" panose="020B0606020202030204" pitchFamily="34" charset="0"/>
              </a:rPr>
              <a:t>BUILD IT</a:t>
            </a:r>
            <a:r>
              <a:rPr lang="en-US" sz="2400" dirty="0">
                <a:latin typeface="Arial Narrow" panose="020B0606020202030204" pitchFamily="34" charset="0"/>
              </a:rPr>
              <a:t>: except the LORD keep the city, the watchman waketh but in vain.”</a:t>
            </a:r>
          </a:p>
        </p:txBody>
      </p:sp>
      <p:sp>
        <p:nvSpPr>
          <p:cNvPr id="10" name="TextBox 9">
            <a:extLst>
              <a:ext uri="{FF2B5EF4-FFF2-40B4-BE49-F238E27FC236}">
                <a16:creationId xmlns:a16="http://schemas.microsoft.com/office/drawing/2014/main" id="{1B44CF1D-8007-7BDE-13CE-1C46AB749B54}"/>
              </a:ext>
            </a:extLst>
          </p:cNvPr>
          <p:cNvSpPr txBox="1"/>
          <p:nvPr/>
        </p:nvSpPr>
        <p:spPr>
          <a:xfrm>
            <a:off x="3350" y="5179238"/>
            <a:ext cx="9154052" cy="461665"/>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Together, “They” Will Seek The Lord For Their Successful Construction!</a:t>
            </a:r>
          </a:p>
        </p:txBody>
      </p:sp>
      <p:sp>
        <p:nvSpPr>
          <p:cNvPr id="11" name="TextBox 10">
            <a:extLst>
              <a:ext uri="{FF2B5EF4-FFF2-40B4-BE49-F238E27FC236}">
                <a16:creationId xmlns:a16="http://schemas.microsoft.com/office/drawing/2014/main" id="{1474FF53-5F18-A743-4424-E25836B7761A}"/>
              </a:ext>
            </a:extLst>
          </p:cNvPr>
          <p:cNvSpPr txBox="1"/>
          <p:nvPr/>
        </p:nvSpPr>
        <p:spPr>
          <a:xfrm>
            <a:off x="0" y="6404703"/>
            <a:ext cx="9144000" cy="461665"/>
          </a:xfrm>
          <a:prstGeom prst="rect">
            <a:avLst/>
          </a:prstGeom>
          <a:noFill/>
        </p:spPr>
        <p:txBody>
          <a:bodyPr wrap="square" rtlCol="0">
            <a:spAutoFit/>
          </a:bodyPr>
          <a:lstStyle/>
          <a:p>
            <a:pPr algn="ctr"/>
            <a:r>
              <a:rPr lang="en-US" sz="2400" dirty="0">
                <a:latin typeface="Arial Narrow" panose="020B0606020202030204" pitchFamily="34" charset="0"/>
              </a:rPr>
              <a:t>Building A Home Is “</a:t>
            </a:r>
            <a:r>
              <a:rPr lang="en-US" sz="2400" b="1" dirty="0">
                <a:latin typeface="Arial Narrow" panose="020B0606020202030204" pitchFamily="34" charset="0"/>
              </a:rPr>
              <a:t>A Team</a:t>
            </a:r>
            <a:r>
              <a:rPr lang="en-US" sz="2400" dirty="0">
                <a:latin typeface="Arial Narrow" panose="020B0606020202030204" pitchFamily="34" charset="0"/>
              </a:rPr>
              <a:t>” Effort (There Is No “</a:t>
            </a:r>
            <a:r>
              <a:rPr lang="en-US" sz="2400" b="1" dirty="0">
                <a:latin typeface="Arial Narrow" panose="020B0606020202030204" pitchFamily="34" charset="0"/>
              </a:rPr>
              <a:t>I</a:t>
            </a:r>
            <a:r>
              <a:rPr lang="en-US" sz="2400" dirty="0">
                <a:latin typeface="Arial Narrow" panose="020B0606020202030204" pitchFamily="34" charset="0"/>
              </a:rPr>
              <a:t>” In “</a:t>
            </a:r>
            <a:r>
              <a:rPr lang="en-US" sz="2400" b="1" dirty="0">
                <a:latin typeface="Arial Narrow" panose="020B0606020202030204" pitchFamily="34" charset="0"/>
              </a:rPr>
              <a:t>Team</a:t>
            </a:r>
            <a:r>
              <a:rPr lang="en-US" sz="2400" dirty="0">
                <a:latin typeface="Arial Narrow" panose="020B0606020202030204" pitchFamily="34" charset="0"/>
              </a:rPr>
              <a:t>”).</a:t>
            </a:r>
          </a:p>
        </p:txBody>
      </p:sp>
    </p:spTree>
    <p:extLst>
      <p:ext uri="{BB962C8B-B14F-4D97-AF65-F5344CB8AC3E}">
        <p14:creationId xmlns:p14="http://schemas.microsoft.com/office/powerpoint/2010/main" val="3102988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578939"/>
            <a:ext cx="9144000" cy="830997"/>
          </a:xfrm>
          <a:prstGeom prst="rect">
            <a:avLst/>
          </a:prstGeom>
          <a:noFill/>
        </p:spPr>
        <p:txBody>
          <a:bodyPr wrap="square" rtlCol="0">
            <a:spAutoFit/>
          </a:bodyPr>
          <a:lstStyle/>
          <a:p>
            <a:pPr algn="just"/>
            <a:r>
              <a:rPr lang="en-US" sz="2400" b="1" u="sng" dirty="0"/>
              <a:t>Prov. 18:22</a:t>
            </a:r>
            <a:r>
              <a:rPr lang="en-US" sz="2400" dirty="0"/>
              <a:t>, “</a:t>
            </a:r>
            <a:r>
              <a:rPr lang="en-US" sz="2400" b="1" dirty="0"/>
              <a:t>WHOSO FINDETH A WIFE FINDETH A GOOD THING</a:t>
            </a:r>
            <a:r>
              <a:rPr lang="en-US" sz="2400" dirty="0"/>
              <a:t>, </a:t>
            </a:r>
            <a:r>
              <a:rPr lang="en-US" sz="2400" u="sng" dirty="0"/>
              <a:t>and</a:t>
            </a:r>
            <a:r>
              <a:rPr lang="en-US" sz="2400" dirty="0"/>
              <a:t> </a:t>
            </a:r>
            <a:r>
              <a:rPr lang="en-US" sz="2400" b="1" dirty="0"/>
              <a:t>obtaineth FAVOUR of the LORD</a:t>
            </a:r>
            <a:r>
              <a:rPr lang="en-US" sz="2400" dirty="0"/>
              <a:t>.”  </a:t>
            </a:r>
            <a:r>
              <a:rPr lang="en-US" sz="2400" b="1" u="sng" dirty="0"/>
              <a:t>Cf. Jas. 1:17</a:t>
            </a:r>
          </a:p>
        </p:txBody>
      </p:sp>
      <p:sp>
        <p:nvSpPr>
          <p:cNvPr id="16" name="TextBox 15"/>
          <p:cNvSpPr txBox="1"/>
          <p:nvPr/>
        </p:nvSpPr>
        <p:spPr>
          <a:xfrm>
            <a:off x="0" y="2431712"/>
            <a:ext cx="9144000" cy="1569660"/>
          </a:xfrm>
          <a:prstGeom prst="rect">
            <a:avLst/>
          </a:prstGeom>
          <a:noFill/>
        </p:spPr>
        <p:txBody>
          <a:bodyPr wrap="square" rtlCol="0">
            <a:spAutoFit/>
          </a:bodyPr>
          <a:lstStyle/>
          <a:p>
            <a:pPr algn="just"/>
            <a:r>
              <a:rPr lang="en-US" sz="2400" b="1" u="sng" dirty="0"/>
              <a:t>Prov. 31:10-12</a:t>
            </a:r>
            <a:r>
              <a:rPr lang="en-US" sz="2400" dirty="0"/>
              <a:t>, “</a:t>
            </a:r>
            <a:r>
              <a:rPr lang="en-US" sz="2400" b="1" dirty="0"/>
              <a:t>WHO CAN FIND A VIRTUOUS WOMAN</a:t>
            </a:r>
            <a:r>
              <a:rPr lang="en-US" sz="2400" dirty="0"/>
              <a:t>? </a:t>
            </a:r>
            <a:r>
              <a:rPr lang="en-US" sz="2400" u="sng" dirty="0"/>
              <a:t>for</a:t>
            </a:r>
            <a:r>
              <a:rPr lang="en-US" sz="2400" dirty="0"/>
              <a:t> </a:t>
            </a:r>
            <a:r>
              <a:rPr lang="en-US" sz="2400" b="1" dirty="0"/>
              <a:t>HER PRICE IS FAR ABOVE RUBIES</a:t>
            </a:r>
            <a:r>
              <a:rPr lang="en-US" sz="2400" dirty="0"/>
              <a:t>. 11 </a:t>
            </a:r>
            <a:r>
              <a:rPr lang="en-US" sz="2400" b="1" dirty="0"/>
              <a:t>THE HEART OF HER HUSBAND DOTH SAFELY TRUST IN HER</a:t>
            </a:r>
            <a:r>
              <a:rPr lang="en-US" sz="2400" dirty="0"/>
              <a:t>, </a:t>
            </a:r>
            <a:r>
              <a:rPr lang="en-US" sz="2400" u="sng" dirty="0"/>
              <a:t>so that he shall have no need of spoil</a:t>
            </a:r>
            <a:r>
              <a:rPr lang="en-US" sz="2400" dirty="0"/>
              <a:t>. 12 </a:t>
            </a:r>
            <a:r>
              <a:rPr lang="en-US" sz="2400" b="1" dirty="0"/>
              <a:t>SHE WILL DO HIM GOOD AND NOT EVIL ALL THE DAYS OF HER LIFE</a:t>
            </a:r>
            <a:r>
              <a:rPr lang="en-US" sz="2400" dirty="0"/>
              <a:t>.”</a:t>
            </a:r>
          </a:p>
        </p:txBody>
      </p:sp>
      <p:sp>
        <p:nvSpPr>
          <p:cNvPr id="10" name="TextBox 9"/>
          <p:cNvSpPr txBox="1"/>
          <p:nvPr/>
        </p:nvSpPr>
        <p:spPr>
          <a:xfrm>
            <a:off x="0" y="533400"/>
            <a:ext cx="9144000" cy="523220"/>
          </a:xfrm>
          <a:prstGeom prst="rect">
            <a:avLst/>
          </a:prstGeom>
          <a:solidFill>
            <a:schemeClr val="bg1">
              <a:lumMod val="85000"/>
            </a:schemeClr>
          </a:solidFill>
          <a:effectLst>
            <a:softEdge rad="63500"/>
          </a:effectLst>
        </p:spPr>
        <p:txBody>
          <a:bodyPr wrap="square" rtlCol="0">
            <a:spAutoFit/>
          </a:bodyPr>
          <a:lstStyle/>
          <a:p>
            <a:pPr algn="ctr"/>
            <a:r>
              <a:rPr lang="en-US" sz="2800" b="1" dirty="0">
                <a:latin typeface="Arial Narrow" panose="020B0606020202030204" pitchFamily="34" charset="0"/>
              </a:rPr>
              <a:t>A Wife Is Intended To Be Her Husband’s “Help-Meet”!</a:t>
            </a:r>
          </a:p>
        </p:txBody>
      </p:sp>
      <p:sp>
        <p:nvSpPr>
          <p:cNvPr id="11" name="TextBox 10"/>
          <p:cNvSpPr txBox="1"/>
          <p:nvPr/>
        </p:nvSpPr>
        <p:spPr>
          <a:xfrm>
            <a:off x="0" y="1092760"/>
            <a:ext cx="9144000" cy="461665"/>
          </a:xfrm>
          <a:prstGeom prst="rect">
            <a:avLst/>
          </a:prstGeom>
          <a:noFill/>
        </p:spPr>
        <p:txBody>
          <a:bodyPr wrap="square" rtlCol="0">
            <a:spAutoFit/>
          </a:bodyPr>
          <a:lstStyle/>
          <a:p>
            <a:pPr algn="ctr"/>
            <a:r>
              <a:rPr lang="en-US" sz="2400" dirty="0">
                <a:latin typeface="Arial Narrow" panose="020B0606020202030204" pitchFamily="34" charset="0"/>
              </a:rPr>
              <a:t>Every Husband Deserves A Wife That Helps Him </a:t>
            </a:r>
            <a:r>
              <a:rPr lang="en-US" sz="2400" b="1" i="1" dirty="0">
                <a:latin typeface="Arial Narrow" panose="020B0606020202030204" pitchFamily="34" charset="0"/>
              </a:rPr>
              <a:t>BUILD</a:t>
            </a:r>
            <a:r>
              <a:rPr lang="en-US" sz="2400" dirty="0">
                <a:latin typeface="Arial Narrow" panose="020B0606020202030204" pitchFamily="34" charset="0"/>
              </a:rPr>
              <a:t> Their House</a:t>
            </a:r>
          </a:p>
        </p:txBody>
      </p:sp>
      <p:sp>
        <p:nvSpPr>
          <p:cNvPr id="2" name="TextBox 1">
            <a:extLst>
              <a:ext uri="{FF2B5EF4-FFF2-40B4-BE49-F238E27FC236}">
                <a16:creationId xmlns:a16="http://schemas.microsoft.com/office/drawing/2014/main" id="{6A9E1E0B-B101-6FEA-AE8E-8FADD75C878C}"/>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B99920C0-030C-FDD2-AD7A-B93B809E09A5}"/>
              </a:ext>
            </a:extLst>
          </p:cNvPr>
          <p:cNvSpPr txBox="1"/>
          <p:nvPr/>
        </p:nvSpPr>
        <p:spPr>
          <a:xfrm>
            <a:off x="0" y="6404984"/>
            <a:ext cx="9144000" cy="461665"/>
          </a:xfrm>
          <a:prstGeom prst="rect">
            <a:avLst/>
          </a:prstGeom>
          <a:noFill/>
        </p:spPr>
        <p:txBody>
          <a:bodyPr wrap="square" rtlCol="0">
            <a:spAutoFit/>
          </a:bodyPr>
          <a:lstStyle/>
          <a:p>
            <a:pPr algn="ctr"/>
            <a:r>
              <a:rPr lang="en-US" sz="2400" dirty="0">
                <a:latin typeface="Arial Narrow" panose="020B0606020202030204" pitchFamily="34" charset="0"/>
              </a:rPr>
              <a:t>Young Men, Seek A Worthy Woman, Not A Worldly Woman!</a:t>
            </a:r>
          </a:p>
        </p:txBody>
      </p:sp>
      <p:sp>
        <p:nvSpPr>
          <p:cNvPr id="4" name="TextBox 3">
            <a:extLst>
              <a:ext uri="{FF2B5EF4-FFF2-40B4-BE49-F238E27FC236}">
                <a16:creationId xmlns:a16="http://schemas.microsoft.com/office/drawing/2014/main" id="{A283BEC2-5E58-ACD5-0A32-7EE70627B029}"/>
              </a:ext>
            </a:extLst>
          </p:cNvPr>
          <p:cNvSpPr txBox="1"/>
          <p:nvPr/>
        </p:nvSpPr>
        <p:spPr>
          <a:xfrm>
            <a:off x="813914" y="4816512"/>
            <a:ext cx="5325627" cy="1569660"/>
          </a:xfrm>
          <a:prstGeom prst="rect">
            <a:avLst/>
          </a:prstGeom>
          <a:solidFill>
            <a:schemeClr val="bg1">
              <a:lumMod val="85000"/>
            </a:schemeClr>
          </a:solidFill>
          <a:effectLst>
            <a:softEdge rad="63500"/>
          </a:effectLst>
        </p:spPr>
        <p:txBody>
          <a:bodyPr wrap="square" rtlCol="0">
            <a:spAutoFit/>
          </a:bodyPr>
          <a:lstStyle/>
          <a:p>
            <a:pPr algn="ctr"/>
            <a:r>
              <a:rPr lang="en-US" sz="2400" dirty="0"/>
              <a:t>No Man Needs </a:t>
            </a:r>
            <a:r>
              <a:rPr lang="en-US" sz="2400" i="1" dirty="0"/>
              <a:t>“Things”</a:t>
            </a:r>
            <a:br>
              <a:rPr lang="en-US" sz="2400" i="1" dirty="0"/>
            </a:br>
            <a:r>
              <a:rPr lang="en-US" sz="2400" dirty="0"/>
              <a:t>When He Has</a:t>
            </a:r>
            <a:br>
              <a:rPr lang="en-US" sz="2400" dirty="0"/>
            </a:br>
            <a:r>
              <a:rPr lang="en-US" sz="2400" i="1" dirty="0"/>
              <a:t>“A Virtuous Woman” </a:t>
            </a:r>
            <a:r>
              <a:rPr lang="en-US" sz="2400" dirty="0"/>
              <a:t>As A Wife!</a:t>
            </a:r>
            <a:br>
              <a:rPr lang="en-US" sz="2400" dirty="0"/>
            </a:br>
            <a:r>
              <a:rPr lang="en-US" sz="2400" dirty="0"/>
              <a:t>(Prov. 15:16-17; Cf. 16:18; 31:28)</a:t>
            </a:r>
          </a:p>
        </p:txBody>
      </p:sp>
      <p:pic>
        <p:nvPicPr>
          <p:cNvPr id="5" name="Picture 2" descr="Image result for treasure chest clip art">
            <a:extLst>
              <a:ext uri="{FF2B5EF4-FFF2-40B4-BE49-F238E27FC236}">
                <a16:creationId xmlns:a16="http://schemas.microsoft.com/office/drawing/2014/main" id="{C5A76E45-1297-BACC-D1A0-E1340ED738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480558" y="4489233"/>
            <a:ext cx="1980153" cy="19019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224DB16-69A8-BD7A-905C-3041E124BDC7}"/>
              </a:ext>
            </a:extLst>
          </p:cNvPr>
          <p:cNvSpPr txBox="1"/>
          <p:nvPr/>
        </p:nvSpPr>
        <p:spPr>
          <a:xfrm>
            <a:off x="1680" y="3970778"/>
            <a:ext cx="9144000" cy="830997"/>
          </a:xfrm>
          <a:prstGeom prst="rect">
            <a:avLst/>
          </a:prstGeom>
          <a:noFill/>
        </p:spPr>
        <p:txBody>
          <a:bodyPr wrap="square" rtlCol="0">
            <a:spAutoFit/>
          </a:bodyPr>
          <a:lstStyle/>
          <a:p>
            <a:pPr algn="just"/>
            <a:r>
              <a:rPr lang="en-US" sz="2400" b="1" u="sng" dirty="0"/>
              <a:t>Cf. Prov. 11:22</a:t>
            </a:r>
            <a:r>
              <a:rPr lang="en-US" sz="2400" dirty="0"/>
              <a:t>, “</a:t>
            </a:r>
            <a:r>
              <a:rPr lang="en-US" sz="2400" b="1" dirty="0">
                <a:latin typeface="Arial Narrow" panose="020B0606020202030204" pitchFamily="34" charset="0"/>
              </a:rPr>
              <a:t>As</a:t>
            </a:r>
            <a:r>
              <a:rPr lang="en-US" sz="2400" dirty="0">
                <a:latin typeface="Arial Narrow" panose="020B0606020202030204" pitchFamily="34" charset="0"/>
              </a:rPr>
              <a:t> </a:t>
            </a:r>
            <a:r>
              <a:rPr lang="en-US" sz="2400" b="1" dirty="0">
                <a:latin typeface="Arial Narrow" panose="020B0606020202030204" pitchFamily="34" charset="0"/>
              </a:rPr>
              <a:t>A Jewel Of Gold In A Swine’s Snout</a:t>
            </a:r>
            <a:r>
              <a:rPr lang="en-US" sz="2400" dirty="0">
                <a:latin typeface="Arial Narrow" panose="020B0606020202030204" pitchFamily="34" charset="0"/>
              </a:rPr>
              <a:t>, </a:t>
            </a:r>
            <a:r>
              <a:rPr lang="en-US" sz="2400" b="1" dirty="0">
                <a:latin typeface="Arial Narrow" panose="020B0606020202030204" pitchFamily="34" charset="0"/>
              </a:rPr>
              <a:t>So Is A Fair </a:t>
            </a:r>
            <a:r>
              <a:rPr lang="en-US" sz="2400" dirty="0">
                <a:latin typeface="Arial Narrow" panose="020B0606020202030204" pitchFamily="34" charset="0"/>
              </a:rPr>
              <a:t>(</a:t>
            </a:r>
            <a:r>
              <a:rPr lang="en-US" sz="2000" dirty="0">
                <a:latin typeface="Arial Narrow" panose="020B0606020202030204" pitchFamily="34" charset="0"/>
              </a:rPr>
              <a:t>NKJV, </a:t>
            </a:r>
            <a:r>
              <a:rPr lang="en-US" sz="2000" b="1" dirty="0">
                <a:latin typeface="Arial Narrow" panose="020B0606020202030204" pitchFamily="34" charset="0"/>
              </a:rPr>
              <a:t>Lovely</a:t>
            </a:r>
            <a:r>
              <a:rPr lang="en-US" sz="2000" dirty="0">
                <a:latin typeface="Arial Narrow" panose="020B0606020202030204" pitchFamily="34" charset="0"/>
              </a:rPr>
              <a:t>; NASV, RSV, ESV, NIV, </a:t>
            </a:r>
            <a:r>
              <a:rPr lang="en-US" sz="2000" b="1" dirty="0">
                <a:latin typeface="Arial Narrow" panose="020B0606020202030204" pitchFamily="34" charset="0"/>
              </a:rPr>
              <a:t>Beautiful</a:t>
            </a:r>
            <a:r>
              <a:rPr lang="en-US" sz="2400" dirty="0">
                <a:latin typeface="Arial Narrow" panose="020B0606020202030204" pitchFamily="34" charset="0"/>
              </a:rPr>
              <a:t>) </a:t>
            </a:r>
            <a:r>
              <a:rPr lang="en-US" sz="2400" b="1" dirty="0">
                <a:latin typeface="Arial Narrow" panose="020B0606020202030204" pitchFamily="34" charset="0"/>
              </a:rPr>
              <a:t>Woman </a:t>
            </a:r>
            <a:r>
              <a:rPr lang="en-US" sz="2400" dirty="0">
                <a:latin typeface="Arial Narrow" panose="020B0606020202030204" pitchFamily="34" charset="0"/>
              </a:rPr>
              <a:t>which is </a:t>
            </a:r>
            <a:r>
              <a:rPr lang="en-US" sz="2400" b="1" dirty="0">
                <a:latin typeface="Arial Narrow" panose="020B0606020202030204" pitchFamily="34" charset="0"/>
              </a:rPr>
              <a:t>Without Discretion</a:t>
            </a:r>
            <a:r>
              <a:rPr lang="en-US" sz="2400" dirty="0">
                <a:latin typeface="Arial Narrow" panose="020B0606020202030204" pitchFamily="34" charset="0"/>
              </a:rPr>
              <a:t>.”</a:t>
            </a:r>
            <a:endParaRPr lang="en-US" sz="2400" dirty="0"/>
          </a:p>
        </p:txBody>
      </p:sp>
    </p:spTree>
    <p:extLst>
      <p:ext uri="{BB962C8B-B14F-4D97-AF65-F5344CB8AC3E}">
        <p14:creationId xmlns:p14="http://schemas.microsoft.com/office/powerpoint/2010/main" val="39094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0" grpId="0" animBg="1"/>
      <p:bldP spid="11" grpId="0"/>
      <p:bldP spid="3" grpId="0"/>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578916"/>
            <a:ext cx="9144000" cy="1569660"/>
          </a:xfrm>
          <a:prstGeom prst="rect">
            <a:avLst/>
          </a:prstGeom>
          <a:noFill/>
        </p:spPr>
        <p:txBody>
          <a:bodyPr wrap="square" rtlCol="0">
            <a:spAutoFit/>
          </a:bodyPr>
          <a:lstStyle/>
          <a:p>
            <a:pPr algn="just"/>
            <a:r>
              <a:rPr lang="en-US" sz="2400" b="1" u="sng" dirty="0"/>
              <a:t>Eph. 5:28-29</a:t>
            </a:r>
            <a:r>
              <a:rPr lang="en-US" sz="2400" dirty="0"/>
              <a:t>, “So </a:t>
            </a:r>
            <a:r>
              <a:rPr lang="en-US" sz="2400" b="1" dirty="0"/>
              <a:t>OUGHT MEN TO LOVE THEIR WIVES AS THEIR OWN BODIES</a:t>
            </a:r>
            <a:r>
              <a:rPr lang="en-US" sz="2400" dirty="0"/>
              <a:t>. He that loveth his wife loveth himself. 29 For </a:t>
            </a:r>
            <a:r>
              <a:rPr lang="en-US" sz="2400" b="1" dirty="0"/>
              <a:t>No Man Ever Yet Hated His Own Flesh</a:t>
            </a:r>
            <a:r>
              <a:rPr lang="en-US" sz="2400" dirty="0"/>
              <a:t>; </a:t>
            </a:r>
            <a:r>
              <a:rPr lang="en-US" sz="2400" b="1" dirty="0"/>
              <a:t>But NOURISHETH AND CHERISHETH IT</a:t>
            </a:r>
            <a:r>
              <a:rPr lang="en-US" sz="2400" dirty="0"/>
              <a:t>, </a:t>
            </a:r>
            <a:r>
              <a:rPr lang="en-US" sz="2400" b="1" dirty="0"/>
              <a:t>EVEN AS THE LORD THE CHURCH</a:t>
            </a:r>
            <a:r>
              <a:rPr lang="en-US" sz="2400" dirty="0"/>
              <a:t>.”  </a:t>
            </a:r>
            <a:r>
              <a:rPr lang="en-US" sz="2400" b="1" u="sng" dirty="0"/>
              <a:t>Cf. Mt. 6:33</a:t>
            </a:r>
          </a:p>
        </p:txBody>
      </p:sp>
      <p:sp>
        <p:nvSpPr>
          <p:cNvPr id="16" name="TextBox 15"/>
          <p:cNvSpPr txBox="1"/>
          <p:nvPr/>
        </p:nvSpPr>
        <p:spPr>
          <a:xfrm>
            <a:off x="0" y="3175256"/>
            <a:ext cx="9144000" cy="1569660"/>
          </a:xfrm>
          <a:prstGeom prst="rect">
            <a:avLst/>
          </a:prstGeom>
          <a:noFill/>
        </p:spPr>
        <p:txBody>
          <a:bodyPr wrap="square" rtlCol="0">
            <a:spAutoFit/>
          </a:bodyPr>
          <a:lstStyle/>
          <a:p>
            <a:pPr algn="just"/>
            <a:r>
              <a:rPr lang="en-US" sz="2400" b="1" u="sng" dirty="0"/>
              <a:t>I Pet. 3:7</a:t>
            </a:r>
            <a:r>
              <a:rPr lang="en-US" sz="2400" dirty="0"/>
              <a:t>, “Likewise, </a:t>
            </a:r>
            <a:r>
              <a:rPr lang="en-US" sz="2400" b="1" dirty="0"/>
              <a:t>YE HUSBANDS</a:t>
            </a:r>
            <a:r>
              <a:rPr lang="en-US" sz="2400" dirty="0"/>
              <a:t>, </a:t>
            </a:r>
            <a:r>
              <a:rPr lang="en-US" sz="2400" b="1" dirty="0"/>
              <a:t>Dwell With Them According To Knowledge</a:t>
            </a:r>
            <a:r>
              <a:rPr lang="en-US" sz="2400" dirty="0"/>
              <a:t>, </a:t>
            </a:r>
            <a:r>
              <a:rPr lang="en-US" sz="2400" b="1" dirty="0"/>
              <a:t>GIVING HONOUR Unto The Wife</a:t>
            </a:r>
            <a:r>
              <a:rPr lang="en-US" sz="2400" dirty="0"/>
              <a:t>, </a:t>
            </a:r>
            <a:r>
              <a:rPr lang="en-US" sz="2400" b="1" dirty="0"/>
              <a:t>AS UNTO THE WEAKER VESSEL</a:t>
            </a:r>
            <a:r>
              <a:rPr lang="en-US" sz="2400" dirty="0"/>
              <a:t>, and </a:t>
            </a:r>
            <a:r>
              <a:rPr lang="en-US" sz="2400" b="1" dirty="0"/>
              <a:t>AS BEING HEIRS TOGETHER OF THE GRACE OF LIFE</a:t>
            </a:r>
            <a:r>
              <a:rPr lang="en-US" sz="2400" dirty="0"/>
              <a:t>; that your prayers be not hindered.”</a:t>
            </a:r>
            <a:endParaRPr lang="en-US" sz="2400" b="1" u="sng" dirty="0"/>
          </a:p>
        </p:txBody>
      </p:sp>
      <p:sp>
        <p:nvSpPr>
          <p:cNvPr id="7" name="TextBox 6"/>
          <p:cNvSpPr txBox="1"/>
          <p:nvPr/>
        </p:nvSpPr>
        <p:spPr>
          <a:xfrm>
            <a:off x="813914" y="4816512"/>
            <a:ext cx="5325627" cy="1569660"/>
          </a:xfrm>
          <a:prstGeom prst="rect">
            <a:avLst/>
          </a:prstGeom>
          <a:solidFill>
            <a:schemeClr val="bg1">
              <a:lumMod val="85000"/>
            </a:schemeClr>
          </a:solidFill>
          <a:effectLst>
            <a:softEdge rad="63500"/>
          </a:effectLst>
        </p:spPr>
        <p:txBody>
          <a:bodyPr wrap="square" rtlCol="0">
            <a:spAutoFit/>
          </a:bodyPr>
          <a:lstStyle/>
          <a:p>
            <a:pPr algn="ctr"/>
            <a:r>
              <a:rPr lang="en-US" sz="2400" dirty="0"/>
              <a:t>No Woman Needs </a:t>
            </a:r>
            <a:r>
              <a:rPr lang="en-US" sz="2400" i="1" dirty="0"/>
              <a:t>“Things”</a:t>
            </a:r>
            <a:br>
              <a:rPr lang="en-US" sz="2400" i="1" dirty="0"/>
            </a:br>
            <a:r>
              <a:rPr lang="en-US" sz="2400" dirty="0"/>
              <a:t>When She Has</a:t>
            </a:r>
            <a:br>
              <a:rPr lang="en-US" sz="2400" dirty="0"/>
            </a:br>
            <a:r>
              <a:rPr lang="en-US" sz="2400" i="1" dirty="0"/>
              <a:t>“A Righteous Man” </a:t>
            </a:r>
            <a:r>
              <a:rPr lang="en-US" sz="2400" dirty="0"/>
              <a:t>As A Husband!</a:t>
            </a:r>
            <a:br>
              <a:rPr lang="en-US" sz="2400" dirty="0"/>
            </a:br>
            <a:r>
              <a:rPr lang="en-US" sz="2400" dirty="0"/>
              <a:t>(I Pet. 3:12; Cf. Jas. 5:16)</a:t>
            </a:r>
          </a:p>
        </p:txBody>
      </p:sp>
      <p:sp>
        <p:nvSpPr>
          <p:cNvPr id="10" name="TextBox 9"/>
          <p:cNvSpPr txBox="1"/>
          <p:nvPr/>
        </p:nvSpPr>
        <p:spPr>
          <a:xfrm>
            <a:off x="0" y="533400"/>
            <a:ext cx="9144000" cy="523220"/>
          </a:xfrm>
          <a:prstGeom prst="rect">
            <a:avLst/>
          </a:prstGeom>
          <a:solidFill>
            <a:schemeClr val="bg1">
              <a:lumMod val="85000"/>
            </a:schemeClr>
          </a:solidFill>
          <a:effectLst>
            <a:softEdge rad="63500"/>
          </a:effectLst>
        </p:spPr>
        <p:txBody>
          <a:bodyPr wrap="square" rtlCol="0">
            <a:spAutoFit/>
          </a:bodyPr>
          <a:lstStyle/>
          <a:p>
            <a:pPr algn="ctr"/>
            <a:r>
              <a:rPr lang="en-US" sz="2800" b="1" dirty="0">
                <a:latin typeface="Arial Narrow" panose="020B0606020202030204" pitchFamily="34" charset="0"/>
              </a:rPr>
              <a:t>A Husband Is Intended To Be His Wife’s </a:t>
            </a:r>
            <a:r>
              <a:rPr lang="en-US" sz="2800" b="1" i="1" dirty="0">
                <a:latin typeface="Arial Narrow" panose="020B0606020202030204" pitchFamily="34" charset="0"/>
              </a:rPr>
              <a:t>Spiritual</a:t>
            </a:r>
            <a:r>
              <a:rPr lang="en-US" sz="2800" b="1" dirty="0">
                <a:latin typeface="Arial Narrow" panose="020B0606020202030204" pitchFamily="34" charset="0"/>
              </a:rPr>
              <a:t> Leader!</a:t>
            </a:r>
          </a:p>
        </p:txBody>
      </p:sp>
      <p:sp>
        <p:nvSpPr>
          <p:cNvPr id="11" name="TextBox 10"/>
          <p:cNvSpPr txBox="1"/>
          <p:nvPr/>
        </p:nvSpPr>
        <p:spPr>
          <a:xfrm>
            <a:off x="0" y="1102808"/>
            <a:ext cx="9144000" cy="461665"/>
          </a:xfrm>
          <a:prstGeom prst="rect">
            <a:avLst/>
          </a:prstGeom>
          <a:noFill/>
        </p:spPr>
        <p:txBody>
          <a:bodyPr wrap="square" rtlCol="0">
            <a:spAutoFit/>
          </a:bodyPr>
          <a:lstStyle/>
          <a:p>
            <a:pPr algn="ctr"/>
            <a:r>
              <a:rPr lang="en-US" sz="2400" dirty="0">
                <a:latin typeface="Arial Narrow" panose="020B0606020202030204" pitchFamily="34" charset="0"/>
              </a:rPr>
              <a:t>Every Wife Deserves A Husband That Leads The Way To </a:t>
            </a:r>
            <a:r>
              <a:rPr lang="en-US" sz="2400" b="1" i="1" dirty="0">
                <a:latin typeface="Arial Narrow" panose="020B0606020202030204" pitchFamily="34" charset="0"/>
              </a:rPr>
              <a:t>BUILD</a:t>
            </a:r>
            <a:r>
              <a:rPr lang="en-US" sz="2400" dirty="0">
                <a:latin typeface="Arial Narrow" panose="020B0606020202030204" pitchFamily="34" charset="0"/>
              </a:rPr>
              <a:t> Their House</a:t>
            </a:r>
          </a:p>
        </p:txBody>
      </p:sp>
      <p:sp>
        <p:nvSpPr>
          <p:cNvPr id="2" name="TextBox 1">
            <a:extLst>
              <a:ext uri="{FF2B5EF4-FFF2-40B4-BE49-F238E27FC236}">
                <a16:creationId xmlns:a16="http://schemas.microsoft.com/office/drawing/2014/main" id="{6A9E1E0B-B101-6FEA-AE8E-8FADD75C878C}"/>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B99920C0-030C-FDD2-AD7A-B93B809E09A5}"/>
              </a:ext>
            </a:extLst>
          </p:cNvPr>
          <p:cNvSpPr txBox="1"/>
          <p:nvPr/>
        </p:nvSpPr>
        <p:spPr>
          <a:xfrm>
            <a:off x="0" y="6404984"/>
            <a:ext cx="9144000" cy="461665"/>
          </a:xfrm>
          <a:prstGeom prst="rect">
            <a:avLst/>
          </a:prstGeom>
          <a:noFill/>
        </p:spPr>
        <p:txBody>
          <a:bodyPr wrap="square" rtlCol="0">
            <a:spAutoFit/>
          </a:bodyPr>
          <a:lstStyle/>
          <a:p>
            <a:pPr algn="ctr"/>
            <a:r>
              <a:rPr lang="en-US" sz="2400" dirty="0">
                <a:latin typeface="Arial Narrow" panose="020B0606020202030204" pitchFamily="34" charset="0"/>
              </a:rPr>
              <a:t>Young Women, Seek A Righteous Man (Prov. 31:23), Not A Reckless Man!</a:t>
            </a:r>
          </a:p>
        </p:txBody>
      </p:sp>
      <p:pic>
        <p:nvPicPr>
          <p:cNvPr id="1026" name="Picture 2" descr="Image result for treasure chest clip art">
            <a:extLst>
              <a:ext uri="{FF2B5EF4-FFF2-40B4-BE49-F238E27FC236}">
                <a16:creationId xmlns:a16="http://schemas.microsoft.com/office/drawing/2014/main" id="{061E5945-7A7E-CAF0-5964-0C2896EEFF1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480558" y="4489233"/>
            <a:ext cx="1980153" cy="190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69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7" grpId="0" animBg="1"/>
      <p:bldP spid="10" grpId="0" animBg="1"/>
      <p:bldP spid="1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33400"/>
            <a:ext cx="9144000" cy="523220"/>
          </a:xfrm>
          <a:prstGeom prst="rect">
            <a:avLst/>
          </a:prstGeom>
          <a:solidFill>
            <a:schemeClr val="bg1">
              <a:lumMod val="85000"/>
            </a:schemeClr>
          </a:solidFill>
          <a:effectLst>
            <a:softEdge rad="63500"/>
          </a:effectLst>
        </p:spPr>
        <p:txBody>
          <a:bodyPr wrap="square" rtlCol="0">
            <a:spAutoFit/>
          </a:bodyPr>
          <a:lstStyle/>
          <a:p>
            <a:pPr algn="ctr"/>
            <a:r>
              <a:rPr lang="en-US" sz="2800" b="1" dirty="0">
                <a:latin typeface="Arial Narrow" panose="020B0606020202030204" pitchFamily="34" charset="0"/>
              </a:rPr>
              <a:t>Marriage</a:t>
            </a:r>
            <a:r>
              <a:rPr lang="en-US" altLang="en-US" sz="2800" dirty="0">
                <a:latin typeface="Arial Narrow" panose="020B0606020202030204" pitchFamily="34" charset="0"/>
              </a:rPr>
              <a:t>: The Closest Thing To Heaven Or Hell On Earth</a:t>
            </a:r>
            <a:endParaRPr lang="en-US" sz="2800" b="1" dirty="0">
              <a:latin typeface="Arial Narrow" panose="020B0606020202030204" pitchFamily="34" charset="0"/>
            </a:endParaRPr>
          </a:p>
        </p:txBody>
      </p:sp>
      <p:sp>
        <p:nvSpPr>
          <p:cNvPr id="2" name="TextBox 1">
            <a:extLst>
              <a:ext uri="{FF2B5EF4-FFF2-40B4-BE49-F238E27FC236}">
                <a16:creationId xmlns:a16="http://schemas.microsoft.com/office/drawing/2014/main" id="{6A9E1E0B-B101-6FEA-AE8E-8FADD75C878C}"/>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12E9DC32-FDF9-A61B-4862-7EFFFCF88E52}"/>
              </a:ext>
            </a:extLst>
          </p:cNvPr>
          <p:cNvSpPr txBox="1"/>
          <p:nvPr/>
        </p:nvSpPr>
        <p:spPr>
          <a:xfrm>
            <a:off x="0" y="4538253"/>
            <a:ext cx="9144000" cy="2308324"/>
          </a:xfrm>
          <a:prstGeom prst="rect">
            <a:avLst/>
          </a:prstGeom>
          <a:solidFill>
            <a:schemeClr val="bg1">
              <a:lumMod val="85000"/>
            </a:schemeClr>
          </a:solidFill>
          <a:effectLst>
            <a:softEdge rad="63500"/>
          </a:effectLst>
        </p:spPr>
        <p:txBody>
          <a:bodyPr wrap="square" rtlCol="0">
            <a:spAutoFit/>
          </a:bodyPr>
          <a:lstStyle/>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It Will Not Be Easy To Find A Good Spouse; But Nothing Worthwhile Is Easy.</a:t>
            </a:r>
          </a:p>
          <a:p>
            <a:pPr marL="0" marR="0" algn="ctr">
              <a:spcBef>
                <a:spcPts val="0"/>
              </a:spcBef>
              <a:spcAft>
                <a:spcPts val="0"/>
              </a:spcAft>
            </a:pPr>
            <a:r>
              <a:rPr lang="en-US" sz="2400" dirty="0">
                <a:latin typeface="Arial Narrow" panose="020B0606020202030204" pitchFamily="34" charset="0"/>
                <a:ea typeface="Times New Roman" panose="02020603050405020304" pitchFamily="18" charset="0"/>
              </a:rPr>
              <a:t>Seek</a:t>
            </a:r>
            <a:r>
              <a:rPr lang="en-US" sz="2400" dirty="0">
                <a:effectLst/>
                <a:latin typeface="Arial Narrow" panose="020B0606020202030204" pitchFamily="34" charset="0"/>
                <a:ea typeface="Times New Roman" panose="02020603050405020304" pitchFamily="18" charset="0"/>
              </a:rPr>
              <a:t>ing For Precious Stones Is Hard, But Once Found, The Reward Is Great.</a:t>
            </a:r>
          </a:p>
          <a:p>
            <a:pPr marL="0" marR="0" algn="ctr">
              <a:spcBef>
                <a:spcPts val="0"/>
              </a:spcBef>
              <a:spcAft>
                <a:spcPts val="0"/>
              </a:spcAft>
            </a:pPr>
            <a:r>
              <a:rPr lang="en-US" sz="1200" dirty="0">
                <a:effectLst/>
                <a:latin typeface="Arial Narrow" panose="020B0606020202030204" pitchFamily="34" charset="0"/>
                <a:ea typeface="Times New Roman" panose="02020603050405020304" pitchFamily="18" charset="0"/>
              </a:rPr>
              <a:t> </a:t>
            </a:r>
          </a:p>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When We Find Our “Precious Stone” Among God’s Creation,</a:t>
            </a:r>
            <a:br>
              <a:rPr lang="en-US" sz="2400" dirty="0">
                <a:effectLst/>
                <a:latin typeface="Arial Narrow" panose="020B0606020202030204" pitchFamily="34" charset="0"/>
                <a:ea typeface="Times New Roman" panose="02020603050405020304" pitchFamily="18" charset="0"/>
              </a:rPr>
            </a:br>
            <a:r>
              <a:rPr lang="en-US" sz="2400" dirty="0">
                <a:effectLst/>
                <a:latin typeface="Arial Narrow" panose="020B0606020202030204" pitchFamily="34" charset="0"/>
                <a:ea typeface="Times New Roman" panose="02020603050405020304" pitchFamily="18" charset="0"/>
              </a:rPr>
              <a:t>We Will Have Found Great Comfort, Peace And Joy (Phil. 4:4).</a:t>
            </a:r>
          </a:p>
          <a:p>
            <a:pPr marL="0" marR="0" algn="ctr">
              <a:spcBef>
                <a:spcPts val="0"/>
              </a:spcBef>
              <a:spcAft>
                <a:spcPts val="0"/>
              </a:spcAft>
            </a:pPr>
            <a:endParaRPr lang="en-US" sz="1200" dirty="0">
              <a:latin typeface="Arial Narrow" panose="020B0606020202030204" pitchFamily="34" charset="0"/>
              <a:ea typeface="Times New Roman" panose="02020603050405020304" pitchFamily="18" charset="0"/>
            </a:endParaRPr>
          </a:p>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Love The Inner Person Of Your Potential </a:t>
            </a:r>
            <a:r>
              <a:rPr lang="en-US" sz="2400" dirty="0">
                <a:latin typeface="Arial Narrow" panose="020B0606020202030204" pitchFamily="34" charset="0"/>
                <a:ea typeface="Times New Roman" panose="02020603050405020304" pitchFamily="18" charset="0"/>
              </a:rPr>
              <a:t>Marriage </a:t>
            </a:r>
            <a:r>
              <a:rPr lang="en-US" sz="2400" dirty="0">
                <a:effectLst/>
                <a:latin typeface="Arial Narrow" panose="020B0606020202030204" pitchFamily="34" charset="0"/>
                <a:ea typeface="Times New Roman" panose="02020603050405020304" pitchFamily="18" charset="0"/>
              </a:rPr>
              <a:t>Partner (And Vice Versa).</a:t>
            </a:r>
          </a:p>
        </p:txBody>
      </p:sp>
      <p:sp>
        <p:nvSpPr>
          <p:cNvPr id="9" name="TextBox 8">
            <a:extLst>
              <a:ext uri="{FF2B5EF4-FFF2-40B4-BE49-F238E27FC236}">
                <a16:creationId xmlns:a16="http://schemas.microsoft.com/office/drawing/2014/main" id="{4477FE25-E7DF-90CA-9472-7004E2C7F4B3}"/>
              </a:ext>
            </a:extLst>
          </p:cNvPr>
          <p:cNvSpPr txBox="1"/>
          <p:nvPr/>
        </p:nvSpPr>
        <p:spPr>
          <a:xfrm>
            <a:off x="0" y="1106860"/>
            <a:ext cx="9144000" cy="800219"/>
          </a:xfrm>
          <a:prstGeom prst="rect">
            <a:avLst/>
          </a:prstGeom>
          <a:noFill/>
        </p:spPr>
        <p:txBody>
          <a:bodyPr wrap="square" rtlCol="0">
            <a:spAutoFit/>
          </a:bodyPr>
          <a:lstStyle/>
          <a:p>
            <a:pPr algn="just"/>
            <a:r>
              <a:rPr lang="en-US" sz="2300" b="1" u="sng" dirty="0">
                <a:latin typeface="Arial Narrow" panose="020B0606020202030204" pitchFamily="34" charset="0"/>
              </a:rPr>
              <a:t>Prov. 19:13</a:t>
            </a:r>
            <a:r>
              <a:rPr lang="en-US" sz="2300" dirty="0">
                <a:latin typeface="Arial Narrow" panose="020B0606020202030204" pitchFamily="34" charset="0"/>
              </a:rPr>
              <a:t>, “</a:t>
            </a:r>
            <a:r>
              <a:rPr lang="en-US" sz="2300" b="1" dirty="0">
                <a:latin typeface="Arial Narrow" panose="020B0606020202030204" pitchFamily="34" charset="0"/>
              </a:rPr>
              <a:t>A foolish SON is the calamity of his father: </a:t>
            </a:r>
            <a:r>
              <a:rPr lang="en-US" sz="2300" u="sng" dirty="0">
                <a:latin typeface="Arial Narrow" panose="020B0606020202030204" pitchFamily="34" charset="0"/>
              </a:rPr>
              <a:t>and</a:t>
            </a:r>
            <a:r>
              <a:rPr lang="en-US" sz="2300" b="1" dirty="0">
                <a:latin typeface="Arial Narrow" panose="020B0606020202030204" pitchFamily="34" charset="0"/>
              </a:rPr>
              <a:t> the contentions of a WIFE are a continual dropping</a:t>
            </a:r>
            <a:r>
              <a:rPr lang="en-US" sz="2300" dirty="0">
                <a:latin typeface="Arial Narrow" panose="020B0606020202030204" pitchFamily="34" charset="0"/>
              </a:rPr>
              <a:t>.”  </a:t>
            </a:r>
            <a:r>
              <a:rPr lang="en-US" sz="2300" b="1" u="sng" dirty="0">
                <a:latin typeface="Arial Narrow" panose="020B0606020202030204" pitchFamily="34" charset="0"/>
              </a:rPr>
              <a:t>Cf. 27:15</a:t>
            </a:r>
          </a:p>
        </p:txBody>
      </p:sp>
      <p:sp>
        <p:nvSpPr>
          <p:cNvPr id="12" name="Rectangle 11">
            <a:extLst>
              <a:ext uri="{FF2B5EF4-FFF2-40B4-BE49-F238E27FC236}">
                <a16:creationId xmlns:a16="http://schemas.microsoft.com/office/drawing/2014/main" id="{A53F205C-3A5D-3F9A-4E82-179185381259}"/>
              </a:ext>
            </a:extLst>
          </p:cNvPr>
          <p:cNvSpPr/>
          <p:nvPr/>
        </p:nvSpPr>
        <p:spPr>
          <a:xfrm>
            <a:off x="5195001" y="1497206"/>
            <a:ext cx="1949380" cy="462224"/>
          </a:xfrm>
          <a:prstGeom prst="rect">
            <a:avLst/>
          </a:prstGeom>
          <a:solidFill>
            <a:schemeClr val="bg1">
              <a:lumMod val="85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The Choice Is Ours</a:t>
            </a:r>
          </a:p>
        </p:txBody>
      </p:sp>
      <p:sp>
        <p:nvSpPr>
          <p:cNvPr id="14" name="TextBox 13">
            <a:extLst>
              <a:ext uri="{FF2B5EF4-FFF2-40B4-BE49-F238E27FC236}">
                <a16:creationId xmlns:a16="http://schemas.microsoft.com/office/drawing/2014/main" id="{84729DEC-2E2A-7203-365B-BE4A197B8D63}"/>
              </a:ext>
            </a:extLst>
          </p:cNvPr>
          <p:cNvSpPr txBox="1"/>
          <p:nvPr/>
        </p:nvSpPr>
        <p:spPr>
          <a:xfrm>
            <a:off x="0" y="2794612"/>
            <a:ext cx="9144000" cy="800219"/>
          </a:xfrm>
          <a:prstGeom prst="rect">
            <a:avLst/>
          </a:prstGeom>
          <a:noFill/>
        </p:spPr>
        <p:txBody>
          <a:bodyPr wrap="square" rtlCol="0">
            <a:spAutoFit/>
          </a:bodyPr>
          <a:lstStyle/>
          <a:p>
            <a:pPr algn="just"/>
            <a:r>
              <a:rPr lang="en-US" sz="2300" b="1" u="sng" dirty="0">
                <a:latin typeface="Arial Narrow" panose="020B0606020202030204" pitchFamily="34" charset="0"/>
              </a:rPr>
              <a:t>Prov. 12:4</a:t>
            </a:r>
            <a:r>
              <a:rPr lang="en-US" sz="2300" dirty="0">
                <a:latin typeface="Arial Narrow" panose="020B0606020202030204" pitchFamily="34" charset="0"/>
              </a:rPr>
              <a:t>, “</a:t>
            </a:r>
            <a:r>
              <a:rPr lang="en-US" sz="2300" b="1" dirty="0">
                <a:latin typeface="Arial Narrow" panose="020B0606020202030204" pitchFamily="34" charset="0"/>
              </a:rPr>
              <a:t>A Virtuous Woman Is A Crown To Her Husband</a:t>
            </a:r>
            <a:r>
              <a:rPr lang="en-US" sz="2300" dirty="0">
                <a:latin typeface="Arial Narrow" panose="020B0606020202030204" pitchFamily="34" charset="0"/>
              </a:rPr>
              <a:t>: </a:t>
            </a:r>
            <a:r>
              <a:rPr lang="en-US" sz="2300" u="sng" dirty="0">
                <a:latin typeface="Arial Narrow" panose="020B0606020202030204" pitchFamily="34" charset="0"/>
              </a:rPr>
              <a:t>but</a:t>
            </a:r>
            <a:r>
              <a:rPr lang="en-US" sz="2300" dirty="0">
                <a:latin typeface="Arial Narrow" panose="020B0606020202030204" pitchFamily="34" charset="0"/>
              </a:rPr>
              <a:t> </a:t>
            </a:r>
            <a:r>
              <a:rPr lang="en-US" sz="2300" b="1" dirty="0">
                <a:latin typeface="Arial Narrow" panose="020B0606020202030204" pitchFamily="34" charset="0"/>
              </a:rPr>
              <a:t>She That Maketh Ashamed Is As Rottenness In His Bones</a:t>
            </a:r>
            <a:r>
              <a:rPr lang="en-US" sz="2300" dirty="0">
                <a:latin typeface="Arial Narrow" panose="020B0606020202030204" pitchFamily="34" charset="0"/>
              </a:rPr>
              <a:t>.”</a:t>
            </a:r>
            <a:endParaRPr lang="en-US" sz="2300" b="1" u="sng" dirty="0">
              <a:latin typeface="Arial Narrow" panose="020B0606020202030204" pitchFamily="34" charset="0"/>
            </a:endParaRPr>
          </a:p>
        </p:txBody>
      </p:sp>
      <p:sp>
        <p:nvSpPr>
          <p:cNvPr id="17" name="TextBox 16">
            <a:extLst>
              <a:ext uri="{FF2B5EF4-FFF2-40B4-BE49-F238E27FC236}">
                <a16:creationId xmlns:a16="http://schemas.microsoft.com/office/drawing/2014/main" id="{DA5095D5-0DAC-18EE-4AF4-A1872E2FA46B}"/>
              </a:ext>
            </a:extLst>
          </p:cNvPr>
          <p:cNvSpPr txBox="1"/>
          <p:nvPr/>
        </p:nvSpPr>
        <p:spPr>
          <a:xfrm>
            <a:off x="0" y="1953567"/>
            <a:ext cx="9144000" cy="830997"/>
          </a:xfrm>
          <a:prstGeom prst="rect">
            <a:avLst/>
          </a:prstGeom>
          <a:noFill/>
        </p:spPr>
        <p:txBody>
          <a:bodyPr wrap="square" rtlCol="0">
            <a:spAutoFit/>
          </a:bodyPr>
          <a:lstStyle/>
          <a:p>
            <a:pPr algn="ctr"/>
            <a:r>
              <a:rPr lang="en-US" sz="2400" b="1" dirty="0">
                <a:latin typeface="Arial Narrow" panose="020B0606020202030204" pitchFamily="34" charset="0"/>
              </a:rPr>
              <a:t>Many Young Men Grow Up To Be Fools (Reckless Men)</a:t>
            </a:r>
            <a:br>
              <a:rPr lang="en-US" sz="2400" b="1" dirty="0">
                <a:latin typeface="Arial Narrow" panose="020B0606020202030204" pitchFamily="34" charset="0"/>
              </a:rPr>
            </a:br>
            <a:r>
              <a:rPr lang="en-US" sz="2400" dirty="0">
                <a:latin typeface="Arial Narrow" panose="020B0606020202030204" pitchFamily="34" charset="0"/>
              </a:rPr>
              <a:t>Prov. 10:1; 15:20; 17:21, 25 (Cf. I Sam. 25)</a:t>
            </a:r>
          </a:p>
        </p:txBody>
      </p:sp>
      <p:sp>
        <p:nvSpPr>
          <p:cNvPr id="18" name="TextBox 17">
            <a:extLst>
              <a:ext uri="{FF2B5EF4-FFF2-40B4-BE49-F238E27FC236}">
                <a16:creationId xmlns:a16="http://schemas.microsoft.com/office/drawing/2014/main" id="{21D3E713-875F-0A93-BD13-A23D7675CB62}"/>
              </a:ext>
            </a:extLst>
          </p:cNvPr>
          <p:cNvSpPr txBox="1"/>
          <p:nvPr/>
        </p:nvSpPr>
        <p:spPr>
          <a:xfrm>
            <a:off x="-8374" y="3650383"/>
            <a:ext cx="9144000" cy="800219"/>
          </a:xfrm>
          <a:prstGeom prst="rect">
            <a:avLst/>
          </a:prstGeom>
          <a:noFill/>
        </p:spPr>
        <p:txBody>
          <a:bodyPr wrap="square" rtlCol="0">
            <a:spAutoFit/>
          </a:bodyPr>
          <a:lstStyle/>
          <a:p>
            <a:pPr algn="just"/>
            <a:r>
              <a:rPr lang="en-US" sz="2300" b="1" u="sng" dirty="0">
                <a:latin typeface="Arial Narrow" panose="020B0606020202030204" pitchFamily="34" charset="0"/>
              </a:rPr>
              <a:t>Prov. 25:24</a:t>
            </a:r>
            <a:r>
              <a:rPr lang="en-US" sz="2300" dirty="0">
                <a:latin typeface="Arial Narrow" panose="020B0606020202030204" pitchFamily="34" charset="0"/>
              </a:rPr>
              <a:t>, “</a:t>
            </a:r>
            <a:r>
              <a:rPr lang="en-US" sz="2300" b="1" dirty="0">
                <a:latin typeface="Arial Narrow" panose="020B0606020202030204" pitchFamily="34" charset="0"/>
              </a:rPr>
              <a:t>It Is Better To Dwell In The Corner Of The Housetop</a:t>
            </a:r>
            <a:r>
              <a:rPr lang="en-US" sz="2300" dirty="0">
                <a:latin typeface="Arial Narrow" panose="020B0606020202030204" pitchFamily="34" charset="0"/>
              </a:rPr>
              <a:t>, </a:t>
            </a:r>
            <a:r>
              <a:rPr lang="en-US" sz="2300" u="sng" dirty="0">
                <a:latin typeface="Arial Narrow" panose="020B0606020202030204" pitchFamily="34" charset="0"/>
              </a:rPr>
              <a:t>than with </a:t>
            </a:r>
            <a:r>
              <a:rPr lang="en-US" sz="2300" b="1" dirty="0">
                <a:latin typeface="Arial Narrow" panose="020B0606020202030204" pitchFamily="34" charset="0"/>
              </a:rPr>
              <a:t>A Brawling Woman And In A Wide House</a:t>
            </a:r>
            <a:r>
              <a:rPr lang="en-US" sz="2300" dirty="0">
                <a:latin typeface="Arial Narrow" panose="020B0606020202030204" pitchFamily="34" charset="0"/>
              </a:rPr>
              <a:t>.”  </a:t>
            </a:r>
            <a:r>
              <a:rPr lang="en-US" sz="2300" b="1" u="sng" dirty="0">
                <a:latin typeface="Arial Narrow" panose="020B0606020202030204" pitchFamily="34" charset="0"/>
              </a:rPr>
              <a:t>Cf. 21:9</a:t>
            </a:r>
            <a:r>
              <a:rPr lang="en-US" sz="2300" u="sng" dirty="0">
                <a:latin typeface="Arial Narrow" panose="020B0606020202030204" pitchFamily="34" charset="0"/>
              </a:rPr>
              <a:t>, </a:t>
            </a:r>
            <a:r>
              <a:rPr lang="en-US" sz="2300" b="1" u="sng" dirty="0">
                <a:latin typeface="Arial Narrow" panose="020B0606020202030204" pitchFamily="34" charset="0"/>
              </a:rPr>
              <a:t>19</a:t>
            </a:r>
          </a:p>
        </p:txBody>
      </p:sp>
      <p:sp>
        <p:nvSpPr>
          <p:cNvPr id="19" name="Rectangle 18">
            <a:extLst>
              <a:ext uri="{FF2B5EF4-FFF2-40B4-BE49-F238E27FC236}">
                <a16:creationId xmlns:a16="http://schemas.microsoft.com/office/drawing/2014/main" id="{AAFCBB2B-3F8F-5424-8C96-671E320FD3CB}"/>
              </a:ext>
            </a:extLst>
          </p:cNvPr>
          <p:cNvSpPr/>
          <p:nvPr/>
        </p:nvSpPr>
        <p:spPr>
          <a:xfrm>
            <a:off x="5990494" y="3176959"/>
            <a:ext cx="1949380" cy="462224"/>
          </a:xfrm>
          <a:prstGeom prst="rect">
            <a:avLst/>
          </a:prstGeom>
          <a:solidFill>
            <a:schemeClr val="bg1">
              <a:lumMod val="85000"/>
            </a:schemeClr>
          </a:solidFill>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The Choice Is Ours</a:t>
            </a:r>
          </a:p>
        </p:txBody>
      </p:sp>
    </p:spTree>
    <p:extLst>
      <p:ext uri="{BB962C8B-B14F-4D97-AF65-F5344CB8AC3E}">
        <p14:creationId xmlns:p14="http://schemas.microsoft.com/office/powerpoint/2010/main" val="32060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9" grpId="0"/>
      <p:bldP spid="12" grpId="0" animBg="1"/>
      <p:bldP spid="14" grpId="0"/>
      <p:bldP spid="17" grpId="0"/>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5460B-CBBE-F9CF-3203-49C84293F014}"/>
              </a:ext>
            </a:extLst>
          </p:cNvPr>
          <p:cNvSpPr txBox="1"/>
          <p:nvPr/>
        </p:nvSpPr>
        <p:spPr>
          <a:xfrm>
            <a:off x="0" y="498826"/>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We Are To Be Careful In All Areas Of Life</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D9C867E-4F56-8BE3-1133-6E47638FD219}"/>
              </a:ext>
            </a:extLst>
          </p:cNvPr>
          <p:cNvSpPr txBox="1"/>
          <p:nvPr/>
        </p:nvSpPr>
        <p:spPr>
          <a:xfrm>
            <a:off x="1676" y="6368750"/>
            <a:ext cx="9144000" cy="461665"/>
          </a:xfrm>
          <a:prstGeom prst="rect">
            <a:avLst/>
          </a:prstGeom>
          <a:noFill/>
          <a:effectLst>
            <a:softEdge rad="63500"/>
          </a:effectLst>
        </p:spPr>
        <p:txBody>
          <a:bodyPr wrap="square" rtlCol="0">
            <a:spAutoFit/>
          </a:bodyPr>
          <a:lstStyle/>
          <a:p>
            <a:pPr algn="ctr" fontAlgn="base"/>
            <a:r>
              <a:rPr lang="en-US" sz="2400" b="0" i="0" dirty="0">
                <a:solidFill>
                  <a:srgbClr val="000000"/>
                </a:solidFill>
                <a:effectLst/>
                <a:latin typeface="Arial Narrow" panose="020B0606020202030204" pitchFamily="34" charset="0"/>
              </a:rPr>
              <a:t>History Turns On Various Hinges, And So Do People’s Lives (Josh. 24:14-15).</a:t>
            </a:r>
          </a:p>
        </p:txBody>
      </p:sp>
      <p:sp>
        <p:nvSpPr>
          <p:cNvPr id="6" name="TextBox 5">
            <a:extLst>
              <a:ext uri="{FF2B5EF4-FFF2-40B4-BE49-F238E27FC236}">
                <a16:creationId xmlns:a16="http://schemas.microsoft.com/office/drawing/2014/main" id="{94144475-DA78-07DC-5DC5-B7D874D8337E}"/>
              </a:ext>
            </a:extLst>
          </p:cNvPr>
          <p:cNvSpPr txBox="1"/>
          <p:nvPr/>
        </p:nvSpPr>
        <p:spPr>
          <a:xfrm>
            <a:off x="3350" y="1095032"/>
            <a:ext cx="9144000" cy="892552"/>
          </a:xfrm>
          <a:prstGeom prst="rect">
            <a:avLst/>
          </a:prstGeom>
          <a:noFill/>
        </p:spPr>
        <p:txBody>
          <a:bodyPr wrap="square" rtlCol="0">
            <a:spAutoFit/>
          </a:bodyPr>
          <a:lstStyle/>
          <a:p>
            <a:pPr algn="just" fontAlgn="base"/>
            <a:r>
              <a:rPr lang="en-US" sz="2600" b="1" i="0" u="sng" dirty="0">
                <a:solidFill>
                  <a:srgbClr val="000000"/>
                </a:solidFill>
                <a:effectLst/>
                <a:latin typeface="Arial Narrow" panose="020B0606020202030204" pitchFamily="34" charset="0"/>
              </a:rPr>
              <a:t>Eph. 5:15-16</a:t>
            </a:r>
            <a:r>
              <a:rPr lang="en-US" sz="2600" i="0" dirty="0">
                <a:solidFill>
                  <a:srgbClr val="000000"/>
                </a:solidFill>
                <a:effectLst/>
                <a:latin typeface="Arial Narrow" panose="020B0606020202030204" pitchFamily="34" charset="0"/>
              </a:rPr>
              <a:t>, “See then that ye </a:t>
            </a:r>
            <a:r>
              <a:rPr lang="en-US" sz="2600" b="1" i="0" dirty="0">
                <a:solidFill>
                  <a:srgbClr val="000000"/>
                </a:solidFill>
                <a:effectLst/>
                <a:latin typeface="Arial Narrow" panose="020B0606020202030204" pitchFamily="34" charset="0"/>
              </a:rPr>
              <a:t>WALK</a:t>
            </a:r>
            <a:r>
              <a:rPr lang="en-US" sz="2600" i="0" dirty="0">
                <a:solidFill>
                  <a:srgbClr val="000000"/>
                </a:solidFill>
                <a:effectLst/>
                <a:latin typeface="Arial Narrow" panose="020B0606020202030204" pitchFamily="34" charset="0"/>
              </a:rPr>
              <a:t> </a:t>
            </a:r>
            <a:r>
              <a:rPr lang="en-US" sz="2600" b="1" i="0" dirty="0">
                <a:solidFill>
                  <a:srgbClr val="000000"/>
                </a:solidFill>
                <a:effectLst/>
                <a:latin typeface="Arial Narrow" panose="020B0606020202030204" pitchFamily="34" charset="0"/>
              </a:rPr>
              <a:t>CIRCUMSPECTLY</a:t>
            </a:r>
            <a:r>
              <a:rPr lang="en-US" sz="2600" i="0" dirty="0">
                <a:solidFill>
                  <a:srgbClr val="000000"/>
                </a:solidFill>
                <a:effectLst/>
                <a:latin typeface="Arial Narrow" panose="020B0606020202030204" pitchFamily="34" charset="0"/>
              </a:rPr>
              <a:t>, not as fools, but as wise, 16 </a:t>
            </a:r>
            <a:r>
              <a:rPr lang="en-US" sz="2600" b="1" i="0" dirty="0">
                <a:solidFill>
                  <a:srgbClr val="000000"/>
                </a:solidFill>
                <a:effectLst/>
                <a:latin typeface="Arial Narrow" panose="020B0606020202030204" pitchFamily="34" charset="0"/>
              </a:rPr>
              <a:t>REDEEMING THE TIME</a:t>
            </a:r>
            <a:r>
              <a:rPr lang="en-US" sz="2600" i="0" dirty="0">
                <a:solidFill>
                  <a:srgbClr val="000000"/>
                </a:solidFill>
                <a:effectLst/>
                <a:latin typeface="Arial Narrow" panose="020B0606020202030204" pitchFamily="34" charset="0"/>
              </a:rPr>
              <a:t>, because the days are evil.”</a:t>
            </a:r>
            <a:endParaRPr lang="en-US" sz="2600" dirty="0">
              <a:effectLst/>
              <a:latin typeface="Arial Narrow" panose="020B0606020202030204" pitchFamily="34" charset="0"/>
            </a:endParaRPr>
          </a:p>
        </p:txBody>
      </p:sp>
      <p:sp>
        <p:nvSpPr>
          <p:cNvPr id="7" name="TextBox 6">
            <a:extLst>
              <a:ext uri="{FF2B5EF4-FFF2-40B4-BE49-F238E27FC236}">
                <a16:creationId xmlns:a16="http://schemas.microsoft.com/office/drawing/2014/main" id="{1B881DB1-7353-2593-1678-793789763D18}"/>
              </a:ext>
            </a:extLst>
          </p:cNvPr>
          <p:cNvSpPr txBox="1"/>
          <p:nvPr/>
        </p:nvSpPr>
        <p:spPr>
          <a:xfrm>
            <a:off x="3355" y="2019478"/>
            <a:ext cx="9144000" cy="496611"/>
          </a:xfrm>
          <a:prstGeom prst="rect">
            <a:avLst/>
          </a:prstGeom>
          <a:noFill/>
        </p:spPr>
        <p:txBody>
          <a:bodyPr wrap="square" rtlCol="0">
            <a:spAutoFit/>
          </a:bodyPr>
          <a:lstStyle/>
          <a:p>
            <a:pPr algn="ctr">
              <a:lnSpc>
                <a:spcPct val="110000"/>
              </a:lnSpc>
            </a:pPr>
            <a:r>
              <a:rPr lang="en-US" sz="2600" b="1" i="0" dirty="0">
                <a:solidFill>
                  <a:srgbClr val="000000"/>
                </a:solidFill>
                <a:effectLst/>
                <a:latin typeface="Arial Narrow" panose="020B0606020202030204" pitchFamily="34" charset="0"/>
              </a:rPr>
              <a:t>Circumspectly </a:t>
            </a:r>
            <a:r>
              <a:rPr lang="en-US" sz="2600" i="0" dirty="0">
                <a:solidFill>
                  <a:srgbClr val="000000"/>
                </a:solidFill>
                <a:effectLst/>
                <a:latin typeface="Arial Narrow" panose="020B0606020202030204" pitchFamily="34" charset="0"/>
              </a:rPr>
              <a:t>(Gk. No. 199): </a:t>
            </a:r>
            <a:r>
              <a:rPr lang="en-US" altLang="en-US" sz="2600" dirty="0">
                <a:latin typeface="Arial Narrow" panose="020B0606020202030204" pitchFamily="34" charset="0"/>
              </a:rPr>
              <a:t>“exactly, accurately, diligently,” </a:t>
            </a:r>
            <a:r>
              <a:rPr lang="en-US" altLang="en-US" sz="2000" i="1" dirty="0">
                <a:latin typeface="Arial Narrow" panose="020B0606020202030204" pitchFamily="34" charset="0"/>
              </a:rPr>
              <a:t>Thayer</a:t>
            </a:r>
            <a:r>
              <a:rPr lang="en-US" altLang="en-US" sz="2000" dirty="0">
                <a:latin typeface="Arial Narrow" panose="020B0606020202030204" pitchFamily="34" charset="0"/>
              </a:rPr>
              <a:t> (p. 24)</a:t>
            </a:r>
            <a:endParaRPr lang="en-US" altLang="en-US" sz="2600" dirty="0">
              <a:latin typeface="Arial Narrow" panose="020B0606020202030204" pitchFamily="34" charset="0"/>
            </a:endParaRPr>
          </a:p>
        </p:txBody>
      </p:sp>
      <p:sp>
        <p:nvSpPr>
          <p:cNvPr id="8" name="TextBox 7">
            <a:extLst>
              <a:ext uri="{FF2B5EF4-FFF2-40B4-BE49-F238E27FC236}">
                <a16:creationId xmlns:a16="http://schemas.microsoft.com/office/drawing/2014/main" id="{0651FE52-7BD5-34A7-586F-C1722A2685D9}"/>
              </a:ext>
            </a:extLst>
          </p:cNvPr>
          <p:cNvSpPr txBox="1"/>
          <p:nvPr/>
        </p:nvSpPr>
        <p:spPr>
          <a:xfrm>
            <a:off x="-5019" y="2624053"/>
            <a:ext cx="9144000" cy="492443"/>
          </a:xfrm>
          <a:prstGeom prst="rect">
            <a:avLst/>
          </a:prstGeom>
          <a:noFill/>
        </p:spPr>
        <p:txBody>
          <a:bodyPr wrap="square" rtlCol="0">
            <a:spAutoFit/>
          </a:bodyPr>
          <a:lstStyle/>
          <a:p>
            <a:pPr algn="ctr" fontAlgn="base"/>
            <a:r>
              <a:rPr lang="en-US" sz="2600" b="1" i="0" u="sng" dirty="0">
                <a:solidFill>
                  <a:srgbClr val="000000"/>
                </a:solidFill>
                <a:effectLst/>
                <a:latin typeface="Arial Narrow" panose="020B0606020202030204" pitchFamily="34" charset="0"/>
              </a:rPr>
              <a:t>NIV</a:t>
            </a:r>
            <a:r>
              <a:rPr lang="en-US" sz="2600" i="0" dirty="0">
                <a:solidFill>
                  <a:srgbClr val="000000"/>
                </a:solidFill>
                <a:effectLst/>
                <a:latin typeface="Arial Narrow" panose="020B0606020202030204" pitchFamily="34" charset="0"/>
              </a:rPr>
              <a:t>, “</a:t>
            </a:r>
            <a:r>
              <a:rPr lang="en-US" sz="2600" b="0" i="1" dirty="0">
                <a:solidFill>
                  <a:srgbClr val="001320"/>
                </a:solidFill>
                <a:effectLst/>
                <a:latin typeface="Arial Narrow" panose="020B0606020202030204" pitchFamily="34" charset="0"/>
              </a:rPr>
              <a:t>Be very careful, then, how you live–not as unwise but as wise</a:t>
            </a:r>
            <a:r>
              <a:rPr lang="en-US" sz="2600" b="0" i="0" dirty="0">
                <a:solidFill>
                  <a:srgbClr val="001320"/>
                </a:solidFill>
                <a:effectLst/>
                <a:latin typeface="Arial Narrow" panose="020B0606020202030204" pitchFamily="34" charset="0"/>
              </a:rPr>
              <a:t>.</a:t>
            </a:r>
            <a:r>
              <a:rPr lang="en-US" sz="2600" i="0" dirty="0">
                <a:solidFill>
                  <a:srgbClr val="000000"/>
                </a:solidFill>
                <a:effectLst/>
                <a:latin typeface="Arial Narrow" panose="020B0606020202030204" pitchFamily="34" charset="0"/>
              </a:rPr>
              <a:t>”</a:t>
            </a:r>
            <a:endParaRPr lang="en-US" sz="2600" dirty="0">
              <a:effectLst/>
              <a:latin typeface="Arial Narrow" panose="020B0606020202030204" pitchFamily="34" charset="0"/>
            </a:endParaRPr>
          </a:p>
        </p:txBody>
      </p:sp>
      <p:sp>
        <p:nvSpPr>
          <p:cNvPr id="15" name="TextBox 14">
            <a:extLst>
              <a:ext uri="{FF2B5EF4-FFF2-40B4-BE49-F238E27FC236}">
                <a16:creationId xmlns:a16="http://schemas.microsoft.com/office/drawing/2014/main" id="{57C7B266-BCF2-9F2B-0328-4332A8005954}"/>
              </a:ext>
            </a:extLst>
          </p:cNvPr>
          <p:cNvSpPr txBox="1"/>
          <p:nvPr/>
        </p:nvSpPr>
        <p:spPr>
          <a:xfrm>
            <a:off x="0" y="3262122"/>
            <a:ext cx="9144000" cy="861774"/>
          </a:xfrm>
          <a:prstGeom prst="rect">
            <a:avLst/>
          </a:prstGeom>
          <a:solidFill>
            <a:schemeClr val="bg1">
              <a:lumMod val="85000"/>
            </a:schemeClr>
          </a:solidFill>
          <a:effectLst>
            <a:softEdge rad="63500"/>
          </a:effectLst>
        </p:spPr>
        <p:txBody>
          <a:bodyPr wrap="square" rtlCol="0">
            <a:spAutoFit/>
          </a:bodyPr>
          <a:lstStyle/>
          <a:p>
            <a:pPr algn="ctr" fontAlgn="base"/>
            <a:r>
              <a:rPr lang="en-US" sz="2600" b="0" i="0" dirty="0">
                <a:solidFill>
                  <a:srgbClr val="000000"/>
                </a:solidFill>
                <a:effectLst/>
                <a:latin typeface="Arial Narrow" panose="020B0606020202030204" pitchFamily="34" charset="0"/>
              </a:rPr>
              <a:t>People Have Choices To Make—Choices With Eternal Consequences.</a:t>
            </a:r>
            <a:br>
              <a:rPr lang="en-US" sz="2600" b="0" i="0" dirty="0">
                <a:solidFill>
                  <a:srgbClr val="000000"/>
                </a:solidFill>
                <a:effectLst/>
                <a:latin typeface="Arial Narrow" panose="020B0606020202030204" pitchFamily="34" charset="0"/>
              </a:rPr>
            </a:br>
            <a:r>
              <a:rPr lang="en-US" sz="2400" b="0" i="0" dirty="0">
                <a:solidFill>
                  <a:srgbClr val="000000"/>
                </a:solidFill>
                <a:effectLst/>
                <a:latin typeface="Arial Narrow" panose="020B0606020202030204" pitchFamily="34" charset="0"/>
              </a:rPr>
              <a:t>(Decisions Determine Destiny)</a:t>
            </a:r>
          </a:p>
        </p:txBody>
      </p:sp>
      <p:sp>
        <p:nvSpPr>
          <p:cNvPr id="16" name="TextBox 15">
            <a:extLst>
              <a:ext uri="{FF2B5EF4-FFF2-40B4-BE49-F238E27FC236}">
                <a16:creationId xmlns:a16="http://schemas.microsoft.com/office/drawing/2014/main" id="{2207E729-E40F-B371-63EC-770C552AB95E}"/>
              </a:ext>
            </a:extLst>
          </p:cNvPr>
          <p:cNvSpPr txBox="1"/>
          <p:nvPr/>
        </p:nvSpPr>
        <p:spPr>
          <a:xfrm>
            <a:off x="3356" y="4220080"/>
            <a:ext cx="9144000" cy="1938992"/>
          </a:xfrm>
          <a:prstGeom prst="rect">
            <a:avLst/>
          </a:prstGeom>
          <a:noFill/>
          <a:effectLst>
            <a:softEdge rad="63500"/>
          </a:effectLst>
        </p:spPr>
        <p:txBody>
          <a:bodyPr wrap="square" rtlCol="0">
            <a:spAutoFit/>
          </a:bodyPr>
          <a:lstStyle/>
          <a:p>
            <a:pPr algn="ctr" fontAlgn="base"/>
            <a:r>
              <a:rPr lang="en-US" sz="2400" b="0" i="0" dirty="0">
                <a:solidFill>
                  <a:srgbClr val="000000"/>
                </a:solidFill>
                <a:effectLst/>
                <a:latin typeface="Arial Narrow" panose="020B0606020202030204" pitchFamily="34" charset="0"/>
              </a:rPr>
              <a:t>This Is Why It Is Worthwhile To Look Ahead, To Set A Course,</a:t>
            </a:r>
            <a:br>
              <a:rPr lang="en-US" sz="2400" b="0" i="0" dirty="0">
                <a:solidFill>
                  <a:srgbClr val="000000"/>
                </a:solidFill>
                <a:effectLst/>
                <a:latin typeface="Arial Narrow" panose="020B0606020202030204" pitchFamily="34" charset="0"/>
              </a:rPr>
            </a:br>
            <a:r>
              <a:rPr lang="en-US" sz="2400" b="0" i="0" dirty="0">
                <a:solidFill>
                  <a:srgbClr val="000000"/>
                </a:solidFill>
                <a:effectLst/>
                <a:latin typeface="Arial Narrow" panose="020B0606020202030204" pitchFamily="34" charset="0"/>
              </a:rPr>
              <a:t>To Be As Ready As Possible When The Moment Of Decision Comes.</a:t>
            </a:r>
          </a:p>
          <a:p>
            <a:pPr algn="ctr" fontAlgn="base"/>
            <a:endParaRPr lang="en-US" sz="2400" b="0" i="0" dirty="0">
              <a:solidFill>
                <a:srgbClr val="000000"/>
              </a:solidFill>
              <a:effectLst/>
              <a:latin typeface="Arial Narrow" panose="020B0606020202030204" pitchFamily="34" charset="0"/>
            </a:endParaRPr>
          </a:p>
          <a:p>
            <a:pPr algn="ctr" fontAlgn="base"/>
            <a:r>
              <a:rPr lang="en-US" sz="2400" b="0" i="0" dirty="0">
                <a:solidFill>
                  <a:srgbClr val="000000"/>
                </a:solidFill>
                <a:effectLst/>
                <a:latin typeface="Arial Narrow" panose="020B0606020202030204" pitchFamily="34" charset="0"/>
              </a:rPr>
              <a:t>The Second Most Vital Decision For Us To Consider Is: </a:t>
            </a:r>
            <a:r>
              <a:rPr lang="en-US" sz="2400" b="1" i="0" dirty="0">
                <a:solidFill>
                  <a:srgbClr val="0000FF"/>
                </a:solidFill>
                <a:effectLst/>
                <a:latin typeface="Arial Narrow" panose="020B0606020202030204" pitchFamily="34" charset="0"/>
              </a:rPr>
              <a:t>Whom Shall I Marry</a:t>
            </a:r>
            <a:r>
              <a:rPr lang="en-US" sz="2400" b="0" i="0" dirty="0">
                <a:solidFill>
                  <a:srgbClr val="000000"/>
                </a:solidFill>
                <a:effectLst/>
                <a:latin typeface="Arial Narrow" panose="020B0606020202030204" pitchFamily="34" charset="0"/>
              </a:rPr>
              <a:t>?</a:t>
            </a:r>
          </a:p>
          <a:p>
            <a:pPr algn="ctr" fontAlgn="base"/>
            <a:r>
              <a:rPr lang="en-US" sz="2400" i="1" dirty="0">
                <a:effectLst/>
                <a:latin typeface="Arial Narrow" panose="020B0606020202030204" pitchFamily="34" charset="0"/>
              </a:rPr>
              <a:t>“When The Time For Decision Arrives, The Time For Preparation Is Past.</a:t>
            </a:r>
            <a:r>
              <a:rPr lang="en-US" sz="2400" dirty="0">
                <a:effectLst/>
                <a:latin typeface="Arial Narrow" panose="020B0606020202030204" pitchFamily="34" charset="0"/>
              </a:rPr>
              <a:t>”</a:t>
            </a:r>
          </a:p>
        </p:txBody>
      </p:sp>
    </p:spTree>
    <p:extLst>
      <p:ext uri="{BB962C8B-B14F-4D97-AF65-F5344CB8AC3E}">
        <p14:creationId xmlns:p14="http://schemas.microsoft.com/office/powerpoint/2010/main" val="15331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 calcmode="lin" valueType="num">
                                      <p:cBhvr>
                                        <p:cTn id="44"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16">
                                            <p:txEl>
                                              <p:pRg st="0" end="0"/>
                                            </p:txEl>
                                          </p:spTgt>
                                        </p:tgtEl>
                                      </p:cBhvr>
                                    </p:animEffect>
                                  </p:childTnLst>
                                </p:cTn>
                              </p:par>
                            </p:childTnLst>
                          </p:cTn>
                        </p:par>
                        <p:par>
                          <p:cTn id="47" fill="hold">
                            <p:stCondLst>
                              <p:cond delay="1000"/>
                            </p:stCondLst>
                            <p:childTnLst>
                              <p:par>
                                <p:cTn id="48" presetID="53" presetClass="entr" presetSubtype="16" fill="hold" nodeType="afterEffect">
                                  <p:stCondLst>
                                    <p:cond delay="0"/>
                                  </p:stCondLst>
                                  <p:childTnLst>
                                    <p:set>
                                      <p:cBhvr>
                                        <p:cTn id="49" dur="1" fill="hold">
                                          <p:stCondLst>
                                            <p:cond delay="0"/>
                                          </p:stCondLst>
                                        </p:cTn>
                                        <p:tgtEl>
                                          <p:spTgt spid="16">
                                            <p:txEl>
                                              <p:pRg st="2" end="2"/>
                                            </p:txEl>
                                          </p:spTgt>
                                        </p:tgtEl>
                                        <p:attrNameLst>
                                          <p:attrName>style.visibility</p:attrName>
                                        </p:attrNameLst>
                                      </p:cBhvr>
                                      <p:to>
                                        <p:strVal val="visible"/>
                                      </p:to>
                                    </p:set>
                                    <p:anim calcmode="lin" valueType="num">
                                      <p:cBhvr>
                                        <p:cTn id="50"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16">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16">
                                            <p:txEl>
                                              <p:pRg st="2" end="2"/>
                                            </p:txEl>
                                          </p:spTgt>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xEl>
                                              <p:pRg st="3" end="3"/>
                                            </p:txEl>
                                          </p:spTgt>
                                        </p:tgtEl>
                                        <p:attrNameLst>
                                          <p:attrName>style.visibility</p:attrName>
                                        </p:attrNameLst>
                                      </p:cBhvr>
                                      <p:to>
                                        <p:strVal val="visible"/>
                                      </p:to>
                                    </p:set>
                                    <p:anim calcmode="lin" valueType="num">
                                      <p:cBhvr>
                                        <p:cTn id="55" dur="5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16">
                                            <p:txEl>
                                              <p:pRg st="3" end="3"/>
                                            </p:txEl>
                                          </p:spTgt>
                                        </p:tgtEl>
                                      </p:cBhvr>
                                    </p:animEffect>
                                  </p:childTnLst>
                                </p:cTn>
                              </p:par>
                            </p:childTnLst>
                          </p:cTn>
                        </p:par>
                        <p:par>
                          <p:cTn id="58" fill="hold">
                            <p:stCondLst>
                              <p:cond delay="1500"/>
                            </p:stCondLst>
                            <p:childTnLst>
                              <p:par>
                                <p:cTn id="59" presetID="53" presetClass="entr" presetSubtype="16"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5460B-CBBE-F9CF-3203-49C84293F014}"/>
              </a:ext>
            </a:extLst>
          </p:cNvPr>
          <p:cNvSpPr txBox="1"/>
          <p:nvPr/>
        </p:nvSpPr>
        <p:spPr>
          <a:xfrm>
            <a:off x="0" y="498826"/>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We Are To Be Careful In All Areas Of Life</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D9C867E-4F56-8BE3-1133-6E47638FD219}"/>
              </a:ext>
            </a:extLst>
          </p:cNvPr>
          <p:cNvSpPr txBox="1"/>
          <p:nvPr/>
        </p:nvSpPr>
        <p:spPr>
          <a:xfrm>
            <a:off x="1676" y="5524678"/>
            <a:ext cx="9144000" cy="830997"/>
          </a:xfrm>
          <a:prstGeom prst="rect">
            <a:avLst/>
          </a:prstGeom>
          <a:noFill/>
        </p:spPr>
        <p:txBody>
          <a:bodyPr wrap="square" rtlCol="0">
            <a:spAutoFit/>
          </a:bodyPr>
          <a:lstStyle/>
          <a:p>
            <a:pPr algn="ctr" fontAlgn="base"/>
            <a:r>
              <a:rPr lang="en-US" sz="2400" i="0" dirty="0">
                <a:solidFill>
                  <a:srgbClr val="000000"/>
                </a:solidFill>
                <a:effectLst/>
                <a:latin typeface="Arial Narrow" panose="020B0606020202030204" pitchFamily="34" charset="0"/>
              </a:rPr>
              <a:t>Why Be Cautious About Who We Date? Those Whom We </a:t>
            </a:r>
            <a:r>
              <a:rPr lang="en-US" sz="2400" dirty="0">
                <a:solidFill>
                  <a:srgbClr val="000000"/>
                </a:solidFill>
                <a:latin typeface="Arial Narrow" panose="020B0606020202030204" pitchFamily="34" charset="0"/>
              </a:rPr>
              <a:t>May Envision Dating,</a:t>
            </a:r>
            <a:br>
              <a:rPr lang="en-US" sz="2400" dirty="0">
                <a:solidFill>
                  <a:srgbClr val="000000"/>
                </a:solidFill>
                <a:latin typeface="Arial Narrow" panose="020B0606020202030204" pitchFamily="34" charset="0"/>
              </a:rPr>
            </a:br>
            <a:r>
              <a:rPr lang="en-US" sz="2400" b="1" dirty="0">
                <a:solidFill>
                  <a:srgbClr val="000000"/>
                </a:solidFill>
                <a:latin typeface="Arial Narrow" panose="020B0606020202030204" pitchFamily="34" charset="0"/>
              </a:rPr>
              <a:t>May</a:t>
            </a:r>
            <a:r>
              <a:rPr lang="en-US" sz="2400" dirty="0">
                <a:solidFill>
                  <a:srgbClr val="000000"/>
                </a:solidFill>
                <a:latin typeface="Arial Narrow" panose="020B0606020202030204" pitchFamily="34" charset="0"/>
              </a:rPr>
              <a:t> </a:t>
            </a:r>
            <a:r>
              <a:rPr lang="en-US" sz="2400" i="1" dirty="0">
                <a:solidFill>
                  <a:srgbClr val="000000"/>
                </a:solidFill>
                <a:latin typeface="Arial Narrow" panose="020B0606020202030204" pitchFamily="34" charset="0"/>
              </a:rPr>
              <a:t>Or</a:t>
            </a:r>
            <a:r>
              <a:rPr lang="en-US" sz="2400" dirty="0">
                <a:solidFill>
                  <a:srgbClr val="000000"/>
                </a:solidFill>
                <a:latin typeface="Arial Narrow" panose="020B0606020202030204" pitchFamily="34" charset="0"/>
              </a:rPr>
              <a:t> </a:t>
            </a:r>
            <a:r>
              <a:rPr lang="en-US" sz="2400" b="1" dirty="0">
                <a:solidFill>
                  <a:srgbClr val="000000"/>
                </a:solidFill>
                <a:latin typeface="Arial Narrow" panose="020B0606020202030204" pitchFamily="34" charset="0"/>
              </a:rPr>
              <a:t>May Not Have A Right To Marry </a:t>
            </a:r>
            <a:r>
              <a:rPr lang="en-US" sz="2400" dirty="0">
                <a:effectLst/>
                <a:latin typeface="Arial Narrow" panose="020B0606020202030204" pitchFamily="34" charset="0"/>
                <a:ea typeface="Times New Roman" panose="02020603050405020304" pitchFamily="18" charset="0"/>
              </a:rPr>
              <a:t>(Rom. 7:2-3; I Cor. 7:27, 39)</a:t>
            </a:r>
            <a:r>
              <a:rPr lang="en-US" sz="2400" dirty="0">
                <a:solidFill>
                  <a:srgbClr val="000000"/>
                </a:solidFill>
                <a:latin typeface="Arial Narrow" panose="020B0606020202030204" pitchFamily="34" charset="0"/>
              </a:rPr>
              <a:t>. </a:t>
            </a:r>
            <a:endParaRPr lang="en-US" sz="2400" dirty="0">
              <a:effectLst/>
              <a:latin typeface="Arial Narrow" panose="020B0606020202030204" pitchFamily="34" charset="0"/>
            </a:endParaRPr>
          </a:p>
        </p:txBody>
      </p:sp>
      <p:sp>
        <p:nvSpPr>
          <p:cNvPr id="6" name="TextBox 5">
            <a:extLst>
              <a:ext uri="{FF2B5EF4-FFF2-40B4-BE49-F238E27FC236}">
                <a16:creationId xmlns:a16="http://schemas.microsoft.com/office/drawing/2014/main" id="{94144475-DA78-07DC-5DC5-B7D874D8337E}"/>
              </a:ext>
            </a:extLst>
          </p:cNvPr>
          <p:cNvSpPr txBox="1"/>
          <p:nvPr/>
        </p:nvSpPr>
        <p:spPr>
          <a:xfrm>
            <a:off x="3350" y="1095032"/>
            <a:ext cx="9144000" cy="892552"/>
          </a:xfrm>
          <a:prstGeom prst="rect">
            <a:avLst/>
          </a:prstGeom>
          <a:noFill/>
        </p:spPr>
        <p:txBody>
          <a:bodyPr wrap="square" rtlCol="0">
            <a:spAutoFit/>
          </a:bodyPr>
          <a:lstStyle/>
          <a:p>
            <a:pPr algn="just" fontAlgn="base"/>
            <a:r>
              <a:rPr lang="en-US" sz="2600" b="1" i="0" u="sng" dirty="0">
                <a:solidFill>
                  <a:srgbClr val="000000"/>
                </a:solidFill>
                <a:effectLst/>
                <a:latin typeface="Arial Narrow" panose="020B0606020202030204" pitchFamily="34" charset="0"/>
              </a:rPr>
              <a:t>Eph. 5:15-16</a:t>
            </a:r>
            <a:r>
              <a:rPr lang="en-US" sz="2600" i="0" dirty="0">
                <a:solidFill>
                  <a:srgbClr val="000000"/>
                </a:solidFill>
                <a:effectLst/>
                <a:latin typeface="Arial Narrow" panose="020B0606020202030204" pitchFamily="34" charset="0"/>
              </a:rPr>
              <a:t>, “See then that ye </a:t>
            </a:r>
            <a:r>
              <a:rPr lang="en-US" sz="2600" b="1" i="0" dirty="0">
                <a:solidFill>
                  <a:srgbClr val="000000"/>
                </a:solidFill>
                <a:effectLst/>
                <a:latin typeface="Arial Narrow" panose="020B0606020202030204" pitchFamily="34" charset="0"/>
              </a:rPr>
              <a:t>WALK</a:t>
            </a:r>
            <a:r>
              <a:rPr lang="en-US" sz="2600" i="0" dirty="0">
                <a:solidFill>
                  <a:srgbClr val="000000"/>
                </a:solidFill>
                <a:effectLst/>
                <a:latin typeface="Arial Narrow" panose="020B0606020202030204" pitchFamily="34" charset="0"/>
              </a:rPr>
              <a:t> </a:t>
            </a:r>
            <a:r>
              <a:rPr lang="en-US" sz="2600" b="1" i="0" dirty="0">
                <a:solidFill>
                  <a:srgbClr val="000000"/>
                </a:solidFill>
                <a:effectLst/>
                <a:latin typeface="Arial Narrow" panose="020B0606020202030204" pitchFamily="34" charset="0"/>
              </a:rPr>
              <a:t>CIRCUMSPECTLY</a:t>
            </a:r>
            <a:r>
              <a:rPr lang="en-US" sz="2600" i="0" dirty="0">
                <a:solidFill>
                  <a:srgbClr val="000000"/>
                </a:solidFill>
                <a:effectLst/>
                <a:latin typeface="Arial Narrow" panose="020B0606020202030204" pitchFamily="34" charset="0"/>
              </a:rPr>
              <a:t>, not as fools, but as wise, 16 </a:t>
            </a:r>
            <a:r>
              <a:rPr lang="en-US" sz="2600" b="1" i="0" dirty="0">
                <a:solidFill>
                  <a:srgbClr val="000000"/>
                </a:solidFill>
                <a:effectLst/>
                <a:latin typeface="Arial Narrow" panose="020B0606020202030204" pitchFamily="34" charset="0"/>
              </a:rPr>
              <a:t>REDEEMING THE TIME</a:t>
            </a:r>
            <a:r>
              <a:rPr lang="en-US" sz="2600" i="0" dirty="0">
                <a:solidFill>
                  <a:srgbClr val="000000"/>
                </a:solidFill>
                <a:effectLst/>
                <a:latin typeface="Arial Narrow" panose="020B0606020202030204" pitchFamily="34" charset="0"/>
              </a:rPr>
              <a:t>, because the days are evil.”</a:t>
            </a:r>
            <a:endParaRPr lang="en-US" sz="2600" dirty="0">
              <a:effectLst/>
              <a:latin typeface="Arial Narrow" panose="020B0606020202030204" pitchFamily="34" charset="0"/>
            </a:endParaRPr>
          </a:p>
        </p:txBody>
      </p:sp>
      <p:sp>
        <p:nvSpPr>
          <p:cNvPr id="7" name="TextBox 6">
            <a:extLst>
              <a:ext uri="{FF2B5EF4-FFF2-40B4-BE49-F238E27FC236}">
                <a16:creationId xmlns:a16="http://schemas.microsoft.com/office/drawing/2014/main" id="{1B881DB1-7353-2593-1678-793789763D18}"/>
              </a:ext>
            </a:extLst>
          </p:cNvPr>
          <p:cNvSpPr txBox="1"/>
          <p:nvPr/>
        </p:nvSpPr>
        <p:spPr>
          <a:xfrm>
            <a:off x="3355" y="2019478"/>
            <a:ext cx="9144000" cy="496611"/>
          </a:xfrm>
          <a:prstGeom prst="rect">
            <a:avLst/>
          </a:prstGeom>
          <a:noFill/>
        </p:spPr>
        <p:txBody>
          <a:bodyPr wrap="square" rtlCol="0">
            <a:spAutoFit/>
          </a:bodyPr>
          <a:lstStyle/>
          <a:p>
            <a:pPr algn="ctr">
              <a:lnSpc>
                <a:spcPct val="110000"/>
              </a:lnSpc>
            </a:pPr>
            <a:r>
              <a:rPr lang="en-US" sz="2600" b="1" i="0" dirty="0">
                <a:solidFill>
                  <a:srgbClr val="000000"/>
                </a:solidFill>
                <a:effectLst/>
                <a:latin typeface="Arial Narrow" panose="020B0606020202030204" pitchFamily="34" charset="0"/>
              </a:rPr>
              <a:t>Circumspectly </a:t>
            </a:r>
            <a:r>
              <a:rPr lang="en-US" sz="2600" i="0" dirty="0">
                <a:solidFill>
                  <a:srgbClr val="000000"/>
                </a:solidFill>
                <a:effectLst/>
                <a:latin typeface="Arial Narrow" panose="020B0606020202030204" pitchFamily="34" charset="0"/>
              </a:rPr>
              <a:t>(Gk. No. 199): </a:t>
            </a:r>
            <a:r>
              <a:rPr lang="en-US" altLang="en-US" sz="2600" dirty="0">
                <a:latin typeface="Arial Narrow" panose="020B0606020202030204" pitchFamily="34" charset="0"/>
              </a:rPr>
              <a:t>“exactly, accurately, diligently,” </a:t>
            </a:r>
            <a:r>
              <a:rPr lang="en-US" altLang="en-US" sz="2000" i="1" dirty="0">
                <a:latin typeface="Arial Narrow" panose="020B0606020202030204" pitchFamily="34" charset="0"/>
              </a:rPr>
              <a:t>Thayer</a:t>
            </a:r>
            <a:r>
              <a:rPr lang="en-US" altLang="en-US" sz="2000" dirty="0">
                <a:latin typeface="Arial Narrow" panose="020B0606020202030204" pitchFamily="34" charset="0"/>
              </a:rPr>
              <a:t> (p. 24)</a:t>
            </a:r>
            <a:endParaRPr lang="en-US" altLang="en-US" sz="2600" dirty="0">
              <a:latin typeface="Arial Narrow" panose="020B0606020202030204" pitchFamily="34" charset="0"/>
            </a:endParaRPr>
          </a:p>
        </p:txBody>
      </p:sp>
      <p:sp>
        <p:nvSpPr>
          <p:cNvPr id="8" name="TextBox 7">
            <a:extLst>
              <a:ext uri="{FF2B5EF4-FFF2-40B4-BE49-F238E27FC236}">
                <a16:creationId xmlns:a16="http://schemas.microsoft.com/office/drawing/2014/main" id="{0651FE52-7BD5-34A7-586F-C1722A2685D9}"/>
              </a:ext>
            </a:extLst>
          </p:cNvPr>
          <p:cNvSpPr txBox="1"/>
          <p:nvPr/>
        </p:nvSpPr>
        <p:spPr>
          <a:xfrm>
            <a:off x="-5019" y="2624053"/>
            <a:ext cx="9144000" cy="492443"/>
          </a:xfrm>
          <a:prstGeom prst="rect">
            <a:avLst/>
          </a:prstGeom>
          <a:noFill/>
        </p:spPr>
        <p:txBody>
          <a:bodyPr wrap="square" rtlCol="0">
            <a:spAutoFit/>
          </a:bodyPr>
          <a:lstStyle/>
          <a:p>
            <a:pPr algn="ctr" fontAlgn="base"/>
            <a:r>
              <a:rPr lang="en-US" sz="2600" b="1" i="0" u="sng" dirty="0">
                <a:solidFill>
                  <a:srgbClr val="000000"/>
                </a:solidFill>
                <a:effectLst/>
                <a:latin typeface="Arial Narrow" panose="020B0606020202030204" pitchFamily="34" charset="0"/>
              </a:rPr>
              <a:t>NIV</a:t>
            </a:r>
            <a:r>
              <a:rPr lang="en-US" sz="2600" i="0" dirty="0">
                <a:solidFill>
                  <a:srgbClr val="000000"/>
                </a:solidFill>
                <a:effectLst/>
                <a:latin typeface="Arial Narrow" panose="020B0606020202030204" pitchFamily="34" charset="0"/>
              </a:rPr>
              <a:t>, “</a:t>
            </a:r>
            <a:r>
              <a:rPr lang="en-US" sz="2600" b="0" i="1" dirty="0">
                <a:solidFill>
                  <a:srgbClr val="001320"/>
                </a:solidFill>
                <a:effectLst/>
                <a:latin typeface="Arial Narrow" panose="020B0606020202030204" pitchFamily="34" charset="0"/>
              </a:rPr>
              <a:t>Be very careful, then, how you live–not as unwise but as wise</a:t>
            </a:r>
            <a:r>
              <a:rPr lang="en-US" sz="2600" b="0" i="0" dirty="0">
                <a:solidFill>
                  <a:srgbClr val="001320"/>
                </a:solidFill>
                <a:effectLst/>
                <a:latin typeface="Arial Narrow" panose="020B0606020202030204" pitchFamily="34" charset="0"/>
              </a:rPr>
              <a:t>.</a:t>
            </a:r>
            <a:r>
              <a:rPr lang="en-US" sz="2600" i="0" dirty="0">
                <a:solidFill>
                  <a:srgbClr val="000000"/>
                </a:solidFill>
                <a:effectLst/>
                <a:latin typeface="Arial Narrow" panose="020B0606020202030204" pitchFamily="34" charset="0"/>
              </a:rPr>
              <a:t>”</a:t>
            </a:r>
            <a:endParaRPr lang="en-US" sz="2600" dirty="0">
              <a:effectLst/>
              <a:latin typeface="Arial Narrow" panose="020B0606020202030204" pitchFamily="34" charset="0"/>
            </a:endParaRPr>
          </a:p>
        </p:txBody>
      </p:sp>
      <p:sp>
        <p:nvSpPr>
          <p:cNvPr id="2" name="TextBox 1">
            <a:extLst>
              <a:ext uri="{FF2B5EF4-FFF2-40B4-BE49-F238E27FC236}">
                <a16:creationId xmlns:a16="http://schemas.microsoft.com/office/drawing/2014/main" id="{BA342F8E-E4DC-8FF7-A67D-CDE0DD50C803}"/>
              </a:ext>
            </a:extLst>
          </p:cNvPr>
          <p:cNvSpPr txBox="1"/>
          <p:nvPr/>
        </p:nvSpPr>
        <p:spPr>
          <a:xfrm>
            <a:off x="3355" y="3195132"/>
            <a:ext cx="9144000" cy="527773"/>
          </a:xfrm>
          <a:prstGeom prst="rect">
            <a:avLst/>
          </a:prstGeom>
          <a:solidFill>
            <a:schemeClr val="bg1">
              <a:lumMod val="75000"/>
            </a:schemeClr>
          </a:solidFill>
          <a:effectLst>
            <a:softEdge rad="63500"/>
          </a:effectLst>
        </p:spPr>
        <p:txBody>
          <a:bodyPr wrap="square" rtlCol="0">
            <a:spAutoFit/>
          </a:bodyPr>
          <a:lstStyle/>
          <a:p>
            <a:pPr algn="ctr">
              <a:lnSpc>
                <a:spcPct val="110000"/>
              </a:lnSpc>
            </a:pPr>
            <a:r>
              <a:rPr lang="en-US" sz="2800" b="1" i="0" u="sng" dirty="0">
                <a:latin typeface="Arial Narrow" panose="020B0606020202030204" pitchFamily="34" charset="0"/>
              </a:rPr>
              <a:t>Our Very First Concern</a:t>
            </a:r>
            <a:r>
              <a:rPr lang="en-US" sz="2800" i="0" dirty="0">
                <a:latin typeface="Arial Narrow" panose="020B0606020202030204" pitchFamily="34" charset="0"/>
              </a:rPr>
              <a:t>:</a:t>
            </a:r>
            <a:endParaRPr lang="en-US" altLang="en-US" sz="2800" dirty="0">
              <a:latin typeface="Arial Narrow" panose="020B0606020202030204" pitchFamily="34" charset="0"/>
            </a:endParaRPr>
          </a:p>
        </p:txBody>
      </p:sp>
      <p:sp>
        <p:nvSpPr>
          <p:cNvPr id="15" name="TextBox 14">
            <a:extLst>
              <a:ext uri="{FF2B5EF4-FFF2-40B4-BE49-F238E27FC236}">
                <a16:creationId xmlns:a16="http://schemas.microsoft.com/office/drawing/2014/main" id="{57C7B266-BCF2-9F2B-0328-4332A8005954}"/>
              </a:ext>
            </a:extLst>
          </p:cNvPr>
          <p:cNvSpPr txBox="1"/>
          <p:nvPr/>
        </p:nvSpPr>
        <p:spPr>
          <a:xfrm>
            <a:off x="0" y="3744447"/>
            <a:ext cx="9144000" cy="830997"/>
          </a:xfrm>
          <a:prstGeom prst="rect">
            <a:avLst/>
          </a:prstGeom>
          <a:noFill/>
          <a:effectLst>
            <a:softEdge rad="63500"/>
          </a:effectLst>
        </p:spPr>
        <p:txBody>
          <a:bodyPr wrap="square" rtlCol="0">
            <a:spAutoFit/>
          </a:bodyPr>
          <a:lstStyle/>
          <a:p>
            <a:pPr algn="ctr" fontAlgn="base"/>
            <a:r>
              <a:rPr lang="en-US" sz="2400" i="0" dirty="0">
                <a:latin typeface="Arial Narrow" panose="020B0606020202030204" pitchFamily="34" charset="0"/>
              </a:rPr>
              <a:t>If We Are To Be Careful In Choosing </a:t>
            </a:r>
            <a:r>
              <a:rPr lang="en-US" sz="2400" i="1" dirty="0">
                <a:latin typeface="Arial Narrow" panose="020B0606020202030204" pitchFamily="34" charset="0"/>
              </a:rPr>
              <a:t>A Life-Long </a:t>
            </a:r>
            <a:r>
              <a:rPr lang="en-US" sz="2400" i="0" dirty="0">
                <a:latin typeface="Arial Narrow" panose="020B0606020202030204" pitchFamily="34" charset="0"/>
              </a:rPr>
              <a:t>Marriage Partner,</a:t>
            </a:r>
          </a:p>
          <a:p>
            <a:pPr algn="ctr" fontAlgn="base"/>
            <a:r>
              <a:rPr lang="en-US" sz="2400" dirty="0">
                <a:latin typeface="Arial Narrow" panose="020B0606020202030204" pitchFamily="34" charset="0"/>
              </a:rPr>
              <a:t>Should We Not Then Be Careful With Whom We Date? </a:t>
            </a:r>
          </a:p>
        </p:txBody>
      </p:sp>
      <p:sp>
        <p:nvSpPr>
          <p:cNvPr id="16" name="TextBox 15">
            <a:extLst>
              <a:ext uri="{FF2B5EF4-FFF2-40B4-BE49-F238E27FC236}">
                <a16:creationId xmlns:a16="http://schemas.microsoft.com/office/drawing/2014/main" id="{2207E729-E40F-B371-63EC-770C552AB95E}"/>
              </a:ext>
            </a:extLst>
          </p:cNvPr>
          <p:cNvSpPr txBox="1"/>
          <p:nvPr/>
        </p:nvSpPr>
        <p:spPr>
          <a:xfrm>
            <a:off x="3356" y="6370417"/>
            <a:ext cx="9144000" cy="461665"/>
          </a:xfrm>
          <a:prstGeom prst="rect">
            <a:avLst/>
          </a:prstGeom>
          <a:noFill/>
        </p:spPr>
        <p:txBody>
          <a:bodyPr wrap="square" rtlCol="0">
            <a:spAutoFit/>
          </a:bodyPr>
          <a:lstStyle/>
          <a:p>
            <a:pPr algn="ctr" fontAlgn="base"/>
            <a:r>
              <a:rPr lang="en-US" sz="2400" dirty="0">
                <a:solidFill>
                  <a:srgbClr val="000000"/>
                </a:solidFill>
                <a:latin typeface="Arial Narrow" panose="020B0606020202030204" pitchFamily="34" charset="0"/>
              </a:rPr>
              <a:t>This Concern Must Be Answered </a:t>
            </a:r>
            <a:r>
              <a:rPr lang="en-US" sz="2400" b="1" i="1" dirty="0">
                <a:solidFill>
                  <a:srgbClr val="000000"/>
                </a:solidFill>
                <a:latin typeface="Arial Narrow" panose="020B0606020202030204" pitchFamily="34" charset="0"/>
              </a:rPr>
              <a:t>Before</a:t>
            </a:r>
            <a:r>
              <a:rPr lang="en-US" sz="2400" dirty="0">
                <a:solidFill>
                  <a:srgbClr val="000000"/>
                </a:solidFill>
                <a:latin typeface="Arial Narrow" panose="020B0606020202030204" pitchFamily="34" charset="0"/>
              </a:rPr>
              <a:t> Our Sensations Have Been Stirred! </a:t>
            </a:r>
            <a:endParaRPr lang="en-US" sz="2400" dirty="0">
              <a:effectLst/>
              <a:latin typeface="Arial Narrow" panose="020B0606020202030204" pitchFamily="34" charset="0"/>
            </a:endParaRPr>
          </a:p>
        </p:txBody>
      </p:sp>
      <p:sp>
        <p:nvSpPr>
          <p:cNvPr id="9" name="TextBox 8">
            <a:extLst>
              <a:ext uri="{FF2B5EF4-FFF2-40B4-BE49-F238E27FC236}">
                <a16:creationId xmlns:a16="http://schemas.microsoft.com/office/drawing/2014/main" id="{4AC7246F-C646-6EBD-2FE2-A3B29724C63E}"/>
              </a:ext>
            </a:extLst>
          </p:cNvPr>
          <p:cNvSpPr txBox="1"/>
          <p:nvPr/>
        </p:nvSpPr>
        <p:spPr>
          <a:xfrm>
            <a:off x="-8373" y="4606282"/>
            <a:ext cx="9144000" cy="830997"/>
          </a:xfrm>
          <a:prstGeom prst="rect">
            <a:avLst/>
          </a:prstGeom>
          <a:noFill/>
        </p:spPr>
        <p:txBody>
          <a:bodyPr wrap="square" rtlCol="0">
            <a:spAutoFit/>
          </a:bodyPr>
          <a:lstStyle/>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If There Was Ever </a:t>
            </a:r>
            <a:r>
              <a:rPr lang="en-US" sz="2400" i="1" dirty="0">
                <a:effectLst/>
                <a:latin typeface="Arial Narrow" panose="020B0606020202030204" pitchFamily="34" charset="0"/>
                <a:ea typeface="Times New Roman" panose="02020603050405020304" pitchFamily="18" charset="0"/>
              </a:rPr>
              <a:t>A Secular Time </a:t>
            </a:r>
            <a:r>
              <a:rPr lang="en-US" sz="2400" dirty="0">
                <a:effectLst/>
                <a:latin typeface="Arial Narrow" panose="020B0606020202030204" pitchFamily="34" charset="0"/>
                <a:ea typeface="Times New Roman" panose="02020603050405020304" pitchFamily="18" charset="0"/>
              </a:rPr>
              <a:t>For Sound Minds And True Ideals,</a:t>
            </a:r>
            <a:br>
              <a:rPr lang="en-US" sz="2400" dirty="0">
                <a:effectLst/>
                <a:latin typeface="Arial Narrow" panose="020B0606020202030204" pitchFamily="34" charset="0"/>
                <a:ea typeface="Times New Roman" panose="02020603050405020304" pitchFamily="18" charset="0"/>
              </a:rPr>
            </a:br>
            <a:r>
              <a:rPr lang="en-US" sz="2400" dirty="0">
                <a:effectLst/>
                <a:latin typeface="Arial Narrow" panose="020B0606020202030204" pitchFamily="34" charset="0"/>
                <a:ea typeface="Times New Roman" panose="02020603050405020304" pitchFamily="18" charset="0"/>
              </a:rPr>
              <a:t>It Is In Choosing A Faithful Companion For The Rest Of Our Lives.</a:t>
            </a:r>
            <a:endParaRPr lang="en-US" dirty="0"/>
          </a:p>
        </p:txBody>
      </p:sp>
    </p:spTree>
    <p:extLst>
      <p:ext uri="{BB962C8B-B14F-4D97-AF65-F5344CB8AC3E}">
        <p14:creationId xmlns:p14="http://schemas.microsoft.com/office/powerpoint/2010/main" val="43949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5" grpId="0"/>
      <p:bldP spid="1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5460B-CBBE-F9CF-3203-49C84293F014}"/>
              </a:ext>
            </a:extLst>
          </p:cNvPr>
          <p:cNvSpPr txBox="1"/>
          <p:nvPr/>
        </p:nvSpPr>
        <p:spPr>
          <a:xfrm>
            <a:off x="0" y="498826"/>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We Are To Be Careful In All Areas Of Life</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D9C867E-4F56-8BE3-1133-6E47638FD219}"/>
              </a:ext>
            </a:extLst>
          </p:cNvPr>
          <p:cNvSpPr txBox="1"/>
          <p:nvPr/>
        </p:nvSpPr>
        <p:spPr>
          <a:xfrm>
            <a:off x="1676" y="4710781"/>
            <a:ext cx="9144000" cy="830997"/>
          </a:xfrm>
          <a:prstGeom prst="rect">
            <a:avLst/>
          </a:prstGeom>
          <a:noFill/>
        </p:spPr>
        <p:txBody>
          <a:bodyPr wrap="square" rtlCol="0">
            <a:spAutoFit/>
          </a:bodyPr>
          <a:lstStyle/>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Marriage Must Be Regarded As A Lifetime Commitment (Mt. 19:6; Mk. 10:9).</a:t>
            </a:r>
          </a:p>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The Idea Of Separating If Things Go South Is Foolishness (Eph. 5:17)!</a:t>
            </a:r>
          </a:p>
        </p:txBody>
      </p:sp>
      <p:sp>
        <p:nvSpPr>
          <p:cNvPr id="6" name="TextBox 5">
            <a:extLst>
              <a:ext uri="{FF2B5EF4-FFF2-40B4-BE49-F238E27FC236}">
                <a16:creationId xmlns:a16="http://schemas.microsoft.com/office/drawing/2014/main" id="{94144475-DA78-07DC-5DC5-B7D874D8337E}"/>
              </a:ext>
            </a:extLst>
          </p:cNvPr>
          <p:cNvSpPr txBox="1"/>
          <p:nvPr/>
        </p:nvSpPr>
        <p:spPr>
          <a:xfrm>
            <a:off x="3350" y="1095032"/>
            <a:ext cx="9144000" cy="892552"/>
          </a:xfrm>
          <a:prstGeom prst="rect">
            <a:avLst/>
          </a:prstGeom>
          <a:noFill/>
        </p:spPr>
        <p:txBody>
          <a:bodyPr wrap="square" rtlCol="0">
            <a:spAutoFit/>
          </a:bodyPr>
          <a:lstStyle/>
          <a:p>
            <a:pPr algn="just" fontAlgn="base"/>
            <a:r>
              <a:rPr lang="en-US" sz="2600" b="1" i="0" u="sng" dirty="0">
                <a:solidFill>
                  <a:srgbClr val="000000"/>
                </a:solidFill>
                <a:effectLst/>
                <a:latin typeface="Arial Narrow" panose="020B0606020202030204" pitchFamily="34" charset="0"/>
              </a:rPr>
              <a:t>Eph. 5:15-16</a:t>
            </a:r>
            <a:r>
              <a:rPr lang="en-US" sz="2600" i="0" dirty="0">
                <a:solidFill>
                  <a:srgbClr val="000000"/>
                </a:solidFill>
                <a:effectLst/>
                <a:latin typeface="Arial Narrow" panose="020B0606020202030204" pitchFamily="34" charset="0"/>
              </a:rPr>
              <a:t>, “See then that ye </a:t>
            </a:r>
            <a:r>
              <a:rPr lang="en-US" sz="2600" b="1" i="0" dirty="0">
                <a:solidFill>
                  <a:srgbClr val="000000"/>
                </a:solidFill>
                <a:effectLst/>
                <a:latin typeface="Arial Narrow" panose="020B0606020202030204" pitchFamily="34" charset="0"/>
              </a:rPr>
              <a:t>WALK</a:t>
            </a:r>
            <a:r>
              <a:rPr lang="en-US" sz="2600" i="0" dirty="0">
                <a:solidFill>
                  <a:srgbClr val="000000"/>
                </a:solidFill>
                <a:effectLst/>
                <a:latin typeface="Arial Narrow" panose="020B0606020202030204" pitchFamily="34" charset="0"/>
              </a:rPr>
              <a:t> </a:t>
            </a:r>
            <a:r>
              <a:rPr lang="en-US" sz="2600" b="1" i="0" dirty="0">
                <a:solidFill>
                  <a:srgbClr val="000000"/>
                </a:solidFill>
                <a:effectLst/>
                <a:latin typeface="Arial Narrow" panose="020B0606020202030204" pitchFamily="34" charset="0"/>
              </a:rPr>
              <a:t>CIRCUMSPECTLY</a:t>
            </a:r>
            <a:r>
              <a:rPr lang="en-US" sz="2600" i="0" dirty="0">
                <a:solidFill>
                  <a:srgbClr val="000000"/>
                </a:solidFill>
                <a:effectLst/>
                <a:latin typeface="Arial Narrow" panose="020B0606020202030204" pitchFamily="34" charset="0"/>
              </a:rPr>
              <a:t>, not as fools, but as wise, 16 </a:t>
            </a:r>
            <a:r>
              <a:rPr lang="en-US" sz="2600" b="1" i="0" dirty="0">
                <a:solidFill>
                  <a:srgbClr val="000000"/>
                </a:solidFill>
                <a:effectLst/>
                <a:latin typeface="Arial Narrow" panose="020B0606020202030204" pitchFamily="34" charset="0"/>
              </a:rPr>
              <a:t>REDEEMING THE TIME</a:t>
            </a:r>
            <a:r>
              <a:rPr lang="en-US" sz="2600" i="0" dirty="0">
                <a:solidFill>
                  <a:srgbClr val="000000"/>
                </a:solidFill>
                <a:effectLst/>
                <a:latin typeface="Arial Narrow" panose="020B0606020202030204" pitchFamily="34" charset="0"/>
              </a:rPr>
              <a:t>, because the days are evil.”</a:t>
            </a:r>
            <a:endParaRPr lang="en-US" sz="2600" dirty="0">
              <a:effectLst/>
              <a:latin typeface="Arial Narrow" panose="020B0606020202030204" pitchFamily="34" charset="0"/>
            </a:endParaRPr>
          </a:p>
        </p:txBody>
      </p:sp>
      <p:sp>
        <p:nvSpPr>
          <p:cNvPr id="7" name="TextBox 6">
            <a:extLst>
              <a:ext uri="{FF2B5EF4-FFF2-40B4-BE49-F238E27FC236}">
                <a16:creationId xmlns:a16="http://schemas.microsoft.com/office/drawing/2014/main" id="{1B881DB1-7353-2593-1678-793789763D18}"/>
              </a:ext>
            </a:extLst>
          </p:cNvPr>
          <p:cNvSpPr txBox="1"/>
          <p:nvPr/>
        </p:nvSpPr>
        <p:spPr>
          <a:xfrm>
            <a:off x="3355" y="2019478"/>
            <a:ext cx="9144000" cy="496611"/>
          </a:xfrm>
          <a:prstGeom prst="rect">
            <a:avLst/>
          </a:prstGeom>
          <a:noFill/>
        </p:spPr>
        <p:txBody>
          <a:bodyPr wrap="square" rtlCol="0">
            <a:spAutoFit/>
          </a:bodyPr>
          <a:lstStyle/>
          <a:p>
            <a:pPr algn="ctr">
              <a:lnSpc>
                <a:spcPct val="110000"/>
              </a:lnSpc>
            </a:pPr>
            <a:r>
              <a:rPr lang="en-US" sz="2600" b="1" i="0" dirty="0">
                <a:solidFill>
                  <a:srgbClr val="000000"/>
                </a:solidFill>
                <a:effectLst/>
                <a:latin typeface="Arial Narrow" panose="020B0606020202030204" pitchFamily="34" charset="0"/>
              </a:rPr>
              <a:t>Circumspectly </a:t>
            </a:r>
            <a:r>
              <a:rPr lang="en-US" sz="2600" i="0" dirty="0">
                <a:solidFill>
                  <a:srgbClr val="000000"/>
                </a:solidFill>
                <a:effectLst/>
                <a:latin typeface="Arial Narrow" panose="020B0606020202030204" pitchFamily="34" charset="0"/>
              </a:rPr>
              <a:t>(Gk. No. 199): </a:t>
            </a:r>
            <a:r>
              <a:rPr lang="en-US" altLang="en-US" sz="2600" dirty="0">
                <a:latin typeface="Arial Narrow" panose="020B0606020202030204" pitchFamily="34" charset="0"/>
              </a:rPr>
              <a:t>“exactly, accurately, diligently,” </a:t>
            </a:r>
            <a:r>
              <a:rPr lang="en-US" altLang="en-US" sz="2000" i="1" dirty="0">
                <a:latin typeface="Arial Narrow" panose="020B0606020202030204" pitchFamily="34" charset="0"/>
              </a:rPr>
              <a:t>Thayer</a:t>
            </a:r>
            <a:r>
              <a:rPr lang="en-US" altLang="en-US" sz="2000" dirty="0">
                <a:latin typeface="Arial Narrow" panose="020B0606020202030204" pitchFamily="34" charset="0"/>
              </a:rPr>
              <a:t> (p. 24)</a:t>
            </a:r>
            <a:endParaRPr lang="en-US" altLang="en-US" sz="2600" dirty="0">
              <a:latin typeface="Arial Narrow" panose="020B0606020202030204" pitchFamily="34" charset="0"/>
            </a:endParaRPr>
          </a:p>
        </p:txBody>
      </p:sp>
      <p:sp>
        <p:nvSpPr>
          <p:cNvPr id="8" name="TextBox 7">
            <a:extLst>
              <a:ext uri="{FF2B5EF4-FFF2-40B4-BE49-F238E27FC236}">
                <a16:creationId xmlns:a16="http://schemas.microsoft.com/office/drawing/2014/main" id="{0651FE52-7BD5-34A7-586F-C1722A2685D9}"/>
              </a:ext>
            </a:extLst>
          </p:cNvPr>
          <p:cNvSpPr txBox="1"/>
          <p:nvPr/>
        </p:nvSpPr>
        <p:spPr>
          <a:xfrm>
            <a:off x="-5019" y="2624053"/>
            <a:ext cx="9144000" cy="492443"/>
          </a:xfrm>
          <a:prstGeom prst="rect">
            <a:avLst/>
          </a:prstGeom>
          <a:noFill/>
        </p:spPr>
        <p:txBody>
          <a:bodyPr wrap="square" rtlCol="0">
            <a:spAutoFit/>
          </a:bodyPr>
          <a:lstStyle/>
          <a:p>
            <a:pPr algn="ctr" fontAlgn="base"/>
            <a:r>
              <a:rPr lang="en-US" sz="2600" b="1" i="0" u="sng" dirty="0">
                <a:solidFill>
                  <a:srgbClr val="000000"/>
                </a:solidFill>
                <a:effectLst/>
                <a:latin typeface="Arial Narrow" panose="020B0606020202030204" pitchFamily="34" charset="0"/>
              </a:rPr>
              <a:t>NIV</a:t>
            </a:r>
            <a:r>
              <a:rPr lang="en-US" sz="2600" i="0" dirty="0">
                <a:solidFill>
                  <a:srgbClr val="000000"/>
                </a:solidFill>
                <a:effectLst/>
                <a:latin typeface="Arial Narrow" panose="020B0606020202030204" pitchFamily="34" charset="0"/>
              </a:rPr>
              <a:t>, “</a:t>
            </a:r>
            <a:r>
              <a:rPr lang="en-US" sz="2600" b="0" i="1" dirty="0">
                <a:solidFill>
                  <a:srgbClr val="001320"/>
                </a:solidFill>
                <a:effectLst/>
                <a:latin typeface="Arial Narrow" panose="020B0606020202030204" pitchFamily="34" charset="0"/>
              </a:rPr>
              <a:t>Be very careful, then, how you live–not as unwise but as wise</a:t>
            </a:r>
            <a:r>
              <a:rPr lang="en-US" sz="2600" b="0" i="0" dirty="0">
                <a:solidFill>
                  <a:srgbClr val="001320"/>
                </a:solidFill>
                <a:effectLst/>
                <a:latin typeface="Arial Narrow" panose="020B0606020202030204" pitchFamily="34" charset="0"/>
              </a:rPr>
              <a:t>.</a:t>
            </a:r>
            <a:r>
              <a:rPr lang="en-US" sz="2600" i="0" dirty="0">
                <a:solidFill>
                  <a:srgbClr val="000000"/>
                </a:solidFill>
                <a:effectLst/>
                <a:latin typeface="Arial Narrow" panose="020B0606020202030204" pitchFamily="34" charset="0"/>
              </a:rPr>
              <a:t>”</a:t>
            </a:r>
            <a:endParaRPr lang="en-US" sz="2600" dirty="0">
              <a:effectLst/>
              <a:latin typeface="Arial Narrow" panose="020B0606020202030204" pitchFamily="34" charset="0"/>
            </a:endParaRPr>
          </a:p>
        </p:txBody>
      </p:sp>
      <p:sp>
        <p:nvSpPr>
          <p:cNvPr id="2" name="TextBox 1">
            <a:extLst>
              <a:ext uri="{FF2B5EF4-FFF2-40B4-BE49-F238E27FC236}">
                <a16:creationId xmlns:a16="http://schemas.microsoft.com/office/drawing/2014/main" id="{BA342F8E-E4DC-8FF7-A67D-CDE0DD50C803}"/>
              </a:ext>
            </a:extLst>
          </p:cNvPr>
          <p:cNvSpPr txBox="1"/>
          <p:nvPr/>
        </p:nvSpPr>
        <p:spPr>
          <a:xfrm>
            <a:off x="3355" y="3205180"/>
            <a:ext cx="9144000" cy="527773"/>
          </a:xfrm>
          <a:prstGeom prst="rect">
            <a:avLst/>
          </a:prstGeom>
          <a:solidFill>
            <a:schemeClr val="bg1">
              <a:lumMod val="75000"/>
            </a:schemeClr>
          </a:solidFill>
          <a:effectLst>
            <a:softEdge rad="63500"/>
          </a:effectLst>
        </p:spPr>
        <p:txBody>
          <a:bodyPr wrap="square" rtlCol="0">
            <a:spAutoFit/>
          </a:bodyPr>
          <a:lstStyle/>
          <a:p>
            <a:pPr algn="ctr">
              <a:lnSpc>
                <a:spcPct val="110000"/>
              </a:lnSpc>
            </a:pPr>
            <a:r>
              <a:rPr lang="en-US" sz="2800" b="1" i="0" u="sng" dirty="0">
                <a:latin typeface="Arial Narrow" panose="020B0606020202030204" pitchFamily="34" charset="0"/>
              </a:rPr>
              <a:t>Our Second Concern</a:t>
            </a:r>
            <a:r>
              <a:rPr lang="en-US" sz="2800" i="0" dirty="0">
                <a:latin typeface="Arial Narrow" panose="020B0606020202030204" pitchFamily="34" charset="0"/>
              </a:rPr>
              <a:t>:</a:t>
            </a:r>
            <a:endParaRPr lang="en-US" altLang="en-US" sz="2800" dirty="0">
              <a:latin typeface="Arial Narrow" panose="020B0606020202030204" pitchFamily="34" charset="0"/>
            </a:endParaRPr>
          </a:p>
        </p:txBody>
      </p:sp>
      <p:sp>
        <p:nvSpPr>
          <p:cNvPr id="15" name="TextBox 14">
            <a:extLst>
              <a:ext uri="{FF2B5EF4-FFF2-40B4-BE49-F238E27FC236}">
                <a16:creationId xmlns:a16="http://schemas.microsoft.com/office/drawing/2014/main" id="{57C7B266-BCF2-9F2B-0328-4332A8005954}"/>
              </a:ext>
            </a:extLst>
          </p:cNvPr>
          <p:cNvSpPr txBox="1"/>
          <p:nvPr/>
        </p:nvSpPr>
        <p:spPr>
          <a:xfrm>
            <a:off x="0" y="3764541"/>
            <a:ext cx="9144000" cy="830997"/>
          </a:xfrm>
          <a:prstGeom prst="rect">
            <a:avLst/>
          </a:prstGeom>
          <a:noFill/>
          <a:effectLst>
            <a:softEdge rad="63500"/>
          </a:effectLst>
        </p:spPr>
        <p:txBody>
          <a:bodyPr wrap="square" rtlCol="0">
            <a:spAutoFit/>
          </a:bodyPr>
          <a:lstStyle/>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If We Respect And Seek To Obey God’s Will While Pursuing A Mate,</a:t>
            </a:r>
            <a:br>
              <a:rPr lang="en-US" sz="2400" dirty="0">
                <a:effectLst/>
                <a:latin typeface="Arial Narrow" panose="020B0606020202030204" pitchFamily="34" charset="0"/>
                <a:ea typeface="Times New Roman" panose="02020603050405020304" pitchFamily="18" charset="0"/>
              </a:rPr>
            </a:br>
            <a:r>
              <a:rPr lang="en-US" sz="2400" dirty="0">
                <a:effectLst/>
                <a:latin typeface="Arial Narrow" panose="020B0606020202030204" pitchFamily="34" charset="0"/>
                <a:ea typeface="Times New Roman" panose="02020603050405020304" pitchFamily="18" charset="0"/>
              </a:rPr>
              <a:t>Should We Not Desire One Who Respects And Seeks To Please Him As Well?</a:t>
            </a:r>
            <a:endParaRPr lang="en-US" sz="2800" dirty="0">
              <a:effectLst/>
              <a:latin typeface="Arial Narrow" panose="020B0606020202030204" pitchFamily="34" charset="0"/>
              <a:ea typeface="Times New Roman" panose="02020603050405020304" pitchFamily="18" charset="0"/>
            </a:endParaRPr>
          </a:p>
        </p:txBody>
      </p:sp>
      <p:sp>
        <p:nvSpPr>
          <p:cNvPr id="16" name="TextBox 15">
            <a:extLst>
              <a:ext uri="{FF2B5EF4-FFF2-40B4-BE49-F238E27FC236}">
                <a16:creationId xmlns:a16="http://schemas.microsoft.com/office/drawing/2014/main" id="{2207E729-E40F-B371-63EC-770C552AB95E}"/>
              </a:ext>
            </a:extLst>
          </p:cNvPr>
          <p:cNvSpPr txBox="1"/>
          <p:nvPr/>
        </p:nvSpPr>
        <p:spPr>
          <a:xfrm>
            <a:off x="3356" y="5656994"/>
            <a:ext cx="9144000" cy="1200329"/>
          </a:xfrm>
          <a:prstGeom prst="rect">
            <a:avLst/>
          </a:prstGeom>
          <a:noFill/>
        </p:spPr>
        <p:txBody>
          <a:bodyPr wrap="square" rtlCol="0">
            <a:spAutoFit/>
          </a:bodyPr>
          <a:lstStyle/>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A Marriage Does Not Just Accidentally </a:t>
            </a:r>
            <a:r>
              <a:rPr lang="en-US" sz="2400" i="1" dirty="0">
                <a:effectLst/>
                <a:latin typeface="Arial Narrow" panose="020B0606020202030204" pitchFamily="34" charset="0"/>
                <a:ea typeface="Times New Roman" panose="02020603050405020304" pitchFamily="18" charset="0"/>
              </a:rPr>
              <a:t>Work </a:t>
            </a:r>
            <a:r>
              <a:rPr lang="en-US" sz="2400" dirty="0">
                <a:effectLst/>
                <a:latin typeface="Arial Narrow" panose="020B0606020202030204" pitchFamily="34" charset="0"/>
                <a:ea typeface="Times New Roman" panose="02020603050405020304" pitchFamily="18" charset="0"/>
              </a:rPr>
              <a:t>Out Well (Rev. 2:10),</a:t>
            </a:r>
            <a:br>
              <a:rPr lang="en-US" sz="2400" dirty="0">
                <a:effectLst/>
                <a:latin typeface="Arial Narrow" panose="020B0606020202030204" pitchFamily="34" charset="0"/>
                <a:ea typeface="Times New Roman" panose="02020603050405020304" pitchFamily="18" charset="0"/>
              </a:rPr>
            </a:br>
            <a:r>
              <a:rPr lang="en-US" sz="2400" dirty="0">
                <a:effectLst/>
                <a:latin typeface="Arial Narrow" panose="020B0606020202030204" pitchFamily="34" charset="0"/>
                <a:ea typeface="Times New Roman" panose="02020603050405020304" pitchFamily="18" charset="0"/>
              </a:rPr>
              <a:t>The Man (Husband) And Woman (Wife) Must Make It </a:t>
            </a:r>
            <a:r>
              <a:rPr lang="en-US" sz="2400" i="1" dirty="0">
                <a:effectLst/>
                <a:latin typeface="Arial Narrow" panose="020B0606020202030204" pitchFamily="34" charset="0"/>
                <a:ea typeface="Times New Roman" panose="02020603050405020304" pitchFamily="18" charset="0"/>
              </a:rPr>
              <a:t>Work</a:t>
            </a:r>
            <a:r>
              <a:rPr lang="en-US" sz="2400" dirty="0">
                <a:effectLst/>
                <a:latin typeface="Arial Narrow" panose="020B0606020202030204" pitchFamily="34" charset="0"/>
                <a:ea typeface="Times New Roman" panose="02020603050405020304" pitchFamily="18" charset="0"/>
              </a:rPr>
              <a:t> Out Well (Phil. 4:13).</a:t>
            </a:r>
            <a:br>
              <a:rPr lang="en-US" sz="2400" dirty="0">
                <a:effectLst/>
                <a:latin typeface="Arial Narrow" panose="020B0606020202030204" pitchFamily="34" charset="0"/>
                <a:ea typeface="Times New Roman" panose="02020603050405020304" pitchFamily="18" charset="0"/>
              </a:rPr>
            </a:br>
            <a:r>
              <a:rPr lang="en-US" sz="2400" dirty="0">
                <a:effectLst/>
                <a:latin typeface="Arial Narrow" panose="020B0606020202030204" pitchFamily="34" charset="0"/>
                <a:ea typeface="Times New Roman" panose="02020603050405020304" pitchFamily="18" charset="0"/>
              </a:rPr>
              <a:t>This Requires A Dedicated Will To Do God’s Will (Jn. 7:17; 10:10)!</a:t>
            </a:r>
            <a:endParaRPr lang="en-US" sz="2800" dirty="0"/>
          </a:p>
        </p:txBody>
      </p:sp>
    </p:spTree>
    <p:extLst>
      <p:ext uri="{BB962C8B-B14F-4D97-AF65-F5344CB8AC3E}">
        <p14:creationId xmlns:p14="http://schemas.microsoft.com/office/powerpoint/2010/main" val="31129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B3F0047-099F-7C86-973C-06ADFB612381}"/>
              </a:ext>
            </a:extLst>
          </p:cNvPr>
          <p:cNvSpPr/>
          <p:nvPr/>
        </p:nvSpPr>
        <p:spPr>
          <a:xfrm>
            <a:off x="1999622" y="1155561"/>
            <a:ext cx="1115367" cy="412091"/>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45460B-CBBE-F9CF-3203-49C84293F014}"/>
              </a:ext>
            </a:extLst>
          </p:cNvPr>
          <p:cNvSpPr txBox="1"/>
          <p:nvPr/>
        </p:nvSpPr>
        <p:spPr>
          <a:xfrm>
            <a:off x="0" y="498826"/>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We Are To Be Careful In All Areas Of Life</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D9C867E-4F56-8BE3-1133-6E47638FD219}"/>
              </a:ext>
            </a:extLst>
          </p:cNvPr>
          <p:cNvSpPr txBox="1"/>
          <p:nvPr/>
        </p:nvSpPr>
        <p:spPr>
          <a:xfrm>
            <a:off x="1676" y="6027098"/>
            <a:ext cx="9144000" cy="830997"/>
          </a:xfrm>
          <a:prstGeom prst="rect">
            <a:avLst/>
          </a:prstGeom>
          <a:noFill/>
        </p:spPr>
        <p:txBody>
          <a:bodyPr wrap="square" rtlCol="0">
            <a:spAutoFit/>
          </a:bodyPr>
          <a:lstStyle/>
          <a:p>
            <a:pPr algn="ctr" fontAlgn="base"/>
            <a:r>
              <a:rPr lang="en-US" sz="2400" i="0" dirty="0">
                <a:solidFill>
                  <a:srgbClr val="000000"/>
                </a:solidFill>
                <a:effectLst/>
                <a:latin typeface="Arial Narrow" panose="020B0606020202030204" pitchFamily="34" charset="0"/>
              </a:rPr>
              <a:t>Just As We Are To Be Careful Regarding All The Specifics Of This Life,</a:t>
            </a:r>
          </a:p>
          <a:p>
            <a:pPr algn="ctr" fontAlgn="base"/>
            <a:r>
              <a:rPr lang="en-US" sz="2400" dirty="0">
                <a:solidFill>
                  <a:srgbClr val="000000"/>
                </a:solidFill>
                <a:latin typeface="Arial Narrow" panose="020B0606020202030204" pitchFamily="34" charset="0"/>
              </a:rPr>
              <a:t>This Is Especially True When It Comes To Seeking Our Life-Long Companion. </a:t>
            </a:r>
            <a:endParaRPr lang="en-US" sz="2400" dirty="0">
              <a:effectLst/>
              <a:latin typeface="Arial Narrow" panose="020B0606020202030204" pitchFamily="34" charset="0"/>
            </a:endParaRPr>
          </a:p>
        </p:txBody>
      </p:sp>
      <p:sp>
        <p:nvSpPr>
          <p:cNvPr id="6" name="TextBox 5">
            <a:extLst>
              <a:ext uri="{FF2B5EF4-FFF2-40B4-BE49-F238E27FC236}">
                <a16:creationId xmlns:a16="http://schemas.microsoft.com/office/drawing/2014/main" id="{94144475-DA78-07DC-5DC5-B7D874D8337E}"/>
              </a:ext>
            </a:extLst>
          </p:cNvPr>
          <p:cNvSpPr txBox="1"/>
          <p:nvPr/>
        </p:nvSpPr>
        <p:spPr>
          <a:xfrm>
            <a:off x="3350" y="1095032"/>
            <a:ext cx="9144000" cy="892552"/>
          </a:xfrm>
          <a:prstGeom prst="rect">
            <a:avLst/>
          </a:prstGeom>
          <a:noFill/>
        </p:spPr>
        <p:txBody>
          <a:bodyPr wrap="square" rtlCol="0">
            <a:spAutoFit/>
          </a:bodyPr>
          <a:lstStyle/>
          <a:p>
            <a:pPr algn="just" fontAlgn="base"/>
            <a:r>
              <a:rPr lang="en-US" sz="2600" b="1" i="0" u="sng" dirty="0">
                <a:solidFill>
                  <a:srgbClr val="000000"/>
                </a:solidFill>
                <a:effectLst/>
                <a:latin typeface="Arial Narrow" panose="020B0606020202030204" pitchFamily="34" charset="0"/>
              </a:rPr>
              <a:t>Eph. 5:15-16</a:t>
            </a:r>
            <a:r>
              <a:rPr lang="en-US" sz="2600" i="0" dirty="0">
                <a:solidFill>
                  <a:srgbClr val="000000"/>
                </a:solidFill>
                <a:effectLst/>
                <a:latin typeface="Arial Narrow" panose="020B0606020202030204" pitchFamily="34" charset="0"/>
              </a:rPr>
              <a:t>, “See then that ye </a:t>
            </a:r>
            <a:r>
              <a:rPr lang="en-US" sz="2600" b="1" i="0" dirty="0">
                <a:solidFill>
                  <a:srgbClr val="000000"/>
                </a:solidFill>
                <a:effectLst/>
                <a:latin typeface="Arial Narrow" panose="020B0606020202030204" pitchFamily="34" charset="0"/>
              </a:rPr>
              <a:t>WALK</a:t>
            </a:r>
            <a:r>
              <a:rPr lang="en-US" sz="2600" i="0" dirty="0">
                <a:solidFill>
                  <a:srgbClr val="000000"/>
                </a:solidFill>
                <a:effectLst/>
                <a:latin typeface="Arial Narrow" panose="020B0606020202030204" pitchFamily="34" charset="0"/>
              </a:rPr>
              <a:t> </a:t>
            </a:r>
            <a:r>
              <a:rPr lang="en-US" sz="2600" b="1" i="0" dirty="0">
                <a:solidFill>
                  <a:srgbClr val="000000"/>
                </a:solidFill>
                <a:effectLst/>
                <a:latin typeface="Arial Narrow" panose="020B0606020202030204" pitchFamily="34" charset="0"/>
              </a:rPr>
              <a:t>CIRCUMSPECTLY</a:t>
            </a:r>
            <a:r>
              <a:rPr lang="en-US" sz="2600" i="0" dirty="0">
                <a:solidFill>
                  <a:srgbClr val="000000"/>
                </a:solidFill>
                <a:effectLst/>
                <a:latin typeface="Arial Narrow" panose="020B0606020202030204" pitchFamily="34" charset="0"/>
              </a:rPr>
              <a:t>, not as fools, but as wise, 16 </a:t>
            </a:r>
            <a:r>
              <a:rPr lang="en-US" sz="2600" b="1" i="0" dirty="0">
                <a:solidFill>
                  <a:srgbClr val="000000"/>
                </a:solidFill>
                <a:effectLst/>
                <a:latin typeface="Arial Narrow" panose="020B0606020202030204" pitchFamily="34" charset="0"/>
              </a:rPr>
              <a:t>REDEEMING THE TIME</a:t>
            </a:r>
            <a:r>
              <a:rPr lang="en-US" sz="2600" i="0" dirty="0">
                <a:solidFill>
                  <a:srgbClr val="000000"/>
                </a:solidFill>
                <a:effectLst/>
                <a:latin typeface="Arial Narrow" panose="020B0606020202030204" pitchFamily="34" charset="0"/>
              </a:rPr>
              <a:t>, because the days are evil.”</a:t>
            </a:r>
            <a:endParaRPr lang="en-US" sz="2600" dirty="0">
              <a:effectLst/>
              <a:latin typeface="Arial Narrow" panose="020B0606020202030204" pitchFamily="34" charset="0"/>
            </a:endParaRPr>
          </a:p>
        </p:txBody>
      </p:sp>
      <p:sp>
        <p:nvSpPr>
          <p:cNvPr id="7" name="TextBox 6">
            <a:extLst>
              <a:ext uri="{FF2B5EF4-FFF2-40B4-BE49-F238E27FC236}">
                <a16:creationId xmlns:a16="http://schemas.microsoft.com/office/drawing/2014/main" id="{1B881DB1-7353-2593-1678-793789763D18}"/>
              </a:ext>
            </a:extLst>
          </p:cNvPr>
          <p:cNvSpPr txBox="1"/>
          <p:nvPr/>
        </p:nvSpPr>
        <p:spPr>
          <a:xfrm>
            <a:off x="3355" y="2019478"/>
            <a:ext cx="9144000" cy="496611"/>
          </a:xfrm>
          <a:prstGeom prst="rect">
            <a:avLst/>
          </a:prstGeom>
          <a:noFill/>
        </p:spPr>
        <p:txBody>
          <a:bodyPr wrap="square" rtlCol="0">
            <a:spAutoFit/>
          </a:bodyPr>
          <a:lstStyle/>
          <a:p>
            <a:pPr algn="ctr">
              <a:lnSpc>
                <a:spcPct val="110000"/>
              </a:lnSpc>
            </a:pPr>
            <a:r>
              <a:rPr lang="en-US" sz="2600" b="1" i="0" dirty="0">
                <a:solidFill>
                  <a:srgbClr val="000000"/>
                </a:solidFill>
                <a:effectLst/>
                <a:latin typeface="Arial Narrow" panose="020B0606020202030204" pitchFamily="34" charset="0"/>
              </a:rPr>
              <a:t>Circumspectly </a:t>
            </a:r>
            <a:r>
              <a:rPr lang="en-US" sz="2600" i="0" dirty="0">
                <a:solidFill>
                  <a:srgbClr val="000000"/>
                </a:solidFill>
                <a:effectLst/>
                <a:latin typeface="Arial Narrow" panose="020B0606020202030204" pitchFamily="34" charset="0"/>
              </a:rPr>
              <a:t>(Gk. No. 199): </a:t>
            </a:r>
            <a:r>
              <a:rPr lang="en-US" altLang="en-US" sz="2600" dirty="0">
                <a:latin typeface="Arial Narrow" panose="020B0606020202030204" pitchFamily="34" charset="0"/>
              </a:rPr>
              <a:t>“exactly, accurately, diligently,” </a:t>
            </a:r>
            <a:r>
              <a:rPr lang="en-US" altLang="en-US" sz="2000" i="1" dirty="0">
                <a:latin typeface="Arial Narrow" panose="020B0606020202030204" pitchFamily="34" charset="0"/>
              </a:rPr>
              <a:t>Thayer</a:t>
            </a:r>
            <a:r>
              <a:rPr lang="en-US" altLang="en-US" sz="2000" dirty="0">
                <a:latin typeface="Arial Narrow" panose="020B0606020202030204" pitchFamily="34" charset="0"/>
              </a:rPr>
              <a:t> (p. 24)</a:t>
            </a:r>
            <a:endParaRPr lang="en-US" altLang="en-US" sz="2600" dirty="0">
              <a:latin typeface="Arial Narrow" panose="020B0606020202030204" pitchFamily="34" charset="0"/>
            </a:endParaRPr>
          </a:p>
        </p:txBody>
      </p:sp>
      <p:sp>
        <p:nvSpPr>
          <p:cNvPr id="8" name="TextBox 7">
            <a:extLst>
              <a:ext uri="{FF2B5EF4-FFF2-40B4-BE49-F238E27FC236}">
                <a16:creationId xmlns:a16="http://schemas.microsoft.com/office/drawing/2014/main" id="{0651FE52-7BD5-34A7-586F-C1722A2685D9}"/>
              </a:ext>
            </a:extLst>
          </p:cNvPr>
          <p:cNvSpPr txBox="1"/>
          <p:nvPr/>
        </p:nvSpPr>
        <p:spPr>
          <a:xfrm>
            <a:off x="-5019" y="2624053"/>
            <a:ext cx="9144000" cy="492443"/>
          </a:xfrm>
          <a:prstGeom prst="rect">
            <a:avLst/>
          </a:prstGeom>
          <a:noFill/>
        </p:spPr>
        <p:txBody>
          <a:bodyPr wrap="square" rtlCol="0">
            <a:spAutoFit/>
          </a:bodyPr>
          <a:lstStyle/>
          <a:p>
            <a:pPr algn="ctr" fontAlgn="base"/>
            <a:r>
              <a:rPr lang="en-US" sz="2600" b="1" i="0" u="sng" dirty="0">
                <a:solidFill>
                  <a:srgbClr val="000000"/>
                </a:solidFill>
                <a:effectLst/>
                <a:latin typeface="Arial Narrow" panose="020B0606020202030204" pitchFamily="34" charset="0"/>
              </a:rPr>
              <a:t>NIV</a:t>
            </a:r>
            <a:r>
              <a:rPr lang="en-US" sz="2600" i="0" dirty="0">
                <a:solidFill>
                  <a:srgbClr val="000000"/>
                </a:solidFill>
                <a:effectLst/>
                <a:latin typeface="Arial Narrow" panose="020B0606020202030204" pitchFamily="34" charset="0"/>
              </a:rPr>
              <a:t>, “</a:t>
            </a:r>
            <a:r>
              <a:rPr lang="en-US" sz="2600" b="0" i="1" dirty="0">
                <a:solidFill>
                  <a:srgbClr val="001320"/>
                </a:solidFill>
                <a:effectLst/>
                <a:latin typeface="Arial Narrow" panose="020B0606020202030204" pitchFamily="34" charset="0"/>
              </a:rPr>
              <a:t>Be very careful, then, how you live–not as unwise but as wise</a:t>
            </a:r>
            <a:r>
              <a:rPr lang="en-US" sz="2600" b="0" i="0" dirty="0">
                <a:solidFill>
                  <a:srgbClr val="001320"/>
                </a:solidFill>
                <a:effectLst/>
                <a:latin typeface="Arial Narrow" panose="020B0606020202030204" pitchFamily="34" charset="0"/>
              </a:rPr>
              <a:t>.</a:t>
            </a:r>
            <a:r>
              <a:rPr lang="en-US" sz="2600" i="0" dirty="0">
                <a:solidFill>
                  <a:srgbClr val="000000"/>
                </a:solidFill>
                <a:effectLst/>
                <a:latin typeface="Arial Narrow" panose="020B0606020202030204" pitchFamily="34" charset="0"/>
              </a:rPr>
              <a:t>”</a:t>
            </a:r>
            <a:endParaRPr lang="en-US" sz="2600" dirty="0">
              <a:effectLst/>
              <a:latin typeface="Arial Narrow" panose="020B0606020202030204" pitchFamily="34" charset="0"/>
            </a:endParaRPr>
          </a:p>
        </p:txBody>
      </p:sp>
      <p:sp>
        <p:nvSpPr>
          <p:cNvPr id="2" name="TextBox 1">
            <a:extLst>
              <a:ext uri="{FF2B5EF4-FFF2-40B4-BE49-F238E27FC236}">
                <a16:creationId xmlns:a16="http://schemas.microsoft.com/office/drawing/2014/main" id="{BA342F8E-E4DC-8FF7-A67D-CDE0DD50C803}"/>
              </a:ext>
            </a:extLst>
          </p:cNvPr>
          <p:cNvSpPr txBox="1"/>
          <p:nvPr/>
        </p:nvSpPr>
        <p:spPr>
          <a:xfrm>
            <a:off x="3355" y="3195129"/>
            <a:ext cx="9144000" cy="1278170"/>
          </a:xfrm>
          <a:prstGeom prst="rect">
            <a:avLst/>
          </a:prstGeom>
          <a:solidFill>
            <a:schemeClr val="bg1">
              <a:lumMod val="85000"/>
            </a:schemeClr>
          </a:solidFill>
          <a:effectLst>
            <a:softEdge rad="63500"/>
          </a:effectLst>
        </p:spPr>
        <p:txBody>
          <a:bodyPr wrap="square" rtlCol="0">
            <a:spAutoFit/>
          </a:bodyPr>
          <a:lstStyle/>
          <a:p>
            <a:pPr algn="ctr">
              <a:lnSpc>
                <a:spcPct val="110000"/>
              </a:lnSpc>
            </a:pPr>
            <a:r>
              <a:rPr lang="en-US" sz="2400" b="1" i="0" u="sng" dirty="0">
                <a:latin typeface="Arial Narrow" panose="020B0606020202030204" pitchFamily="34" charset="0"/>
              </a:rPr>
              <a:t>It Has Been Said</a:t>
            </a:r>
            <a:br>
              <a:rPr lang="en-US" sz="2400" i="0" dirty="0">
                <a:latin typeface="Arial Narrow" panose="020B0606020202030204" pitchFamily="34" charset="0"/>
              </a:rPr>
            </a:br>
            <a:r>
              <a:rPr lang="en-US" altLang="en-US" sz="2400" i="1" dirty="0">
                <a:latin typeface="Arial Narrow" panose="020B0606020202030204" pitchFamily="34" charset="0"/>
              </a:rPr>
              <a:t>“</a:t>
            </a:r>
            <a:r>
              <a:rPr lang="en-US" altLang="en-US" sz="2400" b="1" i="1" dirty="0">
                <a:latin typeface="Arial Narrow" panose="020B0606020202030204" pitchFamily="34" charset="0"/>
              </a:rPr>
              <a:t>Before Marriage </a:t>
            </a:r>
            <a:r>
              <a:rPr lang="en-US" altLang="en-US" sz="2400" dirty="0">
                <a:latin typeface="Arial Narrow" panose="020B0606020202030204" pitchFamily="34" charset="0"/>
              </a:rPr>
              <a:t>(While Courting), We Should Have Our Eyes </a:t>
            </a:r>
            <a:r>
              <a:rPr lang="en-US" altLang="en-US" sz="2400" b="1" dirty="0">
                <a:latin typeface="Arial Narrow" panose="020B0606020202030204" pitchFamily="34" charset="0"/>
              </a:rPr>
              <a:t>Wide Open</a:t>
            </a:r>
            <a:r>
              <a:rPr lang="en-US" altLang="en-US" sz="2400" dirty="0">
                <a:latin typeface="Arial Narrow" panose="020B0606020202030204" pitchFamily="34" charset="0"/>
              </a:rPr>
              <a:t>,</a:t>
            </a:r>
            <a:br>
              <a:rPr lang="en-US" altLang="en-US" sz="2400" dirty="0">
                <a:latin typeface="Arial Narrow" panose="020B0606020202030204" pitchFamily="34" charset="0"/>
              </a:rPr>
            </a:br>
            <a:r>
              <a:rPr lang="en-US" altLang="en-US" sz="2400" dirty="0">
                <a:latin typeface="Arial Narrow" panose="020B0606020202030204" pitchFamily="34" charset="0"/>
              </a:rPr>
              <a:t>But </a:t>
            </a:r>
            <a:r>
              <a:rPr lang="en-US" altLang="en-US" sz="2400" b="1" i="1" dirty="0">
                <a:latin typeface="Arial Narrow" panose="020B0606020202030204" pitchFamily="34" charset="0"/>
              </a:rPr>
              <a:t>After Marriage</a:t>
            </a:r>
            <a:r>
              <a:rPr lang="en-US" altLang="en-US" sz="2400" dirty="0">
                <a:latin typeface="Arial Narrow" panose="020B0606020202030204" pitchFamily="34" charset="0"/>
              </a:rPr>
              <a:t>, We Should Keep Our Eyes </a:t>
            </a:r>
            <a:r>
              <a:rPr lang="en-US" altLang="en-US" sz="2400" b="1" dirty="0">
                <a:latin typeface="Arial Narrow" panose="020B0606020202030204" pitchFamily="34" charset="0"/>
              </a:rPr>
              <a:t>Virtually Closed</a:t>
            </a:r>
            <a:r>
              <a:rPr lang="en-US" altLang="en-US" sz="2400" dirty="0">
                <a:latin typeface="Arial Narrow" panose="020B0606020202030204" pitchFamily="34" charset="0"/>
              </a:rPr>
              <a:t>.”</a:t>
            </a:r>
          </a:p>
        </p:txBody>
      </p:sp>
      <p:pic>
        <p:nvPicPr>
          <p:cNvPr id="9" name="Picture 8">
            <a:extLst>
              <a:ext uri="{FF2B5EF4-FFF2-40B4-BE49-F238E27FC236}">
                <a16:creationId xmlns:a16="http://schemas.microsoft.com/office/drawing/2014/main" id="{A53ECFB6-9B48-B1DD-1573-9B4FEABC9FC4}"/>
              </a:ext>
            </a:extLst>
          </p:cNvPr>
          <p:cNvPicPr>
            <a:picLocks noChangeAspect="1"/>
          </p:cNvPicPr>
          <p:nvPr/>
        </p:nvPicPr>
        <p:blipFill>
          <a:blip r:embed="rId3"/>
          <a:stretch>
            <a:fillRect/>
          </a:stretch>
        </p:blipFill>
        <p:spPr>
          <a:xfrm>
            <a:off x="2135179" y="4531157"/>
            <a:ext cx="1808917" cy="1155891"/>
          </a:xfrm>
          <a:prstGeom prst="rect">
            <a:avLst/>
          </a:prstGeom>
          <a:effectLst>
            <a:softEdge rad="127000"/>
          </a:effectLst>
        </p:spPr>
      </p:pic>
      <p:sp>
        <p:nvSpPr>
          <p:cNvPr id="10" name="TextBox 9">
            <a:extLst>
              <a:ext uri="{FF2B5EF4-FFF2-40B4-BE49-F238E27FC236}">
                <a16:creationId xmlns:a16="http://schemas.microsoft.com/office/drawing/2014/main" id="{111D9ADD-930D-F596-07B4-76D929882DDD}"/>
              </a:ext>
            </a:extLst>
          </p:cNvPr>
          <p:cNvSpPr txBox="1"/>
          <p:nvPr/>
        </p:nvSpPr>
        <p:spPr>
          <a:xfrm>
            <a:off x="1676" y="5558164"/>
            <a:ext cx="4369364" cy="461665"/>
          </a:xfrm>
          <a:prstGeom prst="rect">
            <a:avLst/>
          </a:prstGeom>
          <a:noFill/>
        </p:spPr>
        <p:txBody>
          <a:bodyPr wrap="square" rtlCol="0">
            <a:spAutoFit/>
          </a:bodyPr>
          <a:lstStyle/>
          <a:p>
            <a:pPr algn="ctr" fontAlgn="base"/>
            <a:r>
              <a:rPr lang="en-US" sz="2400" i="0" dirty="0">
                <a:solidFill>
                  <a:schemeClr val="bg1">
                    <a:lumMod val="50000"/>
                  </a:schemeClr>
                </a:solidFill>
                <a:latin typeface="Arial Narrow" panose="020B0606020202030204" pitchFamily="34" charset="0"/>
              </a:rPr>
              <a:t>While Courting</a:t>
            </a:r>
            <a:endParaRPr lang="en-US" sz="2400" dirty="0">
              <a:solidFill>
                <a:schemeClr val="bg1">
                  <a:lumMod val="50000"/>
                </a:schemeClr>
              </a:solidFill>
              <a:latin typeface="Arial Narrow" panose="020B0606020202030204" pitchFamily="34" charset="0"/>
            </a:endParaRPr>
          </a:p>
        </p:txBody>
      </p:sp>
      <p:sp>
        <p:nvSpPr>
          <p:cNvPr id="11" name="TextBox 10">
            <a:extLst>
              <a:ext uri="{FF2B5EF4-FFF2-40B4-BE49-F238E27FC236}">
                <a16:creationId xmlns:a16="http://schemas.microsoft.com/office/drawing/2014/main" id="{893997B0-1441-6A0F-34B2-D7CDE872C303}"/>
              </a:ext>
            </a:extLst>
          </p:cNvPr>
          <p:cNvSpPr txBox="1"/>
          <p:nvPr/>
        </p:nvSpPr>
        <p:spPr>
          <a:xfrm>
            <a:off x="4608881" y="5559844"/>
            <a:ext cx="2538761" cy="461665"/>
          </a:xfrm>
          <a:prstGeom prst="rect">
            <a:avLst/>
          </a:prstGeom>
          <a:noFill/>
        </p:spPr>
        <p:txBody>
          <a:bodyPr wrap="square" rtlCol="0">
            <a:spAutoFit/>
          </a:bodyPr>
          <a:lstStyle/>
          <a:p>
            <a:pPr algn="ctr" fontAlgn="base"/>
            <a:r>
              <a:rPr lang="en-US" sz="2400" i="0" dirty="0">
                <a:solidFill>
                  <a:schemeClr val="bg1">
                    <a:lumMod val="50000"/>
                  </a:schemeClr>
                </a:solidFill>
                <a:effectLst/>
                <a:latin typeface="Arial Narrow" panose="020B0606020202030204" pitchFamily="34" charset="0"/>
              </a:rPr>
              <a:t>After </a:t>
            </a:r>
            <a:r>
              <a:rPr lang="en-US" sz="2400" dirty="0">
                <a:solidFill>
                  <a:schemeClr val="bg1">
                    <a:lumMod val="50000"/>
                  </a:schemeClr>
                </a:solidFill>
                <a:latin typeface="Arial Narrow" panose="020B0606020202030204" pitchFamily="34" charset="0"/>
              </a:rPr>
              <a:t>Married</a:t>
            </a:r>
            <a:endParaRPr lang="en-US" sz="2400" dirty="0">
              <a:solidFill>
                <a:schemeClr val="bg1">
                  <a:lumMod val="50000"/>
                </a:schemeClr>
              </a:solidFill>
              <a:effectLst/>
              <a:latin typeface="Arial Narrow" panose="020B0606020202030204" pitchFamily="34" charset="0"/>
            </a:endParaRPr>
          </a:p>
        </p:txBody>
      </p:sp>
      <p:pic>
        <p:nvPicPr>
          <p:cNvPr id="12" name="Picture 4" descr="Revealed: Why Your Faith is Not Growing | Radically Christian">
            <a:extLst>
              <a:ext uri="{FF2B5EF4-FFF2-40B4-BE49-F238E27FC236}">
                <a16:creationId xmlns:a16="http://schemas.microsoft.com/office/drawing/2014/main" id="{2985A23E-8B75-3079-A6EA-092DB9DFF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914" y="4622105"/>
            <a:ext cx="1402504" cy="9325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 name="Picture 6" descr="Easy Opthalmology">
            <a:extLst>
              <a:ext uri="{FF2B5EF4-FFF2-40B4-BE49-F238E27FC236}">
                <a16:creationId xmlns:a16="http://schemas.microsoft.com/office/drawing/2014/main" id="{E42060B6-F14C-C161-D568-A26DF9E859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76" y="4663582"/>
            <a:ext cx="1605454" cy="8027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E8FF060A-B51A-F180-EFDE-ADE77824CC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6482" y="4490269"/>
            <a:ext cx="1067594" cy="12262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ED8533B-BF97-1B11-23E1-88C2494FA0A9}"/>
              </a:ext>
            </a:extLst>
          </p:cNvPr>
          <p:cNvSpPr txBox="1"/>
          <p:nvPr/>
        </p:nvSpPr>
        <p:spPr>
          <a:xfrm>
            <a:off x="7431426" y="4401189"/>
            <a:ext cx="1461384" cy="1569660"/>
          </a:xfrm>
          <a:prstGeom prst="rect">
            <a:avLst/>
          </a:prstGeom>
          <a:solidFill>
            <a:schemeClr val="bg1">
              <a:lumMod val="85000"/>
            </a:schemeClr>
          </a:solidFill>
          <a:effectLst>
            <a:softEdge rad="63500"/>
          </a:effectLst>
        </p:spPr>
        <p:txBody>
          <a:bodyPr wrap="square" rtlCol="0">
            <a:spAutoFit/>
          </a:bodyPr>
          <a:lstStyle/>
          <a:p>
            <a:pPr algn="ctr"/>
            <a:r>
              <a:rPr lang="en-US" sz="2400" dirty="0">
                <a:latin typeface="Arial Narrow" panose="020B0606020202030204" pitchFamily="34" charset="0"/>
              </a:rPr>
              <a:t>Rom. 12:18</a:t>
            </a:r>
          </a:p>
          <a:p>
            <a:pPr algn="ctr"/>
            <a:r>
              <a:rPr lang="en-US" sz="2400" dirty="0">
                <a:latin typeface="Arial Narrow" panose="020B0606020202030204" pitchFamily="34" charset="0"/>
              </a:rPr>
              <a:t>Heb. 12:14-15</a:t>
            </a:r>
          </a:p>
        </p:txBody>
      </p:sp>
    </p:spTree>
    <p:extLst>
      <p:ext uri="{BB962C8B-B14F-4D97-AF65-F5344CB8AC3E}">
        <p14:creationId xmlns:p14="http://schemas.microsoft.com/office/powerpoint/2010/main" val="44384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fill="hold"/>
                                        <p:tgtEl>
                                          <p:spTgt spid="5"/>
                                        </p:tgtEl>
                                        <p:attrNameLst>
                                          <p:attrName>ppt_w</p:attrName>
                                        </p:attrNameLst>
                                      </p:cBhvr>
                                      <p:tavLst>
                                        <p:tav tm="0">
                                          <p:val>
                                            <p:fltVal val="0"/>
                                          </p:val>
                                        </p:tav>
                                        <p:tav tm="100000">
                                          <p:val>
                                            <p:strVal val="#ppt_w"/>
                                          </p:val>
                                        </p:tav>
                                      </p:tavLst>
                                    </p:anim>
                                    <p:anim calcmode="lin" valueType="num">
                                      <p:cBhvr>
                                        <p:cTn id="51" dur="500" fill="hold"/>
                                        <p:tgtEl>
                                          <p:spTgt spid="5"/>
                                        </p:tgtEl>
                                        <p:attrNameLst>
                                          <p:attrName>ppt_h</p:attrName>
                                        </p:attrNameLst>
                                      </p:cBhvr>
                                      <p:tavLst>
                                        <p:tav tm="0">
                                          <p:val>
                                            <p:fltVal val="0"/>
                                          </p:val>
                                        </p:tav>
                                        <p:tav tm="100000">
                                          <p:val>
                                            <p:strVal val="#ppt_h"/>
                                          </p:val>
                                        </p:tav>
                                      </p:tavLst>
                                    </p:anim>
                                    <p:animEffect transition="in" filter="fade">
                                      <p:cBhvr>
                                        <p:cTn id="52" dur="500"/>
                                        <p:tgtEl>
                                          <p:spTgt spid="5"/>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P spid="2" grpId="0" animBg="1"/>
      <p:bldP spid="10" grpId="0"/>
      <p:bldP spid="11"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45460B-CBBE-F9CF-3203-49C84293F014}"/>
              </a:ext>
            </a:extLst>
          </p:cNvPr>
          <p:cNvSpPr txBox="1"/>
          <p:nvPr/>
        </p:nvSpPr>
        <p:spPr>
          <a:xfrm>
            <a:off x="6" y="490318"/>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Be Not Led By The Flesh</a:t>
            </a:r>
            <a:r>
              <a:rPr lang="en-US" sz="2800" i="0" dirty="0">
                <a:solidFill>
                  <a:schemeClr val="bg1"/>
                </a:solidFill>
                <a:effectLst>
                  <a:outerShdw blurRad="38100" dist="38100" dir="2700000" algn="tl">
                    <a:srgbClr val="000000">
                      <a:alpha val="43137"/>
                    </a:srgbClr>
                  </a:outerShdw>
                </a:effectLst>
                <a:latin typeface="Arial Narrow" panose="020B0606020202030204" pitchFamily="34" charset="0"/>
              </a:rPr>
              <a:t>,</a:t>
            </a:r>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 But Rather By The Spirit (Rom. 8)</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D9C867E-4F56-8BE3-1133-6E47638FD219}"/>
              </a:ext>
            </a:extLst>
          </p:cNvPr>
          <p:cNvSpPr txBox="1"/>
          <p:nvPr/>
        </p:nvSpPr>
        <p:spPr>
          <a:xfrm>
            <a:off x="1676" y="6338586"/>
            <a:ext cx="9144000" cy="461665"/>
          </a:xfrm>
          <a:prstGeom prst="rect">
            <a:avLst/>
          </a:prstGeom>
          <a:noFill/>
        </p:spPr>
        <p:txBody>
          <a:bodyPr wrap="square" rtlCol="0">
            <a:spAutoFit/>
          </a:bodyPr>
          <a:lstStyle/>
          <a:p>
            <a:pPr marL="0" marR="0" algn="ctr">
              <a:spcBef>
                <a:spcPts val="0"/>
              </a:spcBef>
              <a:spcAft>
                <a:spcPts val="0"/>
              </a:spcAft>
            </a:pPr>
            <a:r>
              <a:rPr lang="en-US" sz="2400" b="1" dirty="0">
                <a:effectLst/>
                <a:latin typeface="Arial Narrow" panose="020B0606020202030204" pitchFamily="34" charset="0"/>
                <a:ea typeface="Times New Roman" panose="02020603050405020304" pitchFamily="18" charset="0"/>
              </a:rPr>
              <a:t>Be Wise</a:t>
            </a:r>
            <a:r>
              <a:rPr lang="en-US" sz="2400" dirty="0">
                <a:effectLst/>
                <a:latin typeface="Arial Narrow" panose="020B0606020202030204" pitchFamily="34" charset="0"/>
                <a:ea typeface="Times New Roman" panose="02020603050405020304" pitchFamily="18" charset="0"/>
              </a:rPr>
              <a:t>:</a:t>
            </a:r>
            <a:r>
              <a:rPr lang="en-US" sz="2000" dirty="0">
                <a:effectLst/>
                <a:latin typeface="Arial Narrow" panose="020B0606020202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rPr>
              <a:t>It</a:t>
            </a:r>
            <a:r>
              <a:rPr lang="en-US" sz="2000" dirty="0">
                <a:effectLst/>
                <a:latin typeface="Arial Narrow" panose="020B0606020202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rPr>
              <a:t>Takes</a:t>
            </a:r>
            <a:r>
              <a:rPr lang="en-US" sz="2000" dirty="0">
                <a:effectLst/>
                <a:latin typeface="Arial Narrow" panose="020B0606020202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rPr>
              <a:t>Time To Thoroughly Know</a:t>
            </a:r>
            <a:r>
              <a:rPr lang="en-US" sz="2000" dirty="0">
                <a:effectLst/>
                <a:latin typeface="Arial Narrow" panose="020B0606020202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rPr>
              <a:t>The</a:t>
            </a:r>
            <a:r>
              <a:rPr lang="en-US" sz="2000" dirty="0">
                <a:effectLst/>
                <a:latin typeface="Arial Narrow" panose="020B0606020202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rPr>
              <a:t>Person</a:t>
            </a:r>
            <a:r>
              <a:rPr lang="en-US" sz="2000" dirty="0">
                <a:effectLst/>
                <a:latin typeface="Arial Narrow" panose="020B0606020202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rPr>
              <a:t>We Are</a:t>
            </a:r>
            <a:r>
              <a:rPr lang="en-US" sz="2000" dirty="0">
                <a:effectLst/>
                <a:latin typeface="Arial Narrow" panose="020B0606020202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rPr>
              <a:t>About</a:t>
            </a:r>
            <a:r>
              <a:rPr lang="en-US" sz="2000" dirty="0">
                <a:effectLst/>
                <a:latin typeface="Arial Narrow" panose="020B0606020202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rPr>
              <a:t>To</a:t>
            </a:r>
            <a:r>
              <a:rPr lang="en-US" sz="2000" dirty="0">
                <a:effectLst/>
                <a:latin typeface="Arial Narrow" panose="020B0606020202030204" pitchFamily="34" charset="0"/>
                <a:ea typeface="Times New Roman" panose="02020603050405020304" pitchFamily="18" charset="0"/>
              </a:rPr>
              <a:t> </a:t>
            </a:r>
            <a:r>
              <a:rPr lang="en-US" sz="2400" dirty="0">
                <a:effectLst/>
                <a:latin typeface="Arial Narrow" panose="020B0606020202030204" pitchFamily="34" charset="0"/>
                <a:ea typeface="Times New Roman" panose="02020603050405020304" pitchFamily="18" charset="0"/>
              </a:rPr>
              <a:t>Marry.</a:t>
            </a:r>
            <a:endParaRPr lang="en-US" sz="2400" dirty="0"/>
          </a:p>
        </p:txBody>
      </p:sp>
      <p:sp>
        <p:nvSpPr>
          <p:cNvPr id="6" name="TextBox 5">
            <a:extLst>
              <a:ext uri="{FF2B5EF4-FFF2-40B4-BE49-F238E27FC236}">
                <a16:creationId xmlns:a16="http://schemas.microsoft.com/office/drawing/2014/main" id="{94144475-DA78-07DC-5DC5-B7D874D8337E}"/>
              </a:ext>
            </a:extLst>
          </p:cNvPr>
          <p:cNvSpPr txBox="1"/>
          <p:nvPr/>
        </p:nvSpPr>
        <p:spPr>
          <a:xfrm>
            <a:off x="3350" y="1135227"/>
            <a:ext cx="9144000" cy="1384995"/>
          </a:xfrm>
          <a:prstGeom prst="rect">
            <a:avLst/>
          </a:prstGeom>
          <a:noFill/>
        </p:spPr>
        <p:txBody>
          <a:bodyPr wrap="square" rtlCol="0">
            <a:spAutoFit/>
          </a:bodyPr>
          <a:lstStyle/>
          <a:p>
            <a:pPr algn="ctr"/>
            <a:r>
              <a:rPr lang="en-US" sz="2800" dirty="0">
                <a:effectLst/>
                <a:latin typeface="Arial Narrow" panose="020B0606020202030204" pitchFamily="34" charset="0"/>
                <a:ea typeface="Times New Roman" panose="02020603050405020304" pitchFamily="18" charset="0"/>
              </a:rPr>
              <a:t>There Is No Such Thing As </a:t>
            </a:r>
            <a:r>
              <a:rPr lang="en-US" sz="2800" i="1" dirty="0">
                <a:effectLst/>
                <a:latin typeface="Arial Narrow" panose="020B0606020202030204" pitchFamily="34" charset="0"/>
                <a:ea typeface="Times New Roman" panose="02020603050405020304" pitchFamily="18" charset="0"/>
              </a:rPr>
              <a:t>“Love At First Sight”</a:t>
            </a:r>
            <a:r>
              <a:rPr lang="en-US" sz="2800" dirty="0">
                <a:effectLst/>
                <a:latin typeface="Arial Narrow" panose="020B0606020202030204" pitchFamily="34" charset="0"/>
                <a:ea typeface="Times New Roman" panose="02020603050405020304" pitchFamily="18" charset="0"/>
              </a:rPr>
              <a:t> (II Cor. 4:18; 5:7).</a:t>
            </a:r>
            <a:br>
              <a:rPr lang="en-US" sz="2800" dirty="0">
                <a:effectLst/>
                <a:latin typeface="Arial Narrow" panose="020B0606020202030204" pitchFamily="34" charset="0"/>
                <a:ea typeface="Times New Roman" panose="02020603050405020304" pitchFamily="18" charset="0"/>
              </a:rPr>
            </a:br>
            <a:r>
              <a:rPr lang="en-US" sz="2800" dirty="0">
                <a:effectLst/>
                <a:latin typeface="Arial Narrow" panose="020B0606020202030204" pitchFamily="34" charset="0"/>
                <a:ea typeface="Times New Roman" panose="02020603050405020304" pitchFamily="18" charset="0"/>
              </a:rPr>
              <a:t>There May Be Infatuation (Via An Outward Appearance</a:t>
            </a:r>
            <a:r>
              <a:rPr lang="en-US" sz="2800" dirty="0">
                <a:latin typeface="Arial Narrow" panose="020B0606020202030204" pitchFamily="34" charset="0"/>
                <a:ea typeface="Times New Roman" panose="02020603050405020304" pitchFamily="18" charset="0"/>
              </a:rPr>
              <a:t>, II Cor. 4:16</a:t>
            </a:r>
            <a:r>
              <a:rPr lang="en-US" sz="2800" dirty="0">
                <a:effectLst/>
                <a:latin typeface="Arial Narrow" panose="020B0606020202030204" pitchFamily="34" charset="0"/>
                <a:ea typeface="Times New Roman" panose="02020603050405020304" pitchFamily="18" charset="0"/>
              </a:rPr>
              <a:t>),</a:t>
            </a:r>
            <a:br>
              <a:rPr lang="en-US" sz="2800" dirty="0">
                <a:effectLst/>
                <a:latin typeface="Arial Narrow" panose="020B0606020202030204" pitchFamily="34" charset="0"/>
                <a:ea typeface="Times New Roman" panose="02020603050405020304" pitchFamily="18" charset="0"/>
              </a:rPr>
            </a:br>
            <a:r>
              <a:rPr lang="en-US" sz="2800" dirty="0">
                <a:effectLst/>
                <a:latin typeface="Arial Narrow" panose="020B0606020202030204" pitchFamily="34" charset="0"/>
                <a:ea typeface="Times New Roman" panose="02020603050405020304" pitchFamily="18" charset="0"/>
              </a:rPr>
              <a:t>But It Is </a:t>
            </a:r>
            <a:r>
              <a:rPr lang="en-US" sz="2800" i="1" dirty="0">
                <a:effectLst/>
                <a:latin typeface="Arial Narrow" panose="020B0606020202030204" pitchFamily="34" charset="0"/>
                <a:ea typeface="Times New Roman" panose="02020603050405020304" pitchFamily="18" charset="0"/>
              </a:rPr>
              <a:t>“The Inward Man” </a:t>
            </a:r>
            <a:r>
              <a:rPr lang="en-US" sz="2800" dirty="0">
                <a:effectLst/>
                <a:latin typeface="Arial Narrow" panose="020B0606020202030204" pitchFamily="34" charset="0"/>
                <a:ea typeface="Times New Roman" panose="02020603050405020304" pitchFamily="18" charset="0"/>
              </a:rPr>
              <a:t>That Will Endure (</a:t>
            </a:r>
            <a:r>
              <a:rPr lang="en-US" sz="2800" dirty="0">
                <a:latin typeface="Arial Narrow" panose="020B0606020202030204" pitchFamily="34" charset="0"/>
                <a:ea typeface="Times New Roman" panose="02020603050405020304" pitchFamily="18" charset="0"/>
              </a:rPr>
              <a:t>I Pet. 1:24; 3:3-4</a:t>
            </a:r>
            <a:r>
              <a:rPr lang="en-US" sz="2800" dirty="0">
                <a:effectLst/>
                <a:latin typeface="Arial Narrow" panose="020B0606020202030204" pitchFamily="34" charset="0"/>
                <a:ea typeface="Times New Roman" panose="02020603050405020304" pitchFamily="18" charset="0"/>
              </a:rPr>
              <a:t>).</a:t>
            </a:r>
          </a:p>
        </p:txBody>
      </p:sp>
      <p:sp>
        <p:nvSpPr>
          <p:cNvPr id="7" name="TextBox 6">
            <a:extLst>
              <a:ext uri="{FF2B5EF4-FFF2-40B4-BE49-F238E27FC236}">
                <a16:creationId xmlns:a16="http://schemas.microsoft.com/office/drawing/2014/main" id="{1B881DB1-7353-2593-1678-793789763D18}"/>
              </a:ext>
            </a:extLst>
          </p:cNvPr>
          <p:cNvSpPr txBox="1"/>
          <p:nvPr/>
        </p:nvSpPr>
        <p:spPr>
          <a:xfrm>
            <a:off x="3355" y="2662579"/>
            <a:ext cx="9144000" cy="954107"/>
          </a:xfrm>
          <a:prstGeom prst="rect">
            <a:avLst/>
          </a:prstGeom>
          <a:noFill/>
        </p:spPr>
        <p:txBody>
          <a:bodyPr wrap="square" rtlCol="0">
            <a:spAutoFit/>
          </a:bodyPr>
          <a:lstStyle/>
          <a:p>
            <a:pPr lvl="0" algn="ctr" defTabSz="914400">
              <a:defRPr/>
            </a:pPr>
            <a:r>
              <a:rPr lang="en-US" sz="2800" dirty="0">
                <a:latin typeface="Arial Narrow" panose="020B0606020202030204" pitchFamily="34" charset="0"/>
              </a:rPr>
              <a:t>True Beauty Is More Than Just Skin Deep </a:t>
            </a:r>
            <a:r>
              <a:rPr lang="en-US" sz="2800" dirty="0">
                <a:effectLst/>
                <a:latin typeface="Arial Narrow" panose="020B0606020202030204" pitchFamily="34" charset="0"/>
                <a:ea typeface="Times New Roman" panose="02020603050405020304" pitchFamily="18" charset="0"/>
              </a:rPr>
              <a:t>(I Sam. 9:2; </a:t>
            </a:r>
            <a:r>
              <a:rPr lang="en-US" sz="2800" dirty="0">
                <a:latin typeface="Arial Narrow" panose="020B0606020202030204" pitchFamily="34" charset="0"/>
                <a:ea typeface="Times New Roman" panose="02020603050405020304" pitchFamily="18" charset="0"/>
              </a:rPr>
              <a:t>Prov. 31:30</a:t>
            </a:r>
            <a:r>
              <a:rPr lang="en-US" sz="2800" dirty="0">
                <a:effectLst/>
                <a:latin typeface="Arial Narrow" panose="020B0606020202030204" pitchFamily="34" charset="0"/>
                <a:ea typeface="Times New Roman" panose="02020603050405020304" pitchFamily="18" charset="0"/>
              </a:rPr>
              <a:t>)</a:t>
            </a:r>
            <a:r>
              <a:rPr lang="en-US" sz="2800" dirty="0">
                <a:latin typeface="Arial Narrow" panose="020B0606020202030204" pitchFamily="34" charset="0"/>
              </a:rPr>
              <a:t>!</a:t>
            </a:r>
            <a:br>
              <a:rPr lang="en-US" sz="2800" dirty="0">
                <a:latin typeface="Arial Narrow" panose="020B0606020202030204" pitchFamily="34" charset="0"/>
              </a:rPr>
            </a:br>
            <a:r>
              <a:rPr lang="en-US" sz="2800" dirty="0">
                <a:latin typeface="Arial Narrow" panose="020B0606020202030204" pitchFamily="34" charset="0"/>
              </a:rPr>
              <a:t>[“</a:t>
            </a:r>
            <a:r>
              <a:rPr lang="en-US" sz="2800" i="1" dirty="0">
                <a:latin typeface="Arial Narrow" panose="020B0606020202030204" pitchFamily="34" charset="0"/>
              </a:rPr>
              <a:t>We Cannot Judge A Book By Its Cover</a:t>
            </a:r>
            <a:r>
              <a:rPr lang="en-US" sz="2800" dirty="0">
                <a:latin typeface="Arial Narrow" panose="020B0606020202030204" pitchFamily="34" charset="0"/>
              </a:rPr>
              <a:t>.” Cf. Mt. 23:27-28]</a:t>
            </a:r>
          </a:p>
        </p:txBody>
      </p:sp>
      <p:sp>
        <p:nvSpPr>
          <p:cNvPr id="8" name="TextBox 7">
            <a:extLst>
              <a:ext uri="{FF2B5EF4-FFF2-40B4-BE49-F238E27FC236}">
                <a16:creationId xmlns:a16="http://schemas.microsoft.com/office/drawing/2014/main" id="{0651FE52-7BD5-34A7-586F-C1722A2685D9}"/>
              </a:ext>
            </a:extLst>
          </p:cNvPr>
          <p:cNvSpPr txBox="1"/>
          <p:nvPr/>
        </p:nvSpPr>
        <p:spPr>
          <a:xfrm>
            <a:off x="-5019" y="4483003"/>
            <a:ext cx="9144000" cy="1569660"/>
          </a:xfrm>
          <a:prstGeom prst="rect">
            <a:avLst/>
          </a:prstGeom>
          <a:noFill/>
        </p:spPr>
        <p:txBody>
          <a:bodyPr wrap="square" rtlCol="0">
            <a:spAutoFit/>
          </a:bodyPr>
          <a:lstStyle/>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Bankers Will Not Grant A Loan Based On First Appearances.</a:t>
            </a:r>
            <a:br>
              <a:rPr lang="en-US" sz="2400" dirty="0">
                <a:effectLst/>
                <a:latin typeface="Arial Narrow" panose="020B0606020202030204" pitchFamily="34" charset="0"/>
                <a:ea typeface="Times New Roman" panose="02020603050405020304" pitchFamily="18" charset="0"/>
              </a:rPr>
            </a:br>
            <a:r>
              <a:rPr lang="en-US" sz="2400" dirty="0">
                <a:effectLst/>
                <a:latin typeface="Arial Narrow" panose="020B0606020202030204" pitchFamily="34" charset="0"/>
                <a:ea typeface="Times New Roman" panose="02020603050405020304" pitchFamily="18" charset="0"/>
              </a:rPr>
              <a:t>They Will Always Check Out The Credit Record First (I Thess. 5:21).</a:t>
            </a:r>
          </a:p>
          <a:p>
            <a:pPr marL="0" marR="0" algn="ctr">
              <a:spcBef>
                <a:spcPts val="0"/>
              </a:spcBef>
              <a:spcAft>
                <a:spcPts val="0"/>
              </a:spcAft>
            </a:pPr>
            <a:endParaRPr lang="en-US" sz="2400" dirty="0">
              <a:latin typeface="Arial Narrow" panose="020B0606020202030204" pitchFamily="34" charset="0"/>
              <a:ea typeface="Times New Roman" panose="02020603050405020304" pitchFamily="18" charset="0"/>
            </a:endParaRPr>
          </a:p>
          <a:p>
            <a:pPr algn="ctr"/>
            <a:r>
              <a:rPr lang="en-US" sz="2400" dirty="0">
                <a:effectLst/>
                <a:latin typeface="Arial Narrow" panose="020B0606020202030204" pitchFamily="34" charset="0"/>
                <a:ea typeface="Times New Roman" panose="02020603050405020304" pitchFamily="18" charset="0"/>
              </a:rPr>
              <a:t>We Should Not Enter Into A </a:t>
            </a:r>
            <a:r>
              <a:rPr lang="en-US" sz="2400" dirty="0">
                <a:latin typeface="Arial Narrow" panose="020B0606020202030204" pitchFamily="34" charset="0"/>
                <a:ea typeface="Times New Roman" panose="02020603050405020304" pitchFamily="18" charset="0"/>
              </a:rPr>
              <a:t>Life </a:t>
            </a:r>
            <a:r>
              <a:rPr lang="en-US" sz="2400" dirty="0">
                <a:effectLst/>
                <a:latin typeface="Arial Narrow" panose="020B0606020202030204" pitchFamily="34" charset="0"/>
                <a:ea typeface="Times New Roman" panose="02020603050405020304" pitchFamily="18" charset="0"/>
              </a:rPr>
              <a:t>Contract With Someone Not Well Known.</a:t>
            </a:r>
            <a:endParaRPr lang="en-US" sz="2800" dirty="0">
              <a:effectLst/>
              <a:latin typeface="Arial Narrow" panose="020B060602020203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BA342F8E-E4DC-8FF7-A67D-CDE0DD50C803}"/>
              </a:ext>
            </a:extLst>
          </p:cNvPr>
          <p:cNvSpPr txBox="1"/>
          <p:nvPr/>
        </p:nvSpPr>
        <p:spPr>
          <a:xfrm>
            <a:off x="3355" y="3838233"/>
            <a:ext cx="9144000" cy="465640"/>
          </a:xfrm>
          <a:prstGeom prst="rect">
            <a:avLst/>
          </a:prstGeom>
          <a:solidFill>
            <a:schemeClr val="bg1">
              <a:lumMod val="85000"/>
            </a:schemeClr>
          </a:solidFill>
          <a:effectLst>
            <a:softEdge rad="63500"/>
          </a:effectLst>
        </p:spPr>
        <p:txBody>
          <a:bodyPr wrap="square" rtlCol="0">
            <a:spAutoFit/>
          </a:bodyPr>
          <a:lstStyle/>
          <a:p>
            <a:pPr marL="0" marR="0" algn="ctr">
              <a:spcBef>
                <a:spcPts val="0"/>
              </a:spcBef>
              <a:spcAft>
                <a:spcPts val="0"/>
              </a:spcAft>
            </a:pPr>
            <a:r>
              <a:rPr lang="en-US" sz="2400" dirty="0">
                <a:effectLst/>
                <a:latin typeface="Arial Narrow" panose="020B0606020202030204" pitchFamily="34" charset="0"/>
                <a:ea typeface="Times New Roman" panose="02020603050405020304" pitchFamily="18" charset="0"/>
              </a:rPr>
              <a:t>There Is No Place For Hasty Decisions In Choosing A Life-Long Companion.</a:t>
            </a:r>
          </a:p>
        </p:txBody>
      </p:sp>
    </p:spTree>
    <p:extLst>
      <p:ext uri="{BB962C8B-B14F-4D97-AF65-F5344CB8AC3E}">
        <p14:creationId xmlns:p14="http://schemas.microsoft.com/office/powerpoint/2010/main" val="201599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8">
                                            <p:txEl>
                                              <p:pRg st="0" end="0"/>
                                            </p:txEl>
                                          </p:spTgt>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p:cTn id="3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8">
                                            <p:txEl>
                                              <p:pRg st="2" end="2"/>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4144475-DA78-07DC-5DC5-B7D874D8337E}"/>
              </a:ext>
            </a:extLst>
          </p:cNvPr>
          <p:cNvSpPr txBox="1"/>
          <p:nvPr/>
        </p:nvSpPr>
        <p:spPr>
          <a:xfrm>
            <a:off x="3351" y="2240546"/>
            <a:ext cx="9144000" cy="461665"/>
          </a:xfrm>
          <a:prstGeom prst="rect">
            <a:avLst/>
          </a:prstGeom>
          <a:noFill/>
        </p:spPr>
        <p:txBody>
          <a:bodyPr wrap="square" rtlCol="0">
            <a:spAutoFit/>
          </a:bodyPr>
          <a:lstStyle/>
          <a:p>
            <a:pPr algn="ctr" fontAlgn="base"/>
            <a:r>
              <a:rPr lang="en-US" sz="2400" i="0" dirty="0">
                <a:latin typeface="Arial Narrow" panose="020B0606020202030204" pitchFamily="34" charset="0"/>
              </a:rPr>
              <a:t>The Influence Of Our Marriage Partner Is Greater Than Most People Imagine!</a:t>
            </a:r>
            <a:endParaRPr lang="en-US" sz="2400" dirty="0">
              <a:latin typeface="Arial Narrow" panose="020B0606020202030204" pitchFamily="34" charset="0"/>
            </a:endParaRPr>
          </a:p>
        </p:txBody>
      </p:sp>
      <p:sp>
        <p:nvSpPr>
          <p:cNvPr id="8" name="TextBox 7">
            <a:extLst>
              <a:ext uri="{FF2B5EF4-FFF2-40B4-BE49-F238E27FC236}">
                <a16:creationId xmlns:a16="http://schemas.microsoft.com/office/drawing/2014/main" id="{0651FE52-7BD5-34A7-586F-C1722A2685D9}"/>
              </a:ext>
            </a:extLst>
          </p:cNvPr>
          <p:cNvSpPr txBox="1"/>
          <p:nvPr/>
        </p:nvSpPr>
        <p:spPr>
          <a:xfrm>
            <a:off x="-5019" y="1649379"/>
            <a:ext cx="9144000" cy="461665"/>
          </a:xfrm>
          <a:prstGeom prst="rect">
            <a:avLst/>
          </a:prstGeom>
          <a:noFill/>
        </p:spPr>
        <p:txBody>
          <a:bodyPr wrap="square" rtlCol="0">
            <a:spAutoFit/>
          </a:bodyPr>
          <a:lstStyle/>
          <a:p>
            <a:pPr algn="ctr" fontAlgn="base"/>
            <a:r>
              <a:rPr lang="en-US" sz="2400" i="0" dirty="0">
                <a:solidFill>
                  <a:srgbClr val="000000"/>
                </a:solidFill>
                <a:effectLst/>
                <a:latin typeface="Arial Narrow" panose="020B0606020202030204" pitchFamily="34" charset="0"/>
              </a:rPr>
              <a:t>This Is The Closest </a:t>
            </a:r>
            <a:r>
              <a:rPr lang="en-US" sz="2400" i="1" dirty="0">
                <a:solidFill>
                  <a:srgbClr val="000000"/>
                </a:solidFill>
                <a:effectLst/>
                <a:latin typeface="Arial Narrow" panose="020B0606020202030204" pitchFamily="34" charset="0"/>
              </a:rPr>
              <a:t>Physical Relationship </a:t>
            </a:r>
            <a:r>
              <a:rPr lang="en-US" sz="2400" dirty="0">
                <a:solidFill>
                  <a:srgbClr val="000000"/>
                </a:solidFill>
                <a:latin typeface="Arial Narrow" panose="020B0606020202030204" pitchFamily="34" charset="0"/>
              </a:rPr>
              <a:t>I</a:t>
            </a:r>
            <a:r>
              <a:rPr lang="en-US" sz="2400" i="0" dirty="0">
                <a:solidFill>
                  <a:srgbClr val="000000"/>
                </a:solidFill>
                <a:effectLst/>
                <a:latin typeface="Arial Narrow" panose="020B0606020202030204" pitchFamily="34" charset="0"/>
              </a:rPr>
              <a:t>n Life (Cf. I Cor. 15:33; Prov. 13:20).</a:t>
            </a:r>
            <a:endParaRPr lang="en-US" sz="2400" b="1" u="sng" dirty="0">
              <a:effectLst/>
              <a:latin typeface="Arial Narrow" panose="020B0606020202030204" pitchFamily="34" charset="0"/>
            </a:endParaRPr>
          </a:p>
        </p:txBody>
      </p:sp>
      <p:sp>
        <p:nvSpPr>
          <p:cNvPr id="2" name="TextBox 1">
            <a:extLst>
              <a:ext uri="{FF2B5EF4-FFF2-40B4-BE49-F238E27FC236}">
                <a16:creationId xmlns:a16="http://schemas.microsoft.com/office/drawing/2014/main" id="{BA342F8E-E4DC-8FF7-A67D-CDE0DD50C803}"/>
              </a:ext>
            </a:extLst>
          </p:cNvPr>
          <p:cNvSpPr txBox="1"/>
          <p:nvPr/>
        </p:nvSpPr>
        <p:spPr>
          <a:xfrm>
            <a:off x="3355" y="4591852"/>
            <a:ext cx="9144000" cy="465512"/>
          </a:xfrm>
          <a:prstGeom prst="rect">
            <a:avLst/>
          </a:prstGeom>
          <a:solidFill>
            <a:schemeClr val="bg1">
              <a:lumMod val="85000"/>
            </a:schemeClr>
          </a:solidFill>
          <a:effectLst>
            <a:softEdge rad="63500"/>
          </a:effectLst>
        </p:spPr>
        <p:txBody>
          <a:bodyPr wrap="square" rtlCol="0">
            <a:spAutoFit/>
          </a:bodyPr>
          <a:lstStyle/>
          <a:p>
            <a:pPr algn="ctr">
              <a:lnSpc>
                <a:spcPct val="110000"/>
              </a:lnSpc>
            </a:pPr>
            <a:r>
              <a:rPr lang="en-US" sz="2400" b="1" u="sng" dirty="0">
                <a:latin typeface="Arial Narrow" panose="020B0606020202030204" pitchFamily="34" charset="0"/>
              </a:rPr>
              <a:t>Divine Warnings Regarding The Wrong Marriage Partner (Rom. 15:4)</a:t>
            </a:r>
            <a:r>
              <a:rPr lang="en-US" sz="2400" dirty="0">
                <a:latin typeface="Arial Narrow" panose="020B0606020202030204" pitchFamily="34" charset="0"/>
              </a:rPr>
              <a:t>:</a:t>
            </a:r>
            <a:endParaRPr lang="en-US" altLang="en-US" sz="2400" dirty="0">
              <a:latin typeface="Arial Narrow" panose="020B0606020202030204" pitchFamily="34" charset="0"/>
            </a:endParaRPr>
          </a:p>
        </p:txBody>
      </p:sp>
      <p:sp>
        <p:nvSpPr>
          <p:cNvPr id="15" name="TextBox 14">
            <a:extLst>
              <a:ext uri="{FF2B5EF4-FFF2-40B4-BE49-F238E27FC236}">
                <a16:creationId xmlns:a16="http://schemas.microsoft.com/office/drawing/2014/main" id="{8C99472E-C3C4-E7C4-703D-90BBEA76ED6F}"/>
              </a:ext>
            </a:extLst>
          </p:cNvPr>
          <p:cNvSpPr txBox="1"/>
          <p:nvPr/>
        </p:nvSpPr>
        <p:spPr>
          <a:xfrm>
            <a:off x="-3341" y="2686032"/>
            <a:ext cx="9144000" cy="830997"/>
          </a:xfrm>
          <a:prstGeom prst="rect">
            <a:avLst/>
          </a:prstGeom>
          <a:noFill/>
        </p:spPr>
        <p:txBody>
          <a:bodyPr wrap="square" rtlCol="0">
            <a:spAutoFit/>
          </a:bodyPr>
          <a:lstStyle/>
          <a:p>
            <a:pPr algn="ctr" fontAlgn="base"/>
            <a:r>
              <a:rPr lang="en-US" sz="2400" dirty="0">
                <a:effectLst/>
                <a:latin typeface="Arial Narrow" panose="020B0606020202030204" pitchFamily="34" charset="0"/>
              </a:rPr>
              <a:t>Closer Than A Parent / Child Relationship</a:t>
            </a:r>
            <a:br>
              <a:rPr lang="en-US" sz="2400" dirty="0">
                <a:effectLst/>
                <a:latin typeface="Arial Narrow" panose="020B0606020202030204" pitchFamily="34" charset="0"/>
              </a:rPr>
            </a:br>
            <a:r>
              <a:rPr lang="en-US" sz="2400" dirty="0">
                <a:effectLst/>
                <a:latin typeface="Arial Narrow" panose="020B0606020202030204" pitchFamily="34" charset="0"/>
              </a:rPr>
              <a:t>(</a:t>
            </a:r>
            <a:r>
              <a:rPr lang="en-US" sz="2400" i="1" dirty="0">
                <a:effectLst/>
                <a:latin typeface="Arial Narrow" panose="020B0606020202030204" pitchFamily="34" charset="0"/>
              </a:rPr>
              <a:t>“Forsaking All Others As Long As We Both Live</a:t>
            </a:r>
            <a:r>
              <a:rPr lang="en-US" sz="2400" dirty="0">
                <a:effectLst/>
                <a:latin typeface="Arial Narrow" panose="020B0606020202030204" pitchFamily="34" charset="0"/>
              </a:rPr>
              <a:t>”)</a:t>
            </a:r>
          </a:p>
        </p:txBody>
      </p:sp>
      <p:sp>
        <p:nvSpPr>
          <p:cNvPr id="7" name="TextBox 6">
            <a:extLst>
              <a:ext uri="{FF2B5EF4-FFF2-40B4-BE49-F238E27FC236}">
                <a16:creationId xmlns:a16="http://schemas.microsoft.com/office/drawing/2014/main" id="{2F0C37D8-A6E7-0709-9904-A300E173202F}"/>
              </a:ext>
            </a:extLst>
          </p:cNvPr>
          <p:cNvSpPr txBox="1"/>
          <p:nvPr/>
        </p:nvSpPr>
        <p:spPr>
          <a:xfrm>
            <a:off x="-1665" y="3632240"/>
            <a:ext cx="4573665" cy="830997"/>
          </a:xfrm>
          <a:prstGeom prst="rect">
            <a:avLst/>
          </a:prstGeom>
          <a:noFill/>
        </p:spPr>
        <p:txBody>
          <a:bodyPr wrap="square" rtlCol="0">
            <a:spAutoFit/>
          </a:bodyPr>
          <a:lstStyle/>
          <a:p>
            <a:pPr algn="ctr" fontAlgn="base"/>
            <a:r>
              <a:rPr lang="en-US" sz="2400" dirty="0">
                <a:effectLst/>
                <a:latin typeface="Arial Narrow" panose="020B0606020202030204" pitchFamily="34" charset="0"/>
              </a:rPr>
              <a:t>He Is To Love And Serve Her</a:t>
            </a:r>
            <a:br>
              <a:rPr lang="en-US" sz="2400" dirty="0">
                <a:effectLst/>
                <a:latin typeface="Arial Narrow" panose="020B0606020202030204" pitchFamily="34" charset="0"/>
              </a:rPr>
            </a:br>
            <a:r>
              <a:rPr lang="en-US" sz="2400" dirty="0">
                <a:effectLst/>
                <a:latin typeface="Arial Narrow" panose="020B0606020202030204" pitchFamily="34" charset="0"/>
              </a:rPr>
              <a:t>(Eph. 5:25; Cf. I Jn. 4:19)</a:t>
            </a:r>
          </a:p>
        </p:txBody>
      </p:sp>
      <p:sp>
        <p:nvSpPr>
          <p:cNvPr id="9" name="TextBox 8">
            <a:extLst>
              <a:ext uri="{FF2B5EF4-FFF2-40B4-BE49-F238E27FC236}">
                <a16:creationId xmlns:a16="http://schemas.microsoft.com/office/drawing/2014/main" id="{53A48154-FCBB-1367-1AC1-EFF34AEEFF2B}"/>
              </a:ext>
            </a:extLst>
          </p:cNvPr>
          <p:cNvSpPr txBox="1"/>
          <p:nvPr/>
        </p:nvSpPr>
        <p:spPr>
          <a:xfrm>
            <a:off x="4572020" y="3623872"/>
            <a:ext cx="4573665" cy="830997"/>
          </a:xfrm>
          <a:prstGeom prst="rect">
            <a:avLst/>
          </a:prstGeom>
          <a:noFill/>
        </p:spPr>
        <p:txBody>
          <a:bodyPr wrap="square" rtlCol="0">
            <a:spAutoFit/>
          </a:bodyPr>
          <a:lstStyle/>
          <a:p>
            <a:pPr algn="ctr" fontAlgn="base"/>
            <a:r>
              <a:rPr lang="en-US" sz="2400" dirty="0">
                <a:effectLst/>
                <a:latin typeface="Arial Narrow" panose="020B0606020202030204" pitchFamily="34" charset="0"/>
              </a:rPr>
              <a:t>She Is To Love And Serve Him</a:t>
            </a:r>
            <a:br>
              <a:rPr lang="en-US" sz="2400" dirty="0">
                <a:effectLst/>
                <a:latin typeface="Arial Narrow" panose="020B0606020202030204" pitchFamily="34" charset="0"/>
              </a:rPr>
            </a:br>
            <a:r>
              <a:rPr lang="en-US" sz="2400" dirty="0">
                <a:effectLst/>
                <a:latin typeface="Arial Narrow" panose="020B0606020202030204" pitchFamily="34" charset="0"/>
              </a:rPr>
              <a:t>(Eph. 5:33; Cf. Tit. 2:4-5)</a:t>
            </a:r>
          </a:p>
        </p:txBody>
      </p:sp>
      <p:sp>
        <p:nvSpPr>
          <p:cNvPr id="12" name="TextBox 11">
            <a:extLst>
              <a:ext uri="{FF2B5EF4-FFF2-40B4-BE49-F238E27FC236}">
                <a16:creationId xmlns:a16="http://schemas.microsoft.com/office/drawing/2014/main" id="{0EFAC78B-C32F-9586-A73E-7CBB501D27FC}"/>
              </a:ext>
            </a:extLst>
          </p:cNvPr>
          <p:cNvSpPr txBox="1"/>
          <p:nvPr/>
        </p:nvSpPr>
        <p:spPr>
          <a:xfrm>
            <a:off x="3356" y="6018736"/>
            <a:ext cx="9144000" cy="424732"/>
          </a:xfrm>
          <a:prstGeom prst="rect">
            <a:avLst/>
          </a:prstGeom>
          <a:noFill/>
        </p:spPr>
        <p:txBody>
          <a:bodyPr wrap="square" rtlCol="0">
            <a:spAutoFit/>
          </a:bodyPr>
          <a:lstStyle/>
          <a:p>
            <a:pPr algn="ctr">
              <a:lnSpc>
                <a:spcPct val="90000"/>
              </a:lnSpc>
            </a:pPr>
            <a:r>
              <a:rPr lang="en-US" altLang="en-US" sz="2400" b="1" u="sng" dirty="0">
                <a:latin typeface="Arial Narrow" panose="020B0606020202030204" pitchFamily="34" charset="0"/>
              </a:rPr>
              <a:t>Neh. 13:25-26</a:t>
            </a:r>
            <a:r>
              <a:rPr lang="en-US" altLang="en-US" sz="2400" dirty="0">
                <a:latin typeface="Arial Narrow" panose="020B0606020202030204" pitchFamily="34" charset="0"/>
              </a:rPr>
              <a:t>, “</a:t>
            </a:r>
            <a:r>
              <a:rPr lang="en-US" altLang="en-US" sz="2400" i="1" dirty="0">
                <a:latin typeface="Arial Narrow" panose="020B0606020202030204" pitchFamily="34" charset="0"/>
              </a:rPr>
              <a:t>Solomon’s wives caused him to sin”</a:t>
            </a:r>
            <a:endParaRPr lang="en-US" altLang="en-US" sz="2400" dirty="0">
              <a:latin typeface="Arial Narrow" panose="020B0606020202030204" pitchFamily="34" charset="0"/>
            </a:endParaRPr>
          </a:p>
        </p:txBody>
      </p:sp>
      <p:sp>
        <p:nvSpPr>
          <p:cNvPr id="13" name="TextBox 12">
            <a:extLst>
              <a:ext uri="{FF2B5EF4-FFF2-40B4-BE49-F238E27FC236}">
                <a16:creationId xmlns:a16="http://schemas.microsoft.com/office/drawing/2014/main" id="{1806978A-88FA-3F53-77B7-160856901197}"/>
              </a:ext>
            </a:extLst>
          </p:cNvPr>
          <p:cNvSpPr txBox="1"/>
          <p:nvPr/>
        </p:nvSpPr>
        <p:spPr>
          <a:xfrm>
            <a:off x="3356" y="4993816"/>
            <a:ext cx="9144000" cy="503599"/>
          </a:xfrm>
          <a:prstGeom prst="rect">
            <a:avLst/>
          </a:prstGeom>
          <a:noFill/>
        </p:spPr>
        <p:txBody>
          <a:bodyPr wrap="square" rtlCol="0">
            <a:spAutoFit/>
          </a:bodyPr>
          <a:lstStyle/>
          <a:p>
            <a:pPr algn="ctr">
              <a:lnSpc>
                <a:spcPct val="120000"/>
              </a:lnSpc>
            </a:pPr>
            <a:r>
              <a:rPr lang="en-US" altLang="en-US" sz="2400" b="1" u="sng" dirty="0">
                <a:latin typeface="Arial Narrow" panose="020B0606020202030204" pitchFamily="34" charset="0"/>
              </a:rPr>
              <a:t>Deut. 7:3-4</a:t>
            </a:r>
            <a:r>
              <a:rPr lang="en-US" altLang="en-US" sz="2400" dirty="0">
                <a:latin typeface="Arial Narrow" panose="020B0606020202030204" pitchFamily="34" charset="0"/>
              </a:rPr>
              <a:t>, </a:t>
            </a:r>
            <a:r>
              <a:rPr lang="en-US" altLang="en-US" sz="2400" i="1" dirty="0">
                <a:latin typeface="Arial Narrow" panose="020B0606020202030204" pitchFamily="34" charset="0"/>
              </a:rPr>
              <a:t>“will turn your sons away from following Me”  </a:t>
            </a:r>
            <a:r>
              <a:rPr lang="en-US" altLang="en-US" sz="2400" b="1" u="sng" dirty="0">
                <a:latin typeface="Arial Narrow" panose="020B0606020202030204" pitchFamily="34" charset="0"/>
              </a:rPr>
              <a:t>Cf.</a:t>
            </a:r>
            <a:r>
              <a:rPr lang="en-US" altLang="en-US" sz="2000" b="1" u="sng" dirty="0">
                <a:latin typeface="Arial Narrow" panose="020B0606020202030204" pitchFamily="34" charset="0"/>
              </a:rPr>
              <a:t> </a:t>
            </a:r>
            <a:r>
              <a:rPr lang="en-US" altLang="en-US" sz="2400" b="1" u="sng" dirty="0">
                <a:latin typeface="Arial Narrow" panose="020B0606020202030204" pitchFamily="34" charset="0"/>
              </a:rPr>
              <a:t>Ex.</a:t>
            </a:r>
            <a:r>
              <a:rPr lang="en-US" altLang="en-US" sz="2000" b="1" u="sng" dirty="0">
                <a:latin typeface="Arial Narrow" panose="020B0606020202030204" pitchFamily="34" charset="0"/>
              </a:rPr>
              <a:t> </a:t>
            </a:r>
            <a:r>
              <a:rPr lang="en-US" altLang="en-US" sz="2400" b="1" u="sng" dirty="0">
                <a:latin typeface="Arial Narrow" panose="020B0606020202030204" pitchFamily="34" charset="0"/>
              </a:rPr>
              <a:t>34:11-16</a:t>
            </a:r>
            <a:endParaRPr lang="en-US" altLang="en-US" sz="2400" i="1" dirty="0">
              <a:latin typeface="Arial Narrow" panose="020B0606020202030204" pitchFamily="34" charset="0"/>
            </a:endParaRPr>
          </a:p>
        </p:txBody>
      </p:sp>
      <p:sp>
        <p:nvSpPr>
          <p:cNvPr id="16" name="TextBox 15">
            <a:extLst>
              <a:ext uri="{FF2B5EF4-FFF2-40B4-BE49-F238E27FC236}">
                <a16:creationId xmlns:a16="http://schemas.microsoft.com/office/drawing/2014/main" id="{95C5D647-0630-8771-6FE3-C8703877A841}"/>
              </a:ext>
            </a:extLst>
          </p:cNvPr>
          <p:cNvSpPr txBox="1"/>
          <p:nvPr/>
        </p:nvSpPr>
        <p:spPr>
          <a:xfrm>
            <a:off x="3353" y="1115113"/>
            <a:ext cx="9144000" cy="424732"/>
          </a:xfrm>
          <a:prstGeom prst="rect">
            <a:avLst/>
          </a:prstGeom>
          <a:noFill/>
        </p:spPr>
        <p:txBody>
          <a:bodyPr wrap="square" rtlCol="0">
            <a:spAutoFit/>
          </a:bodyPr>
          <a:lstStyle/>
          <a:p>
            <a:pPr algn="ctr">
              <a:lnSpc>
                <a:spcPct val="90000"/>
              </a:lnSpc>
            </a:pPr>
            <a:r>
              <a:rPr lang="en-US" altLang="en-US" sz="2400" dirty="0">
                <a:latin typeface="Arial Narrow" panose="020B0606020202030204" pitchFamily="34" charset="0"/>
              </a:rPr>
              <a:t>Will My Potential Mate </a:t>
            </a:r>
            <a:r>
              <a:rPr lang="en-US" altLang="en-US" sz="2400" b="1" i="1" dirty="0">
                <a:latin typeface="Arial Narrow" panose="020B0606020202030204" pitchFamily="34" charset="0"/>
              </a:rPr>
              <a:t>Help Me </a:t>
            </a:r>
            <a:r>
              <a:rPr lang="en-US" altLang="en-US" sz="2400" dirty="0">
                <a:latin typeface="Arial Narrow" panose="020B0606020202030204" pitchFamily="34" charset="0"/>
              </a:rPr>
              <a:t>Get Closer To God (Heaven)?  Cf. Gen. 2:18</a:t>
            </a:r>
          </a:p>
        </p:txBody>
      </p:sp>
      <p:sp>
        <p:nvSpPr>
          <p:cNvPr id="17" name="TextBox 16">
            <a:extLst>
              <a:ext uri="{FF2B5EF4-FFF2-40B4-BE49-F238E27FC236}">
                <a16:creationId xmlns:a16="http://schemas.microsoft.com/office/drawing/2014/main" id="{BD0661E5-833C-6C7C-DAD2-E8AA2CFC9929}"/>
              </a:ext>
            </a:extLst>
          </p:cNvPr>
          <p:cNvSpPr txBox="1"/>
          <p:nvPr/>
        </p:nvSpPr>
        <p:spPr>
          <a:xfrm>
            <a:off x="-5019" y="5516564"/>
            <a:ext cx="9160743" cy="461665"/>
          </a:xfrm>
          <a:prstGeom prst="rect">
            <a:avLst/>
          </a:prstGeom>
          <a:noFill/>
        </p:spPr>
        <p:txBody>
          <a:bodyPr wrap="square" rtlCol="0">
            <a:spAutoFit/>
          </a:bodyPr>
          <a:lstStyle/>
          <a:p>
            <a:pPr algn="ctr"/>
            <a:r>
              <a:rPr lang="en-US" sz="2400" b="1" u="sng" dirty="0">
                <a:latin typeface="Arial Narrow" panose="020B0606020202030204" pitchFamily="34" charset="0"/>
              </a:rPr>
              <a:t>I Kin. 11:2</a:t>
            </a:r>
            <a:r>
              <a:rPr lang="en-US" sz="2400" dirty="0">
                <a:latin typeface="Arial Narrow" panose="020B0606020202030204" pitchFamily="34" charset="0"/>
              </a:rPr>
              <a:t>, </a:t>
            </a:r>
            <a:r>
              <a:rPr lang="en-US" sz="2400" i="1" dirty="0">
                <a:latin typeface="Arial Narrow" panose="020B0606020202030204" pitchFamily="34" charset="0"/>
              </a:rPr>
              <a:t>“for surely they will turn away your heart after their gods”</a:t>
            </a:r>
          </a:p>
        </p:txBody>
      </p:sp>
      <p:sp>
        <p:nvSpPr>
          <p:cNvPr id="18" name="TextBox 17">
            <a:extLst>
              <a:ext uri="{FF2B5EF4-FFF2-40B4-BE49-F238E27FC236}">
                <a16:creationId xmlns:a16="http://schemas.microsoft.com/office/drawing/2014/main" id="{42EDE2A3-CA3E-FF35-6309-026E2DFCC26E}"/>
              </a:ext>
            </a:extLst>
          </p:cNvPr>
          <p:cNvSpPr txBox="1"/>
          <p:nvPr/>
        </p:nvSpPr>
        <p:spPr>
          <a:xfrm>
            <a:off x="0" y="498826"/>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Questions We Should Consider While Dating</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3" name="Text Box 7">
            <a:extLst>
              <a:ext uri="{FF2B5EF4-FFF2-40B4-BE49-F238E27FC236}">
                <a16:creationId xmlns:a16="http://schemas.microsoft.com/office/drawing/2014/main" id="{1B93B63E-38EA-6D8D-70E0-382084A7CA71}"/>
              </a:ext>
            </a:extLst>
          </p:cNvPr>
          <p:cNvSpPr txBox="1">
            <a:spLocks noChangeArrowheads="1"/>
          </p:cNvSpPr>
          <p:nvPr/>
        </p:nvSpPr>
        <p:spPr bwMode="auto">
          <a:xfrm>
            <a:off x="0" y="6484425"/>
            <a:ext cx="9144000" cy="369332"/>
          </a:xfrm>
          <a:prstGeom prst="rect">
            <a:avLst/>
          </a:prstGeom>
          <a:noFill/>
          <a:ln>
            <a:noFill/>
          </a:ln>
          <a:effectLst>
            <a:softEdge rad="63500"/>
          </a:effectLst>
        </p:spPr>
        <p:txBody>
          <a:bodyPr wrap="square" lIns="0" tIns="0" rIns="0" bIns="0">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Aft>
                <a:spcPct val="15000"/>
              </a:spcAft>
              <a:defRPr/>
            </a:pPr>
            <a:r>
              <a:rPr lang="en-US" b="1" u="sng" dirty="0">
                <a:latin typeface="Arial Narrow" panose="020B0606020202030204" pitchFamily="34" charset="0"/>
              </a:rPr>
              <a:t>Ezk. 16:44</a:t>
            </a:r>
            <a:r>
              <a:rPr lang="en-US" dirty="0">
                <a:latin typeface="Arial Narrow" panose="020B0606020202030204" pitchFamily="34" charset="0"/>
              </a:rPr>
              <a:t>, “…</a:t>
            </a:r>
            <a:r>
              <a:rPr lang="en-US" i="1" dirty="0">
                <a:latin typeface="Arial Narrow" panose="020B0606020202030204" pitchFamily="34" charset="0"/>
              </a:rPr>
              <a:t>As is the mother, so is her daughter</a:t>
            </a:r>
            <a:r>
              <a:rPr lang="en-US" dirty="0">
                <a:latin typeface="Arial Narrow" panose="020B0606020202030204" pitchFamily="34" charset="0"/>
              </a:rPr>
              <a:t>.”  </a:t>
            </a:r>
            <a:r>
              <a:rPr lang="en-US" b="1" u="sng" dirty="0">
                <a:latin typeface="Arial Narrow" panose="020B0606020202030204" pitchFamily="34" charset="0"/>
              </a:rPr>
              <a:t>Cf. v. 45</a:t>
            </a:r>
          </a:p>
        </p:txBody>
      </p:sp>
    </p:spTree>
    <p:extLst>
      <p:ext uri="{BB962C8B-B14F-4D97-AF65-F5344CB8AC3E}">
        <p14:creationId xmlns:p14="http://schemas.microsoft.com/office/powerpoint/2010/main" val="1961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500" fill="hold"/>
                                        <p:tgtEl>
                                          <p:spTgt spid="3"/>
                                        </p:tgtEl>
                                        <p:attrNameLst>
                                          <p:attrName>ppt_w</p:attrName>
                                        </p:attrNameLst>
                                      </p:cBhvr>
                                      <p:tavLst>
                                        <p:tav tm="0">
                                          <p:val>
                                            <p:fltVal val="0"/>
                                          </p:val>
                                        </p:tav>
                                        <p:tav tm="100000">
                                          <p:val>
                                            <p:strVal val="#ppt_w"/>
                                          </p:val>
                                        </p:tav>
                                      </p:tavLst>
                                    </p:anim>
                                    <p:anim calcmode="lin" valueType="num">
                                      <p:cBhvr>
                                        <p:cTn id="72" dur="500" fill="hold"/>
                                        <p:tgtEl>
                                          <p:spTgt spid="3"/>
                                        </p:tgtEl>
                                        <p:attrNameLst>
                                          <p:attrName>ppt_h</p:attrName>
                                        </p:attrNameLst>
                                      </p:cBhvr>
                                      <p:tavLst>
                                        <p:tav tm="0">
                                          <p:val>
                                            <p:fltVal val="0"/>
                                          </p:val>
                                        </p:tav>
                                        <p:tav tm="100000">
                                          <p:val>
                                            <p:strVal val="#ppt_h"/>
                                          </p:val>
                                        </p:tav>
                                      </p:tavLst>
                                    </p:anim>
                                    <p:animEffect transition="in" filter="fade">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animBg="1"/>
      <p:bldP spid="15" grpId="0"/>
      <p:bldP spid="7" grpId="0"/>
      <p:bldP spid="9" grpId="0"/>
      <p:bldP spid="12" grpId="0"/>
      <p:bldP spid="13" grpId="0"/>
      <p:bldP spid="16" grpId="0"/>
      <p:bldP spid="17" grpId="0"/>
      <p:bldP spid="18"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4144475-DA78-07DC-5DC5-B7D874D8337E}"/>
              </a:ext>
            </a:extLst>
          </p:cNvPr>
          <p:cNvSpPr txBox="1"/>
          <p:nvPr/>
        </p:nvSpPr>
        <p:spPr>
          <a:xfrm>
            <a:off x="3351" y="1989346"/>
            <a:ext cx="9144000" cy="424732"/>
          </a:xfrm>
          <a:prstGeom prst="rect">
            <a:avLst/>
          </a:prstGeom>
          <a:noFill/>
        </p:spPr>
        <p:txBody>
          <a:bodyPr wrap="square" rtlCol="0">
            <a:spAutoFit/>
          </a:bodyPr>
          <a:lstStyle/>
          <a:p>
            <a:pPr algn="ctr">
              <a:lnSpc>
                <a:spcPct val="90000"/>
              </a:lnSpc>
            </a:pPr>
            <a:r>
              <a:rPr lang="en-US" altLang="en-US" sz="2400" dirty="0">
                <a:latin typeface="Arial Narrow" panose="020B0606020202030204" pitchFamily="34" charset="0"/>
              </a:rPr>
              <a:t>Will My Potential Mate Trust In God’s Guidelines Of Child-Rearing (Prov. 3:5-6)?</a:t>
            </a:r>
          </a:p>
        </p:txBody>
      </p:sp>
      <p:sp>
        <p:nvSpPr>
          <p:cNvPr id="2" name="TextBox 1">
            <a:extLst>
              <a:ext uri="{FF2B5EF4-FFF2-40B4-BE49-F238E27FC236}">
                <a16:creationId xmlns:a16="http://schemas.microsoft.com/office/drawing/2014/main" id="{BA342F8E-E4DC-8FF7-A67D-CDE0DD50C803}"/>
              </a:ext>
            </a:extLst>
          </p:cNvPr>
          <p:cNvSpPr txBox="1"/>
          <p:nvPr/>
        </p:nvSpPr>
        <p:spPr>
          <a:xfrm>
            <a:off x="3355" y="4099493"/>
            <a:ext cx="9144000" cy="465512"/>
          </a:xfrm>
          <a:prstGeom prst="rect">
            <a:avLst/>
          </a:prstGeom>
          <a:solidFill>
            <a:schemeClr val="bg1">
              <a:lumMod val="85000"/>
            </a:schemeClr>
          </a:solidFill>
          <a:effectLst>
            <a:softEdge rad="63500"/>
          </a:effectLst>
        </p:spPr>
        <p:txBody>
          <a:bodyPr wrap="square" rtlCol="0">
            <a:spAutoFit/>
          </a:bodyPr>
          <a:lstStyle/>
          <a:p>
            <a:pPr algn="ctr">
              <a:lnSpc>
                <a:spcPct val="110000"/>
              </a:lnSpc>
            </a:pPr>
            <a:r>
              <a:rPr lang="en-US" sz="2400" b="1" u="sng" dirty="0">
                <a:latin typeface="Arial Narrow" panose="020B0606020202030204" pitchFamily="34" charset="0"/>
              </a:rPr>
              <a:t>Will Your Future Marriage Partner Be Devoted In This Effort (Rom. 15:4)</a:t>
            </a:r>
            <a:r>
              <a:rPr lang="en-US" sz="2400" b="1" dirty="0">
                <a:latin typeface="Arial Narrow" panose="020B0606020202030204" pitchFamily="34" charset="0"/>
              </a:rPr>
              <a:t>?</a:t>
            </a:r>
            <a:endParaRPr lang="en-US" altLang="en-US" sz="2400" b="1" dirty="0">
              <a:latin typeface="Arial Narrow" panose="020B0606020202030204" pitchFamily="34" charset="0"/>
            </a:endParaRPr>
          </a:p>
        </p:txBody>
      </p:sp>
      <p:sp>
        <p:nvSpPr>
          <p:cNvPr id="16" name="TextBox 15">
            <a:extLst>
              <a:ext uri="{FF2B5EF4-FFF2-40B4-BE49-F238E27FC236}">
                <a16:creationId xmlns:a16="http://schemas.microsoft.com/office/drawing/2014/main" id="{95C5D647-0630-8771-6FE3-C8703877A841}"/>
              </a:ext>
            </a:extLst>
          </p:cNvPr>
          <p:cNvSpPr txBox="1"/>
          <p:nvPr/>
        </p:nvSpPr>
        <p:spPr>
          <a:xfrm>
            <a:off x="3353" y="1115113"/>
            <a:ext cx="9144000" cy="757130"/>
          </a:xfrm>
          <a:prstGeom prst="rect">
            <a:avLst/>
          </a:prstGeom>
          <a:noFill/>
        </p:spPr>
        <p:txBody>
          <a:bodyPr wrap="square" rtlCol="0">
            <a:spAutoFit/>
          </a:bodyPr>
          <a:lstStyle/>
          <a:p>
            <a:pPr algn="ctr">
              <a:lnSpc>
                <a:spcPct val="90000"/>
              </a:lnSpc>
            </a:pPr>
            <a:r>
              <a:rPr lang="en-US" altLang="en-US" sz="2400" dirty="0">
                <a:latin typeface="Arial Narrow" panose="020B0606020202030204" pitchFamily="34" charset="0"/>
              </a:rPr>
              <a:t>Will My Potential Mate </a:t>
            </a:r>
            <a:r>
              <a:rPr lang="en-US" altLang="en-US" sz="2400" b="1" i="1" dirty="0">
                <a:latin typeface="Arial Narrow" panose="020B0606020202030204" pitchFamily="34" charset="0"/>
              </a:rPr>
              <a:t>Help</a:t>
            </a:r>
            <a:r>
              <a:rPr lang="en-US" altLang="en-US" sz="2400" dirty="0">
                <a:latin typeface="Arial Narrow" panose="020B0606020202030204" pitchFamily="34" charset="0"/>
              </a:rPr>
              <a:t> </a:t>
            </a:r>
            <a:r>
              <a:rPr lang="en-US" altLang="en-US" sz="2400" b="1" i="1" dirty="0">
                <a:latin typeface="Arial Narrow" panose="020B0606020202030204" pitchFamily="34" charset="0"/>
              </a:rPr>
              <a:t>Our Offspring </a:t>
            </a:r>
            <a:r>
              <a:rPr lang="en-US" altLang="en-US" sz="2400" dirty="0">
                <a:latin typeface="Arial Narrow" panose="020B0606020202030204" pitchFamily="34" charset="0"/>
              </a:rPr>
              <a:t>To Get Closer To God (Heaven)?</a:t>
            </a:r>
            <a:br>
              <a:rPr lang="en-US" altLang="en-US" sz="2400" dirty="0">
                <a:latin typeface="Arial Narrow" panose="020B0606020202030204" pitchFamily="34" charset="0"/>
              </a:rPr>
            </a:br>
            <a:r>
              <a:rPr lang="en-US" altLang="en-US" sz="2400" dirty="0">
                <a:latin typeface="Arial Narrow" panose="020B0606020202030204" pitchFamily="34" charset="0"/>
              </a:rPr>
              <a:t>[</a:t>
            </a:r>
            <a:r>
              <a:rPr lang="en-US" sz="2400" i="0" dirty="0">
                <a:solidFill>
                  <a:srgbClr val="000000"/>
                </a:solidFill>
                <a:effectLst/>
                <a:latin typeface="Arial Narrow" panose="020B0606020202030204" pitchFamily="34" charset="0"/>
              </a:rPr>
              <a:t>Both Parents Are To </a:t>
            </a:r>
            <a:r>
              <a:rPr lang="en-US" sz="2400" b="1" i="1" dirty="0">
                <a:solidFill>
                  <a:srgbClr val="000000"/>
                </a:solidFill>
                <a:effectLst/>
                <a:latin typeface="Arial Narrow" panose="020B0606020202030204" pitchFamily="34" charset="0"/>
              </a:rPr>
              <a:t>Train</a:t>
            </a:r>
            <a:r>
              <a:rPr lang="en-US" sz="2400" i="0" dirty="0">
                <a:solidFill>
                  <a:srgbClr val="000000"/>
                </a:solidFill>
                <a:effectLst/>
                <a:latin typeface="Arial Narrow" panose="020B0606020202030204" pitchFamily="34" charset="0"/>
              </a:rPr>
              <a:t> Their Children In </a:t>
            </a:r>
            <a:r>
              <a:rPr lang="en-US" sz="2400" i="1" dirty="0">
                <a:solidFill>
                  <a:srgbClr val="000000"/>
                </a:solidFill>
                <a:effectLst/>
                <a:latin typeface="Arial Narrow" panose="020B0606020202030204" pitchFamily="34" charset="0"/>
              </a:rPr>
              <a:t>“The Way” </a:t>
            </a:r>
            <a:r>
              <a:rPr lang="en-US" sz="2400" i="0" dirty="0">
                <a:solidFill>
                  <a:srgbClr val="000000"/>
                </a:solidFill>
                <a:effectLst/>
                <a:latin typeface="Arial Narrow" panose="020B0606020202030204" pitchFamily="34" charset="0"/>
              </a:rPr>
              <a:t>(Prov. 22:6)].</a:t>
            </a:r>
            <a:endParaRPr lang="en-US" sz="2400" b="1" u="sng" dirty="0">
              <a:effectLst/>
              <a:latin typeface="Arial Narrow" panose="020B0606020202030204" pitchFamily="34" charset="0"/>
            </a:endParaRPr>
          </a:p>
        </p:txBody>
      </p:sp>
      <p:sp>
        <p:nvSpPr>
          <p:cNvPr id="18" name="TextBox 17">
            <a:extLst>
              <a:ext uri="{FF2B5EF4-FFF2-40B4-BE49-F238E27FC236}">
                <a16:creationId xmlns:a16="http://schemas.microsoft.com/office/drawing/2014/main" id="{42EDE2A3-CA3E-FF35-6309-026E2DFCC26E}"/>
              </a:ext>
            </a:extLst>
          </p:cNvPr>
          <p:cNvSpPr txBox="1"/>
          <p:nvPr/>
        </p:nvSpPr>
        <p:spPr>
          <a:xfrm>
            <a:off x="0" y="498826"/>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Questions We Should Consider While Dating</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3" name="TextBox 2">
            <a:extLst>
              <a:ext uri="{FF2B5EF4-FFF2-40B4-BE49-F238E27FC236}">
                <a16:creationId xmlns:a16="http://schemas.microsoft.com/office/drawing/2014/main" id="{58ADC8D7-E342-1C97-C6A3-AD16F5AEB549}"/>
              </a:ext>
            </a:extLst>
          </p:cNvPr>
          <p:cNvSpPr txBox="1"/>
          <p:nvPr/>
        </p:nvSpPr>
        <p:spPr>
          <a:xfrm>
            <a:off x="-3341" y="2495114"/>
            <a:ext cx="9144000" cy="1508105"/>
          </a:xfrm>
          <a:prstGeom prst="rect">
            <a:avLst/>
          </a:prstGeom>
          <a:noFill/>
        </p:spPr>
        <p:txBody>
          <a:bodyPr wrap="square" rtlCol="0">
            <a:spAutoFit/>
          </a:bodyPr>
          <a:lstStyle/>
          <a:p>
            <a:pPr algn="just" fontAlgn="base"/>
            <a:r>
              <a:rPr lang="en-US" sz="2400" b="1" u="sng" dirty="0">
                <a:effectLst/>
                <a:latin typeface="Arial Narrow" panose="020B0606020202030204" pitchFamily="34" charset="0"/>
              </a:rPr>
              <a:t>Eph. 6:1-4</a:t>
            </a:r>
            <a:r>
              <a:rPr lang="en-US" sz="2400" dirty="0">
                <a:effectLst/>
                <a:latin typeface="Arial Narrow" panose="020B0606020202030204" pitchFamily="34" charset="0"/>
              </a:rPr>
              <a:t>, “</a:t>
            </a:r>
            <a:r>
              <a:rPr lang="en-US" sz="2400" b="1" dirty="0">
                <a:effectLst/>
                <a:latin typeface="Arial Narrow" panose="020B0606020202030204" pitchFamily="34" charset="0"/>
              </a:rPr>
              <a:t>CHILDREN</a:t>
            </a:r>
            <a:r>
              <a:rPr lang="en-US" sz="2400" dirty="0">
                <a:effectLst/>
                <a:latin typeface="Arial Narrow" panose="020B0606020202030204" pitchFamily="34" charset="0"/>
              </a:rPr>
              <a:t>, </a:t>
            </a:r>
            <a:r>
              <a:rPr lang="en-US" sz="2400" b="1" dirty="0">
                <a:effectLst/>
                <a:latin typeface="Arial Narrow" panose="020B0606020202030204" pitchFamily="34" charset="0"/>
              </a:rPr>
              <a:t>OBEY</a:t>
            </a:r>
            <a:r>
              <a:rPr lang="en-US" sz="2400" dirty="0">
                <a:effectLst/>
                <a:latin typeface="Arial Narrow" panose="020B0606020202030204" pitchFamily="34" charset="0"/>
              </a:rPr>
              <a:t> </a:t>
            </a:r>
            <a:r>
              <a:rPr lang="en-US" sz="2400" b="1" dirty="0">
                <a:effectLst/>
                <a:latin typeface="Arial Narrow" panose="020B0606020202030204" pitchFamily="34" charset="0"/>
              </a:rPr>
              <a:t>YOUR PARENTS In The Lord</a:t>
            </a:r>
            <a:r>
              <a:rPr lang="en-US" sz="2400" dirty="0">
                <a:effectLst/>
                <a:latin typeface="Arial Narrow" panose="020B0606020202030204" pitchFamily="34" charset="0"/>
              </a:rPr>
              <a:t>: for this is right. 2 Honour thy father and mother; (which is the first commandment with promise;) 3 That it may be well with thee, and thou mayest live long on the earth…”</a:t>
            </a:r>
          </a:p>
          <a:p>
            <a:pPr algn="r" fontAlgn="base"/>
            <a:r>
              <a:rPr lang="en-US" sz="2000" dirty="0">
                <a:effectLst/>
                <a:latin typeface="Arial Narrow" panose="020B0606020202030204" pitchFamily="34" charset="0"/>
              </a:rPr>
              <a:t> </a:t>
            </a:r>
            <a:r>
              <a:rPr lang="en-US" sz="2000" b="1" u="sng" dirty="0">
                <a:effectLst/>
                <a:latin typeface="Arial Narrow" panose="020B0606020202030204" pitchFamily="34" charset="0"/>
              </a:rPr>
              <a:t>Cf.</a:t>
            </a:r>
            <a:r>
              <a:rPr lang="en-US" sz="1600" b="1" u="sng" dirty="0">
                <a:effectLst/>
                <a:latin typeface="Arial Narrow" panose="020B0606020202030204" pitchFamily="34" charset="0"/>
              </a:rPr>
              <a:t> </a:t>
            </a:r>
            <a:r>
              <a:rPr lang="en-US" sz="2000" b="1" u="sng" dirty="0">
                <a:effectLst/>
                <a:latin typeface="Arial Narrow" panose="020B0606020202030204" pitchFamily="34" charset="0"/>
              </a:rPr>
              <a:t>Prov. 31:1-2 (10-31)</a:t>
            </a:r>
            <a:endParaRPr lang="en-US" sz="2400" b="1" u="sng" dirty="0">
              <a:effectLst/>
              <a:latin typeface="Arial Narrow" panose="020B0606020202030204" pitchFamily="34" charset="0"/>
            </a:endParaRPr>
          </a:p>
        </p:txBody>
      </p:sp>
      <p:sp>
        <p:nvSpPr>
          <p:cNvPr id="5" name="TextBox 4">
            <a:extLst>
              <a:ext uri="{FF2B5EF4-FFF2-40B4-BE49-F238E27FC236}">
                <a16:creationId xmlns:a16="http://schemas.microsoft.com/office/drawing/2014/main" id="{5E3839BE-B79C-2253-4053-F93C9BA54B14}"/>
              </a:ext>
            </a:extLst>
          </p:cNvPr>
          <p:cNvSpPr txBox="1"/>
          <p:nvPr/>
        </p:nvSpPr>
        <p:spPr>
          <a:xfrm>
            <a:off x="-11709" y="4556703"/>
            <a:ext cx="9144000" cy="2308324"/>
          </a:xfrm>
          <a:prstGeom prst="rect">
            <a:avLst/>
          </a:prstGeom>
          <a:noFill/>
        </p:spPr>
        <p:txBody>
          <a:bodyPr wrap="square" rtlCol="0">
            <a:spAutoFit/>
          </a:bodyPr>
          <a:lstStyle/>
          <a:p>
            <a:pPr algn="just" fontAlgn="base"/>
            <a:r>
              <a:rPr lang="en-US" sz="2400" b="1" u="sng" dirty="0">
                <a:effectLst/>
                <a:latin typeface="Arial Narrow" panose="020B0606020202030204" pitchFamily="34" charset="0"/>
              </a:rPr>
              <a:t>Cf.</a:t>
            </a:r>
            <a:r>
              <a:rPr lang="en-US" b="1" u="sng" dirty="0">
                <a:effectLst/>
                <a:latin typeface="Arial Narrow" panose="020B0606020202030204" pitchFamily="34" charset="0"/>
              </a:rPr>
              <a:t> </a:t>
            </a:r>
            <a:r>
              <a:rPr lang="en-US" sz="2400" b="1" u="sng" dirty="0">
                <a:effectLst/>
                <a:latin typeface="Arial Narrow" panose="020B0606020202030204" pitchFamily="34" charset="0"/>
              </a:rPr>
              <a:t>Deut. 6:5-9</a:t>
            </a:r>
            <a:r>
              <a:rPr lang="en-US" sz="2400" dirty="0">
                <a:effectLst/>
                <a:latin typeface="Arial Narrow" panose="020B0606020202030204" pitchFamily="34" charset="0"/>
              </a:rPr>
              <a:t>,</a:t>
            </a:r>
            <a:r>
              <a:rPr lang="en-US" dirty="0">
                <a:effectLst/>
                <a:latin typeface="Arial Narrow" panose="020B0606020202030204" pitchFamily="34" charset="0"/>
              </a:rPr>
              <a:t> </a:t>
            </a:r>
            <a:r>
              <a:rPr lang="en-US" sz="2400" dirty="0">
                <a:effectLst/>
                <a:latin typeface="Arial Narrow" panose="020B0606020202030204" pitchFamily="34" charset="0"/>
              </a:rPr>
              <a:t>“And</a:t>
            </a:r>
            <a:r>
              <a:rPr lang="en-US" sz="2000" dirty="0">
                <a:effectLst/>
                <a:latin typeface="Arial Narrow" panose="020B0606020202030204" pitchFamily="34" charset="0"/>
              </a:rPr>
              <a:t> </a:t>
            </a:r>
            <a:r>
              <a:rPr lang="en-US" sz="2400" b="1" dirty="0">
                <a:effectLst/>
                <a:latin typeface="Arial Narrow" panose="020B0606020202030204" pitchFamily="34" charset="0"/>
              </a:rPr>
              <a:t>Thou</a:t>
            </a:r>
            <a:r>
              <a:rPr lang="en-US" sz="2000" b="1" dirty="0">
                <a:effectLst/>
                <a:latin typeface="Arial Narrow" panose="020B0606020202030204" pitchFamily="34" charset="0"/>
              </a:rPr>
              <a:t> </a:t>
            </a:r>
            <a:r>
              <a:rPr lang="en-US" sz="2400" b="1" dirty="0">
                <a:effectLst/>
                <a:latin typeface="Arial Narrow" panose="020B0606020202030204" pitchFamily="34" charset="0"/>
              </a:rPr>
              <a:t>Shalt</a:t>
            </a:r>
            <a:r>
              <a:rPr lang="en-US" sz="2000" b="1" dirty="0">
                <a:effectLst/>
                <a:latin typeface="Arial Narrow" panose="020B0606020202030204" pitchFamily="34" charset="0"/>
              </a:rPr>
              <a:t> </a:t>
            </a:r>
            <a:r>
              <a:rPr lang="en-US" sz="2400" b="1" dirty="0">
                <a:effectLst/>
                <a:latin typeface="Arial Narrow" panose="020B0606020202030204" pitchFamily="34" charset="0"/>
              </a:rPr>
              <a:t>Love</a:t>
            </a:r>
            <a:r>
              <a:rPr lang="en-US" sz="2000" b="1" dirty="0">
                <a:effectLst/>
                <a:latin typeface="Arial Narrow" panose="020B0606020202030204" pitchFamily="34" charset="0"/>
              </a:rPr>
              <a:t> </a:t>
            </a:r>
            <a:r>
              <a:rPr lang="en-US" sz="2400" b="1" dirty="0">
                <a:effectLst/>
                <a:latin typeface="Arial Narrow" panose="020B0606020202030204" pitchFamily="34" charset="0"/>
              </a:rPr>
              <a:t>The</a:t>
            </a:r>
            <a:r>
              <a:rPr lang="en-US" sz="2000" b="1" dirty="0">
                <a:effectLst/>
                <a:latin typeface="Arial Narrow" panose="020B0606020202030204" pitchFamily="34" charset="0"/>
              </a:rPr>
              <a:t> </a:t>
            </a:r>
            <a:r>
              <a:rPr lang="en-US" sz="2400" b="1" dirty="0">
                <a:effectLst/>
                <a:latin typeface="Arial Narrow" panose="020B0606020202030204" pitchFamily="34" charset="0"/>
              </a:rPr>
              <a:t>Lord</a:t>
            </a:r>
            <a:r>
              <a:rPr lang="en-US" sz="2000" b="1" dirty="0">
                <a:effectLst/>
                <a:latin typeface="Arial Narrow" panose="020B0606020202030204" pitchFamily="34" charset="0"/>
              </a:rPr>
              <a:t> </a:t>
            </a:r>
            <a:r>
              <a:rPr lang="en-US" sz="2400" b="1" dirty="0">
                <a:effectLst/>
                <a:latin typeface="Arial Narrow" panose="020B0606020202030204" pitchFamily="34" charset="0"/>
              </a:rPr>
              <a:t>Thy</a:t>
            </a:r>
            <a:r>
              <a:rPr lang="en-US" sz="2000" b="1" dirty="0">
                <a:effectLst/>
                <a:latin typeface="Arial Narrow" panose="020B0606020202030204" pitchFamily="34" charset="0"/>
              </a:rPr>
              <a:t> </a:t>
            </a:r>
            <a:r>
              <a:rPr lang="en-US" sz="2400" b="1" dirty="0">
                <a:effectLst/>
                <a:latin typeface="Arial Narrow" panose="020B0606020202030204" pitchFamily="34" charset="0"/>
              </a:rPr>
              <a:t>God</a:t>
            </a:r>
            <a:r>
              <a:rPr lang="en-US" sz="2000" b="1" dirty="0">
                <a:effectLst/>
                <a:latin typeface="Arial Narrow" panose="020B0606020202030204" pitchFamily="34" charset="0"/>
              </a:rPr>
              <a:t> </a:t>
            </a:r>
            <a:r>
              <a:rPr lang="en-US" sz="2400" b="1" dirty="0">
                <a:effectLst/>
                <a:latin typeface="Arial Narrow" panose="020B0606020202030204" pitchFamily="34" charset="0"/>
              </a:rPr>
              <a:t>With</a:t>
            </a:r>
            <a:r>
              <a:rPr lang="en-US" sz="2000" b="1" dirty="0">
                <a:effectLst/>
                <a:latin typeface="Arial Narrow" panose="020B0606020202030204" pitchFamily="34" charset="0"/>
              </a:rPr>
              <a:t> </a:t>
            </a:r>
            <a:r>
              <a:rPr lang="en-US" sz="2400" b="1" dirty="0">
                <a:effectLst/>
                <a:latin typeface="Arial Narrow" panose="020B0606020202030204" pitchFamily="34" charset="0"/>
              </a:rPr>
              <a:t>All</a:t>
            </a:r>
            <a:r>
              <a:rPr lang="en-US" sz="2000" b="1" dirty="0">
                <a:effectLst/>
                <a:latin typeface="Arial Narrow" panose="020B0606020202030204" pitchFamily="34" charset="0"/>
              </a:rPr>
              <a:t> </a:t>
            </a:r>
            <a:r>
              <a:rPr lang="en-US" sz="2400" b="1" dirty="0">
                <a:effectLst/>
                <a:latin typeface="Arial Narrow" panose="020B0606020202030204" pitchFamily="34" charset="0"/>
              </a:rPr>
              <a:t>Thine Heart</a:t>
            </a:r>
            <a:r>
              <a:rPr lang="en-US" sz="2400" dirty="0">
                <a:effectLst/>
                <a:latin typeface="Arial Narrow" panose="020B0606020202030204" pitchFamily="34" charset="0"/>
              </a:rPr>
              <a:t>, and with </a:t>
            </a:r>
            <a:r>
              <a:rPr lang="en-US" sz="2400" b="1" dirty="0">
                <a:effectLst/>
                <a:latin typeface="Arial Narrow" panose="020B0606020202030204" pitchFamily="34" charset="0"/>
              </a:rPr>
              <a:t>All Thy Soul</a:t>
            </a:r>
            <a:r>
              <a:rPr lang="en-US" sz="2400" dirty="0">
                <a:effectLst/>
                <a:latin typeface="Arial Narrow" panose="020B0606020202030204" pitchFamily="34" charset="0"/>
              </a:rPr>
              <a:t>, and with </a:t>
            </a:r>
            <a:r>
              <a:rPr lang="en-US" sz="2400" b="1" dirty="0">
                <a:effectLst/>
                <a:latin typeface="Arial Narrow" panose="020B0606020202030204" pitchFamily="34" charset="0"/>
              </a:rPr>
              <a:t>All Thy Might</a:t>
            </a:r>
            <a:r>
              <a:rPr lang="en-US" sz="2400" dirty="0">
                <a:effectLst/>
                <a:latin typeface="Arial Narrow" panose="020B0606020202030204" pitchFamily="34" charset="0"/>
              </a:rPr>
              <a:t>. 6 And </a:t>
            </a:r>
            <a:r>
              <a:rPr lang="en-US" sz="2400" b="1" dirty="0">
                <a:effectLst/>
                <a:latin typeface="Arial Narrow" panose="020B0606020202030204" pitchFamily="34" charset="0"/>
              </a:rPr>
              <a:t>THESE WORDS</a:t>
            </a:r>
            <a:r>
              <a:rPr lang="en-US" sz="2400" dirty="0">
                <a:effectLst/>
                <a:latin typeface="Arial Narrow" panose="020B0606020202030204" pitchFamily="34" charset="0"/>
              </a:rPr>
              <a:t>, </a:t>
            </a:r>
            <a:r>
              <a:rPr lang="en-US" sz="2400" b="1" dirty="0">
                <a:effectLst/>
                <a:latin typeface="Arial Narrow" panose="020B0606020202030204" pitchFamily="34" charset="0"/>
              </a:rPr>
              <a:t>Which I COMMAND THEE THIS DAY</a:t>
            </a:r>
            <a:r>
              <a:rPr lang="en-US" sz="2400" dirty="0">
                <a:effectLst/>
                <a:latin typeface="Arial Narrow" panose="020B0606020202030204" pitchFamily="34" charset="0"/>
              </a:rPr>
              <a:t>, </a:t>
            </a:r>
            <a:r>
              <a:rPr lang="en-US" sz="2400" b="1" dirty="0">
                <a:effectLst/>
                <a:latin typeface="Arial Narrow" panose="020B0606020202030204" pitchFamily="34" charset="0"/>
              </a:rPr>
              <a:t>SHALL BE IN THINE HEART</a:t>
            </a:r>
            <a:r>
              <a:rPr lang="en-US" sz="2400" dirty="0">
                <a:effectLst/>
                <a:latin typeface="Arial Narrow" panose="020B0606020202030204" pitchFamily="34" charset="0"/>
              </a:rPr>
              <a:t>: 7 And </a:t>
            </a:r>
            <a:r>
              <a:rPr lang="en-US" sz="2400" b="1" dirty="0">
                <a:effectLst/>
                <a:latin typeface="Arial Narrow" panose="020B0606020202030204" pitchFamily="34" charset="0"/>
              </a:rPr>
              <a:t>THOU SHALT TEACH THEM DILIGENTLY UNTO THY CHILDREN</a:t>
            </a:r>
            <a:r>
              <a:rPr lang="en-US" sz="2400" dirty="0">
                <a:effectLst/>
                <a:latin typeface="Arial Narrow" panose="020B0606020202030204" pitchFamily="34" charset="0"/>
              </a:rPr>
              <a:t>, and shalt </a:t>
            </a:r>
            <a:r>
              <a:rPr lang="en-US" sz="2400" b="1" dirty="0">
                <a:effectLst/>
                <a:latin typeface="Arial Narrow" panose="020B0606020202030204" pitchFamily="34" charset="0"/>
              </a:rPr>
              <a:t>Talk Of Them When Thou </a:t>
            </a:r>
            <a:r>
              <a:rPr lang="en-US" sz="2400" b="1" dirty="0" err="1">
                <a:effectLst/>
                <a:latin typeface="Arial Narrow" panose="020B0606020202030204" pitchFamily="34" charset="0"/>
              </a:rPr>
              <a:t>Sittest</a:t>
            </a:r>
            <a:r>
              <a:rPr lang="en-US" sz="2400" b="1" dirty="0">
                <a:effectLst/>
                <a:latin typeface="Arial Narrow" panose="020B0606020202030204" pitchFamily="34" charset="0"/>
              </a:rPr>
              <a:t> In Thine House</a:t>
            </a:r>
            <a:r>
              <a:rPr lang="en-US" sz="2400" dirty="0">
                <a:effectLst/>
                <a:latin typeface="Arial Narrow" panose="020B0606020202030204" pitchFamily="34" charset="0"/>
              </a:rPr>
              <a:t>, and </a:t>
            </a:r>
            <a:r>
              <a:rPr lang="en-US" sz="2400" b="1" dirty="0">
                <a:effectLst/>
                <a:latin typeface="Arial Narrow" panose="020B0606020202030204" pitchFamily="34" charset="0"/>
              </a:rPr>
              <a:t>When Thou </a:t>
            </a:r>
            <a:r>
              <a:rPr lang="en-US" sz="2400" b="1" dirty="0" err="1">
                <a:effectLst/>
                <a:latin typeface="Arial Narrow" panose="020B0606020202030204" pitchFamily="34" charset="0"/>
              </a:rPr>
              <a:t>Walkest</a:t>
            </a:r>
            <a:r>
              <a:rPr lang="en-US" sz="2400" b="1" dirty="0">
                <a:effectLst/>
                <a:latin typeface="Arial Narrow" panose="020B0606020202030204" pitchFamily="34" charset="0"/>
              </a:rPr>
              <a:t> By The Way</a:t>
            </a:r>
            <a:r>
              <a:rPr lang="en-US" sz="2400" dirty="0">
                <a:effectLst/>
                <a:latin typeface="Arial Narrow" panose="020B0606020202030204" pitchFamily="34" charset="0"/>
              </a:rPr>
              <a:t>, and </a:t>
            </a:r>
            <a:r>
              <a:rPr lang="en-US" sz="2400" b="1" dirty="0">
                <a:effectLst/>
                <a:latin typeface="Arial Narrow" panose="020B0606020202030204" pitchFamily="34" charset="0"/>
              </a:rPr>
              <a:t>When Thou </a:t>
            </a:r>
            <a:r>
              <a:rPr lang="en-US" sz="2400" b="1" dirty="0" err="1">
                <a:effectLst/>
                <a:latin typeface="Arial Narrow" panose="020B0606020202030204" pitchFamily="34" charset="0"/>
              </a:rPr>
              <a:t>Liest</a:t>
            </a:r>
            <a:r>
              <a:rPr lang="en-US" sz="2400" b="1" dirty="0">
                <a:effectLst/>
                <a:latin typeface="Arial Narrow" panose="020B0606020202030204" pitchFamily="34" charset="0"/>
              </a:rPr>
              <a:t> Down</a:t>
            </a:r>
            <a:r>
              <a:rPr lang="en-US" sz="2400" dirty="0">
                <a:effectLst/>
                <a:latin typeface="Arial Narrow" panose="020B0606020202030204" pitchFamily="34" charset="0"/>
              </a:rPr>
              <a:t>, and </a:t>
            </a:r>
            <a:r>
              <a:rPr lang="en-US" sz="2400" b="1" dirty="0">
                <a:effectLst/>
                <a:latin typeface="Arial Narrow" panose="020B0606020202030204" pitchFamily="34" charset="0"/>
              </a:rPr>
              <a:t>When Thou </a:t>
            </a:r>
            <a:r>
              <a:rPr lang="en-US" sz="2400" b="1" dirty="0" err="1">
                <a:effectLst/>
                <a:latin typeface="Arial Narrow" panose="020B0606020202030204" pitchFamily="34" charset="0"/>
              </a:rPr>
              <a:t>Risest</a:t>
            </a:r>
            <a:r>
              <a:rPr lang="en-US" sz="2400" b="1" dirty="0">
                <a:effectLst/>
                <a:latin typeface="Arial Narrow" panose="020B0606020202030204" pitchFamily="34" charset="0"/>
              </a:rPr>
              <a:t> Up</a:t>
            </a:r>
            <a:r>
              <a:rPr lang="en-US" sz="2400" dirty="0">
                <a:effectLst/>
                <a:latin typeface="Arial Narrow" panose="020B0606020202030204" pitchFamily="34" charset="0"/>
              </a:rPr>
              <a:t>…”</a:t>
            </a:r>
            <a:endParaRPr lang="en-US" sz="2400" b="1" u="sng" dirty="0">
              <a:effectLst/>
              <a:latin typeface="Arial Narrow" panose="020B0606020202030204" pitchFamily="34" charset="0"/>
            </a:endParaRPr>
          </a:p>
        </p:txBody>
      </p:sp>
    </p:spTree>
    <p:extLst>
      <p:ext uri="{BB962C8B-B14F-4D97-AF65-F5344CB8AC3E}">
        <p14:creationId xmlns:p14="http://schemas.microsoft.com/office/powerpoint/2010/main" val="103547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6"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6B624F-B1A0-B752-CA94-6C08D0B1DDAE}"/>
              </a:ext>
            </a:extLst>
          </p:cNvPr>
          <p:cNvSpPr txBox="1"/>
          <p:nvPr/>
        </p:nvSpPr>
        <p:spPr>
          <a:xfrm>
            <a:off x="0" y="0"/>
            <a:ext cx="9144000" cy="400110"/>
          </a:xfrm>
          <a:prstGeom prst="rect">
            <a:avLst/>
          </a:prstGeom>
          <a:noFill/>
        </p:spPr>
        <p:txBody>
          <a:bodyPr wrap="square" rtlCol="0">
            <a:spAutoFit/>
          </a:bodyPr>
          <a:lstStyle/>
          <a:p>
            <a:pPr algn="ctr"/>
            <a:r>
              <a:rPr lang="en-US" sz="2000" dirty="0">
                <a:solidFill>
                  <a:schemeClr val="bg1">
                    <a:lumMod val="65000"/>
                  </a:schemeClr>
                </a:solidFill>
                <a:effectLst/>
                <a:latin typeface="Arial Narrow" panose="020B0606020202030204" pitchFamily="34" charset="0"/>
                <a:ea typeface="Times New Roman" panose="02020603050405020304" pitchFamily="18" charset="0"/>
              </a:rPr>
              <a:t>Whom Shall I Marry?</a:t>
            </a:r>
            <a:endParaRPr lang="en-US" sz="2000" dirty="0">
              <a:solidFill>
                <a:schemeClr val="bg1">
                  <a:lumMod val="65000"/>
                </a:schemeClr>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94144475-DA78-07DC-5DC5-B7D874D8337E}"/>
              </a:ext>
            </a:extLst>
          </p:cNvPr>
          <p:cNvSpPr txBox="1"/>
          <p:nvPr/>
        </p:nvSpPr>
        <p:spPr>
          <a:xfrm>
            <a:off x="3351" y="1989346"/>
            <a:ext cx="9144000" cy="424732"/>
          </a:xfrm>
          <a:prstGeom prst="rect">
            <a:avLst/>
          </a:prstGeom>
          <a:noFill/>
        </p:spPr>
        <p:txBody>
          <a:bodyPr wrap="square" rtlCol="0">
            <a:spAutoFit/>
          </a:bodyPr>
          <a:lstStyle/>
          <a:p>
            <a:pPr algn="ctr">
              <a:lnSpc>
                <a:spcPct val="90000"/>
              </a:lnSpc>
            </a:pPr>
            <a:r>
              <a:rPr lang="en-US" altLang="en-US" sz="2400" dirty="0">
                <a:latin typeface="Arial Narrow" panose="020B0606020202030204" pitchFamily="34" charset="0"/>
              </a:rPr>
              <a:t>Will My Potential Mate Trust In God’s Guidelines Of Child-Rearing (Prov. 3:5-6)?</a:t>
            </a:r>
          </a:p>
        </p:txBody>
      </p:sp>
      <p:sp>
        <p:nvSpPr>
          <p:cNvPr id="2" name="TextBox 1">
            <a:extLst>
              <a:ext uri="{FF2B5EF4-FFF2-40B4-BE49-F238E27FC236}">
                <a16:creationId xmlns:a16="http://schemas.microsoft.com/office/drawing/2014/main" id="{BA342F8E-E4DC-8FF7-A67D-CDE0DD50C803}"/>
              </a:ext>
            </a:extLst>
          </p:cNvPr>
          <p:cNvSpPr txBox="1"/>
          <p:nvPr/>
        </p:nvSpPr>
        <p:spPr>
          <a:xfrm>
            <a:off x="3355" y="4099493"/>
            <a:ext cx="9144000" cy="424732"/>
          </a:xfrm>
          <a:prstGeom prst="rect">
            <a:avLst/>
          </a:prstGeom>
          <a:solidFill>
            <a:schemeClr val="bg1">
              <a:lumMod val="85000"/>
            </a:schemeClr>
          </a:solidFill>
          <a:effectLst>
            <a:softEdge rad="63500"/>
          </a:effectLst>
        </p:spPr>
        <p:txBody>
          <a:bodyPr wrap="square" rtlCol="0">
            <a:spAutoFit/>
          </a:bodyPr>
          <a:lstStyle/>
          <a:p>
            <a:pPr algn="ctr">
              <a:lnSpc>
                <a:spcPct val="90000"/>
              </a:lnSpc>
            </a:pPr>
            <a:r>
              <a:rPr lang="en-US" altLang="en-US" sz="2400" b="1" dirty="0">
                <a:latin typeface="Arial Narrow" panose="020B0606020202030204" pitchFamily="34" charset="0"/>
              </a:rPr>
              <a:t>Our Objective Should Be The Salvation Our Grand-Children As Well!</a:t>
            </a:r>
          </a:p>
        </p:txBody>
      </p:sp>
      <p:sp>
        <p:nvSpPr>
          <p:cNvPr id="16" name="TextBox 15">
            <a:extLst>
              <a:ext uri="{FF2B5EF4-FFF2-40B4-BE49-F238E27FC236}">
                <a16:creationId xmlns:a16="http://schemas.microsoft.com/office/drawing/2014/main" id="{95C5D647-0630-8771-6FE3-C8703877A841}"/>
              </a:ext>
            </a:extLst>
          </p:cNvPr>
          <p:cNvSpPr txBox="1"/>
          <p:nvPr/>
        </p:nvSpPr>
        <p:spPr>
          <a:xfrm>
            <a:off x="3353" y="1115113"/>
            <a:ext cx="9144000" cy="757130"/>
          </a:xfrm>
          <a:prstGeom prst="rect">
            <a:avLst/>
          </a:prstGeom>
          <a:noFill/>
        </p:spPr>
        <p:txBody>
          <a:bodyPr wrap="square" rtlCol="0">
            <a:spAutoFit/>
          </a:bodyPr>
          <a:lstStyle/>
          <a:p>
            <a:pPr algn="ctr">
              <a:lnSpc>
                <a:spcPct val="90000"/>
              </a:lnSpc>
            </a:pPr>
            <a:r>
              <a:rPr lang="en-US" altLang="en-US" sz="2400" dirty="0">
                <a:latin typeface="Arial Narrow" panose="020B0606020202030204" pitchFamily="34" charset="0"/>
              </a:rPr>
              <a:t>Will My Potential Mate </a:t>
            </a:r>
            <a:r>
              <a:rPr lang="en-US" altLang="en-US" sz="2400" b="1" i="1" dirty="0">
                <a:latin typeface="Arial Narrow" panose="020B0606020202030204" pitchFamily="34" charset="0"/>
              </a:rPr>
              <a:t>Help</a:t>
            </a:r>
            <a:r>
              <a:rPr lang="en-US" altLang="en-US" sz="2400" dirty="0">
                <a:latin typeface="Arial Narrow" panose="020B0606020202030204" pitchFamily="34" charset="0"/>
              </a:rPr>
              <a:t> </a:t>
            </a:r>
            <a:r>
              <a:rPr lang="en-US" altLang="en-US" sz="2400" b="1" i="1" dirty="0">
                <a:latin typeface="Arial Narrow" panose="020B0606020202030204" pitchFamily="34" charset="0"/>
              </a:rPr>
              <a:t>Our Offspring </a:t>
            </a:r>
            <a:r>
              <a:rPr lang="en-US" altLang="en-US" sz="2400" dirty="0">
                <a:latin typeface="Arial Narrow" panose="020B0606020202030204" pitchFamily="34" charset="0"/>
              </a:rPr>
              <a:t>To Get Closer To God (Heaven)?</a:t>
            </a:r>
            <a:br>
              <a:rPr lang="en-US" altLang="en-US" sz="2400" dirty="0">
                <a:latin typeface="Arial Narrow" panose="020B0606020202030204" pitchFamily="34" charset="0"/>
              </a:rPr>
            </a:br>
            <a:r>
              <a:rPr lang="en-US" altLang="en-US" sz="2400" dirty="0">
                <a:latin typeface="Arial Narrow" panose="020B0606020202030204" pitchFamily="34" charset="0"/>
              </a:rPr>
              <a:t>[</a:t>
            </a:r>
            <a:r>
              <a:rPr lang="en-US" sz="2400" i="0" dirty="0">
                <a:solidFill>
                  <a:srgbClr val="000000"/>
                </a:solidFill>
                <a:effectLst/>
                <a:latin typeface="Arial Narrow" panose="020B0606020202030204" pitchFamily="34" charset="0"/>
              </a:rPr>
              <a:t>Both Parents Are To </a:t>
            </a:r>
            <a:r>
              <a:rPr lang="en-US" sz="2400" b="1" i="1" dirty="0">
                <a:solidFill>
                  <a:srgbClr val="000000"/>
                </a:solidFill>
                <a:effectLst/>
                <a:latin typeface="Arial Narrow" panose="020B0606020202030204" pitchFamily="34" charset="0"/>
              </a:rPr>
              <a:t>Train</a:t>
            </a:r>
            <a:r>
              <a:rPr lang="en-US" sz="2400" i="0" dirty="0">
                <a:solidFill>
                  <a:srgbClr val="000000"/>
                </a:solidFill>
                <a:effectLst/>
                <a:latin typeface="Arial Narrow" panose="020B0606020202030204" pitchFamily="34" charset="0"/>
              </a:rPr>
              <a:t> Their Children In </a:t>
            </a:r>
            <a:r>
              <a:rPr lang="en-US" sz="2400" i="1" dirty="0">
                <a:solidFill>
                  <a:srgbClr val="000000"/>
                </a:solidFill>
                <a:effectLst/>
                <a:latin typeface="Arial Narrow" panose="020B0606020202030204" pitchFamily="34" charset="0"/>
              </a:rPr>
              <a:t>“The Way” </a:t>
            </a:r>
            <a:r>
              <a:rPr lang="en-US" sz="2400" i="0" dirty="0">
                <a:solidFill>
                  <a:srgbClr val="000000"/>
                </a:solidFill>
                <a:effectLst/>
                <a:latin typeface="Arial Narrow" panose="020B0606020202030204" pitchFamily="34" charset="0"/>
              </a:rPr>
              <a:t>(Prov. 22:6)].</a:t>
            </a:r>
            <a:endParaRPr lang="en-US" sz="2400" b="1" u="sng" dirty="0">
              <a:effectLst/>
              <a:latin typeface="Arial Narrow" panose="020B0606020202030204" pitchFamily="34" charset="0"/>
            </a:endParaRPr>
          </a:p>
        </p:txBody>
      </p:sp>
      <p:sp>
        <p:nvSpPr>
          <p:cNvPr id="18" name="TextBox 17">
            <a:extLst>
              <a:ext uri="{FF2B5EF4-FFF2-40B4-BE49-F238E27FC236}">
                <a16:creationId xmlns:a16="http://schemas.microsoft.com/office/drawing/2014/main" id="{42EDE2A3-CA3E-FF35-6309-026E2DFCC26E}"/>
              </a:ext>
            </a:extLst>
          </p:cNvPr>
          <p:cNvSpPr txBox="1"/>
          <p:nvPr/>
        </p:nvSpPr>
        <p:spPr>
          <a:xfrm>
            <a:off x="0" y="498826"/>
            <a:ext cx="9144000" cy="523220"/>
          </a:xfrm>
          <a:prstGeom prst="rect">
            <a:avLst/>
          </a:prstGeom>
          <a:solidFill>
            <a:schemeClr val="bg1">
              <a:lumMod val="50000"/>
            </a:schemeClr>
          </a:solidFill>
          <a:effectLst>
            <a:softEdge rad="63500"/>
          </a:effectLst>
        </p:spPr>
        <p:txBody>
          <a:bodyPr wrap="square" rtlCol="0">
            <a:spAutoFit/>
          </a:bodyPr>
          <a:lstStyle/>
          <a:p>
            <a:pPr algn="ctr" fontAlgn="base"/>
            <a:r>
              <a:rPr lang="en-US" sz="2800" b="1" i="0" dirty="0">
                <a:solidFill>
                  <a:schemeClr val="bg1"/>
                </a:solidFill>
                <a:effectLst>
                  <a:outerShdw blurRad="38100" dist="38100" dir="2700000" algn="tl">
                    <a:srgbClr val="000000">
                      <a:alpha val="43137"/>
                    </a:srgbClr>
                  </a:outerShdw>
                </a:effectLst>
                <a:latin typeface="Arial Narrow" panose="020B0606020202030204" pitchFamily="34" charset="0"/>
              </a:rPr>
              <a:t>Questions We Should Consider While Dating</a:t>
            </a:r>
            <a:endParaRPr lang="en-US" sz="28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3" name="TextBox 2">
            <a:extLst>
              <a:ext uri="{FF2B5EF4-FFF2-40B4-BE49-F238E27FC236}">
                <a16:creationId xmlns:a16="http://schemas.microsoft.com/office/drawing/2014/main" id="{58ADC8D7-E342-1C97-C6A3-AD16F5AEB549}"/>
              </a:ext>
            </a:extLst>
          </p:cNvPr>
          <p:cNvSpPr txBox="1"/>
          <p:nvPr/>
        </p:nvSpPr>
        <p:spPr>
          <a:xfrm>
            <a:off x="-3341" y="2495114"/>
            <a:ext cx="9144000" cy="1508105"/>
          </a:xfrm>
          <a:prstGeom prst="rect">
            <a:avLst/>
          </a:prstGeom>
          <a:noFill/>
        </p:spPr>
        <p:txBody>
          <a:bodyPr wrap="square" rtlCol="0">
            <a:spAutoFit/>
          </a:bodyPr>
          <a:lstStyle/>
          <a:p>
            <a:pPr algn="just" fontAlgn="base"/>
            <a:r>
              <a:rPr lang="en-US" sz="2400" b="1" u="sng" dirty="0">
                <a:effectLst/>
                <a:latin typeface="Arial Narrow" panose="020B0606020202030204" pitchFamily="34" charset="0"/>
              </a:rPr>
              <a:t>Eph. 6:1-4</a:t>
            </a:r>
            <a:r>
              <a:rPr lang="en-US" sz="2400" dirty="0">
                <a:effectLst/>
                <a:latin typeface="Arial Narrow" panose="020B0606020202030204" pitchFamily="34" charset="0"/>
              </a:rPr>
              <a:t>, “</a:t>
            </a:r>
            <a:r>
              <a:rPr lang="en-US" sz="2400" b="1" dirty="0">
                <a:effectLst/>
                <a:latin typeface="Arial Narrow" panose="020B0606020202030204" pitchFamily="34" charset="0"/>
              </a:rPr>
              <a:t>CHILDREN</a:t>
            </a:r>
            <a:r>
              <a:rPr lang="en-US" sz="2400" dirty="0">
                <a:effectLst/>
                <a:latin typeface="Arial Narrow" panose="020B0606020202030204" pitchFamily="34" charset="0"/>
              </a:rPr>
              <a:t>, </a:t>
            </a:r>
            <a:r>
              <a:rPr lang="en-US" sz="2400" b="1" dirty="0">
                <a:effectLst/>
                <a:latin typeface="Arial Narrow" panose="020B0606020202030204" pitchFamily="34" charset="0"/>
              </a:rPr>
              <a:t>OBEY</a:t>
            </a:r>
            <a:r>
              <a:rPr lang="en-US" sz="2400" dirty="0">
                <a:effectLst/>
                <a:latin typeface="Arial Narrow" panose="020B0606020202030204" pitchFamily="34" charset="0"/>
              </a:rPr>
              <a:t> </a:t>
            </a:r>
            <a:r>
              <a:rPr lang="en-US" sz="2400" b="1" dirty="0">
                <a:effectLst/>
                <a:latin typeface="Arial Narrow" panose="020B0606020202030204" pitchFamily="34" charset="0"/>
              </a:rPr>
              <a:t>YOUR PARENTS In The Lord</a:t>
            </a:r>
            <a:r>
              <a:rPr lang="en-US" sz="2400" dirty="0">
                <a:effectLst/>
                <a:latin typeface="Arial Narrow" panose="020B0606020202030204" pitchFamily="34" charset="0"/>
              </a:rPr>
              <a:t>: for this is right. 2 Honour thy father and mother; (which is the first commandment with promise;) 3 That it may be well with thee, and thou mayest live long on the earth…”</a:t>
            </a:r>
          </a:p>
          <a:p>
            <a:pPr algn="r" fontAlgn="base"/>
            <a:r>
              <a:rPr lang="en-US" sz="2000" dirty="0">
                <a:effectLst/>
                <a:latin typeface="Arial Narrow" panose="020B0606020202030204" pitchFamily="34" charset="0"/>
              </a:rPr>
              <a:t> </a:t>
            </a:r>
            <a:r>
              <a:rPr lang="en-US" sz="2000" b="1" u="sng" dirty="0">
                <a:effectLst/>
                <a:latin typeface="Arial Narrow" panose="020B0606020202030204" pitchFamily="34" charset="0"/>
              </a:rPr>
              <a:t>Cf.</a:t>
            </a:r>
            <a:r>
              <a:rPr lang="en-US" sz="1600" b="1" u="sng" dirty="0">
                <a:effectLst/>
                <a:latin typeface="Arial Narrow" panose="020B0606020202030204" pitchFamily="34" charset="0"/>
              </a:rPr>
              <a:t> </a:t>
            </a:r>
            <a:r>
              <a:rPr lang="en-US" sz="2000" b="1" u="sng" dirty="0">
                <a:effectLst/>
                <a:latin typeface="Arial Narrow" panose="020B0606020202030204" pitchFamily="34" charset="0"/>
              </a:rPr>
              <a:t>Prov. 31:1-2 (10-31)</a:t>
            </a:r>
            <a:endParaRPr lang="en-US" sz="2400" b="1" u="sng" dirty="0">
              <a:effectLst/>
              <a:latin typeface="Arial Narrow" panose="020B0606020202030204" pitchFamily="34" charset="0"/>
            </a:endParaRPr>
          </a:p>
        </p:txBody>
      </p:sp>
      <p:sp>
        <p:nvSpPr>
          <p:cNvPr id="7" name="TextBox 6">
            <a:extLst>
              <a:ext uri="{FF2B5EF4-FFF2-40B4-BE49-F238E27FC236}">
                <a16:creationId xmlns:a16="http://schemas.microsoft.com/office/drawing/2014/main" id="{A6F544BD-0D1F-2ED6-5368-8B38FE5B022D}"/>
              </a:ext>
            </a:extLst>
          </p:cNvPr>
          <p:cNvSpPr txBox="1"/>
          <p:nvPr/>
        </p:nvSpPr>
        <p:spPr>
          <a:xfrm>
            <a:off x="-3341" y="4555022"/>
            <a:ext cx="9144000" cy="830997"/>
          </a:xfrm>
          <a:prstGeom prst="rect">
            <a:avLst/>
          </a:prstGeom>
          <a:noFill/>
        </p:spPr>
        <p:txBody>
          <a:bodyPr wrap="square" rtlCol="0">
            <a:spAutoFit/>
          </a:bodyPr>
          <a:lstStyle/>
          <a:p>
            <a:pPr algn="just" fontAlgn="base"/>
            <a:r>
              <a:rPr lang="en-US" sz="2400" b="1" u="sng" dirty="0">
                <a:latin typeface="Arial Narrow" panose="020B0606020202030204" pitchFamily="34" charset="0"/>
              </a:rPr>
              <a:t>Prov</a:t>
            </a:r>
            <a:r>
              <a:rPr lang="en-US" sz="2400" b="1" u="sng" dirty="0">
                <a:effectLst/>
                <a:latin typeface="Arial Narrow" panose="020B0606020202030204" pitchFamily="34" charset="0"/>
              </a:rPr>
              <a:t>. 17:6</a:t>
            </a:r>
            <a:r>
              <a:rPr lang="en-US" sz="2400" dirty="0">
                <a:effectLst/>
                <a:latin typeface="Arial Narrow" panose="020B0606020202030204" pitchFamily="34" charset="0"/>
              </a:rPr>
              <a:t>, “</a:t>
            </a:r>
            <a:r>
              <a:rPr lang="en-US" sz="2400" b="1" dirty="0">
                <a:effectLst/>
                <a:latin typeface="Arial Narrow" panose="020B0606020202030204" pitchFamily="34" charset="0"/>
              </a:rPr>
              <a:t>CHILDREN’S CHILDREN </a:t>
            </a:r>
            <a:r>
              <a:rPr lang="en-US" sz="2400" dirty="0">
                <a:effectLst/>
                <a:latin typeface="Arial Narrow" panose="020B0606020202030204" pitchFamily="34" charset="0"/>
              </a:rPr>
              <a:t>are </a:t>
            </a:r>
            <a:r>
              <a:rPr lang="en-US" sz="2400" b="1" dirty="0">
                <a:effectLst/>
                <a:latin typeface="Arial Narrow" panose="020B0606020202030204" pitchFamily="34" charset="0"/>
              </a:rPr>
              <a:t>THE CROWN OF OLD MEN</a:t>
            </a:r>
            <a:r>
              <a:rPr lang="en-US" sz="2400" dirty="0">
                <a:effectLst/>
                <a:latin typeface="Arial Narrow" panose="020B0606020202030204" pitchFamily="34" charset="0"/>
              </a:rPr>
              <a:t>; and </a:t>
            </a:r>
            <a:r>
              <a:rPr lang="en-US" sz="2400" b="1" dirty="0">
                <a:effectLst/>
                <a:latin typeface="Arial Narrow" panose="020B0606020202030204" pitchFamily="34" charset="0"/>
              </a:rPr>
              <a:t>THE GLORY OF CHILDREN </a:t>
            </a:r>
            <a:r>
              <a:rPr lang="en-US" sz="2400" dirty="0">
                <a:effectLst/>
                <a:latin typeface="Arial Narrow" panose="020B0606020202030204" pitchFamily="34" charset="0"/>
              </a:rPr>
              <a:t>are </a:t>
            </a:r>
            <a:r>
              <a:rPr lang="en-US" sz="2400" b="1" dirty="0">
                <a:effectLst/>
                <a:latin typeface="Arial Narrow" panose="020B0606020202030204" pitchFamily="34" charset="0"/>
              </a:rPr>
              <a:t>THEIR FATHERS</a:t>
            </a:r>
            <a:r>
              <a:rPr lang="en-US" sz="2400" dirty="0">
                <a:effectLst/>
                <a:latin typeface="Arial Narrow" panose="020B0606020202030204" pitchFamily="34" charset="0"/>
              </a:rPr>
              <a:t>.”  </a:t>
            </a:r>
            <a:r>
              <a:rPr lang="en-US" sz="2400" b="1" u="sng" dirty="0">
                <a:effectLst/>
                <a:latin typeface="Arial Narrow" panose="020B0606020202030204" pitchFamily="34" charset="0"/>
              </a:rPr>
              <a:t>Cf. Ex. 10:2</a:t>
            </a:r>
          </a:p>
        </p:txBody>
      </p:sp>
      <p:sp>
        <p:nvSpPr>
          <p:cNvPr id="8" name="TextBox 7">
            <a:extLst>
              <a:ext uri="{FF2B5EF4-FFF2-40B4-BE49-F238E27FC236}">
                <a16:creationId xmlns:a16="http://schemas.microsoft.com/office/drawing/2014/main" id="{91F9D39F-F975-4DBA-8382-D36FE94B0827}"/>
              </a:ext>
            </a:extLst>
          </p:cNvPr>
          <p:cNvSpPr txBox="1"/>
          <p:nvPr/>
        </p:nvSpPr>
        <p:spPr>
          <a:xfrm>
            <a:off x="-11709" y="5471103"/>
            <a:ext cx="9144000" cy="461665"/>
          </a:xfrm>
          <a:prstGeom prst="rect">
            <a:avLst/>
          </a:prstGeom>
          <a:noFill/>
        </p:spPr>
        <p:txBody>
          <a:bodyPr wrap="square" rtlCol="0">
            <a:spAutoFit/>
          </a:bodyPr>
          <a:lstStyle/>
          <a:p>
            <a:pPr algn="ctr" fontAlgn="base"/>
            <a:r>
              <a:rPr lang="en-US" sz="2400" b="1" dirty="0">
                <a:effectLst/>
                <a:latin typeface="Arial Narrow" panose="020B0606020202030204" pitchFamily="34" charset="0"/>
              </a:rPr>
              <a:t>Note The Mutual Honor</a:t>
            </a:r>
            <a:r>
              <a:rPr lang="en-US" sz="2400" dirty="0">
                <a:effectLst/>
                <a:latin typeface="Arial Narrow" panose="020B0606020202030204" pitchFamily="34" charset="0"/>
              </a:rPr>
              <a:t>: The Young To The Old, The Old To The Young.</a:t>
            </a:r>
            <a:endParaRPr lang="en-US" sz="2400" b="1" u="sng" dirty="0">
              <a:effectLst/>
              <a:latin typeface="Arial Narrow" panose="020B0606020202030204" pitchFamily="34" charset="0"/>
            </a:endParaRPr>
          </a:p>
        </p:txBody>
      </p:sp>
      <p:sp>
        <p:nvSpPr>
          <p:cNvPr id="9" name="TextBox 8">
            <a:extLst>
              <a:ext uri="{FF2B5EF4-FFF2-40B4-BE49-F238E27FC236}">
                <a16:creationId xmlns:a16="http://schemas.microsoft.com/office/drawing/2014/main" id="{8678E3A8-D563-6919-B337-9BC864949B5C}"/>
              </a:ext>
            </a:extLst>
          </p:cNvPr>
          <p:cNvSpPr txBox="1"/>
          <p:nvPr/>
        </p:nvSpPr>
        <p:spPr>
          <a:xfrm>
            <a:off x="-11709" y="6018958"/>
            <a:ext cx="9155709" cy="830997"/>
          </a:xfrm>
          <a:prstGeom prst="rect">
            <a:avLst/>
          </a:prstGeom>
          <a:noFill/>
        </p:spPr>
        <p:txBody>
          <a:bodyPr wrap="square" rtlCol="0">
            <a:spAutoFit/>
          </a:bodyPr>
          <a:lstStyle/>
          <a:p>
            <a:pPr algn="ctr"/>
            <a:r>
              <a:rPr lang="en-US" sz="2400" dirty="0">
                <a:latin typeface="Arial Narrow" panose="020B0606020202030204" pitchFamily="34" charset="0"/>
              </a:rPr>
              <a:t>The Wise Think About Planning And Preparing</a:t>
            </a:r>
            <a:br>
              <a:rPr lang="en-US" sz="2400" dirty="0">
                <a:latin typeface="Arial Narrow" panose="020B0606020202030204" pitchFamily="34" charset="0"/>
              </a:rPr>
            </a:br>
            <a:r>
              <a:rPr lang="en-US" sz="2400" dirty="0">
                <a:latin typeface="Arial Narrow" panose="020B0606020202030204" pitchFamily="34" charset="0"/>
              </a:rPr>
              <a:t>For Their Family’s Happiness In The Years To Come, God Willing. </a:t>
            </a:r>
          </a:p>
        </p:txBody>
      </p:sp>
    </p:spTree>
    <p:extLst>
      <p:ext uri="{BB962C8B-B14F-4D97-AF65-F5344CB8AC3E}">
        <p14:creationId xmlns:p14="http://schemas.microsoft.com/office/powerpoint/2010/main" val="29165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5952</Words>
  <Application>Microsoft Office PowerPoint</Application>
  <PresentationFormat>On-screen Show (4:3)</PresentationFormat>
  <Paragraphs>322</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Belknap</dc:creator>
  <cp:lastModifiedBy>Rachel Dockens</cp:lastModifiedBy>
  <cp:revision>341</cp:revision>
  <cp:lastPrinted>2023-10-21T00:05:42Z</cp:lastPrinted>
  <dcterms:created xsi:type="dcterms:W3CDTF">2023-09-14T13:35:28Z</dcterms:created>
  <dcterms:modified xsi:type="dcterms:W3CDTF">2023-11-09T22:05:22Z</dcterms:modified>
</cp:coreProperties>
</file>