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12561" r:id="rId2"/>
    <p:sldId id="12562" r:id="rId3"/>
    <p:sldId id="12563" r:id="rId4"/>
    <p:sldId id="12564" r:id="rId5"/>
    <p:sldId id="12565" r:id="rId6"/>
    <p:sldId id="12566" r:id="rId7"/>
    <p:sldId id="125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23F7A6-D542-EB29-E009-779EC10AD6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A16B6A-D53A-A1DA-DFAC-4B41AD1797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34EFAA-BA05-A09D-A02E-461019419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620F2-374C-E489-533A-6CD83F5D2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0E95AD-3CFC-41A4-992B-A0B06FA8D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17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91C77-FB26-8E9D-3D8F-D141959A0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0EF6A0-A2F1-180C-EAED-BB1AD594DC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13AF-D048-D789-42F9-0E653C639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8033EB-EA8F-4D10-45C8-CFB812BAD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51A0A7-9C9E-CFFE-6002-99CC54BEE4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83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6FEFFD-2887-8D7C-F27F-D44D1193D8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482F9C-8157-2986-9E2C-BF993FA10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39EE35-E056-4705-0F7D-14144168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269A0D-FD79-AA05-6CE0-1E66D80AAA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0779F5-33D2-7449-AEDE-87E51E2F8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02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DD29D6-3528-73E9-A718-9A3E2EDA08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F24D3-D3D2-3487-FAE4-E4BCCCF13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EAB00-A408-775F-4D2C-C2EE2D2188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83723-485A-3FED-57FC-2D3D12F0D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B0A5A-DBFB-340C-ABFB-9E008BD4A4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01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680B31-AE8E-C160-9E27-4092EA814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2069AC-25D4-1A87-7689-24CE4C58E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8D1CFA-7D93-20C1-9824-553921F526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C3ED0D-3C60-8278-1ACC-69B626453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8815EC-B78C-558E-1987-9E1EB98E1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4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1601C-525E-EEC7-EFBD-31E20FC97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1E223-E9B4-AA6F-91D8-9C5A6B904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C411F0-7EB5-9126-F78F-D454A4EFAC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846245-0696-74D5-0C3F-DE030BDDF4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CDCF05-E903-72B1-985B-B4FBC9592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07897D-1989-6C01-0892-ADA029EB10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89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9664B-CD90-FE24-E079-F49784C62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8A0F7A-1B59-496C-0523-05B1E1CC6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1E289D-ED94-8951-7000-A1AEDA33CF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A89A7E-6A56-3137-6CC7-14BF4D377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5BB85F-0FCC-81AF-D658-6C3C84BB5E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E2A6D9F-054A-6D6B-529B-947C04EC6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BA7F683-2343-229E-EA46-866DF5F06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8B74F5-B84D-D198-C0BF-0D672A66A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0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148EC-B2E3-393D-7394-A413F9D565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5F6EC9-DCAE-2F4B-E1AE-A39DE3F7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2B94E2-C9F3-D8AB-46A5-BCB41F792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DE2F2FA-3805-6F15-4437-AFC96BAF1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4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E65691C-804B-42AB-FE4A-85FA33DF5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7921979-6556-76ED-7578-5EB1C222F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9C451B-840D-D38C-6CF2-63A3FB2DB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952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D0B03-637F-4561-1881-066C26A0D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71107-99F9-5DDF-EE78-F2B4D0EE61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84104-79F3-6F11-782C-38DFC179BA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59641A-E972-B320-4961-8C3332B5EB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EE81A-A309-1DFD-416D-DCC1067AC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FFADB5-A646-F374-4482-ADF57066C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618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059B7-C44C-44C3-3838-3F76BA7408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3FEC22-6EDC-BD15-EE8A-2506310B31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8C1B05-9B43-E27D-1AD6-5EF2CD58E8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C2495-D891-5AB7-A81E-E266989DC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0F0022-8754-4E9A-82ED-57F09FA7E74E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3CA11-604A-ADE7-BBC1-6E6B1D77B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DBD2F0-3170-E171-4F71-9E6D36DF5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811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3A9AB-DCAA-A63F-0BC9-1F2B4F0E7E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B06DE-DD6F-F053-0109-ABEF61E43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AC334A-0B87-D1B2-7294-F677646994C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0F0022-8754-4E9A-82ED-57F09FA7E74E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692495-F913-3E21-5E27-B6D638D3D6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11FBB-C1F2-A6A0-611D-D8765ACA5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B424F-2DC5-4598-8124-FAB3E7D0E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098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26176824-7946-6969-3841-DD5C101D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622"/>
            <a:ext cx="12192000" cy="6894986"/>
            <a:chOff x="0" y="-7622"/>
            <a:chExt cx="12192000" cy="6894986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C5675077-BFF1-36B0-EA6D-B4599DBA72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-7621"/>
              <a:ext cx="12192000" cy="6887364"/>
            </a:xfrm>
            <a:prstGeom prst="rect">
              <a:avLst/>
            </a:prstGeom>
            <a:gradFill>
              <a:gsLst>
                <a:gs pos="8000">
                  <a:schemeClr val="accent5"/>
                </a:gs>
                <a:gs pos="100000">
                  <a:schemeClr val="accent2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F637796C-75D6-BAA5-036C-0E9E7F85B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9" y="0"/>
              <a:ext cx="8216919" cy="68873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alpha val="79000"/>
                  </a:schemeClr>
                </a:gs>
                <a:gs pos="40000">
                  <a:schemeClr val="accent5">
                    <a:lumMod val="60000"/>
                    <a:lumOff val="40000"/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6BFBD50A-DBB5-04FA-45B9-183C84E4C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39978" y="-7622"/>
              <a:ext cx="8451623" cy="6887367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  <a:alpha val="67000"/>
                  </a:schemeClr>
                </a:gs>
                <a:gs pos="60000">
                  <a:schemeClr val="accent5">
                    <a:alpha val="0"/>
                  </a:scheme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E2659E1E-0E9F-DC4F-40A9-CFA17EDF7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217318" y="7059"/>
              <a:ext cx="3974283" cy="687268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4000"/>
                  </a:schemeClr>
                </a:gs>
                <a:gs pos="41000">
                  <a:schemeClr val="accent2">
                    <a:alpha val="0"/>
                  </a:schemeClr>
                </a:gs>
              </a:gsLst>
              <a:lin ang="1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26" name="Picture 2" descr="What Makes a Great Preacher? - Preaching Magazine">
            <a:extLst>
              <a:ext uri="{FF2B5EF4-FFF2-40B4-BE49-F238E27FC236}">
                <a16:creationId xmlns:a16="http://schemas.microsoft.com/office/drawing/2014/main" id="{205EE5FD-66D6-C543-2723-B2E0F18E00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7253"/>
          <a:stretch/>
        </p:blipFill>
        <p:spPr bwMode="auto">
          <a:xfrm>
            <a:off x="122716" y="115738"/>
            <a:ext cx="11938653" cy="661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7C724B-F45F-FC32-6CDE-9D9148127A41}"/>
              </a:ext>
            </a:extLst>
          </p:cNvPr>
          <p:cNvSpPr txBox="1"/>
          <p:nvPr/>
        </p:nvSpPr>
        <p:spPr>
          <a:xfrm>
            <a:off x="122317" y="668214"/>
            <a:ext cx="1193073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“I KNOW YOUR WORKS”</a:t>
            </a:r>
          </a:p>
          <a:p>
            <a:pPr algn="ctr"/>
            <a:endParaRPr lang="en-US" sz="10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ctr"/>
            <a:r>
              <a:rPr lang="en-US" sz="10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EVANGELISM</a:t>
            </a:r>
          </a:p>
        </p:txBody>
      </p:sp>
    </p:spTree>
    <p:extLst>
      <p:ext uri="{BB962C8B-B14F-4D97-AF65-F5344CB8AC3E}">
        <p14:creationId xmlns:p14="http://schemas.microsoft.com/office/powerpoint/2010/main" val="600813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26176824-7946-6969-3841-DD5C101D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622"/>
            <a:ext cx="12192000" cy="6894986"/>
            <a:chOff x="0" y="-7622"/>
            <a:chExt cx="12192000" cy="6894986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C5675077-BFF1-36B0-EA6D-B4599DBA72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-7621"/>
              <a:ext cx="12192000" cy="6887364"/>
            </a:xfrm>
            <a:prstGeom prst="rect">
              <a:avLst/>
            </a:prstGeom>
            <a:gradFill>
              <a:gsLst>
                <a:gs pos="8000">
                  <a:schemeClr val="accent5"/>
                </a:gs>
                <a:gs pos="100000">
                  <a:schemeClr val="accent2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F637796C-75D6-BAA5-036C-0E9E7F85B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9" y="0"/>
              <a:ext cx="8216919" cy="68873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alpha val="79000"/>
                  </a:schemeClr>
                </a:gs>
                <a:gs pos="40000">
                  <a:schemeClr val="accent5">
                    <a:lumMod val="60000"/>
                    <a:lumOff val="40000"/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6BFBD50A-DBB5-04FA-45B9-183C84E4C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39978" y="-7622"/>
              <a:ext cx="8451623" cy="6887367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  <a:alpha val="67000"/>
                  </a:schemeClr>
                </a:gs>
                <a:gs pos="60000">
                  <a:schemeClr val="accent5">
                    <a:alpha val="0"/>
                  </a:scheme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E2659E1E-0E9F-DC4F-40A9-CFA17EDF7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217318" y="7059"/>
              <a:ext cx="3974283" cy="687268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4000"/>
                  </a:schemeClr>
                </a:gs>
                <a:gs pos="41000">
                  <a:schemeClr val="accent2">
                    <a:alpha val="0"/>
                  </a:schemeClr>
                </a:gs>
              </a:gsLst>
              <a:lin ang="1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26" name="Picture 2" descr="What Makes a Great Preacher? - Preaching Magazine">
            <a:extLst>
              <a:ext uri="{FF2B5EF4-FFF2-40B4-BE49-F238E27FC236}">
                <a16:creationId xmlns:a16="http://schemas.microsoft.com/office/drawing/2014/main" id="{205EE5FD-66D6-C543-2723-B2E0F18E00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7253"/>
          <a:stretch/>
        </p:blipFill>
        <p:spPr bwMode="auto">
          <a:xfrm>
            <a:off x="122716" y="115738"/>
            <a:ext cx="11938653" cy="661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7C724B-F45F-FC32-6CDE-9D9148127A41}"/>
              </a:ext>
            </a:extLst>
          </p:cNvPr>
          <p:cNvSpPr txBox="1"/>
          <p:nvPr/>
        </p:nvSpPr>
        <p:spPr>
          <a:xfrm>
            <a:off x="122317" y="115736"/>
            <a:ext cx="11930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“I KNOW YOUR WORKS”			EVANGELISM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B26F5D-6421-FA0D-04EB-6AE7A11D72F1}"/>
              </a:ext>
            </a:extLst>
          </p:cNvPr>
          <p:cNvSpPr txBox="1"/>
          <p:nvPr/>
        </p:nvSpPr>
        <p:spPr>
          <a:xfrm>
            <a:off x="122317" y="1131216"/>
            <a:ext cx="11938653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000" dirty="0">
              <a:latin typeface="Agency FB" panose="020B0503020202020204" pitchFamily="34" charset="0"/>
            </a:endParaRPr>
          </a:p>
          <a:p>
            <a:r>
              <a:rPr lang="en-US" sz="8000" b="1" cap="small" dirty="0"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Acts 20:28; Ephesians 5:23-27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Ephesians 1:22-23; Colossians 2:9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6000" b="1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glow rad="63500">
                    <a:schemeClr val="tx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Revelation 2:1-2, 8-9, 12-13, 18-19; 3:1-2, 7-8, 14-15</a:t>
            </a:r>
          </a:p>
        </p:txBody>
      </p:sp>
    </p:spTree>
    <p:extLst>
      <p:ext uri="{BB962C8B-B14F-4D97-AF65-F5344CB8AC3E}">
        <p14:creationId xmlns:p14="http://schemas.microsoft.com/office/powerpoint/2010/main" val="837161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26176824-7946-6969-3841-DD5C101D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622"/>
            <a:ext cx="12192000" cy="6894986"/>
            <a:chOff x="0" y="-7622"/>
            <a:chExt cx="12192000" cy="6894986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C5675077-BFF1-36B0-EA6D-B4599DBA72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-7621"/>
              <a:ext cx="12192000" cy="6887364"/>
            </a:xfrm>
            <a:prstGeom prst="rect">
              <a:avLst/>
            </a:prstGeom>
            <a:gradFill>
              <a:gsLst>
                <a:gs pos="8000">
                  <a:schemeClr val="accent5"/>
                </a:gs>
                <a:gs pos="100000">
                  <a:schemeClr val="accent2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F637796C-75D6-BAA5-036C-0E9E7F85B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9" y="0"/>
              <a:ext cx="8216919" cy="68873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alpha val="79000"/>
                  </a:schemeClr>
                </a:gs>
                <a:gs pos="40000">
                  <a:schemeClr val="accent5">
                    <a:lumMod val="60000"/>
                    <a:lumOff val="40000"/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6BFBD50A-DBB5-04FA-45B9-183C84E4C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39978" y="-7622"/>
              <a:ext cx="8451623" cy="6887367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  <a:alpha val="67000"/>
                  </a:schemeClr>
                </a:gs>
                <a:gs pos="60000">
                  <a:schemeClr val="accent5">
                    <a:alpha val="0"/>
                  </a:scheme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E2659E1E-0E9F-DC4F-40A9-CFA17EDF7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217318" y="7059"/>
              <a:ext cx="3974283" cy="687268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4000"/>
                  </a:schemeClr>
                </a:gs>
                <a:gs pos="41000">
                  <a:schemeClr val="accent2">
                    <a:alpha val="0"/>
                  </a:schemeClr>
                </a:gs>
              </a:gsLst>
              <a:lin ang="1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26" name="Picture 2" descr="What Makes a Great Preacher? - Preaching Magazine">
            <a:extLst>
              <a:ext uri="{FF2B5EF4-FFF2-40B4-BE49-F238E27FC236}">
                <a16:creationId xmlns:a16="http://schemas.microsoft.com/office/drawing/2014/main" id="{205EE5FD-66D6-C543-2723-B2E0F18E00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7253"/>
          <a:stretch/>
        </p:blipFill>
        <p:spPr bwMode="auto">
          <a:xfrm>
            <a:off x="122716" y="115738"/>
            <a:ext cx="11938653" cy="661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7C724B-F45F-FC32-6CDE-9D9148127A41}"/>
              </a:ext>
            </a:extLst>
          </p:cNvPr>
          <p:cNvSpPr txBox="1"/>
          <p:nvPr/>
        </p:nvSpPr>
        <p:spPr>
          <a:xfrm>
            <a:off x="122317" y="115736"/>
            <a:ext cx="11930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“I KNOW YOUR WORKS”			EVANGELISM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B26F5D-6421-FA0D-04EB-6AE7A11D72F1}"/>
              </a:ext>
            </a:extLst>
          </p:cNvPr>
          <p:cNvSpPr txBox="1"/>
          <p:nvPr/>
        </p:nvSpPr>
        <p:spPr>
          <a:xfrm>
            <a:off x="122317" y="1131216"/>
            <a:ext cx="11938653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gency FB" panose="020B0503020202020204" pitchFamily="34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8000" b="1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Evangelism Is the Primary Work of the Church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1</a:t>
            </a:r>
            <a:r>
              <a:rPr kumimoji="0" lang="en-US" sz="6000" b="1" i="0" u="none" strike="noStrike" kern="1200" cap="none" spc="0" normalizeH="0" baseline="3000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st</a:t>
            </a: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 Timothy 3:14-15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Ephesians 3:10-11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60000"/>
                  <a:lumOff val="40000"/>
                </a:srgbClr>
              </a:solid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gency FB" panose="020B05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388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26176824-7946-6969-3841-DD5C101D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622"/>
            <a:ext cx="12192000" cy="6894986"/>
            <a:chOff x="0" y="-7622"/>
            <a:chExt cx="12192000" cy="6894986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C5675077-BFF1-36B0-EA6D-B4599DBA72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-7621"/>
              <a:ext cx="12192000" cy="6887364"/>
            </a:xfrm>
            <a:prstGeom prst="rect">
              <a:avLst/>
            </a:prstGeom>
            <a:gradFill>
              <a:gsLst>
                <a:gs pos="8000">
                  <a:schemeClr val="accent5"/>
                </a:gs>
                <a:gs pos="100000">
                  <a:schemeClr val="accent2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F637796C-75D6-BAA5-036C-0E9E7F85B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9" y="0"/>
              <a:ext cx="8216919" cy="68873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alpha val="79000"/>
                  </a:schemeClr>
                </a:gs>
                <a:gs pos="40000">
                  <a:schemeClr val="accent5">
                    <a:lumMod val="60000"/>
                    <a:lumOff val="40000"/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6BFBD50A-DBB5-04FA-45B9-183C84E4C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39978" y="-7622"/>
              <a:ext cx="8451623" cy="6887367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  <a:alpha val="67000"/>
                  </a:schemeClr>
                </a:gs>
                <a:gs pos="60000">
                  <a:schemeClr val="accent5">
                    <a:alpha val="0"/>
                  </a:scheme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E2659E1E-0E9F-DC4F-40A9-CFA17EDF7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217318" y="7059"/>
              <a:ext cx="3974283" cy="687268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4000"/>
                  </a:schemeClr>
                </a:gs>
                <a:gs pos="41000">
                  <a:schemeClr val="accent2">
                    <a:alpha val="0"/>
                  </a:schemeClr>
                </a:gs>
              </a:gsLst>
              <a:lin ang="1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26" name="Picture 2" descr="What Makes a Great Preacher? - Preaching Magazine">
            <a:extLst>
              <a:ext uri="{FF2B5EF4-FFF2-40B4-BE49-F238E27FC236}">
                <a16:creationId xmlns:a16="http://schemas.microsoft.com/office/drawing/2014/main" id="{205EE5FD-66D6-C543-2723-B2E0F18E00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7253"/>
          <a:stretch/>
        </p:blipFill>
        <p:spPr bwMode="auto">
          <a:xfrm>
            <a:off x="122716" y="115738"/>
            <a:ext cx="11938653" cy="661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7C724B-F45F-FC32-6CDE-9D9148127A41}"/>
              </a:ext>
            </a:extLst>
          </p:cNvPr>
          <p:cNvSpPr txBox="1"/>
          <p:nvPr/>
        </p:nvSpPr>
        <p:spPr>
          <a:xfrm>
            <a:off x="122317" y="115736"/>
            <a:ext cx="11930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“I KNOW YOUR WORKS”			EVANGELISM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B26F5D-6421-FA0D-04EB-6AE7A11D72F1}"/>
              </a:ext>
            </a:extLst>
          </p:cNvPr>
          <p:cNvSpPr txBox="1"/>
          <p:nvPr/>
        </p:nvSpPr>
        <p:spPr>
          <a:xfrm>
            <a:off x="122317" y="1131216"/>
            <a:ext cx="1193865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gency FB" panose="020B0503020202020204" pitchFamily="34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8000" b="1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The Church Is the Agency Whereby Preachers Are Sent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Acts 13:1-5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Philippians 4:15; 2</a:t>
            </a:r>
            <a:r>
              <a:rPr lang="en-US" sz="6000" b="1" baseline="30000" dirty="0"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nd</a:t>
            </a:r>
            <a:r>
              <a:rPr lang="en-US" sz="6000" b="1" dirty="0"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Corinthians 11:8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Acts 14:26-27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60000"/>
                  <a:lumOff val="40000"/>
                </a:srgbClr>
              </a:solid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gency FB" panose="020B05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9069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26176824-7946-6969-3841-DD5C101D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622"/>
            <a:ext cx="12192000" cy="6894986"/>
            <a:chOff x="0" y="-7622"/>
            <a:chExt cx="12192000" cy="6894986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C5675077-BFF1-36B0-EA6D-B4599DBA72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-7621"/>
              <a:ext cx="12192000" cy="6887364"/>
            </a:xfrm>
            <a:prstGeom prst="rect">
              <a:avLst/>
            </a:prstGeom>
            <a:gradFill>
              <a:gsLst>
                <a:gs pos="8000">
                  <a:schemeClr val="accent5"/>
                </a:gs>
                <a:gs pos="100000">
                  <a:schemeClr val="accent2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F637796C-75D6-BAA5-036C-0E9E7F85B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9" y="0"/>
              <a:ext cx="8216919" cy="68873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alpha val="79000"/>
                  </a:schemeClr>
                </a:gs>
                <a:gs pos="40000">
                  <a:schemeClr val="accent5">
                    <a:lumMod val="60000"/>
                    <a:lumOff val="40000"/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6BFBD50A-DBB5-04FA-45B9-183C84E4C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39978" y="-7622"/>
              <a:ext cx="8451623" cy="6887367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  <a:alpha val="67000"/>
                  </a:schemeClr>
                </a:gs>
                <a:gs pos="60000">
                  <a:schemeClr val="accent5">
                    <a:alpha val="0"/>
                  </a:scheme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E2659E1E-0E9F-DC4F-40A9-CFA17EDF7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217318" y="7059"/>
              <a:ext cx="3974283" cy="687268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4000"/>
                  </a:schemeClr>
                </a:gs>
                <a:gs pos="41000">
                  <a:schemeClr val="accent2">
                    <a:alpha val="0"/>
                  </a:schemeClr>
                </a:gs>
              </a:gsLst>
              <a:lin ang="1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26" name="Picture 2" descr="What Makes a Great Preacher? - Preaching Magazine">
            <a:extLst>
              <a:ext uri="{FF2B5EF4-FFF2-40B4-BE49-F238E27FC236}">
                <a16:creationId xmlns:a16="http://schemas.microsoft.com/office/drawing/2014/main" id="{205EE5FD-66D6-C543-2723-B2E0F18E00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7253"/>
          <a:stretch/>
        </p:blipFill>
        <p:spPr bwMode="auto">
          <a:xfrm>
            <a:off x="122716" y="115738"/>
            <a:ext cx="11938653" cy="661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7C724B-F45F-FC32-6CDE-9D9148127A41}"/>
              </a:ext>
            </a:extLst>
          </p:cNvPr>
          <p:cNvSpPr txBox="1"/>
          <p:nvPr/>
        </p:nvSpPr>
        <p:spPr>
          <a:xfrm>
            <a:off x="122317" y="115736"/>
            <a:ext cx="11930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“I KNOW YOUR WORKS”			EVANGELISM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B26F5D-6421-FA0D-04EB-6AE7A11D72F1}"/>
              </a:ext>
            </a:extLst>
          </p:cNvPr>
          <p:cNvSpPr txBox="1"/>
          <p:nvPr/>
        </p:nvSpPr>
        <p:spPr>
          <a:xfrm>
            <a:off x="122317" y="1131216"/>
            <a:ext cx="1193865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gency FB" panose="020B0503020202020204" pitchFamily="34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8000" b="1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The Local Church Has a Universal Scope in Evangelism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Mark 16:15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Colossians 1:5-6, 23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1</a:t>
            </a:r>
            <a:r>
              <a:rPr lang="en-US" sz="6000" b="1" baseline="30000" dirty="0"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st</a:t>
            </a:r>
            <a:r>
              <a:rPr lang="en-US" sz="6000" b="1" dirty="0"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Thessalonians 1:8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60000"/>
                  <a:lumOff val="40000"/>
                </a:srgbClr>
              </a:solidFill>
              <a:effectLst>
                <a:glow rad="63500">
                  <a:prstClr val="black"/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gency FB" panose="020B0503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75829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26176824-7946-6969-3841-DD5C101D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622"/>
            <a:ext cx="12192000" cy="6894986"/>
            <a:chOff x="0" y="-7622"/>
            <a:chExt cx="12192000" cy="6894986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C5675077-BFF1-36B0-EA6D-B4599DBA72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-7621"/>
              <a:ext cx="12192000" cy="6887364"/>
            </a:xfrm>
            <a:prstGeom prst="rect">
              <a:avLst/>
            </a:prstGeom>
            <a:gradFill>
              <a:gsLst>
                <a:gs pos="8000">
                  <a:schemeClr val="accent5"/>
                </a:gs>
                <a:gs pos="100000">
                  <a:schemeClr val="accent2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F637796C-75D6-BAA5-036C-0E9E7F85B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9" y="0"/>
              <a:ext cx="8216919" cy="68873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alpha val="79000"/>
                  </a:schemeClr>
                </a:gs>
                <a:gs pos="40000">
                  <a:schemeClr val="accent5">
                    <a:lumMod val="60000"/>
                    <a:lumOff val="40000"/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6BFBD50A-DBB5-04FA-45B9-183C84E4C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39978" y="-7622"/>
              <a:ext cx="8451623" cy="6887367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  <a:alpha val="67000"/>
                  </a:schemeClr>
                </a:gs>
                <a:gs pos="60000">
                  <a:schemeClr val="accent5">
                    <a:alpha val="0"/>
                  </a:scheme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E2659E1E-0E9F-DC4F-40A9-CFA17EDF7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217318" y="7059"/>
              <a:ext cx="3974283" cy="687268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4000"/>
                  </a:schemeClr>
                </a:gs>
                <a:gs pos="41000">
                  <a:schemeClr val="accent2">
                    <a:alpha val="0"/>
                  </a:schemeClr>
                </a:gs>
              </a:gsLst>
              <a:lin ang="1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26" name="Picture 2" descr="What Makes a Great Preacher? - Preaching Magazine">
            <a:extLst>
              <a:ext uri="{FF2B5EF4-FFF2-40B4-BE49-F238E27FC236}">
                <a16:creationId xmlns:a16="http://schemas.microsoft.com/office/drawing/2014/main" id="{205EE5FD-66D6-C543-2723-B2E0F18E00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7253"/>
          <a:stretch/>
        </p:blipFill>
        <p:spPr bwMode="auto">
          <a:xfrm>
            <a:off x="122716" y="115738"/>
            <a:ext cx="11938653" cy="661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7C724B-F45F-FC32-6CDE-9D9148127A41}"/>
              </a:ext>
            </a:extLst>
          </p:cNvPr>
          <p:cNvSpPr txBox="1"/>
          <p:nvPr/>
        </p:nvSpPr>
        <p:spPr>
          <a:xfrm>
            <a:off x="122317" y="115736"/>
            <a:ext cx="11930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“I KNOW YOUR WORKS”			EVANGELISM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B26F5D-6421-FA0D-04EB-6AE7A11D72F1}"/>
              </a:ext>
            </a:extLst>
          </p:cNvPr>
          <p:cNvSpPr txBox="1"/>
          <p:nvPr/>
        </p:nvSpPr>
        <p:spPr>
          <a:xfrm>
            <a:off x="122317" y="1131216"/>
            <a:ext cx="11938653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gency FB" panose="020B0503020202020204" pitchFamily="34" charset="0"/>
              <a:ea typeface="+mn-ea"/>
              <a:cs typeface="+mn-cs"/>
            </a:endParaRPr>
          </a:p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8000" b="1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The Church Has Exclusive Organizational Responsibility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Acts 8:4-5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Acts 18:26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Matthew 15:13</a:t>
            </a:r>
          </a:p>
        </p:txBody>
      </p:sp>
    </p:spTree>
    <p:extLst>
      <p:ext uri="{BB962C8B-B14F-4D97-AF65-F5344CB8AC3E}">
        <p14:creationId xmlns:p14="http://schemas.microsoft.com/office/powerpoint/2010/main" val="133039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1" name="Group 1030">
            <a:extLst>
              <a:ext uri="{FF2B5EF4-FFF2-40B4-BE49-F238E27FC236}">
                <a16:creationId xmlns:a16="http://schemas.microsoft.com/office/drawing/2014/main" id="{26176824-7946-6969-3841-DD5C101DF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7622"/>
            <a:ext cx="12192000" cy="6894986"/>
            <a:chOff x="0" y="-7622"/>
            <a:chExt cx="12192000" cy="6894986"/>
          </a:xfrm>
        </p:grpSpPr>
        <p:sp>
          <p:nvSpPr>
            <p:cNvPr id="1032" name="Rectangle 1031">
              <a:extLst>
                <a:ext uri="{FF2B5EF4-FFF2-40B4-BE49-F238E27FC236}">
                  <a16:creationId xmlns:a16="http://schemas.microsoft.com/office/drawing/2014/main" id="{C5675077-BFF1-36B0-EA6D-B4599DBA72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-7621"/>
              <a:ext cx="12192000" cy="6887364"/>
            </a:xfrm>
            <a:prstGeom prst="rect">
              <a:avLst/>
            </a:prstGeom>
            <a:gradFill>
              <a:gsLst>
                <a:gs pos="8000">
                  <a:schemeClr val="accent5"/>
                </a:gs>
                <a:gs pos="100000">
                  <a:schemeClr val="accent2"/>
                </a:gs>
              </a:gsLst>
              <a:lin ang="42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3" name="Rectangle 1032">
              <a:extLst>
                <a:ext uri="{FF2B5EF4-FFF2-40B4-BE49-F238E27FC236}">
                  <a16:creationId xmlns:a16="http://schemas.microsoft.com/office/drawing/2014/main" id="{F637796C-75D6-BAA5-036C-0E9E7F85B75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99" y="0"/>
              <a:ext cx="8216919" cy="6887364"/>
            </a:xfrm>
            <a:prstGeom prst="rect">
              <a:avLst/>
            </a:prstGeom>
            <a:gradFill flip="none" rotWithShape="1">
              <a:gsLst>
                <a:gs pos="0">
                  <a:schemeClr val="accent5">
                    <a:lumMod val="75000"/>
                    <a:alpha val="79000"/>
                  </a:schemeClr>
                </a:gs>
                <a:gs pos="40000">
                  <a:schemeClr val="accent5">
                    <a:lumMod val="60000"/>
                    <a:lumOff val="40000"/>
                    <a:alpha val="0"/>
                  </a:schemeClr>
                </a:gs>
              </a:gsLst>
              <a:lin ang="192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4" name="Rectangle 1033">
              <a:extLst>
                <a:ext uri="{FF2B5EF4-FFF2-40B4-BE49-F238E27FC236}">
                  <a16:creationId xmlns:a16="http://schemas.microsoft.com/office/drawing/2014/main" id="{6BFBD50A-DBB5-04FA-45B9-183C84E4C9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739978" y="-7622"/>
              <a:ext cx="8451623" cy="6887367"/>
            </a:xfrm>
            <a:prstGeom prst="rect">
              <a:avLst/>
            </a:prstGeom>
            <a:gradFill>
              <a:gsLst>
                <a:gs pos="0">
                  <a:schemeClr val="accent5">
                    <a:lumMod val="75000"/>
                    <a:alpha val="67000"/>
                  </a:schemeClr>
                </a:gs>
                <a:gs pos="60000">
                  <a:schemeClr val="accent5">
                    <a:alpha val="0"/>
                  </a:schemeClr>
                </a:gs>
              </a:gsLst>
              <a:lin ang="11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035" name="Rectangle 1034">
              <a:extLst>
                <a:ext uri="{FF2B5EF4-FFF2-40B4-BE49-F238E27FC236}">
                  <a16:creationId xmlns:a16="http://schemas.microsoft.com/office/drawing/2014/main" id="{E2659E1E-0E9F-DC4F-40A9-CFA17EDF78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8217318" y="7059"/>
              <a:ext cx="3974283" cy="6872683"/>
            </a:xfrm>
            <a:prstGeom prst="rect">
              <a:avLst/>
            </a:prstGeom>
            <a:gradFill flip="none" rotWithShape="1">
              <a:gsLst>
                <a:gs pos="0">
                  <a:schemeClr val="accent2">
                    <a:alpha val="64000"/>
                  </a:schemeClr>
                </a:gs>
                <a:gs pos="41000">
                  <a:schemeClr val="accent2">
                    <a:alpha val="0"/>
                  </a:schemeClr>
                </a:gs>
              </a:gsLst>
              <a:lin ang="1200000" scaled="0"/>
              <a:tileRect/>
            </a:gra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pic>
        <p:nvPicPr>
          <p:cNvPr id="1026" name="Picture 2" descr="What Makes a Great Preacher? - Preaching Magazine">
            <a:extLst>
              <a:ext uri="{FF2B5EF4-FFF2-40B4-BE49-F238E27FC236}">
                <a16:creationId xmlns:a16="http://schemas.microsoft.com/office/drawing/2014/main" id="{205EE5FD-66D6-C543-2723-B2E0F18E006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7253"/>
          <a:stretch/>
        </p:blipFill>
        <p:spPr bwMode="auto">
          <a:xfrm>
            <a:off x="122716" y="115738"/>
            <a:ext cx="11938653" cy="6618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77C724B-F45F-FC32-6CDE-9D9148127A41}"/>
              </a:ext>
            </a:extLst>
          </p:cNvPr>
          <p:cNvSpPr txBox="1"/>
          <p:nvPr/>
        </p:nvSpPr>
        <p:spPr>
          <a:xfrm>
            <a:off x="122317" y="115736"/>
            <a:ext cx="119307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“I KNOW YOUR WORKS”			EVANGELISM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0B26F5D-6421-FA0D-04EB-6AE7A11D72F1}"/>
              </a:ext>
            </a:extLst>
          </p:cNvPr>
          <p:cNvSpPr txBox="1"/>
          <p:nvPr/>
        </p:nvSpPr>
        <p:spPr>
          <a:xfrm>
            <a:off x="122317" y="1131216"/>
            <a:ext cx="11938653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gency FB" panose="020B0503020202020204" pitchFamily="34" charset="0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8000" b="1" i="0" u="none" strike="noStrike" kern="1200" cap="small" spc="0" normalizeH="0" baseline="0" noProof="0" dirty="0">
                <a:ln>
                  <a:noFill/>
                </a:ln>
                <a:solidFill>
                  <a:srgbClr val="ED7D31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Conclusion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gency FB" panose="020B0503020202020204" pitchFamily="34" charset="0"/>
                <a:ea typeface="+mn-ea"/>
                <a:cs typeface="+mn-cs"/>
              </a:rPr>
              <a:t>Revelation 1:12-20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6000" b="1" dirty="0">
                <a:solidFill>
                  <a:srgbClr val="4472C4">
                    <a:lumMod val="60000"/>
                    <a:lumOff val="40000"/>
                  </a:srgbClr>
                </a:solidFill>
                <a:effectLst>
                  <a:glow rad="63500">
                    <a:prstClr val="black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Revelation 2:5</a:t>
            </a:r>
          </a:p>
        </p:txBody>
      </p:sp>
    </p:spTree>
    <p:extLst>
      <p:ext uri="{BB962C8B-B14F-4D97-AF65-F5344CB8AC3E}">
        <p14:creationId xmlns:p14="http://schemas.microsoft.com/office/powerpoint/2010/main" val="1343502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159</Words>
  <Application>Microsoft Office PowerPoint</Application>
  <PresentationFormat>Widescreen</PresentationFormat>
  <Paragraphs>37</Paragraphs>
  <Slides>7</Slides>
  <Notes>0</Notes>
  <HiddenSlides>7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Agency FB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Bryan Dockens</cp:lastModifiedBy>
  <cp:revision>60</cp:revision>
  <dcterms:created xsi:type="dcterms:W3CDTF">2023-05-27T00:35:32Z</dcterms:created>
  <dcterms:modified xsi:type="dcterms:W3CDTF">2023-09-05T00:50:17Z</dcterms:modified>
</cp:coreProperties>
</file>