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9"/>
  </p:notesMasterIdLst>
  <p:sldIdLst>
    <p:sldId id="12779" r:id="rId2"/>
    <p:sldId id="12773" r:id="rId3"/>
    <p:sldId id="12774" r:id="rId4"/>
    <p:sldId id="12775" r:id="rId5"/>
    <p:sldId id="12776" r:id="rId6"/>
    <p:sldId id="12777" r:id="rId7"/>
    <p:sldId id="1277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685" autoAdjust="0"/>
    <p:restoredTop sz="94660"/>
  </p:normalViewPr>
  <p:slideViewPr>
    <p:cSldViewPr snapToGrid="0">
      <p:cViewPr varScale="1">
        <p:scale>
          <a:sx n="65" d="100"/>
          <a:sy n="65" d="100"/>
        </p:scale>
        <p:origin x="4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BB64F4-E7D7-46D3-90A7-FEEC4034C0D7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E70CE-8525-4B1D-B070-76B9766C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32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818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0D04A-6EF7-4665-B131-E359AC6C5C6A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8E0A6-1D75-4B7B-8C39-611D36EF23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646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170+ Grandparents With Grandchildren Silhouette Illustrations, Royalty-Free  Vector Graphics &amp; Clip Art - iStock">
            <a:extLst>
              <a:ext uri="{FF2B5EF4-FFF2-40B4-BE49-F238E27FC236}">
                <a16:creationId xmlns:a16="http://schemas.microsoft.com/office/drawing/2014/main" id="{D3C6C2D9-29E9-5077-BEE7-BF34BB7623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029" y="-1916105"/>
            <a:ext cx="10425941" cy="9386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AA9F06E-BC95-9B20-515B-7BDA35FBC116}"/>
              </a:ext>
            </a:extLst>
          </p:cNvPr>
          <p:cNvSpPr txBox="1"/>
          <p:nvPr/>
        </p:nvSpPr>
        <p:spPr>
          <a:xfrm>
            <a:off x="0" y="2959639"/>
            <a:ext cx="121920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oper Black" panose="0208090404030B020404" pitchFamily="18" charset="0"/>
                <a:ea typeface="+mn-ea"/>
                <a:cs typeface="+mn-cs"/>
              </a:rPr>
              <a:t>Parents &amp; Their Grown Children</a:t>
            </a:r>
          </a:p>
        </p:txBody>
      </p:sp>
    </p:spTree>
    <p:extLst>
      <p:ext uri="{BB962C8B-B14F-4D97-AF65-F5344CB8AC3E}">
        <p14:creationId xmlns:p14="http://schemas.microsoft.com/office/powerpoint/2010/main" val="2393785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170+ Grandparents With Grandchildren Silhouette Illustrations, Royalty-Free  Vector Graphics &amp; Clip Art - iStock">
            <a:extLst>
              <a:ext uri="{FF2B5EF4-FFF2-40B4-BE49-F238E27FC236}">
                <a16:creationId xmlns:a16="http://schemas.microsoft.com/office/drawing/2014/main" id="{D3C6C2D9-29E9-5077-BEE7-BF34BB7623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04862"/>
            <a:ext cx="5829300" cy="524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AA9F06E-BC95-9B20-515B-7BDA35FBC116}"/>
              </a:ext>
            </a:extLst>
          </p:cNvPr>
          <p:cNvSpPr txBox="1"/>
          <p:nvPr/>
        </p:nvSpPr>
        <p:spPr>
          <a:xfrm>
            <a:off x="0" y="0"/>
            <a:ext cx="121920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5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</a:rPr>
              <a:t>Parents &amp; Their Grown Children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BA4CC95-14D4-1160-FBB8-708C26D64127}"/>
              </a:ext>
            </a:extLst>
          </p:cNvPr>
          <p:cNvSpPr txBox="1"/>
          <p:nvPr/>
        </p:nvSpPr>
        <p:spPr>
          <a:xfrm>
            <a:off x="5549153" y="1609725"/>
            <a:ext cx="6642847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Font typeface="+mj-lt"/>
              <a:buAutoNum type="romanUcPeriod"/>
            </a:pPr>
            <a:r>
              <a:rPr lang="en-US" sz="35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</a:rPr>
              <a:t>Children Separate from Parents at Marriage</a:t>
            </a:r>
          </a:p>
          <a:p>
            <a:pPr marL="1828800" lvl="2" indent="-914400">
              <a:buFont typeface="+mj-lt"/>
              <a:buAutoNum type="alphaUcPeriod"/>
            </a:pPr>
            <a:r>
              <a:rPr lang="en-US" sz="3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</a:rPr>
              <a:t>Genesis 2:21-24</a:t>
            </a:r>
          </a:p>
          <a:p>
            <a:pPr marL="1828800" lvl="2" indent="-914400">
              <a:buFont typeface="+mj-lt"/>
              <a:buAutoNum type="alphaUcPeriod"/>
            </a:pPr>
            <a:r>
              <a:rPr lang="en-US" sz="3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</a:rPr>
              <a:t>Ephesians 5:22-33</a:t>
            </a:r>
          </a:p>
        </p:txBody>
      </p:sp>
    </p:spTree>
    <p:extLst>
      <p:ext uri="{BB962C8B-B14F-4D97-AF65-F5344CB8AC3E}">
        <p14:creationId xmlns:p14="http://schemas.microsoft.com/office/powerpoint/2010/main" val="1679252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170+ Grandparents With Grandchildren Silhouette Illustrations, Royalty-Free  Vector Graphics &amp; Clip Art - iStock">
            <a:extLst>
              <a:ext uri="{FF2B5EF4-FFF2-40B4-BE49-F238E27FC236}">
                <a16:creationId xmlns:a16="http://schemas.microsoft.com/office/drawing/2014/main" id="{D3C6C2D9-29E9-5077-BEE7-BF34BB7623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04862"/>
            <a:ext cx="5829300" cy="524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AA9F06E-BC95-9B20-515B-7BDA35FBC116}"/>
              </a:ext>
            </a:extLst>
          </p:cNvPr>
          <p:cNvSpPr txBox="1"/>
          <p:nvPr/>
        </p:nvSpPr>
        <p:spPr>
          <a:xfrm>
            <a:off x="0" y="0"/>
            <a:ext cx="121920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oper Black" panose="0208090404030B020404" pitchFamily="18" charset="0"/>
                <a:ea typeface="+mn-ea"/>
                <a:cs typeface="+mn-cs"/>
              </a:rPr>
              <a:t>Parents &amp; Their Grown Children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BA4CC95-14D4-1160-FBB8-708C26D64127}"/>
              </a:ext>
            </a:extLst>
          </p:cNvPr>
          <p:cNvSpPr txBox="1"/>
          <p:nvPr/>
        </p:nvSpPr>
        <p:spPr>
          <a:xfrm>
            <a:off x="5549153" y="1609725"/>
            <a:ext cx="6642847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2"/>
              <a:tabLst/>
              <a:defRPr/>
            </a:pP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oper Black" panose="0208090404030B020404" pitchFamily="18" charset="0"/>
                <a:ea typeface="+mn-ea"/>
                <a:cs typeface="+mn-cs"/>
              </a:rPr>
              <a:t>Parents Should Influence Spousal Selection</a:t>
            </a:r>
          </a:p>
          <a:p>
            <a:pPr marL="1828800" marR="0" lvl="2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oper Black" panose="0208090404030B020404" pitchFamily="18" charset="0"/>
                <a:ea typeface="+mn-ea"/>
                <a:cs typeface="+mn-cs"/>
              </a:rPr>
              <a:t>Genesis 24:1-9</a:t>
            </a:r>
          </a:p>
          <a:p>
            <a:pPr marL="1828800" marR="0" lvl="2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3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</a:rPr>
              <a:t>Judges 14:1-4</a:t>
            </a:r>
          </a:p>
          <a:p>
            <a:pPr marL="1828800" marR="0" lvl="2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oper Black" panose="0208090404030B020404" pitchFamily="18" charset="0"/>
                <a:ea typeface="+mn-ea"/>
                <a:cs typeface="+mn-cs"/>
              </a:rPr>
              <a:t>Ruth 3:1-4</a:t>
            </a:r>
          </a:p>
        </p:txBody>
      </p:sp>
    </p:spTree>
    <p:extLst>
      <p:ext uri="{BB962C8B-B14F-4D97-AF65-F5344CB8AC3E}">
        <p14:creationId xmlns:p14="http://schemas.microsoft.com/office/powerpoint/2010/main" val="652836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170+ Grandparents With Grandchildren Silhouette Illustrations, Royalty-Free  Vector Graphics &amp; Clip Art - iStock">
            <a:extLst>
              <a:ext uri="{FF2B5EF4-FFF2-40B4-BE49-F238E27FC236}">
                <a16:creationId xmlns:a16="http://schemas.microsoft.com/office/drawing/2014/main" id="{D3C6C2D9-29E9-5077-BEE7-BF34BB7623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04862"/>
            <a:ext cx="5829300" cy="524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AA9F06E-BC95-9B20-515B-7BDA35FBC116}"/>
              </a:ext>
            </a:extLst>
          </p:cNvPr>
          <p:cNvSpPr txBox="1"/>
          <p:nvPr/>
        </p:nvSpPr>
        <p:spPr>
          <a:xfrm>
            <a:off x="0" y="0"/>
            <a:ext cx="121920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oper Black" panose="0208090404030B020404" pitchFamily="18" charset="0"/>
                <a:ea typeface="+mn-ea"/>
                <a:cs typeface="+mn-cs"/>
              </a:rPr>
              <a:t>Parents &amp; Their Grown Children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BA4CC95-14D4-1160-FBB8-708C26D64127}"/>
              </a:ext>
            </a:extLst>
          </p:cNvPr>
          <p:cNvSpPr txBox="1"/>
          <p:nvPr/>
        </p:nvSpPr>
        <p:spPr>
          <a:xfrm>
            <a:off x="5549153" y="1609725"/>
            <a:ext cx="6642847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3"/>
              <a:tabLst/>
              <a:defRPr/>
            </a:pP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oper Black" panose="0208090404030B020404" pitchFamily="18" charset="0"/>
                <a:ea typeface="+mn-ea"/>
                <a:cs typeface="+mn-cs"/>
              </a:rPr>
              <a:t>Grown Children Must Take Care of Elderly Parents</a:t>
            </a:r>
          </a:p>
          <a:p>
            <a:pPr marL="1828800" marR="0" lvl="2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oper Black" panose="0208090404030B020404" pitchFamily="18" charset="0"/>
                <a:ea typeface="+mn-ea"/>
                <a:cs typeface="+mn-cs"/>
              </a:rPr>
              <a:t>Mark 7:9-13</a:t>
            </a:r>
          </a:p>
          <a:p>
            <a:pPr marL="1828800" marR="0" lvl="2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3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</a:rPr>
              <a:t>1</a:t>
            </a:r>
            <a:r>
              <a:rPr lang="en-US" sz="3000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</a:rPr>
              <a:t>st</a:t>
            </a:r>
            <a:r>
              <a:rPr lang="en-US" sz="3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</a:rPr>
              <a:t> Timothy 5:3-8, 16</a:t>
            </a:r>
          </a:p>
          <a:p>
            <a:pPr marL="1828800" marR="0" lvl="2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oper Black" panose="0208090404030B020404" pitchFamily="18" charset="0"/>
                <a:ea typeface="+mn-ea"/>
                <a:cs typeface="+mn-cs"/>
              </a:rPr>
              <a:t>John 19:26-27</a:t>
            </a:r>
          </a:p>
          <a:p>
            <a:pPr marL="1828800" marR="0" lvl="2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3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</a:rPr>
              <a:t>Ruth 2:18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oper Black" panose="0208090404030B0204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2966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170+ Grandparents With Grandchildren Silhouette Illustrations, Royalty-Free  Vector Graphics &amp; Clip Art - iStock">
            <a:extLst>
              <a:ext uri="{FF2B5EF4-FFF2-40B4-BE49-F238E27FC236}">
                <a16:creationId xmlns:a16="http://schemas.microsoft.com/office/drawing/2014/main" id="{D3C6C2D9-29E9-5077-BEE7-BF34BB7623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04862"/>
            <a:ext cx="5829300" cy="524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AA9F06E-BC95-9B20-515B-7BDA35FBC116}"/>
              </a:ext>
            </a:extLst>
          </p:cNvPr>
          <p:cNvSpPr txBox="1"/>
          <p:nvPr/>
        </p:nvSpPr>
        <p:spPr>
          <a:xfrm>
            <a:off x="0" y="0"/>
            <a:ext cx="121920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oper Black" panose="0208090404030B020404" pitchFamily="18" charset="0"/>
                <a:ea typeface="+mn-ea"/>
                <a:cs typeface="+mn-cs"/>
              </a:rPr>
              <a:t>Parents &amp; Their Grown Children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BA4CC95-14D4-1160-FBB8-708C26D64127}"/>
              </a:ext>
            </a:extLst>
          </p:cNvPr>
          <p:cNvSpPr txBox="1"/>
          <p:nvPr/>
        </p:nvSpPr>
        <p:spPr>
          <a:xfrm>
            <a:off x="5549153" y="1609725"/>
            <a:ext cx="664284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4"/>
              <a:tabLst/>
              <a:defRPr/>
            </a:pP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oper Black" panose="0208090404030B020404" pitchFamily="18" charset="0"/>
                <a:ea typeface="+mn-ea"/>
                <a:cs typeface="+mn-cs"/>
              </a:rPr>
              <a:t>Parents Should Leave an Inheritance Behind</a:t>
            </a:r>
          </a:p>
          <a:p>
            <a:pPr marL="1828800" marR="0" lvl="2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oper Black" panose="0208090404030B020404" pitchFamily="18" charset="0"/>
                <a:ea typeface="+mn-ea"/>
                <a:cs typeface="+mn-cs"/>
              </a:rPr>
              <a:t>Proverbs 13:22</a:t>
            </a:r>
          </a:p>
          <a:p>
            <a:pPr marL="1828800" marR="0" lvl="2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3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</a:rPr>
              <a:t>2</a:t>
            </a:r>
            <a:r>
              <a:rPr lang="en-US" sz="3000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</a:rPr>
              <a:t>nd</a:t>
            </a:r>
            <a:r>
              <a:rPr lang="en-US" sz="3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</a:rPr>
              <a:t> Corinthians 12:14</a:t>
            </a:r>
          </a:p>
          <a:p>
            <a:pPr marL="1828800" marR="0" lvl="2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oper Black" panose="0208090404030B020404" pitchFamily="18" charset="0"/>
                <a:ea typeface="+mn-ea"/>
                <a:cs typeface="+mn-cs"/>
              </a:rPr>
              <a:t>Luke 12:13-15</a:t>
            </a:r>
          </a:p>
        </p:txBody>
      </p:sp>
    </p:spTree>
    <p:extLst>
      <p:ext uri="{BB962C8B-B14F-4D97-AF65-F5344CB8AC3E}">
        <p14:creationId xmlns:p14="http://schemas.microsoft.com/office/powerpoint/2010/main" val="2308464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170+ Grandparents With Grandchildren Silhouette Illustrations, Royalty-Free  Vector Graphics &amp; Clip Art - iStock">
            <a:extLst>
              <a:ext uri="{FF2B5EF4-FFF2-40B4-BE49-F238E27FC236}">
                <a16:creationId xmlns:a16="http://schemas.microsoft.com/office/drawing/2014/main" id="{D3C6C2D9-29E9-5077-BEE7-BF34BB7623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04862"/>
            <a:ext cx="5829300" cy="524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AA9F06E-BC95-9B20-515B-7BDA35FBC116}"/>
              </a:ext>
            </a:extLst>
          </p:cNvPr>
          <p:cNvSpPr txBox="1"/>
          <p:nvPr/>
        </p:nvSpPr>
        <p:spPr>
          <a:xfrm>
            <a:off x="0" y="0"/>
            <a:ext cx="121920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oper Black" panose="0208090404030B020404" pitchFamily="18" charset="0"/>
                <a:ea typeface="+mn-ea"/>
                <a:cs typeface="+mn-cs"/>
              </a:rPr>
              <a:t>Parents &amp; Their Grown Children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BA4CC95-14D4-1160-FBB8-708C26D64127}"/>
              </a:ext>
            </a:extLst>
          </p:cNvPr>
          <p:cNvSpPr txBox="1"/>
          <p:nvPr/>
        </p:nvSpPr>
        <p:spPr>
          <a:xfrm>
            <a:off x="5549153" y="1609725"/>
            <a:ext cx="664284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5"/>
              <a:tabLst/>
              <a:defRPr/>
            </a:pP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oper Black" panose="0208090404030B020404" pitchFamily="18" charset="0"/>
                <a:ea typeface="+mn-ea"/>
                <a:cs typeface="+mn-cs"/>
              </a:rPr>
              <a:t>Parents Must Continue to Admonish</a:t>
            </a:r>
          </a:p>
          <a:p>
            <a:pPr marL="1828800" marR="0" lvl="2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oper Black" panose="0208090404030B020404" pitchFamily="18" charset="0"/>
                <a:ea typeface="+mn-ea"/>
                <a:cs typeface="+mn-cs"/>
              </a:rPr>
              <a:t>Proverbs 6:20</a:t>
            </a:r>
          </a:p>
          <a:p>
            <a:pPr marL="1828800" marR="0" lvl="2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3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</a:rPr>
              <a:t>1</a:t>
            </a:r>
            <a:r>
              <a:rPr lang="en-US" sz="3000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</a:rPr>
              <a:t>st</a:t>
            </a:r>
            <a:r>
              <a:rPr lang="en-US" sz="3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</a:rPr>
              <a:t> Samuel 3:11-13; 2:12-17, 22-34</a:t>
            </a:r>
          </a:p>
          <a:p>
            <a:pPr marL="1828800" marR="0" lvl="2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oper Black" panose="0208090404030B020404" pitchFamily="18" charset="0"/>
                <a:ea typeface="+mn-ea"/>
                <a:cs typeface="+mn-cs"/>
              </a:rPr>
              <a:t>Titus 1:5-6</a:t>
            </a:r>
          </a:p>
          <a:p>
            <a:pPr marL="1828800" marR="0" lvl="2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3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</a:rPr>
              <a:t>Luke 15:11-32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oper Black" panose="0208090404030B0204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9598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170+ Grandparents With Grandchildren Silhouette Illustrations, Royalty-Free  Vector Graphics &amp; Clip Art - iStock">
            <a:extLst>
              <a:ext uri="{FF2B5EF4-FFF2-40B4-BE49-F238E27FC236}">
                <a16:creationId xmlns:a16="http://schemas.microsoft.com/office/drawing/2014/main" id="{D3C6C2D9-29E9-5077-BEE7-BF34BB7623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04862"/>
            <a:ext cx="5829300" cy="524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AA9F06E-BC95-9B20-515B-7BDA35FBC116}"/>
              </a:ext>
            </a:extLst>
          </p:cNvPr>
          <p:cNvSpPr txBox="1"/>
          <p:nvPr/>
        </p:nvSpPr>
        <p:spPr>
          <a:xfrm>
            <a:off x="0" y="0"/>
            <a:ext cx="121920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oper Black" panose="0208090404030B020404" pitchFamily="18" charset="0"/>
                <a:ea typeface="+mn-ea"/>
                <a:cs typeface="+mn-cs"/>
              </a:rPr>
              <a:t>Parents &amp; Their Grown Children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BA4CC95-14D4-1160-FBB8-708C26D64127}"/>
              </a:ext>
            </a:extLst>
          </p:cNvPr>
          <p:cNvSpPr txBox="1"/>
          <p:nvPr/>
        </p:nvSpPr>
        <p:spPr>
          <a:xfrm>
            <a:off x="5549153" y="1609725"/>
            <a:ext cx="6642847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6"/>
              <a:tabLst/>
              <a:defRPr/>
            </a:pP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oper Black" panose="0208090404030B020404" pitchFamily="18" charset="0"/>
                <a:ea typeface="+mn-ea"/>
                <a:cs typeface="+mn-cs"/>
              </a:rPr>
              <a:t>Parents Should Help Children Raise the Grandchildren</a:t>
            </a:r>
          </a:p>
          <a:p>
            <a:pPr marL="1828800" marR="0" lvl="2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oper Black" panose="0208090404030B020404" pitchFamily="18" charset="0"/>
                <a:ea typeface="+mn-ea"/>
                <a:cs typeface="+mn-cs"/>
              </a:rPr>
              <a:t>Proverbs 17:6</a:t>
            </a:r>
          </a:p>
          <a:p>
            <a:pPr marL="1828800" marR="0" lvl="2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3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</a:rPr>
              <a:t>Ruth 4:13-17</a:t>
            </a:r>
          </a:p>
          <a:p>
            <a:pPr marL="1828800" marR="0" lvl="2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oper Black" panose="0208090404030B020404" pitchFamily="18" charset="0"/>
                <a:ea typeface="+mn-ea"/>
                <a:cs typeface="+mn-cs"/>
              </a:rPr>
              <a:t>2</a:t>
            </a:r>
            <a:r>
              <a:rPr kumimoji="0" lang="en-US" sz="3000" b="0" i="0" u="none" strike="noStrike" kern="1200" cap="none" spc="0" normalizeH="0" baseline="3000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oper Black" panose="0208090404030B020404" pitchFamily="18" charset="0"/>
                <a:ea typeface="+mn-ea"/>
                <a:cs typeface="+mn-cs"/>
              </a:rPr>
              <a:t>nd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oper Black" panose="0208090404030B020404" pitchFamily="18" charset="0"/>
                <a:ea typeface="+mn-ea"/>
                <a:cs typeface="+mn-cs"/>
              </a:rPr>
              <a:t> Timothy 1:3-5</a:t>
            </a:r>
          </a:p>
        </p:txBody>
      </p:sp>
    </p:spTree>
    <p:extLst>
      <p:ext uri="{BB962C8B-B14F-4D97-AF65-F5344CB8AC3E}">
        <p14:creationId xmlns:p14="http://schemas.microsoft.com/office/powerpoint/2010/main" val="4176330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120</Words>
  <Application>Microsoft Office PowerPoint</Application>
  <PresentationFormat>Widescreen</PresentationFormat>
  <Paragraphs>32</Paragraphs>
  <Slides>7</Slides>
  <Notes>0</Notes>
  <HiddenSlides>7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Cooper Black</vt:lpstr>
      <vt:lpstr>5_Office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Dockens</dc:creator>
  <cp:lastModifiedBy>Bryan Dockens</cp:lastModifiedBy>
  <cp:revision>180</cp:revision>
  <dcterms:created xsi:type="dcterms:W3CDTF">2023-05-27T00:35:32Z</dcterms:created>
  <dcterms:modified xsi:type="dcterms:W3CDTF">2023-10-10T22:19:02Z</dcterms:modified>
</cp:coreProperties>
</file>