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5"/>
  </p:notesMasterIdLst>
  <p:sldIdLst>
    <p:sldId id="13416" r:id="rId2"/>
    <p:sldId id="13403" r:id="rId3"/>
    <p:sldId id="13405" r:id="rId4"/>
    <p:sldId id="13406" r:id="rId5"/>
    <p:sldId id="13407" r:id="rId6"/>
    <p:sldId id="13408" r:id="rId7"/>
    <p:sldId id="13410" r:id="rId8"/>
    <p:sldId id="13409" r:id="rId9"/>
    <p:sldId id="13411" r:id="rId10"/>
    <p:sldId id="13412" r:id="rId11"/>
    <p:sldId id="13413" r:id="rId12"/>
    <p:sldId id="13414" r:id="rId13"/>
    <p:sldId id="1341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99"/>
    <a:srgbClr val="333300"/>
    <a:srgbClr val="A3A3E0"/>
    <a:srgbClr val="0B76A0"/>
    <a:srgbClr val="CC6600"/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215" autoAdjust="0"/>
    <p:restoredTop sz="94660"/>
  </p:normalViewPr>
  <p:slideViewPr>
    <p:cSldViewPr snapToGrid="0">
      <p:cViewPr varScale="1">
        <p:scale>
          <a:sx n="65" d="100"/>
          <a:sy n="65" d="100"/>
        </p:scale>
        <p:origin x="3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1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14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16CD043F-8D28-61AE-F592-AF08A670D2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ed circle with white text&#10;&#10;AI-generated content may be incorrect.">
            <a:extLst>
              <a:ext uri="{FF2B5EF4-FFF2-40B4-BE49-F238E27FC236}">
                <a16:creationId xmlns:a16="http://schemas.microsoft.com/office/drawing/2014/main" id="{203D1942-C4E2-59E2-E9FC-9BD33FFF68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469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6CD747C4-18DB-FF44-AEB1-9AD256FAB3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ed circle with white text&#10;&#10;AI-generated content may be incorrect.">
            <a:extLst>
              <a:ext uri="{FF2B5EF4-FFF2-40B4-BE49-F238E27FC236}">
                <a16:creationId xmlns:a16="http://schemas.microsoft.com/office/drawing/2014/main" id="{5F7D697F-1053-2665-59EC-E847F6FD48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F41B353-4318-0406-3DE1-D578FCE2D7A6}"/>
              </a:ext>
            </a:extLst>
          </p:cNvPr>
          <p:cNvSpPr txBox="1"/>
          <p:nvPr/>
        </p:nvSpPr>
        <p:spPr>
          <a:xfrm>
            <a:off x="6858000" y="1690062"/>
            <a:ext cx="533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marR="0" lvl="0" indent="-857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4000" b="0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Abstain from Lewdness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1</a:t>
            </a:r>
            <a:r>
              <a:rPr kumimoji="0" lang="en-US" sz="3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st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 Peter 4:3; Galatians 5:19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000" dirty="0">
                <a:solidFill>
                  <a:prstClr val="black"/>
                </a:solidFill>
                <a:latin typeface="Impact" panose="020B0806030902050204" pitchFamily="34" charset="0"/>
              </a:rPr>
              <a:t>Ecclesiastes 3:4; Luke 7:32; Mark 6:22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mpact" panose="020B080603090205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472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C2E83344-EB1F-FD7B-BA83-F210C738EC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When you're wondering what to say or how you look, just remember, she's  already out with...&quot; - Hitch quote">
            <a:extLst>
              <a:ext uri="{FF2B5EF4-FFF2-40B4-BE49-F238E27FC236}">
                <a16:creationId xmlns:a16="http://schemas.microsoft.com/office/drawing/2014/main" id="{5AC97497-5419-F5A6-8B92-580B93F4F6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121904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55153E88-7BF6-43AD-051F-47C7F471DB72}"/>
              </a:ext>
            </a:extLst>
          </p:cNvPr>
          <p:cNvSpPr/>
          <p:nvPr/>
        </p:nvSpPr>
        <p:spPr>
          <a:xfrm>
            <a:off x="5894024" y="1266940"/>
            <a:ext cx="3778786" cy="1654228"/>
          </a:xfrm>
          <a:prstGeom prst="wedgeEllipseCallout">
            <a:avLst/>
          </a:prstGeom>
          <a:solidFill>
            <a:schemeClr val="bg1"/>
          </a:solidFill>
          <a:ln w="0">
            <a:solidFill>
              <a:schemeClr val="tx1"/>
            </a:solidFill>
          </a:ln>
          <a:effectLst>
            <a:glow>
              <a:schemeClr val="bg1"/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51DAD75-F581-480E-0CDE-3D320412D672}"/>
              </a:ext>
            </a:extLst>
          </p:cNvPr>
          <p:cNvSpPr txBox="1"/>
          <p:nvPr/>
        </p:nvSpPr>
        <p:spPr>
          <a:xfrm>
            <a:off x="6439359" y="1586222"/>
            <a:ext cx="26881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bg1"/>
                </a:solidFill>
                <a:effectLst>
                  <a:glow rad="127000">
                    <a:srgbClr val="FF0000"/>
                  </a:glow>
                </a:effectLst>
                <a:latin typeface="Impact" panose="020B0806030902050204" pitchFamily="34" charset="0"/>
              </a:rPr>
              <a:t>“Women relate dancing to sex.”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4A9B9E-282D-6EFF-1572-7FC15736CB9A}"/>
              </a:ext>
            </a:extLst>
          </p:cNvPr>
          <p:cNvSpPr txBox="1"/>
          <p:nvPr/>
        </p:nvSpPr>
        <p:spPr>
          <a:xfrm>
            <a:off x="0" y="0"/>
            <a:ext cx="14211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effectLst>
                  <a:glow rad="127000">
                    <a:schemeClr val="bg1"/>
                  </a:glow>
                </a:effectLst>
                <a:latin typeface="Impact" panose="020B0806030902050204" pitchFamily="34" charset="0"/>
              </a:rPr>
              <a:t>HITCH2005</a:t>
            </a:r>
          </a:p>
        </p:txBody>
      </p:sp>
    </p:spTree>
    <p:extLst>
      <p:ext uri="{BB962C8B-B14F-4D97-AF65-F5344CB8AC3E}">
        <p14:creationId xmlns:p14="http://schemas.microsoft.com/office/powerpoint/2010/main" val="3917321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FBE62415-26D8-583E-D793-F62A7F4F98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ed circle with white text&#10;&#10;AI-generated content may be incorrect.">
            <a:extLst>
              <a:ext uri="{FF2B5EF4-FFF2-40B4-BE49-F238E27FC236}">
                <a16:creationId xmlns:a16="http://schemas.microsoft.com/office/drawing/2014/main" id="{60765AE2-6B88-D37A-D02A-79FD131AA7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E6526B1-8631-0FFD-82D8-8D20E580210D}"/>
              </a:ext>
            </a:extLst>
          </p:cNvPr>
          <p:cNvSpPr txBox="1"/>
          <p:nvPr/>
        </p:nvSpPr>
        <p:spPr>
          <a:xfrm>
            <a:off x="6858000" y="1690062"/>
            <a:ext cx="5334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marR="0" lvl="0" indent="-857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4000" b="0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Abstain from Lewdness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1</a:t>
            </a:r>
            <a:r>
              <a:rPr kumimoji="0" lang="en-US" sz="3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st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 Peter 4:3; Galatians 5:19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Ecclesiastes 3:4; Luke 7:32; Mark 6:22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000" dirty="0">
                <a:solidFill>
                  <a:prstClr val="black"/>
                </a:solidFill>
                <a:latin typeface="Impact" panose="020B0806030902050204" pitchFamily="34" charset="0"/>
              </a:rPr>
              <a:t>Ecclesiastes 3:5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1</a:t>
            </a:r>
            <a:r>
              <a:rPr kumimoji="0" lang="en-US" sz="3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st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 Thessalonians 5:26</a:t>
            </a:r>
          </a:p>
        </p:txBody>
      </p:sp>
    </p:spTree>
    <p:extLst>
      <p:ext uri="{BB962C8B-B14F-4D97-AF65-F5344CB8AC3E}">
        <p14:creationId xmlns:p14="http://schemas.microsoft.com/office/powerpoint/2010/main" val="357765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E9BF0D35-3108-F9D7-0C9E-DFDA00C3E9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ed circle with white text&#10;&#10;AI-generated content may be incorrect.">
            <a:extLst>
              <a:ext uri="{FF2B5EF4-FFF2-40B4-BE49-F238E27FC236}">
                <a16:creationId xmlns:a16="http://schemas.microsoft.com/office/drawing/2014/main" id="{3B6DF4FE-FDF5-D669-BC00-BDD7571A71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FAAF4F0-84C6-67FD-88C3-A03541F3E4CF}"/>
              </a:ext>
            </a:extLst>
          </p:cNvPr>
          <p:cNvSpPr txBox="1"/>
          <p:nvPr/>
        </p:nvSpPr>
        <p:spPr>
          <a:xfrm>
            <a:off x="6858000" y="1690062"/>
            <a:ext cx="533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000" b="0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Conclusion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Song of Songs 8:4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000" dirty="0">
                <a:solidFill>
                  <a:prstClr val="black"/>
                </a:solidFill>
                <a:latin typeface="Impact" panose="020B0806030902050204" pitchFamily="34" charset="0"/>
              </a:rPr>
              <a:t>1</a:t>
            </a:r>
            <a:r>
              <a:rPr lang="en-US" sz="3000" baseline="30000" dirty="0">
                <a:solidFill>
                  <a:prstClr val="black"/>
                </a:solidFill>
                <a:latin typeface="Impact" panose="020B0806030902050204" pitchFamily="34" charset="0"/>
              </a:rPr>
              <a:t>st</a:t>
            </a:r>
            <a:r>
              <a:rPr lang="en-US" sz="3000" dirty="0">
                <a:solidFill>
                  <a:prstClr val="black"/>
                </a:solidFill>
                <a:latin typeface="Impact" panose="020B0806030902050204" pitchFamily="34" charset="0"/>
              </a:rPr>
              <a:t> Corinthians 7:2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Ephesians 5:3-5</a:t>
            </a:r>
          </a:p>
        </p:txBody>
      </p:sp>
    </p:spTree>
    <p:extLst>
      <p:ext uri="{BB962C8B-B14F-4D97-AF65-F5344CB8AC3E}">
        <p14:creationId xmlns:p14="http://schemas.microsoft.com/office/powerpoint/2010/main" val="218073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ed circle with white text&#10;&#10;AI-generated content may be incorrect.">
            <a:extLst>
              <a:ext uri="{FF2B5EF4-FFF2-40B4-BE49-F238E27FC236}">
                <a16:creationId xmlns:a16="http://schemas.microsoft.com/office/drawing/2014/main" id="{1EF8845D-856C-25FB-FD6B-F8FFA6A579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8E14162-DF14-2001-6220-520E1EA49521}"/>
              </a:ext>
            </a:extLst>
          </p:cNvPr>
          <p:cNvSpPr txBox="1"/>
          <p:nvPr/>
        </p:nvSpPr>
        <p:spPr>
          <a:xfrm>
            <a:off x="6858000" y="1690062"/>
            <a:ext cx="53340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cap="small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Impact" panose="020B0806030902050204" pitchFamily="34" charset="0"/>
              </a:rPr>
              <a:t>Introduction</a:t>
            </a:r>
          </a:p>
          <a:p>
            <a:pPr marL="914400" indent="-457200">
              <a:buFont typeface="+mj-lt"/>
              <a:buAutoNum type="alphaUcPeriod"/>
            </a:pPr>
            <a:r>
              <a:rPr lang="en-US" sz="3000" dirty="0">
                <a:latin typeface="Impact" panose="020B0806030902050204" pitchFamily="34" charset="0"/>
              </a:rPr>
              <a:t>1</a:t>
            </a:r>
            <a:r>
              <a:rPr lang="en-US" sz="3000" baseline="30000" dirty="0">
                <a:latin typeface="Impact" panose="020B0806030902050204" pitchFamily="34" charset="0"/>
              </a:rPr>
              <a:t>st</a:t>
            </a:r>
            <a:r>
              <a:rPr lang="en-US" sz="3000" dirty="0">
                <a:latin typeface="Impact" panose="020B0806030902050204" pitchFamily="34" charset="0"/>
              </a:rPr>
              <a:t> Thessalonians 4:3</a:t>
            </a:r>
          </a:p>
          <a:p>
            <a:pPr marL="1371600" indent="-457200">
              <a:buFont typeface="+mj-lt"/>
              <a:buAutoNum type="arabicPeriod"/>
            </a:pPr>
            <a:r>
              <a:rPr lang="en-US" sz="3000" dirty="0">
                <a:latin typeface="Impact" panose="020B0806030902050204" pitchFamily="34" charset="0"/>
              </a:rPr>
              <a:t>Romans 12:1-2; </a:t>
            </a:r>
            <a:br>
              <a:rPr lang="en-US" sz="3000" dirty="0">
                <a:latin typeface="Impact" panose="020B0806030902050204" pitchFamily="34" charset="0"/>
              </a:rPr>
            </a:br>
            <a:r>
              <a:rPr lang="en-US" sz="3000" dirty="0">
                <a:latin typeface="Impact" panose="020B0806030902050204" pitchFamily="34" charset="0"/>
              </a:rPr>
              <a:t>1</a:t>
            </a:r>
            <a:r>
              <a:rPr lang="en-US" sz="3000" baseline="30000" dirty="0">
                <a:latin typeface="Impact" panose="020B0806030902050204" pitchFamily="34" charset="0"/>
              </a:rPr>
              <a:t>st</a:t>
            </a:r>
            <a:r>
              <a:rPr lang="en-US" sz="3000" dirty="0">
                <a:latin typeface="Impact" panose="020B0806030902050204" pitchFamily="34" charset="0"/>
              </a:rPr>
              <a:t> John 2:15-17</a:t>
            </a:r>
          </a:p>
          <a:p>
            <a:pPr marL="1371600" indent="-457200">
              <a:buFont typeface="+mj-lt"/>
              <a:buAutoNum type="arabicPeriod"/>
            </a:pPr>
            <a:r>
              <a:rPr lang="en-US" sz="3000" dirty="0">
                <a:latin typeface="Impact" panose="020B0806030902050204" pitchFamily="34" charset="0"/>
              </a:rPr>
              <a:t>Romans 6:17-22;</a:t>
            </a:r>
            <a:br>
              <a:rPr lang="en-US" sz="3000" dirty="0">
                <a:latin typeface="Impact" panose="020B0806030902050204" pitchFamily="34" charset="0"/>
              </a:rPr>
            </a:br>
            <a:r>
              <a:rPr lang="en-US" sz="3000" dirty="0">
                <a:latin typeface="Impact" panose="020B0806030902050204" pitchFamily="34" charset="0"/>
              </a:rPr>
              <a:t>Hebrews 12:14</a:t>
            </a:r>
          </a:p>
          <a:p>
            <a:pPr marL="971550" indent="-514350">
              <a:buFont typeface="+mj-lt"/>
              <a:buAutoNum type="alphaUcPeriod" startAt="2"/>
            </a:pPr>
            <a:r>
              <a:rPr lang="en-US" sz="3000" dirty="0">
                <a:latin typeface="Impact" panose="020B0806030902050204" pitchFamily="34" charset="0"/>
              </a:rPr>
              <a:t>1</a:t>
            </a:r>
            <a:r>
              <a:rPr lang="en-US" sz="3000" baseline="30000" dirty="0">
                <a:latin typeface="Impact" panose="020B0806030902050204" pitchFamily="34" charset="0"/>
              </a:rPr>
              <a:t>st</a:t>
            </a:r>
            <a:r>
              <a:rPr lang="en-US" sz="3000" dirty="0">
                <a:latin typeface="Impact" panose="020B0806030902050204" pitchFamily="34" charset="0"/>
              </a:rPr>
              <a:t> Thessalonians 4:4</a:t>
            </a:r>
          </a:p>
          <a:p>
            <a:pPr marL="1371600" indent="-457200">
              <a:buFont typeface="+mj-lt"/>
              <a:buAutoNum type="arabicPeriod"/>
            </a:pPr>
            <a:r>
              <a:rPr lang="en-US" sz="3000" dirty="0">
                <a:latin typeface="Impact" panose="020B0806030902050204" pitchFamily="34" charset="0"/>
              </a:rPr>
              <a:t>Romans 6:12-13</a:t>
            </a:r>
          </a:p>
          <a:p>
            <a:pPr marL="1371600" indent="-457200">
              <a:buFont typeface="+mj-lt"/>
              <a:buAutoNum type="arabicPeriod"/>
            </a:pPr>
            <a:r>
              <a:rPr lang="en-US" sz="3000" dirty="0">
                <a:latin typeface="Impact" panose="020B0806030902050204" pitchFamily="34" charset="0"/>
              </a:rPr>
              <a:t>1</a:t>
            </a:r>
            <a:r>
              <a:rPr lang="en-US" sz="3000" baseline="30000" dirty="0">
                <a:latin typeface="Impact" panose="020B0806030902050204" pitchFamily="34" charset="0"/>
              </a:rPr>
              <a:t>st</a:t>
            </a:r>
            <a:r>
              <a:rPr lang="en-US" sz="3000" dirty="0">
                <a:latin typeface="Impact" panose="020B0806030902050204" pitchFamily="34" charset="0"/>
              </a:rPr>
              <a:t> Corinthians 6:13</a:t>
            </a:r>
            <a:r>
              <a:rPr lang="en-US" sz="3000" baseline="-25000" dirty="0">
                <a:latin typeface="Impact" panose="020B0806030902050204" pitchFamily="34" charset="0"/>
              </a:rPr>
              <a:t>b</a:t>
            </a:r>
            <a:r>
              <a:rPr lang="en-US" sz="3000" dirty="0">
                <a:latin typeface="Impact" panose="020B0806030902050204" pitchFamily="34" charset="0"/>
              </a:rPr>
              <a:t>-20</a:t>
            </a:r>
          </a:p>
          <a:p>
            <a:pPr marL="1371600" indent="-457200">
              <a:buFont typeface="+mj-lt"/>
              <a:buAutoNum type="arabicPeriod"/>
            </a:pPr>
            <a:r>
              <a:rPr lang="en-US" sz="3000" dirty="0">
                <a:latin typeface="Impact" panose="020B0806030902050204" pitchFamily="34" charset="0"/>
              </a:rPr>
              <a:t>Genesis 39:7-12</a:t>
            </a:r>
          </a:p>
        </p:txBody>
      </p:sp>
    </p:spTree>
    <p:extLst>
      <p:ext uri="{BB962C8B-B14F-4D97-AF65-F5344CB8AC3E}">
        <p14:creationId xmlns:p14="http://schemas.microsoft.com/office/powerpoint/2010/main" val="420175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75613D70-CC0C-08FC-BEAB-7C13F76ABD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ed circle with white text&#10;&#10;AI-generated content may be incorrect.">
            <a:extLst>
              <a:ext uri="{FF2B5EF4-FFF2-40B4-BE49-F238E27FC236}">
                <a16:creationId xmlns:a16="http://schemas.microsoft.com/office/drawing/2014/main" id="{25AACF6B-797E-2B0F-EA76-D6A2F3B367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FBA9CD3-6EE6-4337-EE49-8269A58DECFE}"/>
              </a:ext>
            </a:extLst>
          </p:cNvPr>
          <p:cNvSpPr txBox="1"/>
          <p:nvPr/>
        </p:nvSpPr>
        <p:spPr>
          <a:xfrm>
            <a:off x="6858000" y="1690062"/>
            <a:ext cx="533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000" b="0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Abstain from Flattery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Proverbs 7:1-5, 21-23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000" dirty="0">
                <a:solidFill>
                  <a:prstClr val="black"/>
                </a:solidFill>
                <a:latin typeface="Impact" panose="020B0806030902050204" pitchFamily="34" charset="0"/>
              </a:rPr>
              <a:t>Proverbs 5:3-6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Genesis 2:18-24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000" dirty="0">
                <a:solidFill>
                  <a:prstClr val="black"/>
                </a:solidFill>
                <a:latin typeface="Impact" panose="020B0806030902050204" pitchFamily="34" charset="0"/>
              </a:rPr>
              <a:t>Proverbs 25:11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mpact" panose="020B080603090205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084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28322A5D-8E09-8E4E-4BC0-9E94AC5E59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ed circle with white text&#10;&#10;AI-generated content may be incorrect.">
            <a:extLst>
              <a:ext uri="{FF2B5EF4-FFF2-40B4-BE49-F238E27FC236}">
                <a16:creationId xmlns:a16="http://schemas.microsoft.com/office/drawing/2014/main" id="{EB0263F1-D0A1-D9EB-9264-F6C595282E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30C58E4-5613-F081-9379-87C622AEAB81}"/>
              </a:ext>
            </a:extLst>
          </p:cNvPr>
          <p:cNvSpPr txBox="1"/>
          <p:nvPr/>
        </p:nvSpPr>
        <p:spPr>
          <a:xfrm>
            <a:off x="6858000" y="0"/>
            <a:ext cx="53340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4000" b="0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Abstain from Immodesty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Genesis 2:16-17, 25; 3:6-7, 21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000" dirty="0">
                <a:solidFill>
                  <a:prstClr val="black"/>
                </a:solidFill>
                <a:latin typeface="Impact" panose="020B0806030902050204" pitchFamily="34" charset="0"/>
              </a:rPr>
              <a:t>1</a:t>
            </a:r>
            <a:r>
              <a:rPr lang="en-US" sz="3000" baseline="30000" dirty="0">
                <a:solidFill>
                  <a:prstClr val="black"/>
                </a:solidFill>
                <a:latin typeface="Impact" panose="020B0806030902050204" pitchFamily="34" charset="0"/>
              </a:rPr>
              <a:t>st</a:t>
            </a:r>
            <a:r>
              <a:rPr lang="en-US" sz="3000" dirty="0">
                <a:solidFill>
                  <a:prstClr val="black"/>
                </a:solidFill>
                <a:latin typeface="Impact" panose="020B0806030902050204" pitchFamily="34" charset="0"/>
              </a:rPr>
              <a:t> Timothy 2:9-10; Jeremiah 6:15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1</a:t>
            </a:r>
            <a:r>
              <a:rPr kumimoji="0" lang="en-US" sz="3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st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 Peter</a:t>
            </a:r>
            <a:r>
              <a:rPr lang="en-US" sz="3000" dirty="0">
                <a:solidFill>
                  <a:prstClr val="black"/>
                </a:solidFill>
                <a:latin typeface="Impact" panose="020B0806030902050204" pitchFamily="34" charset="0"/>
              </a:rPr>
              <a:t> 3:1-4;</a:t>
            </a:r>
            <a:br>
              <a:rPr lang="en-US" sz="3000" dirty="0">
                <a:solidFill>
                  <a:prstClr val="black"/>
                </a:solidFill>
                <a:latin typeface="Impact" panose="020B0806030902050204" pitchFamily="34" charset="0"/>
              </a:rPr>
            </a:br>
            <a:r>
              <a:rPr lang="en-US" sz="3000" dirty="0">
                <a:solidFill>
                  <a:prstClr val="black"/>
                </a:solidFill>
                <a:latin typeface="Impact" panose="020B0806030902050204" pitchFamily="34" charset="0"/>
              </a:rPr>
              <a:t>2</a:t>
            </a:r>
            <a:r>
              <a:rPr lang="en-US" sz="3000" baseline="30000" dirty="0">
                <a:solidFill>
                  <a:prstClr val="black"/>
                </a:solidFill>
                <a:latin typeface="Impact" panose="020B0806030902050204" pitchFamily="34" charset="0"/>
              </a:rPr>
              <a:t>nd</a:t>
            </a:r>
            <a:r>
              <a:rPr lang="en-US" sz="3000" dirty="0">
                <a:solidFill>
                  <a:prstClr val="black"/>
                </a:solidFill>
                <a:latin typeface="Impact" panose="020B0806030902050204" pitchFamily="34" charset="0"/>
              </a:rPr>
              <a:t> Corinthians 11:2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Proverbs 7:10</a:t>
            </a:r>
          </a:p>
        </p:txBody>
      </p:sp>
    </p:spTree>
    <p:extLst>
      <p:ext uri="{BB962C8B-B14F-4D97-AF65-F5344CB8AC3E}">
        <p14:creationId xmlns:p14="http://schemas.microsoft.com/office/powerpoint/2010/main" val="419629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78692DB-B9A8-E757-C5CF-44A5658E07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he girl says &quot;Oh uh-uh, wait a minute! Wait a minute! Just because I'm">
            <a:extLst>
              <a:ext uri="{FF2B5EF4-FFF2-40B4-BE49-F238E27FC236}">
                <a16:creationId xmlns:a16="http://schemas.microsoft.com/office/drawing/2014/main" id="{28BF9F9F-D140-D674-A715-66A5E93B82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27" b="6244"/>
          <a:stretch/>
        </p:blipFill>
        <p:spPr bwMode="auto">
          <a:xfrm>
            <a:off x="-1" y="-2485"/>
            <a:ext cx="9535887" cy="6860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CF0F75B-CBFF-6F55-5570-D968004B6005}"/>
              </a:ext>
            </a:extLst>
          </p:cNvPr>
          <p:cNvSpPr/>
          <p:nvPr/>
        </p:nvSpPr>
        <p:spPr>
          <a:xfrm>
            <a:off x="3888211" y="2067837"/>
            <a:ext cx="1052498" cy="27715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600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AED900DA-98D5-442D-D01C-4879222A27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ed circle with white text&#10;&#10;AI-generated content may be incorrect.">
            <a:extLst>
              <a:ext uri="{FF2B5EF4-FFF2-40B4-BE49-F238E27FC236}">
                <a16:creationId xmlns:a16="http://schemas.microsoft.com/office/drawing/2014/main" id="{44EA0F0D-9F7E-5F22-2C45-35A605B4D0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E634318-B80B-6AD2-A9DA-93941B92330B}"/>
              </a:ext>
            </a:extLst>
          </p:cNvPr>
          <p:cNvSpPr txBox="1"/>
          <p:nvPr/>
        </p:nvSpPr>
        <p:spPr>
          <a:xfrm>
            <a:off x="6858000" y="0"/>
            <a:ext cx="533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4000" b="0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Abstain from Immodesty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Genesis 2:16-17, 25; 3:6-7,21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1</a:t>
            </a:r>
            <a:r>
              <a:rPr kumimoji="0" lang="en-US" sz="3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st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 Timothy 2:9-10;</a:t>
            </a:r>
            <a:br>
              <a:rPr lang="en-US" sz="3000" dirty="0">
                <a:solidFill>
                  <a:prstClr val="black"/>
                </a:solidFill>
                <a:latin typeface="Impact" panose="020B0806030902050204" pitchFamily="34" charset="0"/>
              </a:rPr>
            </a:b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Jeremiah 6:15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1</a:t>
            </a:r>
            <a:r>
              <a:rPr kumimoji="0" lang="en-US" sz="3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st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 Peter 3:1-4; </a:t>
            </a:r>
            <a:b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</a:b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2</a:t>
            </a:r>
            <a:r>
              <a:rPr kumimoji="0" lang="en-US" sz="3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nd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 Corinthians 11:2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Proverbs 7:10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000" dirty="0">
                <a:solidFill>
                  <a:prstClr val="black"/>
                </a:solidFill>
                <a:latin typeface="Impact" panose="020B0806030902050204" pitchFamily="34" charset="0"/>
              </a:rPr>
              <a:t>Exodus 20:26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Exodus 28:42;</a:t>
            </a:r>
            <a:b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</a:b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Nehemiah 4:18;</a:t>
            </a:r>
            <a:b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</a:b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Genesis 46:26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000" dirty="0">
                <a:solidFill>
                  <a:prstClr val="black"/>
                </a:solidFill>
                <a:latin typeface="Impact" panose="020B0806030902050204" pitchFamily="34" charset="0"/>
              </a:rPr>
              <a:t>Proverbs 5:18-19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John 21:7-8</a:t>
            </a:r>
          </a:p>
        </p:txBody>
      </p:sp>
    </p:spTree>
    <p:extLst>
      <p:ext uri="{BB962C8B-B14F-4D97-AF65-F5344CB8AC3E}">
        <p14:creationId xmlns:p14="http://schemas.microsoft.com/office/powerpoint/2010/main" val="229815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0CBF7134-1118-6D95-9E9A-ADA0E4A08E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ed circle with white text&#10;&#10;AI-generated content may be incorrect.">
            <a:extLst>
              <a:ext uri="{FF2B5EF4-FFF2-40B4-BE49-F238E27FC236}">
                <a16:creationId xmlns:a16="http://schemas.microsoft.com/office/drawing/2014/main" id="{655992BE-C05B-2944-DF38-59224B2A16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4596281-04C8-FD3B-1C8C-2CB824E6E484}"/>
              </a:ext>
            </a:extLst>
          </p:cNvPr>
          <p:cNvSpPr txBox="1"/>
          <p:nvPr/>
        </p:nvSpPr>
        <p:spPr>
          <a:xfrm>
            <a:off x="6858000" y="1690062"/>
            <a:ext cx="533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marR="0" lvl="0" indent="-857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4000" b="0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Abstain from Lust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2</a:t>
            </a:r>
            <a:r>
              <a:rPr kumimoji="0" lang="en-US" sz="3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nd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 Samuel 11:2-5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Proverbs 6:25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Matthew 5:27-28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Job 31:1</a:t>
            </a:r>
          </a:p>
        </p:txBody>
      </p:sp>
    </p:spTree>
    <p:extLst>
      <p:ext uri="{BB962C8B-B14F-4D97-AF65-F5344CB8AC3E}">
        <p14:creationId xmlns:p14="http://schemas.microsoft.com/office/powerpoint/2010/main" val="249757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0D623A1D-4DB0-AB13-15C6-2320B9C2B2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ed circle with white text&#10;&#10;AI-generated content may be incorrect.">
            <a:extLst>
              <a:ext uri="{FF2B5EF4-FFF2-40B4-BE49-F238E27FC236}">
                <a16:creationId xmlns:a16="http://schemas.microsoft.com/office/drawing/2014/main" id="{7988AB27-CFBB-10C0-8FEB-19A2C2564A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D0E1418-4542-A997-045E-7DBB3386CF90}"/>
              </a:ext>
            </a:extLst>
          </p:cNvPr>
          <p:cNvSpPr txBox="1"/>
          <p:nvPr/>
        </p:nvSpPr>
        <p:spPr>
          <a:xfrm>
            <a:off x="6858000" y="1690062"/>
            <a:ext cx="5334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marR="0" lvl="0" indent="-857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4000" b="0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Abstain from Lewdness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1</a:t>
            </a:r>
            <a:r>
              <a:rPr kumimoji="0" lang="en-US" sz="3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st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 Peter 4:3; Galatians 5:19</a:t>
            </a:r>
          </a:p>
        </p:txBody>
      </p:sp>
    </p:spTree>
    <p:extLst>
      <p:ext uri="{BB962C8B-B14F-4D97-AF65-F5344CB8AC3E}">
        <p14:creationId xmlns:p14="http://schemas.microsoft.com/office/powerpoint/2010/main" val="1447091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D2B0A8C9-CC53-8877-5CB7-3A7152689A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hayer's Greek-English Lexicon of the New Testament: Coded With the  Numbering System from Stron's Exhausive Concordance of the Bible">
            <a:extLst>
              <a:ext uri="{FF2B5EF4-FFF2-40B4-BE49-F238E27FC236}">
                <a16:creationId xmlns:a16="http://schemas.microsoft.com/office/drawing/2014/main" id="{120CDC5B-5C22-8D02-14E7-9FC53DE80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673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B75DCA3-7E9B-5DE2-4083-0E1B8C2E35F2}"/>
              </a:ext>
            </a:extLst>
          </p:cNvPr>
          <p:cNvSpPr txBox="1"/>
          <p:nvPr/>
        </p:nvSpPr>
        <p:spPr>
          <a:xfrm>
            <a:off x="6858000" y="1690062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Lewdness: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“…indecent bodily movements, unchaste handling of males and females…”</a:t>
            </a:r>
          </a:p>
        </p:txBody>
      </p:sp>
    </p:spTree>
    <p:extLst>
      <p:ext uri="{BB962C8B-B14F-4D97-AF65-F5344CB8AC3E}">
        <p14:creationId xmlns:p14="http://schemas.microsoft.com/office/powerpoint/2010/main" val="344485503"/>
      </p:ext>
    </p:extLst>
  </p:cSld>
  <p:clrMapOvr>
    <a:masterClrMapping/>
  </p:clrMapOvr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2389</TotalTime>
  <Words>201</Words>
  <Application>Microsoft Office PowerPoint</Application>
  <PresentationFormat>Widescreen</PresentationFormat>
  <Paragraphs>50</Paragraphs>
  <Slides>13</Slides>
  <Notes>0</Notes>
  <HiddenSlides>13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Impact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Bryan Dockens</cp:lastModifiedBy>
  <cp:revision>947</cp:revision>
  <dcterms:created xsi:type="dcterms:W3CDTF">2023-05-27T00:35:32Z</dcterms:created>
  <dcterms:modified xsi:type="dcterms:W3CDTF">2025-05-05T03:43:07Z</dcterms:modified>
</cp:coreProperties>
</file>