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notesMasterIdLst>
    <p:notesMasterId r:id="rId15"/>
  </p:notesMasterIdLst>
  <p:sldIdLst>
    <p:sldId id="13416" r:id="rId2"/>
    <p:sldId id="13403" r:id="rId3"/>
    <p:sldId id="13405" r:id="rId4"/>
    <p:sldId id="13406" r:id="rId5"/>
    <p:sldId id="13407" r:id="rId6"/>
    <p:sldId id="13408" r:id="rId7"/>
    <p:sldId id="13410" r:id="rId8"/>
    <p:sldId id="13409" r:id="rId9"/>
    <p:sldId id="13411" r:id="rId10"/>
    <p:sldId id="13412" r:id="rId11"/>
    <p:sldId id="13413" r:id="rId12"/>
    <p:sldId id="13414" r:id="rId13"/>
    <p:sldId id="13415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FF99"/>
    <a:srgbClr val="333300"/>
    <a:srgbClr val="A3A3E0"/>
    <a:srgbClr val="0B76A0"/>
    <a:srgbClr val="CC6600"/>
    <a:srgbClr val="0033CC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7215" autoAdjust="0"/>
    <p:restoredTop sz="94660"/>
  </p:normalViewPr>
  <p:slideViewPr>
    <p:cSldViewPr snapToGrid="0">
      <p:cViewPr varScale="1">
        <p:scale>
          <a:sx n="65" d="100"/>
          <a:sy n="65" d="100"/>
        </p:scale>
        <p:origin x="3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BB64F4-E7D7-46D3-90A7-FEEC4034C0D7}" type="datetimeFigureOut">
              <a:rPr lang="en-US" smtClean="0"/>
              <a:t>5/4/2025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7E70CE-8525-4B1D-B070-76B9766C06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332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0D04A-6EF7-4665-B131-E359AC6C5C6A}" type="datetimeFigureOut">
              <a:rPr lang="en-US" smtClean="0"/>
              <a:pPr/>
              <a:t>5/4/2025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8E0A6-1D75-4B7B-8C39-611D36EF23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818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0D04A-6EF7-4665-B131-E359AC6C5C6A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5/4/2025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8E0A6-1D75-4B7B-8C39-611D36EF233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6318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20D04A-6EF7-4665-B131-E359AC6C5C6A}" type="datetimeFigureOut">
              <a:rPr lang="en-US" smtClean="0"/>
              <a:pPr/>
              <a:t>5/4/2025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C8E0A6-1D75-4B7B-8C39-611D36EF23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646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14" r:id="rId2"/>
  </p:sldLayoutIdLst>
  <p:txStyles>
    <p:titleStyle>
      <a:lvl1pPr algn="ctr" defTabSz="914377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91" indent="-342891" algn="l" defTabSz="914377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defTabSz="914377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>
          <a:extLst>
            <a:ext uri="{FF2B5EF4-FFF2-40B4-BE49-F238E27FC236}">
              <a16:creationId xmlns:a16="http://schemas.microsoft.com/office/drawing/2014/main" id="{16CD043F-8D28-61AE-F592-AF08A670D21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red circle with white text&#10;&#10;AI-generated content may be incorrect.">
            <a:extLst>
              <a:ext uri="{FF2B5EF4-FFF2-40B4-BE49-F238E27FC236}">
                <a16:creationId xmlns:a16="http://schemas.microsoft.com/office/drawing/2014/main" id="{203D1942-C4E2-59E2-E9FC-9BD33FFF68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74697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>
          <a:extLst>
            <a:ext uri="{FF2B5EF4-FFF2-40B4-BE49-F238E27FC236}">
              <a16:creationId xmlns:a16="http://schemas.microsoft.com/office/drawing/2014/main" id="{6CD747C4-18DB-FF44-AEB1-9AD256FAB39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red circle with white text&#10;&#10;AI-generated content may be incorrect.">
            <a:extLst>
              <a:ext uri="{FF2B5EF4-FFF2-40B4-BE49-F238E27FC236}">
                <a16:creationId xmlns:a16="http://schemas.microsoft.com/office/drawing/2014/main" id="{5F7D697F-1053-2665-59EC-E847F6FD48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F41B353-4318-0406-3DE1-D578FCE2D7A6}"/>
              </a:ext>
            </a:extLst>
          </p:cNvPr>
          <p:cNvSpPr txBox="1"/>
          <p:nvPr/>
        </p:nvSpPr>
        <p:spPr>
          <a:xfrm>
            <a:off x="6858000" y="1690062"/>
            <a:ext cx="53340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0" marR="0" lvl="0" indent="-8572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4"/>
              <a:tabLst/>
              <a:defRPr/>
            </a:pPr>
            <a:r>
              <a:rPr kumimoji="0" lang="en-US" sz="4000" b="0" i="0" u="none" strike="noStrike" kern="1200" cap="small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prstClr val="black"/>
                  </a:glow>
                </a:effectLst>
                <a:uLnTx/>
                <a:uFillTx/>
                <a:latin typeface="Impact" panose="020B0806030902050204" pitchFamily="34" charset="0"/>
                <a:ea typeface="+mn-ea"/>
                <a:cs typeface="+mn-cs"/>
              </a:rPr>
              <a:t>Abstain from Lewdness</a:t>
            </a:r>
          </a:p>
          <a:p>
            <a:pPr marL="9144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mpact" panose="020B0806030902050204" pitchFamily="34" charset="0"/>
                <a:ea typeface="+mn-ea"/>
                <a:cs typeface="+mn-cs"/>
              </a:rPr>
              <a:t>1</a:t>
            </a:r>
            <a:r>
              <a:rPr kumimoji="0" lang="en-US" sz="30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mpact" panose="020B0806030902050204" pitchFamily="34" charset="0"/>
                <a:ea typeface="+mn-ea"/>
                <a:cs typeface="+mn-cs"/>
              </a:rPr>
              <a:t>st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mpact" panose="020B0806030902050204" pitchFamily="34" charset="0"/>
                <a:ea typeface="+mn-ea"/>
                <a:cs typeface="+mn-cs"/>
              </a:rPr>
              <a:t> Peter 4:3; Galatians 5:19</a:t>
            </a:r>
          </a:p>
          <a:p>
            <a:pPr marL="9144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3000" dirty="0">
                <a:solidFill>
                  <a:prstClr val="black"/>
                </a:solidFill>
                <a:latin typeface="Impact" panose="020B0806030902050204" pitchFamily="34" charset="0"/>
              </a:rPr>
              <a:t>Ecclesiastes 3:4; Luke 7:32; Mark 6:22</a:t>
            </a: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Impact" panose="020B080603090205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24729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>
          <a:extLst>
            <a:ext uri="{FF2B5EF4-FFF2-40B4-BE49-F238E27FC236}">
              <a16:creationId xmlns:a16="http://schemas.microsoft.com/office/drawing/2014/main" id="{C2E83344-EB1F-FD7B-BA83-F210C738EC3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When you're wondering what to say or how you look, just remember, she's  already out with...&quot; - Hitch quote">
            <a:extLst>
              <a:ext uri="{FF2B5EF4-FFF2-40B4-BE49-F238E27FC236}">
                <a16:creationId xmlns:a16="http://schemas.microsoft.com/office/drawing/2014/main" id="{5AC97497-5419-F5A6-8B92-580B93F4F6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0"/>
            <a:ext cx="1219041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peech Bubble: Oval 2">
            <a:extLst>
              <a:ext uri="{FF2B5EF4-FFF2-40B4-BE49-F238E27FC236}">
                <a16:creationId xmlns:a16="http://schemas.microsoft.com/office/drawing/2014/main" id="{55153E88-7BF6-43AD-051F-47C7F471DB72}"/>
              </a:ext>
            </a:extLst>
          </p:cNvPr>
          <p:cNvSpPr/>
          <p:nvPr/>
        </p:nvSpPr>
        <p:spPr>
          <a:xfrm>
            <a:off x="5894024" y="1266940"/>
            <a:ext cx="3778786" cy="1654228"/>
          </a:xfrm>
          <a:prstGeom prst="wedgeEllipseCallout">
            <a:avLst/>
          </a:prstGeom>
          <a:solidFill>
            <a:schemeClr val="bg1"/>
          </a:solidFill>
          <a:ln w="0">
            <a:solidFill>
              <a:schemeClr val="tx1"/>
            </a:solidFill>
          </a:ln>
          <a:effectLst>
            <a:glow>
              <a:schemeClr val="bg1"/>
            </a:glo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51DAD75-F581-480E-0CDE-3D320412D672}"/>
              </a:ext>
            </a:extLst>
          </p:cNvPr>
          <p:cNvSpPr txBox="1"/>
          <p:nvPr/>
        </p:nvSpPr>
        <p:spPr>
          <a:xfrm>
            <a:off x="6439359" y="1586222"/>
            <a:ext cx="268811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>
                <a:solidFill>
                  <a:schemeClr val="bg1"/>
                </a:solidFill>
                <a:effectLst>
                  <a:glow rad="127000">
                    <a:srgbClr val="FF0000"/>
                  </a:glow>
                </a:effectLst>
                <a:latin typeface="Impact" panose="020B0806030902050204" pitchFamily="34" charset="0"/>
              </a:rPr>
              <a:t>“Women relate dancing to sex.”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54A9B9E-282D-6EFF-1572-7FC15736CB9A}"/>
              </a:ext>
            </a:extLst>
          </p:cNvPr>
          <p:cNvSpPr txBox="1"/>
          <p:nvPr/>
        </p:nvSpPr>
        <p:spPr>
          <a:xfrm>
            <a:off x="0" y="0"/>
            <a:ext cx="14211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effectLst>
                  <a:glow rad="127000">
                    <a:schemeClr val="bg1"/>
                  </a:glow>
                </a:effectLst>
                <a:latin typeface="Impact" panose="020B0806030902050204" pitchFamily="34" charset="0"/>
              </a:rPr>
              <a:t>HITCH2005</a:t>
            </a:r>
          </a:p>
        </p:txBody>
      </p:sp>
    </p:spTree>
    <p:extLst>
      <p:ext uri="{BB962C8B-B14F-4D97-AF65-F5344CB8AC3E}">
        <p14:creationId xmlns:p14="http://schemas.microsoft.com/office/powerpoint/2010/main" val="39173212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>
          <a:extLst>
            <a:ext uri="{FF2B5EF4-FFF2-40B4-BE49-F238E27FC236}">
              <a16:creationId xmlns:a16="http://schemas.microsoft.com/office/drawing/2014/main" id="{FBE62415-26D8-583E-D793-F62A7F4F987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red circle with white text&#10;&#10;AI-generated content may be incorrect.">
            <a:extLst>
              <a:ext uri="{FF2B5EF4-FFF2-40B4-BE49-F238E27FC236}">
                <a16:creationId xmlns:a16="http://schemas.microsoft.com/office/drawing/2014/main" id="{60765AE2-6B88-D37A-D02A-79FD131AA7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E6526B1-8631-0FFD-82D8-8D20E580210D}"/>
              </a:ext>
            </a:extLst>
          </p:cNvPr>
          <p:cNvSpPr txBox="1"/>
          <p:nvPr/>
        </p:nvSpPr>
        <p:spPr>
          <a:xfrm>
            <a:off x="6858000" y="1690062"/>
            <a:ext cx="5334000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0" marR="0" lvl="0" indent="-8572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4"/>
              <a:tabLst/>
              <a:defRPr/>
            </a:pPr>
            <a:r>
              <a:rPr kumimoji="0" lang="en-US" sz="4000" b="0" i="0" u="none" strike="noStrike" kern="1200" cap="small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prstClr val="black"/>
                  </a:glow>
                </a:effectLst>
                <a:uLnTx/>
                <a:uFillTx/>
                <a:latin typeface="Impact" panose="020B0806030902050204" pitchFamily="34" charset="0"/>
                <a:ea typeface="+mn-ea"/>
                <a:cs typeface="+mn-cs"/>
              </a:rPr>
              <a:t>Abstain from Lewdness</a:t>
            </a:r>
          </a:p>
          <a:p>
            <a:pPr marL="9144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mpact" panose="020B0806030902050204" pitchFamily="34" charset="0"/>
                <a:ea typeface="+mn-ea"/>
                <a:cs typeface="+mn-cs"/>
              </a:rPr>
              <a:t>1</a:t>
            </a:r>
            <a:r>
              <a:rPr kumimoji="0" lang="en-US" sz="30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mpact" panose="020B0806030902050204" pitchFamily="34" charset="0"/>
                <a:ea typeface="+mn-ea"/>
                <a:cs typeface="+mn-cs"/>
              </a:rPr>
              <a:t>st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mpact" panose="020B0806030902050204" pitchFamily="34" charset="0"/>
                <a:ea typeface="+mn-ea"/>
                <a:cs typeface="+mn-cs"/>
              </a:rPr>
              <a:t> Peter 4:3; Galatians 5:19</a:t>
            </a:r>
          </a:p>
          <a:p>
            <a:pPr marL="9144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mpact" panose="020B0806030902050204" pitchFamily="34" charset="0"/>
                <a:ea typeface="+mn-ea"/>
                <a:cs typeface="+mn-cs"/>
              </a:rPr>
              <a:t>Ecclesiastes 3:4; Luke 7:32; Mark 6:22</a:t>
            </a:r>
          </a:p>
          <a:p>
            <a:pPr marL="9144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3000" dirty="0">
                <a:solidFill>
                  <a:prstClr val="black"/>
                </a:solidFill>
                <a:latin typeface="Impact" panose="020B0806030902050204" pitchFamily="34" charset="0"/>
              </a:rPr>
              <a:t>Ecclesiastes 3:5</a:t>
            </a:r>
          </a:p>
          <a:p>
            <a:pPr marL="9144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mpact" panose="020B0806030902050204" pitchFamily="34" charset="0"/>
                <a:ea typeface="+mn-ea"/>
                <a:cs typeface="+mn-cs"/>
              </a:rPr>
              <a:t>1</a:t>
            </a:r>
            <a:r>
              <a:rPr kumimoji="0" lang="en-US" sz="30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mpact" panose="020B0806030902050204" pitchFamily="34" charset="0"/>
                <a:ea typeface="+mn-ea"/>
                <a:cs typeface="+mn-cs"/>
              </a:rPr>
              <a:t>st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mpact" panose="020B0806030902050204" pitchFamily="34" charset="0"/>
                <a:ea typeface="+mn-ea"/>
                <a:cs typeface="+mn-cs"/>
              </a:rPr>
              <a:t> Thessalonians 5:26</a:t>
            </a:r>
          </a:p>
        </p:txBody>
      </p:sp>
    </p:spTree>
    <p:extLst>
      <p:ext uri="{BB962C8B-B14F-4D97-AF65-F5344CB8AC3E}">
        <p14:creationId xmlns:p14="http://schemas.microsoft.com/office/powerpoint/2010/main" val="3577656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>
          <a:extLst>
            <a:ext uri="{FF2B5EF4-FFF2-40B4-BE49-F238E27FC236}">
              <a16:creationId xmlns:a16="http://schemas.microsoft.com/office/drawing/2014/main" id="{E9BF0D35-3108-F9D7-0C9E-DFDA00C3E9A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red circle with white text&#10;&#10;AI-generated content may be incorrect.">
            <a:extLst>
              <a:ext uri="{FF2B5EF4-FFF2-40B4-BE49-F238E27FC236}">
                <a16:creationId xmlns:a16="http://schemas.microsoft.com/office/drawing/2014/main" id="{3B6DF4FE-FDF5-D669-BC00-BDD7571A71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FAAF4F0-84C6-67FD-88C3-A03541F3E4CF}"/>
              </a:ext>
            </a:extLst>
          </p:cNvPr>
          <p:cNvSpPr txBox="1"/>
          <p:nvPr/>
        </p:nvSpPr>
        <p:spPr>
          <a:xfrm>
            <a:off x="6858000" y="1690062"/>
            <a:ext cx="53340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4000" b="0" i="0" u="none" strike="noStrike" kern="1200" cap="small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prstClr val="black"/>
                  </a:glow>
                </a:effectLst>
                <a:uLnTx/>
                <a:uFillTx/>
                <a:latin typeface="Impact" panose="020B0806030902050204" pitchFamily="34" charset="0"/>
                <a:ea typeface="+mn-ea"/>
                <a:cs typeface="+mn-cs"/>
              </a:rPr>
              <a:t>Conclusion</a:t>
            </a:r>
          </a:p>
          <a:p>
            <a:pPr marL="9144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mpact" panose="020B0806030902050204" pitchFamily="34" charset="0"/>
                <a:ea typeface="+mn-ea"/>
                <a:cs typeface="+mn-cs"/>
              </a:rPr>
              <a:t>Song of Songs 8:4</a:t>
            </a:r>
          </a:p>
          <a:p>
            <a:pPr marL="9144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3000" dirty="0">
                <a:solidFill>
                  <a:prstClr val="black"/>
                </a:solidFill>
                <a:latin typeface="Impact" panose="020B0806030902050204" pitchFamily="34" charset="0"/>
              </a:rPr>
              <a:t>1</a:t>
            </a:r>
            <a:r>
              <a:rPr lang="en-US" sz="3000" baseline="30000" dirty="0">
                <a:solidFill>
                  <a:prstClr val="black"/>
                </a:solidFill>
                <a:latin typeface="Impact" panose="020B0806030902050204" pitchFamily="34" charset="0"/>
              </a:rPr>
              <a:t>st</a:t>
            </a:r>
            <a:r>
              <a:rPr lang="en-US" sz="3000" dirty="0">
                <a:solidFill>
                  <a:prstClr val="black"/>
                </a:solidFill>
                <a:latin typeface="Impact" panose="020B0806030902050204" pitchFamily="34" charset="0"/>
              </a:rPr>
              <a:t> Corinthians 7:2</a:t>
            </a:r>
          </a:p>
          <a:p>
            <a:pPr marL="9144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mpact" panose="020B0806030902050204" pitchFamily="34" charset="0"/>
                <a:ea typeface="+mn-ea"/>
                <a:cs typeface="+mn-cs"/>
              </a:rPr>
              <a:t>Ephesians 5:3-5</a:t>
            </a:r>
          </a:p>
        </p:txBody>
      </p:sp>
    </p:spTree>
    <p:extLst>
      <p:ext uri="{BB962C8B-B14F-4D97-AF65-F5344CB8AC3E}">
        <p14:creationId xmlns:p14="http://schemas.microsoft.com/office/powerpoint/2010/main" val="2180739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red circle with white text&#10;&#10;AI-generated content may be incorrect.">
            <a:extLst>
              <a:ext uri="{FF2B5EF4-FFF2-40B4-BE49-F238E27FC236}">
                <a16:creationId xmlns:a16="http://schemas.microsoft.com/office/drawing/2014/main" id="{1EF8845D-856C-25FB-FD6B-F8FFA6A579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8E14162-DF14-2001-6220-520E1EA49521}"/>
              </a:ext>
            </a:extLst>
          </p:cNvPr>
          <p:cNvSpPr txBox="1"/>
          <p:nvPr/>
        </p:nvSpPr>
        <p:spPr>
          <a:xfrm>
            <a:off x="6858000" y="1690062"/>
            <a:ext cx="5334000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cap="small" dirty="0">
                <a:solidFill>
                  <a:schemeClr val="bg1"/>
                </a:solidFill>
                <a:effectLst>
                  <a:glow rad="127000">
                    <a:schemeClr val="tx1"/>
                  </a:glow>
                </a:effectLst>
                <a:latin typeface="Impact" panose="020B0806030902050204" pitchFamily="34" charset="0"/>
              </a:rPr>
              <a:t>Introduction</a:t>
            </a:r>
          </a:p>
          <a:p>
            <a:pPr marL="914400" indent="-457200">
              <a:buFont typeface="+mj-lt"/>
              <a:buAutoNum type="alphaUcPeriod"/>
            </a:pPr>
            <a:r>
              <a:rPr lang="en-US" sz="3000" dirty="0">
                <a:latin typeface="Impact" panose="020B0806030902050204" pitchFamily="34" charset="0"/>
              </a:rPr>
              <a:t>1</a:t>
            </a:r>
            <a:r>
              <a:rPr lang="en-US" sz="3000" baseline="30000" dirty="0">
                <a:latin typeface="Impact" panose="020B0806030902050204" pitchFamily="34" charset="0"/>
              </a:rPr>
              <a:t>st</a:t>
            </a:r>
            <a:r>
              <a:rPr lang="en-US" sz="3000" dirty="0">
                <a:latin typeface="Impact" panose="020B0806030902050204" pitchFamily="34" charset="0"/>
              </a:rPr>
              <a:t> Thessalonians 4:3</a:t>
            </a:r>
          </a:p>
          <a:p>
            <a:pPr marL="1371600" indent="-457200">
              <a:buFont typeface="+mj-lt"/>
              <a:buAutoNum type="arabicPeriod"/>
            </a:pPr>
            <a:r>
              <a:rPr lang="en-US" sz="3000" dirty="0">
                <a:latin typeface="Impact" panose="020B0806030902050204" pitchFamily="34" charset="0"/>
              </a:rPr>
              <a:t>Romans 12:1-2; </a:t>
            </a:r>
            <a:br>
              <a:rPr lang="en-US" sz="3000" dirty="0">
                <a:latin typeface="Impact" panose="020B0806030902050204" pitchFamily="34" charset="0"/>
              </a:rPr>
            </a:br>
            <a:r>
              <a:rPr lang="en-US" sz="3000" dirty="0">
                <a:latin typeface="Impact" panose="020B0806030902050204" pitchFamily="34" charset="0"/>
              </a:rPr>
              <a:t>1</a:t>
            </a:r>
            <a:r>
              <a:rPr lang="en-US" sz="3000" baseline="30000" dirty="0">
                <a:latin typeface="Impact" panose="020B0806030902050204" pitchFamily="34" charset="0"/>
              </a:rPr>
              <a:t>st</a:t>
            </a:r>
            <a:r>
              <a:rPr lang="en-US" sz="3000" dirty="0">
                <a:latin typeface="Impact" panose="020B0806030902050204" pitchFamily="34" charset="0"/>
              </a:rPr>
              <a:t> John 2:15-17</a:t>
            </a:r>
          </a:p>
          <a:p>
            <a:pPr marL="1371600" indent="-457200">
              <a:buFont typeface="+mj-lt"/>
              <a:buAutoNum type="arabicPeriod"/>
            </a:pPr>
            <a:r>
              <a:rPr lang="en-US" sz="3000" dirty="0">
                <a:latin typeface="Impact" panose="020B0806030902050204" pitchFamily="34" charset="0"/>
              </a:rPr>
              <a:t>Romans 6:17-22;</a:t>
            </a:r>
            <a:br>
              <a:rPr lang="en-US" sz="3000" dirty="0">
                <a:latin typeface="Impact" panose="020B0806030902050204" pitchFamily="34" charset="0"/>
              </a:rPr>
            </a:br>
            <a:r>
              <a:rPr lang="en-US" sz="3000" dirty="0">
                <a:latin typeface="Impact" panose="020B0806030902050204" pitchFamily="34" charset="0"/>
              </a:rPr>
              <a:t>Hebrews 12:14</a:t>
            </a:r>
          </a:p>
          <a:p>
            <a:pPr marL="971550" indent="-514350">
              <a:buFont typeface="+mj-lt"/>
              <a:buAutoNum type="alphaUcPeriod" startAt="2"/>
            </a:pPr>
            <a:r>
              <a:rPr lang="en-US" sz="3000" dirty="0">
                <a:latin typeface="Impact" panose="020B0806030902050204" pitchFamily="34" charset="0"/>
              </a:rPr>
              <a:t>1</a:t>
            </a:r>
            <a:r>
              <a:rPr lang="en-US" sz="3000" baseline="30000" dirty="0">
                <a:latin typeface="Impact" panose="020B0806030902050204" pitchFamily="34" charset="0"/>
              </a:rPr>
              <a:t>st</a:t>
            </a:r>
            <a:r>
              <a:rPr lang="en-US" sz="3000" dirty="0">
                <a:latin typeface="Impact" panose="020B0806030902050204" pitchFamily="34" charset="0"/>
              </a:rPr>
              <a:t> Thessalonians 4:4</a:t>
            </a:r>
          </a:p>
          <a:p>
            <a:pPr marL="1371600" indent="-457200">
              <a:buFont typeface="+mj-lt"/>
              <a:buAutoNum type="arabicPeriod"/>
            </a:pPr>
            <a:r>
              <a:rPr lang="en-US" sz="3000" dirty="0">
                <a:latin typeface="Impact" panose="020B0806030902050204" pitchFamily="34" charset="0"/>
              </a:rPr>
              <a:t>Romans 6:12-13</a:t>
            </a:r>
          </a:p>
          <a:p>
            <a:pPr marL="1371600" indent="-457200">
              <a:buFont typeface="+mj-lt"/>
              <a:buAutoNum type="arabicPeriod"/>
            </a:pPr>
            <a:r>
              <a:rPr lang="en-US" sz="3000" dirty="0">
                <a:latin typeface="Impact" panose="020B0806030902050204" pitchFamily="34" charset="0"/>
              </a:rPr>
              <a:t>1</a:t>
            </a:r>
            <a:r>
              <a:rPr lang="en-US" sz="3000" baseline="30000" dirty="0">
                <a:latin typeface="Impact" panose="020B0806030902050204" pitchFamily="34" charset="0"/>
              </a:rPr>
              <a:t>st</a:t>
            </a:r>
            <a:r>
              <a:rPr lang="en-US" sz="3000" dirty="0">
                <a:latin typeface="Impact" panose="020B0806030902050204" pitchFamily="34" charset="0"/>
              </a:rPr>
              <a:t> Corinthians 6:13</a:t>
            </a:r>
            <a:r>
              <a:rPr lang="en-US" sz="3000" baseline="-25000" dirty="0">
                <a:latin typeface="Impact" panose="020B0806030902050204" pitchFamily="34" charset="0"/>
              </a:rPr>
              <a:t>b</a:t>
            </a:r>
            <a:r>
              <a:rPr lang="en-US" sz="3000" dirty="0">
                <a:latin typeface="Impact" panose="020B0806030902050204" pitchFamily="34" charset="0"/>
              </a:rPr>
              <a:t>-20</a:t>
            </a:r>
          </a:p>
          <a:p>
            <a:pPr marL="1371600" indent="-457200">
              <a:buFont typeface="+mj-lt"/>
              <a:buAutoNum type="arabicPeriod"/>
            </a:pPr>
            <a:r>
              <a:rPr lang="en-US" sz="3000" dirty="0">
                <a:latin typeface="Impact" panose="020B0806030902050204" pitchFamily="34" charset="0"/>
              </a:rPr>
              <a:t>Genesis 39:7-12</a:t>
            </a:r>
          </a:p>
        </p:txBody>
      </p:sp>
    </p:spTree>
    <p:extLst>
      <p:ext uri="{BB962C8B-B14F-4D97-AF65-F5344CB8AC3E}">
        <p14:creationId xmlns:p14="http://schemas.microsoft.com/office/powerpoint/2010/main" val="4201758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>
          <a:extLst>
            <a:ext uri="{FF2B5EF4-FFF2-40B4-BE49-F238E27FC236}">
              <a16:creationId xmlns:a16="http://schemas.microsoft.com/office/drawing/2014/main" id="{75613D70-CC0C-08FC-BEAB-7C13F76ABD1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red circle with white text&#10;&#10;AI-generated content may be incorrect.">
            <a:extLst>
              <a:ext uri="{FF2B5EF4-FFF2-40B4-BE49-F238E27FC236}">
                <a16:creationId xmlns:a16="http://schemas.microsoft.com/office/drawing/2014/main" id="{25AACF6B-797E-2B0F-EA76-D6A2F3B367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FBA9CD3-6EE6-4337-EE49-8269A58DECFE}"/>
              </a:ext>
            </a:extLst>
          </p:cNvPr>
          <p:cNvSpPr txBox="1"/>
          <p:nvPr/>
        </p:nvSpPr>
        <p:spPr>
          <a:xfrm>
            <a:off x="6858000" y="1690062"/>
            <a:ext cx="5334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/>
              <a:tabLst/>
              <a:defRPr/>
            </a:pPr>
            <a:r>
              <a:rPr kumimoji="0" lang="en-US" sz="4000" b="0" i="0" u="none" strike="noStrike" kern="1200" cap="small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prstClr val="black"/>
                  </a:glow>
                </a:effectLst>
                <a:uLnTx/>
                <a:uFillTx/>
                <a:latin typeface="Impact" panose="020B0806030902050204" pitchFamily="34" charset="0"/>
                <a:ea typeface="+mn-ea"/>
                <a:cs typeface="+mn-cs"/>
              </a:rPr>
              <a:t>Abstain from Flattery</a:t>
            </a:r>
          </a:p>
          <a:p>
            <a:pPr marL="9144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mpact" panose="020B0806030902050204" pitchFamily="34" charset="0"/>
                <a:ea typeface="+mn-ea"/>
                <a:cs typeface="+mn-cs"/>
              </a:rPr>
              <a:t>Proverbs 7:1-5, 21-23</a:t>
            </a:r>
          </a:p>
          <a:p>
            <a:pPr marL="9144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3000" dirty="0">
                <a:solidFill>
                  <a:prstClr val="black"/>
                </a:solidFill>
                <a:latin typeface="Impact" panose="020B0806030902050204" pitchFamily="34" charset="0"/>
              </a:rPr>
              <a:t>Proverbs 5:3-6</a:t>
            </a:r>
          </a:p>
          <a:p>
            <a:pPr marL="9144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mpact" panose="020B0806030902050204" pitchFamily="34" charset="0"/>
                <a:ea typeface="+mn-ea"/>
                <a:cs typeface="+mn-cs"/>
              </a:rPr>
              <a:t>Genesis 2:18-24</a:t>
            </a:r>
          </a:p>
          <a:p>
            <a:pPr marL="9144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3000" dirty="0">
                <a:solidFill>
                  <a:prstClr val="black"/>
                </a:solidFill>
                <a:latin typeface="Impact" panose="020B0806030902050204" pitchFamily="34" charset="0"/>
              </a:rPr>
              <a:t>Proverbs 25:11</a:t>
            </a: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Impact" panose="020B080603090205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50845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>
          <a:extLst>
            <a:ext uri="{FF2B5EF4-FFF2-40B4-BE49-F238E27FC236}">
              <a16:creationId xmlns:a16="http://schemas.microsoft.com/office/drawing/2014/main" id="{28322A5D-8E09-8E4E-4BC0-9E94AC5E59F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red circle with white text&#10;&#10;AI-generated content may be incorrect.">
            <a:extLst>
              <a:ext uri="{FF2B5EF4-FFF2-40B4-BE49-F238E27FC236}">
                <a16:creationId xmlns:a16="http://schemas.microsoft.com/office/drawing/2014/main" id="{EB0263F1-D0A1-D9EB-9264-F6C595282E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30C58E4-5613-F081-9379-87C622AEAB81}"/>
              </a:ext>
            </a:extLst>
          </p:cNvPr>
          <p:cNvSpPr txBox="1"/>
          <p:nvPr/>
        </p:nvSpPr>
        <p:spPr>
          <a:xfrm>
            <a:off x="6858000" y="0"/>
            <a:ext cx="5334000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2"/>
              <a:tabLst/>
              <a:defRPr/>
            </a:pPr>
            <a:r>
              <a:rPr kumimoji="0" lang="en-US" sz="4000" b="0" i="0" u="none" strike="noStrike" kern="1200" cap="small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prstClr val="black"/>
                  </a:glow>
                </a:effectLst>
                <a:uLnTx/>
                <a:uFillTx/>
                <a:latin typeface="Impact" panose="020B0806030902050204" pitchFamily="34" charset="0"/>
                <a:ea typeface="+mn-ea"/>
                <a:cs typeface="+mn-cs"/>
              </a:rPr>
              <a:t>Abstain from Immodesty</a:t>
            </a:r>
          </a:p>
          <a:p>
            <a:pPr marL="9144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mpact" panose="020B0806030902050204" pitchFamily="34" charset="0"/>
                <a:ea typeface="+mn-ea"/>
                <a:cs typeface="+mn-cs"/>
              </a:rPr>
              <a:t>Genesis 2:16-17, 25; 3:6-7, 21</a:t>
            </a:r>
          </a:p>
          <a:p>
            <a:pPr marL="9144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3000" dirty="0">
                <a:solidFill>
                  <a:prstClr val="black"/>
                </a:solidFill>
                <a:latin typeface="Impact" panose="020B0806030902050204" pitchFamily="34" charset="0"/>
              </a:rPr>
              <a:t>1</a:t>
            </a:r>
            <a:r>
              <a:rPr lang="en-US" sz="3000" baseline="30000" dirty="0">
                <a:solidFill>
                  <a:prstClr val="black"/>
                </a:solidFill>
                <a:latin typeface="Impact" panose="020B0806030902050204" pitchFamily="34" charset="0"/>
              </a:rPr>
              <a:t>st</a:t>
            </a:r>
            <a:r>
              <a:rPr lang="en-US" sz="3000" dirty="0">
                <a:solidFill>
                  <a:prstClr val="black"/>
                </a:solidFill>
                <a:latin typeface="Impact" panose="020B0806030902050204" pitchFamily="34" charset="0"/>
              </a:rPr>
              <a:t> Timothy 2:9-10; Jeremiah 6:15</a:t>
            </a:r>
          </a:p>
          <a:p>
            <a:pPr marL="9144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mpact" panose="020B0806030902050204" pitchFamily="34" charset="0"/>
                <a:ea typeface="+mn-ea"/>
                <a:cs typeface="+mn-cs"/>
              </a:rPr>
              <a:t>1</a:t>
            </a:r>
            <a:r>
              <a:rPr kumimoji="0" lang="en-US" sz="30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mpact" panose="020B0806030902050204" pitchFamily="34" charset="0"/>
                <a:ea typeface="+mn-ea"/>
                <a:cs typeface="+mn-cs"/>
              </a:rPr>
              <a:t>st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mpact" panose="020B0806030902050204" pitchFamily="34" charset="0"/>
                <a:ea typeface="+mn-ea"/>
                <a:cs typeface="+mn-cs"/>
              </a:rPr>
              <a:t> Peter</a:t>
            </a:r>
            <a:r>
              <a:rPr lang="en-US" sz="3000" dirty="0">
                <a:solidFill>
                  <a:prstClr val="black"/>
                </a:solidFill>
                <a:latin typeface="Impact" panose="020B0806030902050204" pitchFamily="34" charset="0"/>
              </a:rPr>
              <a:t> 3:1-4;</a:t>
            </a:r>
            <a:br>
              <a:rPr lang="en-US" sz="3000" dirty="0">
                <a:solidFill>
                  <a:prstClr val="black"/>
                </a:solidFill>
                <a:latin typeface="Impact" panose="020B0806030902050204" pitchFamily="34" charset="0"/>
              </a:rPr>
            </a:br>
            <a:r>
              <a:rPr lang="en-US" sz="3000" dirty="0">
                <a:solidFill>
                  <a:prstClr val="black"/>
                </a:solidFill>
                <a:latin typeface="Impact" panose="020B0806030902050204" pitchFamily="34" charset="0"/>
              </a:rPr>
              <a:t>2</a:t>
            </a:r>
            <a:r>
              <a:rPr lang="en-US" sz="3000" baseline="30000" dirty="0">
                <a:solidFill>
                  <a:prstClr val="black"/>
                </a:solidFill>
                <a:latin typeface="Impact" panose="020B0806030902050204" pitchFamily="34" charset="0"/>
              </a:rPr>
              <a:t>nd</a:t>
            </a:r>
            <a:r>
              <a:rPr lang="en-US" sz="3000" dirty="0">
                <a:solidFill>
                  <a:prstClr val="black"/>
                </a:solidFill>
                <a:latin typeface="Impact" panose="020B0806030902050204" pitchFamily="34" charset="0"/>
              </a:rPr>
              <a:t> Corinthians 11:2</a:t>
            </a:r>
          </a:p>
          <a:p>
            <a:pPr marL="9144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mpact" panose="020B0806030902050204" pitchFamily="34" charset="0"/>
                <a:ea typeface="+mn-ea"/>
                <a:cs typeface="+mn-cs"/>
              </a:rPr>
              <a:t>Proverbs 7:10</a:t>
            </a:r>
          </a:p>
        </p:txBody>
      </p:sp>
    </p:spTree>
    <p:extLst>
      <p:ext uri="{BB962C8B-B14F-4D97-AF65-F5344CB8AC3E}">
        <p14:creationId xmlns:p14="http://schemas.microsoft.com/office/powerpoint/2010/main" val="4196293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578692DB-B9A8-E757-C5CF-44A5658E073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The girl says &quot;Oh uh-uh, wait a minute! Wait a minute! Just because I'm">
            <a:extLst>
              <a:ext uri="{FF2B5EF4-FFF2-40B4-BE49-F238E27FC236}">
                <a16:creationId xmlns:a16="http://schemas.microsoft.com/office/drawing/2014/main" id="{28BF9F9F-D140-D674-A715-66A5E93B820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27" b="6244"/>
          <a:stretch/>
        </p:blipFill>
        <p:spPr bwMode="auto">
          <a:xfrm>
            <a:off x="-1" y="-2485"/>
            <a:ext cx="9535887" cy="68604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DCF0F75B-CBFF-6F55-5570-D968004B6005}"/>
              </a:ext>
            </a:extLst>
          </p:cNvPr>
          <p:cNvSpPr/>
          <p:nvPr/>
        </p:nvSpPr>
        <p:spPr>
          <a:xfrm>
            <a:off x="3888211" y="2067837"/>
            <a:ext cx="1052498" cy="277155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6005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>
          <a:extLst>
            <a:ext uri="{FF2B5EF4-FFF2-40B4-BE49-F238E27FC236}">
              <a16:creationId xmlns:a16="http://schemas.microsoft.com/office/drawing/2014/main" id="{AED900DA-98D5-442D-D01C-4879222A278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red circle with white text&#10;&#10;AI-generated content may be incorrect.">
            <a:extLst>
              <a:ext uri="{FF2B5EF4-FFF2-40B4-BE49-F238E27FC236}">
                <a16:creationId xmlns:a16="http://schemas.microsoft.com/office/drawing/2014/main" id="{44EA0F0D-9F7E-5F22-2C45-35A605B4D0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E634318-B80B-6AD2-A9DA-93941B92330B}"/>
              </a:ext>
            </a:extLst>
          </p:cNvPr>
          <p:cNvSpPr txBox="1"/>
          <p:nvPr/>
        </p:nvSpPr>
        <p:spPr>
          <a:xfrm>
            <a:off x="6858000" y="0"/>
            <a:ext cx="533400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2"/>
              <a:tabLst/>
              <a:defRPr/>
            </a:pPr>
            <a:r>
              <a:rPr kumimoji="0" lang="en-US" sz="4000" b="0" i="0" u="none" strike="noStrike" kern="1200" cap="small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prstClr val="black"/>
                  </a:glow>
                </a:effectLst>
                <a:uLnTx/>
                <a:uFillTx/>
                <a:latin typeface="Impact" panose="020B0806030902050204" pitchFamily="34" charset="0"/>
                <a:ea typeface="+mn-ea"/>
                <a:cs typeface="+mn-cs"/>
              </a:rPr>
              <a:t>Abstain from Immodesty</a:t>
            </a:r>
          </a:p>
          <a:p>
            <a:pPr marL="9144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mpact" panose="020B0806030902050204" pitchFamily="34" charset="0"/>
                <a:ea typeface="+mn-ea"/>
                <a:cs typeface="+mn-cs"/>
              </a:rPr>
              <a:t>Genesis 2:16-17, 25; 3:6-7,21</a:t>
            </a:r>
          </a:p>
          <a:p>
            <a:pPr marL="9144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mpact" panose="020B0806030902050204" pitchFamily="34" charset="0"/>
                <a:ea typeface="+mn-ea"/>
                <a:cs typeface="+mn-cs"/>
              </a:rPr>
              <a:t>1</a:t>
            </a:r>
            <a:r>
              <a:rPr kumimoji="0" lang="en-US" sz="30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mpact" panose="020B0806030902050204" pitchFamily="34" charset="0"/>
                <a:ea typeface="+mn-ea"/>
                <a:cs typeface="+mn-cs"/>
              </a:rPr>
              <a:t>st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mpact" panose="020B0806030902050204" pitchFamily="34" charset="0"/>
                <a:ea typeface="+mn-ea"/>
                <a:cs typeface="+mn-cs"/>
              </a:rPr>
              <a:t> Timothy 2:9-10;</a:t>
            </a:r>
            <a:br>
              <a:rPr lang="en-US" sz="3000" dirty="0">
                <a:solidFill>
                  <a:prstClr val="black"/>
                </a:solidFill>
                <a:latin typeface="Impact" panose="020B0806030902050204" pitchFamily="34" charset="0"/>
              </a:rPr>
            </a:b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mpact" panose="020B0806030902050204" pitchFamily="34" charset="0"/>
                <a:ea typeface="+mn-ea"/>
                <a:cs typeface="+mn-cs"/>
              </a:rPr>
              <a:t>Jeremiah 6:15</a:t>
            </a:r>
          </a:p>
          <a:p>
            <a:pPr marL="9144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mpact" panose="020B0806030902050204" pitchFamily="34" charset="0"/>
                <a:ea typeface="+mn-ea"/>
                <a:cs typeface="+mn-cs"/>
              </a:rPr>
              <a:t>1</a:t>
            </a:r>
            <a:r>
              <a:rPr kumimoji="0" lang="en-US" sz="30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mpact" panose="020B0806030902050204" pitchFamily="34" charset="0"/>
                <a:ea typeface="+mn-ea"/>
                <a:cs typeface="+mn-cs"/>
              </a:rPr>
              <a:t>st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mpact" panose="020B0806030902050204" pitchFamily="34" charset="0"/>
                <a:ea typeface="+mn-ea"/>
                <a:cs typeface="+mn-cs"/>
              </a:rPr>
              <a:t> Peter 3:1-4; </a:t>
            </a:r>
            <a:b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mpact" panose="020B0806030902050204" pitchFamily="34" charset="0"/>
                <a:ea typeface="+mn-ea"/>
                <a:cs typeface="+mn-cs"/>
              </a:rPr>
            </a:b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mpact" panose="020B0806030902050204" pitchFamily="34" charset="0"/>
                <a:ea typeface="+mn-ea"/>
                <a:cs typeface="+mn-cs"/>
              </a:rPr>
              <a:t>2</a:t>
            </a:r>
            <a:r>
              <a:rPr kumimoji="0" lang="en-US" sz="30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mpact" panose="020B0806030902050204" pitchFamily="34" charset="0"/>
                <a:ea typeface="+mn-ea"/>
                <a:cs typeface="+mn-cs"/>
              </a:rPr>
              <a:t>nd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mpact" panose="020B0806030902050204" pitchFamily="34" charset="0"/>
                <a:ea typeface="+mn-ea"/>
                <a:cs typeface="+mn-cs"/>
              </a:rPr>
              <a:t> Corinthians 11:2</a:t>
            </a:r>
          </a:p>
          <a:p>
            <a:pPr marL="9144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mpact" panose="020B0806030902050204" pitchFamily="34" charset="0"/>
                <a:ea typeface="+mn-ea"/>
                <a:cs typeface="+mn-cs"/>
              </a:rPr>
              <a:t>Proverbs 7:10</a:t>
            </a:r>
          </a:p>
          <a:p>
            <a:pPr marL="9144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3000" dirty="0">
                <a:solidFill>
                  <a:prstClr val="black"/>
                </a:solidFill>
                <a:latin typeface="Impact" panose="020B0806030902050204" pitchFamily="34" charset="0"/>
              </a:rPr>
              <a:t>Exodus 20:26</a:t>
            </a:r>
          </a:p>
          <a:p>
            <a:pPr marL="9144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mpact" panose="020B0806030902050204" pitchFamily="34" charset="0"/>
                <a:ea typeface="+mn-ea"/>
                <a:cs typeface="+mn-cs"/>
              </a:rPr>
              <a:t>Exodus 28:42;</a:t>
            </a:r>
            <a:b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mpact" panose="020B0806030902050204" pitchFamily="34" charset="0"/>
                <a:ea typeface="+mn-ea"/>
                <a:cs typeface="+mn-cs"/>
              </a:rPr>
            </a:b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mpact" panose="020B0806030902050204" pitchFamily="34" charset="0"/>
                <a:ea typeface="+mn-ea"/>
                <a:cs typeface="+mn-cs"/>
              </a:rPr>
              <a:t>Nehemiah 4:18;</a:t>
            </a:r>
            <a:b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mpact" panose="020B0806030902050204" pitchFamily="34" charset="0"/>
                <a:ea typeface="+mn-ea"/>
                <a:cs typeface="+mn-cs"/>
              </a:rPr>
            </a:b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mpact" panose="020B0806030902050204" pitchFamily="34" charset="0"/>
                <a:ea typeface="+mn-ea"/>
                <a:cs typeface="+mn-cs"/>
              </a:rPr>
              <a:t>Genesis 46:26</a:t>
            </a:r>
          </a:p>
          <a:p>
            <a:pPr marL="9144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3000" dirty="0">
                <a:solidFill>
                  <a:prstClr val="black"/>
                </a:solidFill>
                <a:latin typeface="Impact" panose="020B0806030902050204" pitchFamily="34" charset="0"/>
              </a:rPr>
              <a:t>Proverbs 5:18-19</a:t>
            </a:r>
          </a:p>
          <a:p>
            <a:pPr marL="9144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mpact" panose="020B0806030902050204" pitchFamily="34" charset="0"/>
                <a:ea typeface="+mn-ea"/>
                <a:cs typeface="+mn-cs"/>
              </a:rPr>
              <a:t>John 21:7-8</a:t>
            </a:r>
          </a:p>
        </p:txBody>
      </p:sp>
    </p:spTree>
    <p:extLst>
      <p:ext uri="{BB962C8B-B14F-4D97-AF65-F5344CB8AC3E}">
        <p14:creationId xmlns:p14="http://schemas.microsoft.com/office/powerpoint/2010/main" val="2298158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>
          <a:extLst>
            <a:ext uri="{FF2B5EF4-FFF2-40B4-BE49-F238E27FC236}">
              <a16:creationId xmlns:a16="http://schemas.microsoft.com/office/drawing/2014/main" id="{0CBF7134-1118-6D95-9E9A-ADA0E4A08E2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red circle with white text&#10;&#10;AI-generated content may be incorrect.">
            <a:extLst>
              <a:ext uri="{FF2B5EF4-FFF2-40B4-BE49-F238E27FC236}">
                <a16:creationId xmlns:a16="http://schemas.microsoft.com/office/drawing/2014/main" id="{655992BE-C05B-2944-DF38-59224B2A16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4596281-04C8-FD3B-1C8C-2CB824E6E484}"/>
              </a:ext>
            </a:extLst>
          </p:cNvPr>
          <p:cNvSpPr txBox="1"/>
          <p:nvPr/>
        </p:nvSpPr>
        <p:spPr>
          <a:xfrm>
            <a:off x="6858000" y="1690062"/>
            <a:ext cx="5334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0" marR="0" lvl="0" indent="-8572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3"/>
              <a:tabLst/>
              <a:defRPr/>
            </a:pPr>
            <a:r>
              <a:rPr kumimoji="0" lang="en-US" sz="4000" b="0" i="0" u="none" strike="noStrike" kern="1200" cap="small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prstClr val="black"/>
                  </a:glow>
                </a:effectLst>
                <a:uLnTx/>
                <a:uFillTx/>
                <a:latin typeface="Impact" panose="020B0806030902050204" pitchFamily="34" charset="0"/>
                <a:ea typeface="+mn-ea"/>
                <a:cs typeface="+mn-cs"/>
              </a:rPr>
              <a:t>Abstain from Lust</a:t>
            </a:r>
          </a:p>
          <a:p>
            <a:pPr marL="9144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mpact" panose="020B0806030902050204" pitchFamily="34" charset="0"/>
                <a:ea typeface="+mn-ea"/>
                <a:cs typeface="+mn-cs"/>
              </a:rPr>
              <a:t>2</a:t>
            </a:r>
            <a:r>
              <a:rPr kumimoji="0" lang="en-US" sz="30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mpact" panose="020B0806030902050204" pitchFamily="34" charset="0"/>
                <a:ea typeface="+mn-ea"/>
                <a:cs typeface="+mn-cs"/>
              </a:rPr>
              <a:t>nd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mpact" panose="020B0806030902050204" pitchFamily="34" charset="0"/>
                <a:ea typeface="+mn-ea"/>
                <a:cs typeface="+mn-cs"/>
              </a:rPr>
              <a:t> Samuel 11:2-5</a:t>
            </a:r>
          </a:p>
          <a:p>
            <a:pPr marL="9144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mpact" panose="020B0806030902050204" pitchFamily="34" charset="0"/>
                <a:ea typeface="+mn-ea"/>
                <a:cs typeface="+mn-cs"/>
              </a:rPr>
              <a:t>Proverbs 6:25</a:t>
            </a:r>
          </a:p>
          <a:p>
            <a:pPr marL="9144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mpact" panose="020B0806030902050204" pitchFamily="34" charset="0"/>
                <a:ea typeface="+mn-ea"/>
                <a:cs typeface="+mn-cs"/>
              </a:rPr>
              <a:t>Matthew 5:27-28</a:t>
            </a:r>
          </a:p>
          <a:p>
            <a:pPr marL="9144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mpact" panose="020B0806030902050204" pitchFamily="34" charset="0"/>
                <a:ea typeface="+mn-ea"/>
                <a:cs typeface="+mn-cs"/>
              </a:rPr>
              <a:t>Job 31:1</a:t>
            </a:r>
          </a:p>
        </p:txBody>
      </p:sp>
    </p:spTree>
    <p:extLst>
      <p:ext uri="{BB962C8B-B14F-4D97-AF65-F5344CB8AC3E}">
        <p14:creationId xmlns:p14="http://schemas.microsoft.com/office/powerpoint/2010/main" val="2497574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>
          <a:extLst>
            <a:ext uri="{FF2B5EF4-FFF2-40B4-BE49-F238E27FC236}">
              <a16:creationId xmlns:a16="http://schemas.microsoft.com/office/drawing/2014/main" id="{0D623A1D-4DB0-AB13-15C6-2320B9C2B2B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red circle with white text&#10;&#10;AI-generated content may be incorrect.">
            <a:extLst>
              <a:ext uri="{FF2B5EF4-FFF2-40B4-BE49-F238E27FC236}">
                <a16:creationId xmlns:a16="http://schemas.microsoft.com/office/drawing/2014/main" id="{7988AB27-CFBB-10C0-8FEB-19A2C2564A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D0E1418-4542-A997-045E-7DBB3386CF90}"/>
              </a:ext>
            </a:extLst>
          </p:cNvPr>
          <p:cNvSpPr txBox="1"/>
          <p:nvPr/>
        </p:nvSpPr>
        <p:spPr>
          <a:xfrm>
            <a:off x="6858000" y="1690062"/>
            <a:ext cx="53340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0" marR="0" lvl="0" indent="-8572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4"/>
              <a:tabLst/>
              <a:defRPr/>
            </a:pPr>
            <a:r>
              <a:rPr kumimoji="0" lang="en-US" sz="4000" b="0" i="0" u="none" strike="noStrike" kern="1200" cap="small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prstClr val="black"/>
                  </a:glow>
                </a:effectLst>
                <a:uLnTx/>
                <a:uFillTx/>
                <a:latin typeface="Impact" panose="020B0806030902050204" pitchFamily="34" charset="0"/>
                <a:ea typeface="+mn-ea"/>
                <a:cs typeface="+mn-cs"/>
              </a:rPr>
              <a:t>Abstain from Lewdness</a:t>
            </a:r>
          </a:p>
          <a:p>
            <a:pPr marL="9144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mpact" panose="020B0806030902050204" pitchFamily="34" charset="0"/>
                <a:ea typeface="+mn-ea"/>
                <a:cs typeface="+mn-cs"/>
              </a:rPr>
              <a:t>1</a:t>
            </a:r>
            <a:r>
              <a:rPr kumimoji="0" lang="en-US" sz="30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mpact" panose="020B0806030902050204" pitchFamily="34" charset="0"/>
                <a:ea typeface="+mn-ea"/>
                <a:cs typeface="+mn-cs"/>
              </a:rPr>
              <a:t>st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mpact" panose="020B0806030902050204" pitchFamily="34" charset="0"/>
                <a:ea typeface="+mn-ea"/>
                <a:cs typeface="+mn-cs"/>
              </a:rPr>
              <a:t> Peter 4:3; Galatians 5:19</a:t>
            </a:r>
          </a:p>
        </p:txBody>
      </p:sp>
    </p:spTree>
    <p:extLst>
      <p:ext uri="{BB962C8B-B14F-4D97-AF65-F5344CB8AC3E}">
        <p14:creationId xmlns:p14="http://schemas.microsoft.com/office/powerpoint/2010/main" val="14470912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>
          <a:extLst>
            <a:ext uri="{FF2B5EF4-FFF2-40B4-BE49-F238E27FC236}">
              <a16:creationId xmlns:a16="http://schemas.microsoft.com/office/drawing/2014/main" id="{D2B0A8C9-CC53-8877-5CB7-3A7152689AF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Thayer's Greek-English Lexicon of the New Testament: Coded With the  Numbering System from Stron's Exhausive Concordance of the Bible">
            <a:extLst>
              <a:ext uri="{FF2B5EF4-FFF2-40B4-BE49-F238E27FC236}">
                <a16:creationId xmlns:a16="http://schemas.microsoft.com/office/drawing/2014/main" id="{120CDC5B-5C22-8D02-14E7-9FC53DE806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26732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2B75DCA3-7E9B-5DE2-4083-0E1B8C2E35F2}"/>
              </a:ext>
            </a:extLst>
          </p:cNvPr>
          <p:cNvSpPr txBox="1"/>
          <p:nvPr/>
        </p:nvSpPr>
        <p:spPr>
          <a:xfrm>
            <a:off x="6858000" y="1690062"/>
            <a:ext cx="5334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mpact" panose="020B0806030902050204" pitchFamily="34" charset="0"/>
                <a:ea typeface="+mn-ea"/>
                <a:cs typeface="+mn-cs"/>
              </a:rPr>
              <a:t>Lewdness: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mpact" panose="020B0806030902050204" pitchFamily="34" charset="0"/>
                <a:ea typeface="+mn-ea"/>
                <a:cs typeface="+mn-cs"/>
              </a:rPr>
              <a:t>“…indecent bodily movements, unchaste handling of males and females…”</a:t>
            </a:r>
          </a:p>
        </p:txBody>
      </p:sp>
    </p:spTree>
    <p:extLst>
      <p:ext uri="{BB962C8B-B14F-4D97-AF65-F5344CB8AC3E}">
        <p14:creationId xmlns:p14="http://schemas.microsoft.com/office/powerpoint/2010/main" val="344485503"/>
      </p:ext>
    </p:extLst>
  </p:cSld>
  <p:clrMapOvr>
    <a:masterClrMapping/>
  </p:clrMapOvr>
</p:sld>
</file>

<file path=ppt/theme/theme1.xml><?xml version="1.0" encoding="utf-8"?>
<a:theme xmlns:a="http://schemas.openxmlformats.org/drawingml/2006/main" name="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2389</TotalTime>
  <Words>201</Words>
  <Application>Microsoft Office PowerPoint</Application>
  <PresentationFormat>Widescreen</PresentationFormat>
  <Paragraphs>50</Paragraphs>
  <Slides>13</Slides>
  <Notes>0</Notes>
  <HiddenSlides>13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Impact</vt:lpstr>
      <vt:lpstr>5_Office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Dockens</dc:creator>
  <cp:lastModifiedBy>Bryan Dockens</cp:lastModifiedBy>
  <cp:revision>947</cp:revision>
  <dcterms:created xsi:type="dcterms:W3CDTF">2023-05-27T00:35:32Z</dcterms:created>
  <dcterms:modified xsi:type="dcterms:W3CDTF">2025-05-05T03:43:07Z</dcterms:modified>
</cp:coreProperties>
</file>