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8"/>
  </p:notesMasterIdLst>
  <p:sldIdLst>
    <p:sldId id="13544" r:id="rId2"/>
    <p:sldId id="13555" r:id="rId3"/>
    <p:sldId id="13556" r:id="rId4"/>
    <p:sldId id="13557" r:id="rId5"/>
    <p:sldId id="13558" r:id="rId6"/>
    <p:sldId id="135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0B76A0"/>
    <a:srgbClr val="E97451"/>
    <a:srgbClr val="FF5733"/>
    <a:srgbClr val="FFFF99"/>
    <a:srgbClr val="FFFF00"/>
    <a:srgbClr val="F89D52"/>
    <a:srgbClr val="333300"/>
    <a:srgbClr val="A3A3E0"/>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07" d="100"/>
          <a:sy n="107" d="100"/>
        </p:scale>
        <p:origin x="672"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BB64F4-E7D7-46D3-90A7-FEEC4034C0D7}" type="datetimeFigureOut">
              <a:rPr lang="en-US" smtClean="0"/>
              <a:t>6/16/2025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7E70CE-8525-4B1D-B070-76B9766C06A5}" type="slidenum">
              <a:rPr lang="en-US" smtClean="0"/>
              <a:t>‹#›</a:t>
            </a:fld>
            <a:endParaRPr lang="en-US"/>
          </a:p>
        </p:txBody>
      </p:sp>
    </p:spTree>
    <p:extLst>
      <p:ext uri="{BB962C8B-B14F-4D97-AF65-F5344CB8AC3E}">
        <p14:creationId xmlns:p14="http://schemas.microsoft.com/office/powerpoint/2010/main" val="1069332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20D04A-6EF7-4665-B131-E359AC6C5C6A}" type="datetimeFigureOut">
              <a:rPr lang="en-US" smtClean="0"/>
              <a:pPr/>
              <a:t>6/16/2025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C8E0A6-1D75-4B7B-8C39-611D36EF233F}" type="slidenum">
              <a:rPr lang="en-US" smtClean="0"/>
              <a:pPr/>
              <a:t>‹#›</a:t>
            </a:fld>
            <a:endParaRPr lang="en-US"/>
          </a:p>
        </p:txBody>
      </p:sp>
    </p:spTree>
    <p:extLst>
      <p:ext uri="{BB962C8B-B14F-4D97-AF65-F5344CB8AC3E}">
        <p14:creationId xmlns:p14="http://schemas.microsoft.com/office/powerpoint/2010/main" val="1968818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20D04A-6EF7-4665-B131-E359AC6C5C6A}" type="datetimeFigureOut">
              <a:rPr lang="en-US" smtClean="0">
                <a:solidFill>
                  <a:prstClr val="white">
                    <a:tint val="75000"/>
                  </a:prstClr>
                </a:solidFill>
              </a:rPr>
              <a:pPr/>
              <a:t>6/16/2025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7BC8E0A6-1D75-4B7B-8C39-611D36EF233F}"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63631801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20D04A-6EF7-4665-B131-E359AC6C5C6A}" type="datetimeFigureOut">
              <a:rPr lang="en-US" smtClean="0"/>
              <a:pPr/>
              <a:t>6/16/2025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C8E0A6-1D75-4B7B-8C39-611D36EF233F}" type="slidenum">
              <a:rPr lang="en-US" smtClean="0"/>
              <a:pPr/>
              <a:t>‹#›</a:t>
            </a:fld>
            <a:endParaRPr lang="en-US"/>
          </a:p>
        </p:txBody>
      </p:sp>
    </p:spTree>
    <p:extLst>
      <p:ext uri="{BB962C8B-B14F-4D97-AF65-F5344CB8AC3E}">
        <p14:creationId xmlns:p14="http://schemas.microsoft.com/office/powerpoint/2010/main" val="1830646373"/>
      </p:ext>
    </p:extLst>
  </p:cSld>
  <p:clrMap bg1="lt1" tx1="dk1" bg2="lt2" tx2="dk2" accent1="accent1" accent2="accent2" accent3="accent3" accent4="accent4" accent5="accent5" accent6="accent6" hlink="hlink" folHlink="folHlink"/>
  <p:sldLayoutIdLst>
    <p:sldLayoutId id="2147483700" r:id="rId1"/>
    <p:sldLayoutId id="2147483714" r:id="rId2"/>
  </p:sldLayoutIdLst>
  <p:txStyles>
    <p:titleStyle>
      <a:lvl1pPr algn="ctr" defTabSz="914377" rtl="0" eaLnBrk="1" latinLnBrk="0" hangingPunct="1">
        <a:spcBef>
          <a:spcPct val="0"/>
        </a:spcBef>
        <a:buNone/>
        <a:defRPr sz="4400" kern="1200">
          <a:solidFill>
            <a:schemeClr val="tx1"/>
          </a:solidFill>
          <a:latin typeface="+mj-lt"/>
          <a:ea typeface="+mj-ea"/>
          <a:cs typeface="+mj-cs"/>
        </a:defRPr>
      </a:lvl1pPr>
    </p:titleStyle>
    <p:body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C4A92082-77DC-A917-780A-E709ADB5E2C4}"/>
            </a:ext>
          </a:extLst>
        </p:cNvPr>
        <p:cNvGrpSpPr/>
        <p:nvPr/>
      </p:nvGrpSpPr>
      <p:grpSpPr>
        <a:xfrm>
          <a:off x="0" y="0"/>
          <a:ext cx="0" cy="0"/>
          <a:chOff x="0" y="0"/>
          <a:chExt cx="0" cy="0"/>
        </a:xfrm>
      </p:grpSpPr>
      <p:pic>
        <p:nvPicPr>
          <p:cNvPr id="1032" name="Picture 8" descr="Ornate Gothic archway combines delicate scrollwork with sturdy architectural columns, creating a perfect medieval-inspired frame. The aged parchment background enhances the antique feel, while burnished gold and bronze accents highlight intricate heraldic crests and detailed engravings. The vertical design draws the eye upward toward an elegant pointed arch, embodying the sophisticated craftsmanship of historical manuscript illustrations. With its balanced composition and timeless appeal, this decorative border captures the essence of Gothic artistry in a refined, minimalist arrangement.">
            <a:extLst>
              <a:ext uri="{FF2B5EF4-FFF2-40B4-BE49-F238E27FC236}">
                <a16:creationId xmlns:a16="http://schemas.microsoft.com/office/drawing/2014/main" id="{6D2652CB-B7FF-4DFA-57F2-CE9D1C097B7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1530" r="80259" b="10283"/>
          <a:stretch>
            <a:fillRect/>
          </a:stretch>
        </p:blipFill>
        <p:spPr bwMode="auto">
          <a:xfrm>
            <a:off x="0" y="0"/>
            <a:ext cx="1332689" cy="6858723"/>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8" descr="Ornate Gothic archway combines delicate scrollwork with sturdy architectural columns, creating a perfect medieval-inspired frame. The aged parchment background enhances the antique feel, while burnished gold and bronze accents highlight intricate heraldic crests and detailed engravings. The vertical design draws the eye upward toward an elegant pointed arch, embodying the sophisticated craftsmanship of historical manuscript illustrations. With its balanced composition and timeless appeal, this decorative border captures the essence of Gothic artistry in a refined, minimalist arrangement.">
            <a:extLst>
              <a:ext uri="{FF2B5EF4-FFF2-40B4-BE49-F238E27FC236}">
                <a16:creationId xmlns:a16="http://schemas.microsoft.com/office/drawing/2014/main" id="{BA27954B-AFD1-DE08-D1E7-E3879E9D563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0067" t="31530" b="10283"/>
          <a:stretch>
            <a:fillRect/>
          </a:stretch>
        </p:blipFill>
        <p:spPr bwMode="auto">
          <a:xfrm>
            <a:off x="10846340" y="0"/>
            <a:ext cx="1345660" cy="685872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8" descr="Ornate Gothic archway combines delicate scrollwork with sturdy architectural columns, creating a perfect medieval-inspired frame. The aged parchment background enhances the antique feel, while burnished gold and bronze accents highlight intricate heraldic crests and detailed engravings. The vertical design draws the eye upward toward an elegant pointed arch, embodying the sophisticated craftsmanship of historical manuscript illustrations. With its balanced composition and timeless appeal, this decorative border captures the essence of Gothic artistry in a refined, minimalist arrangement.">
            <a:extLst>
              <a:ext uri="{FF2B5EF4-FFF2-40B4-BE49-F238E27FC236}">
                <a16:creationId xmlns:a16="http://schemas.microsoft.com/office/drawing/2014/main" id="{D97C23BC-F246-0AE4-6E2D-582A92B6112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622" t="31530" r="22622" b="10283"/>
          <a:stretch>
            <a:fillRect/>
          </a:stretch>
        </p:blipFill>
        <p:spPr bwMode="auto">
          <a:xfrm>
            <a:off x="1332689" y="-723"/>
            <a:ext cx="9513651" cy="685872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6F6365C7-3DD0-73FC-CB17-BFFF739C1142}"/>
              </a:ext>
            </a:extLst>
          </p:cNvPr>
          <p:cNvSpPr txBox="1"/>
          <p:nvPr/>
        </p:nvSpPr>
        <p:spPr>
          <a:xfrm>
            <a:off x="1319718" y="2921168"/>
            <a:ext cx="9526622" cy="1015663"/>
          </a:xfrm>
          <a:prstGeom prst="rect">
            <a:avLst/>
          </a:prstGeom>
          <a:noFill/>
        </p:spPr>
        <p:txBody>
          <a:bodyPr wrap="square" rtlCol="0">
            <a:spAutoFit/>
          </a:bodyPr>
          <a:lstStyle/>
          <a:p>
            <a:pPr algn="ctr"/>
            <a:r>
              <a:rPr lang="en-US" sz="6000" dirty="0">
                <a:solidFill>
                  <a:schemeClr val="accent6">
                    <a:lumMod val="50000"/>
                  </a:schemeClr>
                </a:solidFill>
                <a:effectLst>
                  <a:outerShdw blurRad="38100" dist="38100" dir="2700000" algn="tl">
                    <a:srgbClr val="000000">
                      <a:alpha val="43137"/>
                    </a:srgbClr>
                  </a:outerShdw>
                </a:effectLst>
                <a:latin typeface="Imprint MT Shadow" panose="04020605060303030202" pitchFamily="82" charset="0"/>
              </a:rPr>
              <a:t>“HIS NAME WAS BOAZ”</a:t>
            </a:r>
          </a:p>
        </p:txBody>
      </p:sp>
    </p:spTree>
    <p:extLst>
      <p:ext uri="{BB962C8B-B14F-4D97-AF65-F5344CB8AC3E}">
        <p14:creationId xmlns:p14="http://schemas.microsoft.com/office/powerpoint/2010/main" val="2860881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6832B7B2-5788-CF94-508A-0CD74580A728}"/>
            </a:ext>
          </a:extLst>
        </p:cNvPr>
        <p:cNvGrpSpPr/>
        <p:nvPr/>
      </p:nvGrpSpPr>
      <p:grpSpPr>
        <a:xfrm>
          <a:off x="0" y="0"/>
          <a:ext cx="0" cy="0"/>
          <a:chOff x="0" y="0"/>
          <a:chExt cx="0" cy="0"/>
        </a:xfrm>
      </p:grpSpPr>
      <p:pic>
        <p:nvPicPr>
          <p:cNvPr id="1032" name="Picture 8" descr="Ornate Gothic archway combines delicate scrollwork with sturdy architectural columns, creating a perfect medieval-inspired frame. The aged parchment background enhances the antique feel, while burnished gold and bronze accents highlight intricate heraldic crests and detailed engravings. The vertical design draws the eye upward toward an elegant pointed arch, embodying the sophisticated craftsmanship of historical manuscript illustrations. With its balanced composition and timeless appeal, this decorative border captures the essence of Gothic artistry in a refined, minimalist arrangement.">
            <a:extLst>
              <a:ext uri="{FF2B5EF4-FFF2-40B4-BE49-F238E27FC236}">
                <a16:creationId xmlns:a16="http://schemas.microsoft.com/office/drawing/2014/main" id="{D3240A47-7B7A-6F91-5EFA-98CAAEC76B2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1530" r="80259" b="10283"/>
          <a:stretch>
            <a:fillRect/>
          </a:stretch>
        </p:blipFill>
        <p:spPr bwMode="auto">
          <a:xfrm>
            <a:off x="0" y="0"/>
            <a:ext cx="1332689" cy="6858723"/>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8" descr="Ornate Gothic archway combines delicate scrollwork with sturdy architectural columns, creating a perfect medieval-inspired frame. The aged parchment background enhances the antique feel, while burnished gold and bronze accents highlight intricate heraldic crests and detailed engravings. The vertical design draws the eye upward toward an elegant pointed arch, embodying the sophisticated craftsmanship of historical manuscript illustrations. With its balanced composition and timeless appeal, this decorative border captures the essence of Gothic artistry in a refined, minimalist arrangement.">
            <a:extLst>
              <a:ext uri="{FF2B5EF4-FFF2-40B4-BE49-F238E27FC236}">
                <a16:creationId xmlns:a16="http://schemas.microsoft.com/office/drawing/2014/main" id="{F5856901-4C38-63B2-4203-6AA608931F8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0067" t="31530" b="10283"/>
          <a:stretch>
            <a:fillRect/>
          </a:stretch>
        </p:blipFill>
        <p:spPr bwMode="auto">
          <a:xfrm>
            <a:off x="10846340" y="0"/>
            <a:ext cx="1345660" cy="685872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8" descr="Ornate Gothic archway combines delicate scrollwork with sturdy architectural columns, creating a perfect medieval-inspired frame. The aged parchment background enhances the antique feel, while burnished gold and bronze accents highlight intricate heraldic crests and detailed engravings. The vertical design draws the eye upward toward an elegant pointed arch, embodying the sophisticated craftsmanship of historical manuscript illustrations. With its balanced composition and timeless appeal, this decorative border captures the essence of Gothic artistry in a refined, minimalist arrangement.">
            <a:extLst>
              <a:ext uri="{FF2B5EF4-FFF2-40B4-BE49-F238E27FC236}">
                <a16:creationId xmlns:a16="http://schemas.microsoft.com/office/drawing/2014/main" id="{209B52F4-DC99-DB44-7EBF-6511776D806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622" t="31530" r="22622" b="10283"/>
          <a:stretch>
            <a:fillRect/>
          </a:stretch>
        </p:blipFill>
        <p:spPr bwMode="auto">
          <a:xfrm>
            <a:off x="1332689" y="-723"/>
            <a:ext cx="9513651" cy="685872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2FC221F-1977-289E-B8F9-7BD2D72F21B0}"/>
              </a:ext>
            </a:extLst>
          </p:cNvPr>
          <p:cNvSpPr txBox="1"/>
          <p:nvPr/>
        </p:nvSpPr>
        <p:spPr>
          <a:xfrm>
            <a:off x="1332689" y="-723"/>
            <a:ext cx="9526622" cy="10156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F79646">
                    <a:lumMod val="50000"/>
                  </a:srgbClr>
                </a:solidFill>
                <a:effectLst>
                  <a:outerShdw blurRad="38100" dist="38100" dir="2700000" algn="tl">
                    <a:srgbClr val="000000">
                      <a:alpha val="43137"/>
                    </a:srgbClr>
                  </a:outerShdw>
                </a:effectLst>
                <a:uLnTx/>
                <a:uFillTx/>
                <a:latin typeface="Imprint MT Shadow" panose="04020605060303030202" pitchFamily="82" charset="0"/>
                <a:ea typeface="+mn-ea"/>
                <a:cs typeface="+mn-cs"/>
              </a:rPr>
              <a:t>“HIS NAME WAS BOAZ”</a:t>
            </a:r>
          </a:p>
        </p:txBody>
      </p:sp>
      <p:sp>
        <p:nvSpPr>
          <p:cNvPr id="5" name="TextBox 4">
            <a:extLst>
              <a:ext uri="{FF2B5EF4-FFF2-40B4-BE49-F238E27FC236}">
                <a16:creationId xmlns:a16="http://schemas.microsoft.com/office/drawing/2014/main" id="{B34D7013-1830-A404-1BD2-15C88FFBCE4E}"/>
              </a:ext>
            </a:extLst>
          </p:cNvPr>
          <p:cNvSpPr txBox="1"/>
          <p:nvPr/>
        </p:nvSpPr>
        <p:spPr>
          <a:xfrm>
            <a:off x="1345660" y="2574558"/>
            <a:ext cx="9513651" cy="1708160"/>
          </a:xfrm>
          <a:prstGeom prst="rect">
            <a:avLst/>
          </a:prstGeom>
          <a:noFill/>
        </p:spPr>
        <p:txBody>
          <a:bodyPr wrap="square" rtlCol="0">
            <a:spAutoFit/>
          </a:bodyPr>
          <a:lstStyle/>
          <a:p>
            <a:pPr marL="1143000" indent="-1143000">
              <a:buFont typeface="+mj-lt"/>
              <a:buAutoNum type="romanUcPeriod"/>
            </a:pPr>
            <a:r>
              <a:rPr lang="en-US" sz="3500" cap="small" dirty="0">
                <a:solidFill>
                  <a:schemeClr val="bg1"/>
                </a:solidFill>
                <a:effectLst>
                  <a:glow rad="127000">
                    <a:schemeClr val="accent3">
                      <a:lumMod val="50000"/>
                    </a:schemeClr>
                  </a:glow>
                </a:effectLst>
                <a:latin typeface="Imprint MT Shadow" panose="04020605060303030202" pitchFamily="82" charset="0"/>
              </a:rPr>
              <a:t>Boaz was polite to his employees.</a:t>
            </a:r>
          </a:p>
          <a:p>
            <a:pPr marL="1828800" indent="-914400">
              <a:buFont typeface="+mj-lt"/>
              <a:buAutoNum type="alphaUcPeriod"/>
            </a:pPr>
            <a:r>
              <a:rPr lang="en-US" sz="3500" b="1" dirty="0">
                <a:solidFill>
                  <a:schemeClr val="accent3">
                    <a:lumMod val="50000"/>
                  </a:schemeClr>
                </a:solidFill>
                <a:effectLst>
                  <a:glow>
                    <a:schemeClr val="accent3">
                      <a:lumMod val="50000"/>
                    </a:schemeClr>
                  </a:glow>
                </a:effectLst>
                <a:latin typeface="Imprint MT Shadow" panose="04020605060303030202" pitchFamily="82" charset="0"/>
              </a:rPr>
              <a:t>Ruth 2:1-4</a:t>
            </a:r>
          </a:p>
          <a:p>
            <a:pPr marL="1828800" indent="-914400">
              <a:buFont typeface="+mj-lt"/>
              <a:buAutoNum type="alphaUcPeriod"/>
            </a:pPr>
            <a:r>
              <a:rPr lang="en-US" sz="3500" b="1" dirty="0">
                <a:solidFill>
                  <a:schemeClr val="accent3">
                    <a:lumMod val="50000"/>
                  </a:schemeClr>
                </a:solidFill>
                <a:effectLst>
                  <a:glow>
                    <a:schemeClr val="accent3">
                      <a:lumMod val="50000"/>
                    </a:schemeClr>
                  </a:glow>
                </a:effectLst>
                <a:latin typeface="Imprint MT Shadow" panose="04020605060303030202" pitchFamily="82" charset="0"/>
              </a:rPr>
              <a:t>Colossians 4:1</a:t>
            </a:r>
          </a:p>
        </p:txBody>
      </p:sp>
    </p:spTree>
    <p:extLst>
      <p:ext uri="{BB962C8B-B14F-4D97-AF65-F5344CB8AC3E}">
        <p14:creationId xmlns:p14="http://schemas.microsoft.com/office/powerpoint/2010/main" val="2881589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D3DF2367-DCFE-1906-1D73-1686F45FCCF8}"/>
            </a:ext>
          </a:extLst>
        </p:cNvPr>
        <p:cNvGrpSpPr/>
        <p:nvPr/>
      </p:nvGrpSpPr>
      <p:grpSpPr>
        <a:xfrm>
          <a:off x="0" y="0"/>
          <a:ext cx="0" cy="0"/>
          <a:chOff x="0" y="0"/>
          <a:chExt cx="0" cy="0"/>
        </a:xfrm>
      </p:grpSpPr>
      <p:pic>
        <p:nvPicPr>
          <p:cNvPr id="1032" name="Picture 8" descr="Ornate Gothic archway combines delicate scrollwork with sturdy architectural columns, creating a perfect medieval-inspired frame. The aged parchment background enhances the antique feel, while burnished gold and bronze accents highlight intricate heraldic crests and detailed engravings. The vertical design draws the eye upward toward an elegant pointed arch, embodying the sophisticated craftsmanship of historical manuscript illustrations. With its balanced composition and timeless appeal, this decorative border captures the essence of Gothic artistry in a refined, minimalist arrangement.">
            <a:extLst>
              <a:ext uri="{FF2B5EF4-FFF2-40B4-BE49-F238E27FC236}">
                <a16:creationId xmlns:a16="http://schemas.microsoft.com/office/drawing/2014/main" id="{DE03EEAD-A396-6A88-A870-B1372B00ABB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1530" r="80259" b="10283"/>
          <a:stretch>
            <a:fillRect/>
          </a:stretch>
        </p:blipFill>
        <p:spPr bwMode="auto">
          <a:xfrm>
            <a:off x="0" y="0"/>
            <a:ext cx="1332689" cy="6858723"/>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8" descr="Ornate Gothic archway combines delicate scrollwork with sturdy architectural columns, creating a perfect medieval-inspired frame. The aged parchment background enhances the antique feel, while burnished gold and bronze accents highlight intricate heraldic crests and detailed engravings. The vertical design draws the eye upward toward an elegant pointed arch, embodying the sophisticated craftsmanship of historical manuscript illustrations. With its balanced composition and timeless appeal, this decorative border captures the essence of Gothic artistry in a refined, minimalist arrangement.">
            <a:extLst>
              <a:ext uri="{FF2B5EF4-FFF2-40B4-BE49-F238E27FC236}">
                <a16:creationId xmlns:a16="http://schemas.microsoft.com/office/drawing/2014/main" id="{4FAF84CB-D706-175D-431A-5B04555FAAE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0067" t="31530" b="10283"/>
          <a:stretch>
            <a:fillRect/>
          </a:stretch>
        </p:blipFill>
        <p:spPr bwMode="auto">
          <a:xfrm>
            <a:off x="10846340" y="0"/>
            <a:ext cx="1345660" cy="685872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8" descr="Ornate Gothic archway combines delicate scrollwork with sturdy architectural columns, creating a perfect medieval-inspired frame. The aged parchment background enhances the antique feel, while burnished gold and bronze accents highlight intricate heraldic crests and detailed engravings. The vertical design draws the eye upward toward an elegant pointed arch, embodying the sophisticated craftsmanship of historical manuscript illustrations. With its balanced composition and timeless appeal, this decorative border captures the essence of Gothic artistry in a refined, minimalist arrangement.">
            <a:extLst>
              <a:ext uri="{FF2B5EF4-FFF2-40B4-BE49-F238E27FC236}">
                <a16:creationId xmlns:a16="http://schemas.microsoft.com/office/drawing/2014/main" id="{11978BC0-6D76-4A79-D336-1F0F3C7D1A5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622" t="31530" r="22622" b="10283"/>
          <a:stretch>
            <a:fillRect/>
          </a:stretch>
        </p:blipFill>
        <p:spPr bwMode="auto">
          <a:xfrm>
            <a:off x="1332689" y="-723"/>
            <a:ext cx="9513651" cy="685872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66DD4AB-488D-89EF-36DB-DC367E9BFF1B}"/>
              </a:ext>
            </a:extLst>
          </p:cNvPr>
          <p:cNvSpPr txBox="1"/>
          <p:nvPr/>
        </p:nvSpPr>
        <p:spPr>
          <a:xfrm>
            <a:off x="1332689" y="-723"/>
            <a:ext cx="9526622" cy="10156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F79646">
                    <a:lumMod val="50000"/>
                  </a:srgbClr>
                </a:solidFill>
                <a:effectLst>
                  <a:outerShdw blurRad="38100" dist="38100" dir="2700000" algn="tl">
                    <a:srgbClr val="000000">
                      <a:alpha val="43137"/>
                    </a:srgbClr>
                  </a:outerShdw>
                </a:effectLst>
                <a:uLnTx/>
                <a:uFillTx/>
                <a:latin typeface="Imprint MT Shadow" panose="04020605060303030202" pitchFamily="82" charset="0"/>
                <a:ea typeface="+mn-ea"/>
                <a:cs typeface="+mn-cs"/>
              </a:rPr>
              <a:t>“HIS NAME WAS BOAZ”</a:t>
            </a:r>
          </a:p>
        </p:txBody>
      </p:sp>
      <p:sp>
        <p:nvSpPr>
          <p:cNvPr id="5" name="TextBox 4">
            <a:extLst>
              <a:ext uri="{FF2B5EF4-FFF2-40B4-BE49-F238E27FC236}">
                <a16:creationId xmlns:a16="http://schemas.microsoft.com/office/drawing/2014/main" id="{3818C4A5-83BA-F471-B3F1-6B7A818B8C0F}"/>
              </a:ext>
            </a:extLst>
          </p:cNvPr>
          <p:cNvSpPr txBox="1"/>
          <p:nvPr/>
        </p:nvSpPr>
        <p:spPr>
          <a:xfrm>
            <a:off x="1345660" y="2305253"/>
            <a:ext cx="9513651" cy="2246769"/>
          </a:xfrm>
          <a:prstGeom prst="rect">
            <a:avLst/>
          </a:prstGeom>
          <a:no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romanUcPeriod" startAt="2"/>
              <a:tabLst/>
              <a:defRPr/>
            </a:pPr>
            <a:r>
              <a:rPr kumimoji="0" lang="en-US" sz="3500" b="0" i="0" u="none" strike="noStrike" kern="1200" cap="small" spc="0" normalizeH="0" noProof="0" dirty="0">
                <a:ln>
                  <a:noFill/>
                </a:ln>
                <a:solidFill>
                  <a:prstClr val="white"/>
                </a:solidFill>
                <a:effectLst>
                  <a:glow rad="127000">
                    <a:srgbClr val="9BBB59">
                      <a:lumMod val="50000"/>
                    </a:srgbClr>
                  </a:glow>
                </a:effectLst>
                <a:uLnTx/>
                <a:uFillTx/>
                <a:latin typeface="Imprint MT Shadow" panose="04020605060303030202" pitchFamily="82" charset="0"/>
                <a:ea typeface="+mn-ea"/>
                <a:cs typeface="+mn-cs"/>
              </a:rPr>
              <a:t>Boaz was kind to the poor.</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3500" b="1" i="0" u="none" strike="noStrike" kern="1200" cap="none" spc="0" normalizeH="0" baseline="0" noProof="0" dirty="0">
                <a:ln>
                  <a:noFill/>
                </a:ln>
                <a:solidFill>
                  <a:srgbClr val="9BBB59">
                    <a:lumMod val="50000"/>
                  </a:srgbClr>
                </a:solidFill>
                <a:effectLst>
                  <a:glow>
                    <a:srgbClr val="9BBB59">
                      <a:lumMod val="50000"/>
                    </a:srgbClr>
                  </a:glow>
                </a:effectLst>
                <a:uLnTx/>
                <a:uFillTx/>
                <a:latin typeface="Imprint MT Shadow" panose="04020605060303030202" pitchFamily="82" charset="0"/>
                <a:ea typeface="+mn-ea"/>
                <a:cs typeface="+mn-cs"/>
              </a:rPr>
              <a:t>Ruth 2:8-9, 14-16</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r>
              <a:rPr lang="en-US" sz="3500" b="1" dirty="0">
                <a:solidFill>
                  <a:srgbClr val="9BBB59">
                    <a:lumMod val="50000"/>
                  </a:srgbClr>
                </a:solidFill>
                <a:effectLst>
                  <a:glow>
                    <a:srgbClr val="9BBB59">
                      <a:lumMod val="50000"/>
                    </a:srgbClr>
                  </a:glow>
                </a:effectLst>
                <a:latin typeface="Imprint MT Shadow" panose="04020605060303030202" pitchFamily="82" charset="0"/>
              </a:rPr>
              <a:t>1</a:t>
            </a:r>
            <a:r>
              <a:rPr lang="en-US" sz="3500" b="1" baseline="30000" dirty="0">
                <a:solidFill>
                  <a:srgbClr val="9BBB59">
                    <a:lumMod val="50000"/>
                  </a:srgbClr>
                </a:solidFill>
                <a:effectLst>
                  <a:glow>
                    <a:srgbClr val="9BBB59">
                      <a:lumMod val="50000"/>
                    </a:srgbClr>
                  </a:glow>
                </a:effectLst>
                <a:latin typeface="Imprint MT Shadow" panose="04020605060303030202" pitchFamily="82" charset="0"/>
              </a:rPr>
              <a:t>st</a:t>
            </a:r>
            <a:r>
              <a:rPr lang="en-US" sz="3500" b="1" dirty="0">
                <a:solidFill>
                  <a:srgbClr val="9BBB59">
                    <a:lumMod val="50000"/>
                  </a:srgbClr>
                </a:solidFill>
                <a:effectLst>
                  <a:glow>
                    <a:srgbClr val="9BBB59">
                      <a:lumMod val="50000"/>
                    </a:srgbClr>
                  </a:glow>
                </a:effectLst>
                <a:latin typeface="Imprint MT Shadow" panose="04020605060303030202" pitchFamily="82" charset="0"/>
              </a:rPr>
              <a:t> Timothy 6:17-19</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3500" b="1" i="0" u="none" strike="noStrike" kern="1200" cap="none" spc="0" normalizeH="0" baseline="0" noProof="0" dirty="0">
                <a:ln>
                  <a:noFill/>
                </a:ln>
                <a:solidFill>
                  <a:srgbClr val="9BBB59">
                    <a:lumMod val="50000"/>
                  </a:srgbClr>
                </a:solidFill>
                <a:effectLst>
                  <a:glow>
                    <a:srgbClr val="9BBB59">
                      <a:lumMod val="50000"/>
                    </a:srgbClr>
                  </a:glow>
                </a:effectLst>
                <a:uLnTx/>
                <a:uFillTx/>
                <a:latin typeface="Imprint MT Shadow" panose="04020605060303030202" pitchFamily="82" charset="0"/>
                <a:ea typeface="+mn-ea"/>
                <a:cs typeface="+mn-cs"/>
              </a:rPr>
              <a:t>Isaiah 1:17; James 1:27</a:t>
            </a:r>
          </a:p>
        </p:txBody>
      </p:sp>
    </p:spTree>
    <p:extLst>
      <p:ext uri="{BB962C8B-B14F-4D97-AF65-F5344CB8AC3E}">
        <p14:creationId xmlns:p14="http://schemas.microsoft.com/office/powerpoint/2010/main" val="1005859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B7E2F8AB-56AC-0C60-D5C0-6C7AFA5CD021}"/>
            </a:ext>
          </a:extLst>
        </p:cNvPr>
        <p:cNvGrpSpPr/>
        <p:nvPr/>
      </p:nvGrpSpPr>
      <p:grpSpPr>
        <a:xfrm>
          <a:off x="0" y="0"/>
          <a:ext cx="0" cy="0"/>
          <a:chOff x="0" y="0"/>
          <a:chExt cx="0" cy="0"/>
        </a:xfrm>
      </p:grpSpPr>
      <p:pic>
        <p:nvPicPr>
          <p:cNvPr id="1032" name="Picture 8" descr="Ornate Gothic archway combines delicate scrollwork with sturdy architectural columns, creating a perfect medieval-inspired frame. The aged parchment background enhances the antique feel, while burnished gold and bronze accents highlight intricate heraldic crests and detailed engravings. The vertical design draws the eye upward toward an elegant pointed arch, embodying the sophisticated craftsmanship of historical manuscript illustrations. With its balanced composition and timeless appeal, this decorative border captures the essence of Gothic artistry in a refined, minimalist arrangement.">
            <a:extLst>
              <a:ext uri="{FF2B5EF4-FFF2-40B4-BE49-F238E27FC236}">
                <a16:creationId xmlns:a16="http://schemas.microsoft.com/office/drawing/2014/main" id="{7E88DA3D-86E0-432A-9B61-7BA5850345D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1530" r="80259" b="10283"/>
          <a:stretch>
            <a:fillRect/>
          </a:stretch>
        </p:blipFill>
        <p:spPr bwMode="auto">
          <a:xfrm>
            <a:off x="0" y="0"/>
            <a:ext cx="1332689" cy="6858723"/>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8" descr="Ornate Gothic archway combines delicate scrollwork with sturdy architectural columns, creating a perfect medieval-inspired frame. The aged parchment background enhances the antique feel, while burnished gold and bronze accents highlight intricate heraldic crests and detailed engravings. The vertical design draws the eye upward toward an elegant pointed arch, embodying the sophisticated craftsmanship of historical manuscript illustrations. With its balanced composition and timeless appeal, this decorative border captures the essence of Gothic artistry in a refined, minimalist arrangement.">
            <a:extLst>
              <a:ext uri="{FF2B5EF4-FFF2-40B4-BE49-F238E27FC236}">
                <a16:creationId xmlns:a16="http://schemas.microsoft.com/office/drawing/2014/main" id="{BBF3DFAB-0006-EAE6-AFCF-FDBBE4670BC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0067" t="31530" b="10283"/>
          <a:stretch>
            <a:fillRect/>
          </a:stretch>
        </p:blipFill>
        <p:spPr bwMode="auto">
          <a:xfrm>
            <a:off x="10846340" y="0"/>
            <a:ext cx="1345660" cy="685872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8" descr="Ornate Gothic archway combines delicate scrollwork with sturdy architectural columns, creating a perfect medieval-inspired frame. The aged parchment background enhances the antique feel, while burnished gold and bronze accents highlight intricate heraldic crests and detailed engravings. The vertical design draws the eye upward toward an elegant pointed arch, embodying the sophisticated craftsmanship of historical manuscript illustrations. With its balanced composition and timeless appeal, this decorative border captures the essence of Gothic artistry in a refined, minimalist arrangement.">
            <a:extLst>
              <a:ext uri="{FF2B5EF4-FFF2-40B4-BE49-F238E27FC236}">
                <a16:creationId xmlns:a16="http://schemas.microsoft.com/office/drawing/2014/main" id="{375C9A1E-565C-72AF-8CA3-B2CC8F03969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622" t="31530" r="22622" b="10283"/>
          <a:stretch>
            <a:fillRect/>
          </a:stretch>
        </p:blipFill>
        <p:spPr bwMode="auto">
          <a:xfrm>
            <a:off x="1332689" y="-723"/>
            <a:ext cx="9513651" cy="685872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30D3EC2-03FB-61A1-9885-B345723A354C}"/>
              </a:ext>
            </a:extLst>
          </p:cNvPr>
          <p:cNvSpPr txBox="1"/>
          <p:nvPr/>
        </p:nvSpPr>
        <p:spPr>
          <a:xfrm>
            <a:off x="1332689" y="-723"/>
            <a:ext cx="9526622" cy="10156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F79646">
                    <a:lumMod val="50000"/>
                  </a:srgbClr>
                </a:solidFill>
                <a:effectLst>
                  <a:outerShdw blurRad="38100" dist="38100" dir="2700000" algn="tl">
                    <a:srgbClr val="000000">
                      <a:alpha val="43137"/>
                    </a:srgbClr>
                  </a:outerShdw>
                </a:effectLst>
                <a:uLnTx/>
                <a:uFillTx/>
                <a:latin typeface="Imprint MT Shadow" panose="04020605060303030202" pitchFamily="82" charset="0"/>
                <a:ea typeface="+mn-ea"/>
                <a:cs typeface="+mn-cs"/>
              </a:rPr>
              <a:t>“HIS NAME WAS BOAZ”</a:t>
            </a:r>
          </a:p>
        </p:txBody>
      </p:sp>
      <p:sp>
        <p:nvSpPr>
          <p:cNvPr id="5" name="TextBox 4">
            <a:extLst>
              <a:ext uri="{FF2B5EF4-FFF2-40B4-BE49-F238E27FC236}">
                <a16:creationId xmlns:a16="http://schemas.microsoft.com/office/drawing/2014/main" id="{F953132F-CFDE-1862-FEFE-3F52A2DD6538}"/>
              </a:ext>
            </a:extLst>
          </p:cNvPr>
          <p:cNvSpPr txBox="1"/>
          <p:nvPr/>
        </p:nvSpPr>
        <p:spPr>
          <a:xfrm>
            <a:off x="1345660" y="2305253"/>
            <a:ext cx="9513651" cy="2246769"/>
          </a:xfrm>
          <a:prstGeom prst="rect">
            <a:avLst/>
          </a:prstGeom>
          <a:no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romanUcPeriod" startAt="3"/>
              <a:tabLst/>
              <a:defRPr/>
            </a:pPr>
            <a:r>
              <a:rPr kumimoji="0" lang="en-US" sz="3500" b="0" i="0" u="none" strike="noStrike" kern="1200" cap="small" spc="0" normalizeH="0" baseline="0" noProof="0" dirty="0">
                <a:ln>
                  <a:noFill/>
                </a:ln>
                <a:solidFill>
                  <a:prstClr val="white"/>
                </a:solidFill>
                <a:effectLst>
                  <a:glow rad="127000">
                    <a:srgbClr val="9BBB59">
                      <a:lumMod val="50000"/>
                    </a:srgbClr>
                  </a:glow>
                </a:effectLst>
                <a:uLnTx/>
                <a:uFillTx/>
                <a:latin typeface="Imprint MT Shadow" panose="04020605060303030202" pitchFamily="82" charset="0"/>
                <a:ea typeface="+mn-ea"/>
                <a:cs typeface="+mn-cs"/>
              </a:rPr>
              <a:t>Boaz listened to good reports.</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3500" b="1" i="0" u="none" strike="noStrike" kern="1200" cap="none" spc="0" normalizeH="0" baseline="0" noProof="0" dirty="0">
                <a:ln>
                  <a:noFill/>
                </a:ln>
                <a:solidFill>
                  <a:srgbClr val="9BBB59">
                    <a:lumMod val="50000"/>
                  </a:srgbClr>
                </a:solidFill>
                <a:effectLst>
                  <a:glow>
                    <a:srgbClr val="9BBB59">
                      <a:lumMod val="50000"/>
                    </a:srgbClr>
                  </a:glow>
                </a:effectLst>
                <a:uLnTx/>
                <a:uFillTx/>
                <a:latin typeface="Imprint MT Shadow" panose="04020605060303030202" pitchFamily="82" charset="0"/>
                <a:ea typeface="+mn-ea"/>
                <a:cs typeface="+mn-cs"/>
              </a:rPr>
              <a:t>Ruth 2:5-7, 11</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r>
              <a:rPr lang="en-US" sz="3500" b="1" dirty="0">
                <a:solidFill>
                  <a:srgbClr val="9BBB59">
                    <a:lumMod val="50000"/>
                  </a:srgbClr>
                </a:solidFill>
                <a:effectLst>
                  <a:glow>
                    <a:srgbClr val="9BBB59">
                      <a:lumMod val="50000"/>
                    </a:srgbClr>
                  </a:glow>
                </a:effectLst>
                <a:latin typeface="Imprint MT Shadow" panose="04020605060303030202" pitchFamily="82" charset="0"/>
              </a:rPr>
              <a:t>Proverbs 22:1</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3500" b="1" i="0" u="none" strike="noStrike" kern="1200" cap="none" spc="0" normalizeH="0" baseline="0" noProof="0" dirty="0">
                <a:ln>
                  <a:noFill/>
                </a:ln>
                <a:solidFill>
                  <a:srgbClr val="9BBB59">
                    <a:lumMod val="50000"/>
                  </a:srgbClr>
                </a:solidFill>
                <a:effectLst>
                  <a:glow>
                    <a:srgbClr val="9BBB59">
                      <a:lumMod val="50000"/>
                    </a:srgbClr>
                  </a:glow>
                </a:effectLst>
                <a:uLnTx/>
                <a:uFillTx/>
                <a:latin typeface="Imprint MT Shadow" panose="04020605060303030202" pitchFamily="82" charset="0"/>
                <a:ea typeface="+mn-ea"/>
                <a:cs typeface="+mn-cs"/>
              </a:rPr>
              <a:t>Philippians 4:8</a:t>
            </a:r>
          </a:p>
        </p:txBody>
      </p:sp>
    </p:spTree>
    <p:extLst>
      <p:ext uri="{BB962C8B-B14F-4D97-AF65-F5344CB8AC3E}">
        <p14:creationId xmlns:p14="http://schemas.microsoft.com/office/powerpoint/2010/main" val="3188743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1883C6C8-A3BD-32F9-8BDB-1AB5A5E91DF1}"/>
            </a:ext>
          </a:extLst>
        </p:cNvPr>
        <p:cNvGrpSpPr/>
        <p:nvPr/>
      </p:nvGrpSpPr>
      <p:grpSpPr>
        <a:xfrm>
          <a:off x="0" y="0"/>
          <a:ext cx="0" cy="0"/>
          <a:chOff x="0" y="0"/>
          <a:chExt cx="0" cy="0"/>
        </a:xfrm>
      </p:grpSpPr>
      <p:pic>
        <p:nvPicPr>
          <p:cNvPr id="1032" name="Picture 8" descr="Ornate Gothic archway combines delicate scrollwork with sturdy architectural columns, creating a perfect medieval-inspired frame. The aged parchment background enhances the antique feel, while burnished gold and bronze accents highlight intricate heraldic crests and detailed engravings. The vertical design draws the eye upward toward an elegant pointed arch, embodying the sophisticated craftsmanship of historical manuscript illustrations. With its balanced composition and timeless appeal, this decorative border captures the essence of Gothic artistry in a refined, minimalist arrangement.">
            <a:extLst>
              <a:ext uri="{FF2B5EF4-FFF2-40B4-BE49-F238E27FC236}">
                <a16:creationId xmlns:a16="http://schemas.microsoft.com/office/drawing/2014/main" id="{342DEC1F-8B82-A15F-D6E1-8078C4632FC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1530" r="80259" b="10283"/>
          <a:stretch>
            <a:fillRect/>
          </a:stretch>
        </p:blipFill>
        <p:spPr bwMode="auto">
          <a:xfrm>
            <a:off x="0" y="0"/>
            <a:ext cx="1332689" cy="6858723"/>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8" descr="Ornate Gothic archway combines delicate scrollwork with sturdy architectural columns, creating a perfect medieval-inspired frame. The aged parchment background enhances the antique feel, while burnished gold and bronze accents highlight intricate heraldic crests and detailed engravings. The vertical design draws the eye upward toward an elegant pointed arch, embodying the sophisticated craftsmanship of historical manuscript illustrations. With its balanced composition and timeless appeal, this decorative border captures the essence of Gothic artistry in a refined, minimalist arrangement.">
            <a:extLst>
              <a:ext uri="{FF2B5EF4-FFF2-40B4-BE49-F238E27FC236}">
                <a16:creationId xmlns:a16="http://schemas.microsoft.com/office/drawing/2014/main" id="{6378978A-9D85-F026-7670-C9E086E8D60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0067" t="31530" b="10283"/>
          <a:stretch>
            <a:fillRect/>
          </a:stretch>
        </p:blipFill>
        <p:spPr bwMode="auto">
          <a:xfrm>
            <a:off x="10846340" y="0"/>
            <a:ext cx="1345660" cy="685872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8" descr="Ornate Gothic archway combines delicate scrollwork with sturdy architectural columns, creating a perfect medieval-inspired frame. The aged parchment background enhances the antique feel, while burnished gold and bronze accents highlight intricate heraldic crests and detailed engravings. The vertical design draws the eye upward toward an elegant pointed arch, embodying the sophisticated craftsmanship of historical manuscript illustrations. With its balanced composition and timeless appeal, this decorative border captures the essence of Gothic artistry in a refined, minimalist arrangement.">
            <a:extLst>
              <a:ext uri="{FF2B5EF4-FFF2-40B4-BE49-F238E27FC236}">
                <a16:creationId xmlns:a16="http://schemas.microsoft.com/office/drawing/2014/main" id="{356E79DB-8B5B-8076-3886-36792D6898E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622" t="31530" r="22622" b="10283"/>
          <a:stretch>
            <a:fillRect/>
          </a:stretch>
        </p:blipFill>
        <p:spPr bwMode="auto">
          <a:xfrm>
            <a:off x="1332689" y="-723"/>
            <a:ext cx="9513651" cy="685872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9517C5E-DD8D-BF7B-F913-B468EF720A07}"/>
              </a:ext>
            </a:extLst>
          </p:cNvPr>
          <p:cNvSpPr txBox="1"/>
          <p:nvPr/>
        </p:nvSpPr>
        <p:spPr>
          <a:xfrm>
            <a:off x="1332689" y="-723"/>
            <a:ext cx="9526622" cy="10156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F79646">
                    <a:lumMod val="50000"/>
                  </a:srgbClr>
                </a:solidFill>
                <a:effectLst>
                  <a:outerShdw blurRad="38100" dist="38100" dir="2700000" algn="tl">
                    <a:srgbClr val="000000">
                      <a:alpha val="43137"/>
                    </a:srgbClr>
                  </a:outerShdw>
                </a:effectLst>
                <a:uLnTx/>
                <a:uFillTx/>
                <a:latin typeface="Imprint MT Shadow" panose="04020605060303030202" pitchFamily="82" charset="0"/>
                <a:ea typeface="+mn-ea"/>
                <a:cs typeface="+mn-cs"/>
              </a:rPr>
              <a:t>“HIS NAME WAS BOAZ”</a:t>
            </a:r>
          </a:p>
        </p:txBody>
      </p:sp>
      <p:sp>
        <p:nvSpPr>
          <p:cNvPr id="5" name="TextBox 4">
            <a:extLst>
              <a:ext uri="{FF2B5EF4-FFF2-40B4-BE49-F238E27FC236}">
                <a16:creationId xmlns:a16="http://schemas.microsoft.com/office/drawing/2014/main" id="{B4B56197-9F2A-FE5F-4988-90E1F6DF8546}"/>
              </a:ext>
            </a:extLst>
          </p:cNvPr>
          <p:cNvSpPr txBox="1"/>
          <p:nvPr/>
        </p:nvSpPr>
        <p:spPr>
          <a:xfrm>
            <a:off x="1345660" y="2574558"/>
            <a:ext cx="9513651" cy="1708160"/>
          </a:xfrm>
          <a:prstGeom prst="rect">
            <a:avLst/>
          </a:prstGeom>
          <a:no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romanUcPeriod" startAt="4"/>
              <a:tabLst/>
              <a:defRPr/>
            </a:pPr>
            <a:r>
              <a:rPr kumimoji="0" lang="en-US" sz="3500" b="0" i="0" u="none" strike="noStrike" kern="1200" cap="small" spc="0" normalizeH="0" baseline="0" noProof="0" dirty="0">
                <a:ln>
                  <a:noFill/>
                </a:ln>
                <a:solidFill>
                  <a:prstClr val="white"/>
                </a:solidFill>
                <a:effectLst>
                  <a:glow rad="127000">
                    <a:srgbClr val="9BBB59">
                      <a:lumMod val="50000"/>
                    </a:srgbClr>
                  </a:glow>
                </a:effectLst>
                <a:uLnTx/>
                <a:uFillTx/>
                <a:latin typeface="Imprint MT Shadow" panose="04020605060303030202" pitchFamily="82" charset="0"/>
                <a:ea typeface="+mn-ea"/>
                <a:cs typeface="+mn-cs"/>
              </a:rPr>
              <a:t>Boaz listened was prompt in duty.</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3500" b="1" i="0" u="none" strike="noStrike" kern="1200" cap="none" spc="0" normalizeH="0" baseline="0" noProof="0" dirty="0">
                <a:ln>
                  <a:noFill/>
                </a:ln>
                <a:solidFill>
                  <a:srgbClr val="9BBB59">
                    <a:lumMod val="50000"/>
                  </a:srgbClr>
                </a:solidFill>
                <a:effectLst>
                  <a:glow>
                    <a:srgbClr val="9BBB59">
                      <a:lumMod val="50000"/>
                    </a:srgbClr>
                  </a:glow>
                </a:effectLst>
                <a:uLnTx/>
                <a:uFillTx/>
                <a:latin typeface="Imprint MT Shadow" panose="04020605060303030202" pitchFamily="82" charset="0"/>
                <a:ea typeface="+mn-ea"/>
                <a:cs typeface="+mn-cs"/>
              </a:rPr>
              <a:t>Ruth 3:18</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r>
              <a:rPr lang="en-US" sz="3500" b="1" dirty="0">
                <a:solidFill>
                  <a:srgbClr val="9BBB59">
                    <a:lumMod val="50000"/>
                  </a:srgbClr>
                </a:solidFill>
                <a:effectLst>
                  <a:glow>
                    <a:srgbClr val="9BBB59">
                      <a:lumMod val="50000"/>
                    </a:srgbClr>
                  </a:glow>
                </a:effectLst>
                <a:latin typeface="Imprint MT Shadow" panose="04020605060303030202" pitchFamily="82" charset="0"/>
              </a:rPr>
              <a:t>James 4:13-17</a:t>
            </a:r>
            <a:endParaRPr kumimoji="0" lang="en-US" sz="3500" b="1" i="0" u="none" strike="noStrike" kern="1200" cap="none" spc="0" normalizeH="0" baseline="0" noProof="0" dirty="0">
              <a:ln>
                <a:noFill/>
              </a:ln>
              <a:solidFill>
                <a:srgbClr val="9BBB59">
                  <a:lumMod val="50000"/>
                </a:srgbClr>
              </a:solidFill>
              <a:effectLst>
                <a:glow>
                  <a:srgbClr val="9BBB59">
                    <a:lumMod val="50000"/>
                  </a:srgbClr>
                </a:glow>
              </a:effectLst>
              <a:uLnTx/>
              <a:uFillTx/>
              <a:latin typeface="Imprint MT Shadow" panose="04020605060303030202" pitchFamily="82" charset="0"/>
              <a:ea typeface="+mn-ea"/>
              <a:cs typeface="+mn-cs"/>
            </a:endParaRPr>
          </a:p>
        </p:txBody>
      </p:sp>
    </p:spTree>
    <p:extLst>
      <p:ext uri="{BB962C8B-B14F-4D97-AF65-F5344CB8AC3E}">
        <p14:creationId xmlns:p14="http://schemas.microsoft.com/office/powerpoint/2010/main" val="2279679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2FAC9D1A-6A90-12DF-47EB-F078DDAB698E}"/>
            </a:ext>
          </a:extLst>
        </p:cNvPr>
        <p:cNvGrpSpPr/>
        <p:nvPr/>
      </p:nvGrpSpPr>
      <p:grpSpPr>
        <a:xfrm>
          <a:off x="0" y="0"/>
          <a:ext cx="0" cy="0"/>
          <a:chOff x="0" y="0"/>
          <a:chExt cx="0" cy="0"/>
        </a:xfrm>
      </p:grpSpPr>
      <p:pic>
        <p:nvPicPr>
          <p:cNvPr id="1032" name="Picture 8" descr="Ornate Gothic archway combines delicate scrollwork with sturdy architectural columns, creating a perfect medieval-inspired frame. The aged parchment background enhances the antique feel, while burnished gold and bronze accents highlight intricate heraldic crests and detailed engravings. The vertical design draws the eye upward toward an elegant pointed arch, embodying the sophisticated craftsmanship of historical manuscript illustrations. With its balanced composition and timeless appeal, this decorative border captures the essence of Gothic artistry in a refined, minimalist arrangement.">
            <a:extLst>
              <a:ext uri="{FF2B5EF4-FFF2-40B4-BE49-F238E27FC236}">
                <a16:creationId xmlns:a16="http://schemas.microsoft.com/office/drawing/2014/main" id="{4B8FDC1E-A28A-2416-BA7B-991B63CD63D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1530" r="80259" b="10283"/>
          <a:stretch>
            <a:fillRect/>
          </a:stretch>
        </p:blipFill>
        <p:spPr bwMode="auto">
          <a:xfrm>
            <a:off x="0" y="0"/>
            <a:ext cx="1332689" cy="6858723"/>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8" descr="Ornate Gothic archway combines delicate scrollwork with sturdy architectural columns, creating a perfect medieval-inspired frame. The aged parchment background enhances the antique feel, while burnished gold and bronze accents highlight intricate heraldic crests and detailed engravings. The vertical design draws the eye upward toward an elegant pointed arch, embodying the sophisticated craftsmanship of historical manuscript illustrations. With its balanced composition and timeless appeal, this decorative border captures the essence of Gothic artistry in a refined, minimalist arrangement.">
            <a:extLst>
              <a:ext uri="{FF2B5EF4-FFF2-40B4-BE49-F238E27FC236}">
                <a16:creationId xmlns:a16="http://schemas.microsoft.com/office/drawing/2014/main" id="{E7ED6ADF-B826-EB57-685E-3AF3EE35D03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0067" t="31530" b="10283"/>
          <a:stretch>
            <a:fillRect/>
          </a:stretch>
        </p:blipFill>
        <p:spPr bwMode="auto">
          <a:xfrm>
            <a:off x="10846340" y="0"/>
            <a:ext cx="1345660" cy="685872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8" descr="Ornate Gothic archway combines delicate scrollwork with sturdy architectural columns, creating a perfect medieval-inspired frame. The aged parchment background enhances the antique feel, while burnished gold and bronze accents highlight intricate heraldic crests and detailed engravings. The vertical design draws the eye upward toward an elegant pointed arch, embodying the sophisticated craftsmanship of historical manuscript illustrations. With its balanced composition and timeless appeal, this decorative border captures the essence of Gothic artistry in a refined, minimalist arrangement.">
            <a:extLst>
              <a:ext uri="{FF2B5EF4-FFF2-40B4-BE49-F238E27FC236}">
                <a16:creationId xmlns:a16="http://schemas.microsoft.com/office/drawing/2014/main" id="{A0322F2D-DB26-0688-4C7D-3754A825883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622" t="31530" r="22622" b="10283"/>
          <a:stretch>
            <a:fillRect/>
          </a:stretch>
        </p:blipFill>
        <p:spPr bwMode="auto">
          <a:xfrm>
            <a:off x="1332689" y="-723"/>
            <a:ext cx="9513651" cy="685872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6FC7B6E-4BD6-3F2F-86B7-17FED92127A2}"/>
              </a:ext>
            </a:extLst>
          </p:cNvPr>
          <p:cNvSpPr txBox="1"/>
          <p:nvPr/>
        </p:nvSpPr>
        <p:spPr>
          <a:xfrm>
            <a:off x="1332689" y="-723"/>
            <a:ext cx="9526622" cy="10156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F79646">
                    <a:lumMod val="50000"/>
                  </a:srgbClr>
                </a:solidFill>
                <a:effectLst>
                  <a:outerShdw blurRad="38100" dist="38100" dir="2700000" algn="tl">
                    <a:srgbClr val="000000">
                      <a:alpha val="43137"/>
                    </a:srgbClr>
                  </a:outerShdw>
                </a:effectLst>
                <a:uLnTx/>
                <a:uFillTx/>
                <a:latin typeface="Imprint MT Shadow" panose="04020605060303030202" pitchFamily="82" charset="0"/>
                <a:ea typeface="+mn-ea"/>
                <a:cs typeface="+mn-cs"/>
              </a:rPr>
              <a:t>“HIS NAME WAS BOAZ”</a:t>
            </a:r>
          </a:p>
        </p:txBody>
      </p:sp>
      <p:sp>
        <p:nvSpPr>
          <p:cNvPr id="5" name="TextBox 4">
            <a:extLst>
              <a:ext uri="{FF2B5EF4-FFF2-40B4-BE49-F238E27FC236}">
                <a16:creationId xmlns:a16="http://schemas.microsoft.com/office/drawing/2014/main" id="{1F1CB935-1F84-3DA6-2FE2-E4B075F3C4F6}"/>
              </a:ext>
            </a:extLst>
          </p:cNvPr>
          <p:cNvSpPr txBox="1"/>
          <p:nvPr/>
        </p:nvSpPr>
        <p:spPr>
          <a:xfrm>
            <a:off x="1345660" y="2305253"/>
            <a:ext cx="9513651" cy="2246769"/>
          </a:xfrm>
          <a:prstGeom prst="rect">
            <a:avLst/>
          </a:prstGeom>
          <a:noFill/>
        </p:spPr>
        <p:txBody>
          <a:bodyPr wrap="square" rtlCol="0">
            <a:spAutoFit/>
          </a:bodyPr>
          <a:lstStyle/>
          <a:p>
            <a:pPr marL="914400" marR="0" lvl="0" indent="-914400" algn="l" defTabSz="914400" rtl="0" eaLnBrk="1" fontAlgn="auto" latinLnBrk="0" hangingPunct="1">
              <a:lnSpc>
                <a:spcPct val="100000"/>
              </a:lnSpc>
              <a:spcBef>
                <a:spcPts val="0"/>
              </a:spcBef>
              <a:spcAft>
                <a:spcPts val="0"/>
              </a:spcAft>
              <a:buClrTx/>
              <a:buSzTx/>
              <a:buFont typeface="+mj-lt"/>
              <a:buAutoNum type="romanUcPeriod" startAt="5"/>
              <a:tabLst/>
              <a:defRPr/>
            </a:pPr>
            <a:r>
              <a:rPr kumimoji="0" lang="en-US" sz="3500" b="0" i="0" u="none" strike="noStrike" kern="1200" cap="small" spc="0" normalizeH="0" baseline="0" noProof="0" dirty="0">
                <a:ln>
                  <a:noFill/>
                </a:ln>
                <a:solidFill>
                  <a:prstClr val="white"/>
                </a:solidFill>
                <a:effectLst>
                  <a:glow rad="127000">
                    <a:srgbClr val="9BBB59">
                      <a:lumMod val="50000"/>
                    </a:srgbClr>
                  </a:glow>
                </a:effectLst>
                <a:uLnTx/>
                <a:uFillTx/>
                <a:latin typeface="Imprint MT Shadow" panose="04020605060303030202" pitchFamily="82" charset="0"/>
                <a:ea typeface="+mn-ea"/>
                <a:cs typeface="+mn-cs"/>
              </a:rPr>
              <a:t>Boaz lived uprightly in a perverse society.</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3500" b="1" i="0" u="none" strike="noStrike" kern="1200" cap="none" spc="0" normalizeH="0" baseline="0" noProof="0" dirty="0">
                <a:ln>
                  <a:noFill/>
                </a:ln>
                <a:solidFill>
                  <a:srgbClr val="9BBB59">
                    <a:lumMod val="50000"/>
                  </a:srgbClr>
                </a:solidFill>
                <a:effectLst>
                  <a:glow>
                    <a:srgbClr val="9BBB59">
                      <a:lumMod val="50000"/>
                    </a:srgbClr>
                  </a:glow>
                </a:effectLst>
                <a:uLnTx/>
                <a:uFillTx/>
                <a:latin typeface="Imprint MT Shadow" panose="04020605060303030202" pitchFamily="82" charset="0"/>
                <a:ea typeface="+mn-ea"/>
                <a:cs typeface="+mn-cs"/>
              </a:rPr>
              <a:t>Ruth 1:1; Judges 21:25</a:t>
            </a:r>
          </a:p>
          <a:p>
            <a:pPr marL="1828800" marR="0" lvl="0" indent="-914400" algn="l" defTabSz="914400" rtl="0" eaLnBrk="1" fontAlgn="auto" latinLnBrk="0" hangingPunct="1">
              <a:lnSpc>
                <a:spcPct val="100000"/>
              </a:lnSpc>
              <a:spcBef>
                <a:spcPts val="0"/>
              </a:spcBef>
              <a:spcAft>
                <a:spcPts val="0"/>
              </a:spcAft>
              <a:buClrTx/>
              <a:buSzTx/>
              <a:buFont typeface="+mj-lt"/>
              <a:buAutoNum type="alphaUcPeriod"/>
              <a:tabLst/>
              <a:defRPr/>
            </a:pPr>
            <a:r>
              <a:rPr lang="en-US" sz="3500" b="1" dirty="0">
                <a:solidFill>
                  <a:srgbClr val="9BBB59">
                    <a:lumMod val="50000"/>
                  </a:srgbClr>
                </a:solidFill>
                <a:effectLst>
                  <a:glow>
                    <a:srgbClr val="9BBB59">
                      <a:lumMod val="50000"/>
                    </a:srgbClr>
                  </a:glow>
                </a:effectLst>
                <a:latin typeface="Imprint MT Shadow" panose="04020605060303030202" pitchFamily="82" charset="0"/>
              </a:rPr>
              <a:t>Philippians 2:15</a:t>
            </a:r>
            <a:endParaRPr kumimoji="0" lang="en-US" sz="3500" b="1" i="0" u="none" strike="noStrike" kern="1200" cap="none" spc="0" normalizeH="0" baseline="0" noProof="0" dirty="0">
              <a:ln>
                <a:noFill/>
              </a:ln>
              <a:solidFill>
                <a:srgbClr val="9BBB59">
                  <a:lumMod val="50000"/>
                </a:srgbClr>
              </a:solidFill>
              <a:effectLst>
                <a:glow>
                  <a:srgbClr val="9BBB59">
                    <a:lumMod val="50000"/>
                  </a:srgbClr>
                </a:glow>
              </a:effectLst>
              <a:uLnTx/>
              <a:uFillTx/>
              <a:latin typeface="Imprint MT Shadow" panose="04020605060303030202" pitchFamily="82" charset="0"/>
              <a:ea typeface="+mn-ea"/>
              <a:cs typeface="+mn-cs"/>
            </a:endParaRPr>
          </a:p>
        </p:txBody>
      </p:sp>
    </p:spTree>
    <p:extLst>
      <p:ext uri="{BB962C8B-B14F-4D97-AF65-F5344CB8AC3E}">
        <p14:creationId xmlns:p14="http://schemas.microsoft.com/office/powerpoint/2010/main" val="2013867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4388</TotalTime>
  <Words>106</Words>
  <Application>Microsoft Office PowerPoint</Application>
  <PresentationFormat>Widescreen</PresentationFormat>
  <Paragraphs>23</Paragraphs>
  <Slides>6</Slides>
  <Notes>0</Notes>
  <HiddenSlides>6</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Imprint MT Shadow</vt:lpstr>
      <vt:lpstr>5_Office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Dockens</dc:creator>
  <cp:lastModifiedBy>Bryan Dockens</cp:lastModifiedBy>
  <cp:revision>1030</cp:revision>
  <dcterms:created xsi:type="dcterms:W3CDTF">2023-05-27T00:35:32Z</dcterms:created>
  <dcterms:modified xsi:type="dcterms:W3CDTF">2025-06-17T01:47:07Z</dcterms:modified>
</cp:coreProperties>
</file>