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7"/>
  </p:notesMasterIdLst>
  <p:sldIdLst>
    <p:sldId id="13530" r:id="rId2"/>
    <p:sldId id="13527" r:id="rId3"/>
    <p:sldId id="13481" r:id="rId4"/>
    <p:sldId id="13528" r:id="rId5"/>
    <p:sldId id="1352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89D52"/>
    <a:srgbClr val="FFFF99"/>
    <a:srgbClr val="333300"/>
    <a:srgbClr val="A3A3E0"/>
    <a:srgbClr val="0B76A0"/>
    <a:srgbClr val="CC6600"/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1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14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180F4B74-6B86-7A54-E525-7EF00FD158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n isolated vector line is a chain of mountains. mountain peaks, drawn by hand with a black line on a white background. mountain peaks are a simple doodle-style drawing for a design template.mountain ">
            <a:extLst>
              <a:ext uri="{FF2B5EF4-FFF2-40B4-BE49-F238E27FC236}">
                <a16:creationId xmlns:a16="http://schemas.microsoft.com/office/drawing/2014/main" id="{B3B9ACE9-C2A0-5DC5-EA3D-8B5DE6468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0650" y="1247998"/>
            <a:ext cx="11950700" cy="436200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D6AFD56-8C09-A7B6-B93A-464EB20B68EB}"/>
              </a:ext>
            </a:extLst>
          </p:cNvPr>
          <p:cNvSpPr txBox="1"/>
          <p:nvPr/>
        </p:nvSpPr>
        <p:spPr>
          <a:xfrm>
            <a:off x="259977" y="1945341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spresso Regular" panose="02000503050000020004" pitchFamily="2" charset="0"/>
                <a:ea typeface="+mn-ea"/>
                <a:cs typeface="+mn-cs"/>
              </a:rPr>
              <a:t>Upon Mount Moriah</a:t>
            </a:r>
          </a:p>
        </p:txBody>
      </p:sp>
    </p:spTree>
    <p:extLst>
      <p:ext uri="{BB962C8B-B14F-4D97-AF65-F5344CB8AC3E}">
        <p14:creationId xmlns:p14="http://schemas.microsoft.com/office/powerpoint/2010/main" val="2803351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A94D9C32-2901-308A-19FB-857E32CBF3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n isolated vector line is a chain of mountains. mountain peaks, drawn by hand with a black line on a white background. mountain peaks are a simple doodle-style drawing for a design template.mountain ">
            <a:extLst>
              <a:ext uri="{FF2B5EF4-FFF2-40B4-BE49-F238E27FC236}">
                <a16:creationId xmlns:a16="http://schemas.microsoft.com/office/drawing/2014/main" id="{CB7F70A2-9C63-ECA4-6B97-0C63D0552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0650" y="1247998"/>
            <a:ext cx="11950700" cy="436200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FE1E4E3-33E3-1EB4-3790-740717F18DDE}"/>
              </a:ext>
            </a:extLst>
          </p:cNvPr>
          <p:cNvSpPr txBox="1"/>
          <p:nvPr/>
        </p:nvSpPr>
        <p:spPr>
          <a:xfrm>
            <a:off x="0" y="0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spresso Regular" panose="02000503050000020004" pitchFamily="2" charset="0"/>
                <a:ea typeface="+mn-ea"/>
                <a:cs typeface="+mn-cs"/>
              </a:rPr>
              <a:t>Upon Mount Moriah, </a:t>
            </a:r>
            <a:b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spresso Regular" panose="02000503050000020004" pitchFamily="2" charset="0"/>
                <a:ea typeface="+mn-ea"/>
                <a:cs typeface="+mn-cs"/>
              </a:rPr>
            </a:b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spresso Regular" panose="02000503050000020004" pitchFamily="2" charset="0"/>
                <a:ea typeface="+mn-ea"/>
                <a:cs typeface="+mn-cs"/>
              </a:rPr>
              <a:t>Abraham Sacrificed Isaac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2CF022-7588-5523-04AB-7620A0467F80}"/>
              </a:ext>
            </a:extLst>
          </p:cNvPr>
          <p:cNvSpPr txBox="1"/>
          <p:nvPr/>
        </p:nvSpPr>
        <p:spPr>
          <a:xfrm>
            <a:off x="6096000" y="3429000"/>
            <a:ext cx="6096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alphaUcPeriod"/>
            </a:pPr>
            <a:endParaRPr lang="en-US" sz="4000" b="1" dirty="0">
              <a:solidFill>
                <a:schemeClr val="accent3">
                  <a:lumMod val="75000"/>
                </a:schemeClr>
              </a:solidFill>
              <a:latin typeface="Espresso Regular" panose="02000503050000020004" pitchFamily="2" charset="0"/>
            </a:endParaRPr>
          </a:p>
          <a:p>
            <a:pPr marL="914400" indent="-914400">
              <a:buFont typeface="+mj-lt"/>
              <a:buAutoNum type="alphaUcPeriod"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  <a:latin typeface="Espresso Regular" panose="02000503050000020004" pitchFamily="2" charset="0"/>
              </a:rPr>
              <a:t>Genesis 22:1-19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  <a:latin typeface="Espresso Regular" panose="02000503050000020004" pitchFamily="2" charset="0"/>
              </a:rPr>
              <a:t>James 2:20-24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  <a:latin typeface="Espresso Regular" panose="02000503050000020004" pitchFamily="2" charset="0"/>
              </a:rPr>
              <a:t>Hebrews 11:17-19</a:t>
            </a:r>
          </a:p>
        </p:txBody>
      </p:sp>
    </p:spTree>
    <p:extLst>
      <p:ext uri="{BB962C8B-B14F-4D97-AF65-F5344CB8AC3E}">
        <p14:creationId xmlns:p14="http://schemas.microsoft.com/office/powerpoint/2010/main" val="3512140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n isolated vector line is a chain of mountains. mountain peaks, drawn by hand with a black line on a white background. mountain peaks are a simple doodle-style drawing for a design template.mountain ">
            <a:extLst>
              <a:ext uri="{FF2B5EF4-FFF2-40B4-BE49-F238E27FC236}">
                <a16:creationId xmlns:a16="http://schemas.microsoft.com/office/drawing/2014/main" id="{2FA87D41-F27F-BD13-8DFB-94532ACAEE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0650" y="1247998"/>
            <a:ext cx="11950700" cy="436200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8430112-6FAC-349F-D9A0-2202C9410699}"/>
              </a:ext>
            </a:extLst>
          </p:cNvPr>
          <p:cNvSpPr txBox="1"/>
          <p:nvPr/>
        </p:nvSpPr>
        <p:spPr>
          <a:xfrm>
            <a:off x="0" y="0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 startAt="2"/>
            </a:pPr>
            <a:r>
              <a:rPr lang="en-US" sz="45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spresso Regular" panose="02000503050000020004" pitchFamily="2" charset="0"/>
              </a:rPr>
              <a:t>Upon Mount Moriah, </a:t>
            </a:r>
            <a:br>
              <a:rPr lang="en-US" sz="45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spresso Regular" panose="02000503050000020004" pitchFamily="2" charset="0"/>
              </a:rPr>
            </a:br>
            <a:r>
              <a:rPr lang="en-US" sz="45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spresso Regular" panose="02000503050000020004" pitchFamily="2" charset="0"/>
              </a:rPr>
              <a:t>David Sacrificed at Ornan’s Threshing Floor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8D459A-ABA2-EBD5-BA81-4AC8621BCA71}"/>
              </a:ext>
            </a:extLst>
          </p:cNvPr>
          <p:cNvSpPr txBox="1"/>
          <p:nvPr/>
        </p:nvSpPr>
        <p:spPr>
          <a:xfrm>
            <a:off x="6096000" y="3429000"/>
            <a:ext cx="6096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alphaUcPeriod"/>
            </a:pPr>
            <a:endParaRPr lang="en-US" sz="4000" b="1" dirty="0">
              <a:solidFill>
                <a:schemeClr val="accent3">
                  <a:lumMod val="75000"/>
                </a:schemeClr>
              </a:solidFill>
              <a:latin typeface="Espresso Regular" panose="02000503050000020004" pitchFamily="2" charset="0"/>
            </a:endParaRPr>
          </a:p>
          <a:p>
            <a:pPr marL="914400" indent="-914400">
              <a:buFont typeface="+mj-lt"/>
              <a:buAutoNum type="alphaUcPeriod"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  <a:latin typeface="Espresso Regular" panose="02000503050000020004" pitchFamily="2" charset="0"/>
              </a:rPr>
              <a:t>2</a:t>
            </a:r>
            <a:r>
              <a:rPr lang="en-US" sz="4000" b="1" baseline="30000" dirty="0">
                <a:solidFill>
                  <a:schemeClr val="accent3">
                    <a:lumMod val="75000"/>
                  </a:schemeClr>
                </a:solidFill>
                <a:latin typeface="Espresso Regular" panose="02000503050000020004" pitchFamily="2" charset="0"/>
              </a:rPr>
              <a:t>nd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  <a:latin typeface="Espresso Regular" panose="02000503050000020004" pitchFamily="2" charset="0"/>
              </a:rPr>
              <a:t> Chronicles 3:1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  <a:latin typeface="Espresso Regular" panose="02000503050000020004" pitchFamily="2" charset="0"/>
              </a:rPr>
              <a:t>1</a:t>
            </a:r>
            <a:r>
              <a:rPr lang="en-US" sz="4000" b="1" baseline="30000" dirty="0">
                <a:solidFill>
                  <a:schemeClr val="accent3">
                    <a:lumMod val="75000"/>
                  </a:schemeClr>
                </a:solidFill>
                <a:latin typeface="Espresso Regular" panose="02000503050000020004" pitchFamily="2" charset="0"/>
              </a:rPr>
              <a:t>st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  <a:latin typeface="Espresso Regular" panose="02000503050000020004" pitchFamily="2" charset="0"/>
              </a:rPr>
              <a:t> Chronicles 21:1-30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  <a:latin typeface="Espresso Regular" panose="02000503050000020004" pitchFamily="2" charset="0"/>
              </a:rPr>
              <a:t>Numbers 26:1-4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  <a:latin typeface="Espresso Regular" panose="02000503050000020004" pitchFamily="2" charset="0"/>
              </a:rPr>
              <a:t>Malachi 1:6-14</a:t>
            </a:r>
          </a:p>
        </p:txBody>
      </p:sp>
    </p:spTree>
    <p:extLst>
      <p:ext uri="{BB962C8B-B14F-4D97-AF65-F5344CB8AC3E}">
        <p14:creationId xmlns:p14="http://schemas.microsoft.com/office/powerpoint/2010/main" val="173370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961BC363-715C-2767-846F-AC58B8A2CA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n isolated vector line is a chain of mountains. mountain peaks, drawn by hand with a black line on a white background. mountain peaks are a simple doodle-style drawing for a design template.mountain ">
            <a:extLst>
              <a:ext uri="{FF2B5EF4-FFF2-40B4-BE49-F238E27FC236}">
                <a16:creationId xmlns:a16="http://schemas.microsoft.com/office/drawing/2014/main" id="{47117B35-89C9-C411-9EEE-CF2849A22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0650" y="1247998"/>
            <a:ext cx="11950700" cy="436200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8E7B622-9C77-2EE1-D56A-784B3D437483}"/>
              </a:ext>
            </a:extLst>
          </p:cNvPr>
          <p:cNvSpPr txBox="1"/>
          <p:nvPr/>
        </p:nvSpPr>
        <p:spPr>
          <a:xfrm>
            <a:off x="0" y="0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spresso Regular" panose="02000503050000020004" pitchFamily="2" charset="0"/>
                <a:ea typeface="+mn-ea"/>
                <a:cs typeface="+mn-cs"/>
              </a:rPr>
              <a:t>Upon Mount Moriah, </a:t>
            </a:r>
            <a:b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spresso Regular" panose="02000503050000020004" pitchFamily="2" charset="0"/>
                <a:ea typeface="+mn-ea"/>
                <a:cs typeface="+mn-cs"/>
              </a:rPr>
            </a:b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spresso Regular" panose="02000503050000020004" pitchFamily="2" charset="0"/>
                <a:ea typeface="+mn-ea"/>
                <a:cs typeface="+mn-cs"/>
              </a:rPr>
              <a:t>Solomon Built the Temple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E831A9-705A-3AE4-C2DE-E0E00C095508}"/>
              </a:ext>
            </a:extLst>
          </p:cNvPr>
          <p:cNvSpPr txBox="1"/>
          <p:nvPr/>
        </p:nvSpPr>
        <p:spPr>
          <a:xfrm>
            <a:off x="6096000" y="3429000"/>
            <a:ext cx="6096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9BBB59">
                  <a:lumMod val="75000"/>
                </a:srgbClr>
              </a:solidFill>
              <a:effectLst/>
              <a:uLnTx/>
              <a:uFillTx/>
              <a:latin typeface="Espresso Regular" panose="02000503050000020004" pitchFamily="2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Espresso Regular" panose="02000503050000020004" pitchFamily="2" charset="0"/>
                <a:ea typeface="+mn-ea"/>
                <a:cs typeface="+mn-cs"/>
              </a:rPr>
              <a:t>2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Espresso Regular" panose="02000503050000020004" pitchFamily="2" charset="0"/>
                <a:ea typeface="+mn-ea"/>
                <a:cs typeface="+mn-cs"/>
              </a:rPr>
              <a:t>nd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Espresso Regular" panose="02000503050000020004" pitchFamily="2" charset="0"/>
                <a:ea typeface="+mn-ea"/>
                <a:cs typeface="+mn-cs"/>
              </a:rPr>
              <a:t> Chronicles 3:1</a:t>
            </a: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Espresso Regular" panose="02000503050000020004" pitchFamily="2" charset="0"/>
                <a:ea typeface="+mn-ea"/>
                <a:cs typeface="+mn-cs"/>
              </a:rPr>
              <a:t>2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Espresso Regular" panose="02000503050000020004" pitchFamily="2" charset="0"/>
                <a:ea typeface="+mn-ea"/>
                <a:cs typeface="+mn-cs"/>
              </a:rPr>
              <a:t>nd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Espresso Regular" panose="02000503050000020004" pitchFamily="2" charset="0"/>
                <a:ea typeface="+mn-ea"/>
                <a:cs typeface="+mn-cs"/>
              </a:rPr>
              <a:t> Samuel 7:-17</a:t>
            </a: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srgbClr val="9BBB59">
                    <a:lumMod val="75000"/>
                  </a:srgbClr>
                </a:solidFill>
                <a:latin typeface="Espresso Regular" panose="02000503050000020004" pitchFamily="2" charset="0"/>
              </a:rPr>
              <a:t>1</a:t>
            </a:r>
            <a:r>
              <a:rPr lang="en-US" sz="4000" b="1" baseline="30000" dirty="0">
                <a:solidFill>
                  <a:srgbClr val="9BBB59">
                    <a:lumMod val="75000"/>
                  </a:srgbClr>
                </a:solidFill>
                <a:latin typeface="Espresso Regular" panose="02000503050000020004" pitchFamily="2" charset="0"/>
              </a:rPr>
              <a:t>st</a:t>
            </a:r>
            <a:r>
              <a:rPr lang="en-US" sz="4000" b="1" dirty="0">
                <a:solidFill>
                  <a:srgbClr val="9BBB59">
                    <a:lumMod val="75000"/>
                  </a:srgbClr>
                </a:solidFill>
                <a:latin typeface="Espresso Regular" panose="02000503050000020004" pitchFamily="2" charset="0"/>
              </a:rPr>
              <a:t> Chronicles 22:1-19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9BBB59">
                  <a:lumMod val="75000"/>
                </a:srgbClr>
              </a:solidFill>
              <a:effectLst/>
              <a:uLnTx/>
              <a:uFillTx/>
              <a:latin typeface="Espresso Regular" panose="02000503050000020004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405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C753ED16-F452-2719-8731-CF6E2331EA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n isolated vector line is a chain of mountains. mountain peaks, drawn by hand with a black line on a white background. mountain peaks are a simple doodle-style drawing for a design template.mountain ">
            <a:extLst>
              <a:ext uri="{FF2B5EF4-FFF2-40B4-BE49-F238E27FC236}">
                <a16:creationId xmlns:a16="http://schemas.microsoft.com/office/drawing/2014/main" id="{1B995D7A-CD91-CFBB-4F8C-01DABF523A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0650" y="1247998"/>
            <a:ext cx="11950700" cy="436200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3E19B19-63A3-0D8C-217B-A21E700AF883}"/>
              </a:ext>
            </a:extLst>
          </p:cNvPr>
          <p:cNvSpPr txBox="1"/>
          <p:nvPr/>
        </p:nvSpPr>
        <p:spPr>
          <a:xfrm>
            <a:off x="0" y="0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spresso Regular" panose="02000503050000020004" pitchFamily="2" charset="0"/>
                <a:ea typeface="+mn-ea"/>
                <a:cs typeface="+mn-cs"/>
              </a:rPr>
              <a:t>Upon Mount Moriah, </a:t>
            </a:r>
            <a:b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spresso Regular" panose="02000503050000020004" pitchFamily="2" charset="0"/>
                <a:ea typeface="+mn-ea"/>
                <a:cs typeface="+mn-cs"/>
              </a:rPr>
            </a:b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Espresso Regular" panose="02000503050000020004" pitchFamily="2" charset="0"/>
                <a:ea typeface="+mn-ea"/>
                <a:cs typeface="+mn-cs"/>
              </a:rPr>
              <a:t>the Church Began to Assemble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F25D47-E755-A0E6-D359-C45EDE58FCB4}"/>
              </a:ext>
            </a:extLst>
          </p:cNvPr>
          <p:cNvSpPr txBox="1"/>
          <p:nvPr/>
        </p:nvSpPr>
        <p:spPr>
          <a:xfrm>
            <a:off x="6096000" y="3429000"/>
            <a:ext cx="6096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9BBB59">
                  <a:lumMod val="75000"/>
                </a:srgbClr>
              </a:solidFill>
              <a:effectLst/>
              <a:uLnTx/>
              <a:uFillTx/>
              <a:latin typeface="Espresso Regular" panose="02000503050000020004" pitchFamily="2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Espresso Regular" panose="02000503050000020004" pitchFamily="2" charset="0"/>
                <a:ea typeface="+mn-ea"/>
                <a:cs typeface="+mn-cs"/>
              </a:rPr>
              <a:t>Acts 2:40-47</a:t>
            </a: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dirty="0">
                <a:solidFill>
                  <a:srgbClr val="9BBB59">
                    <a:lumMod val="75000"/>
                  </a:srgbClr>
                </a:solidFill>
                <a:latin typeface="Espresso Regular" panose="02000503050000020004" pitchFamily="2" charset="0"/>
              </a:rPr>
              <a:t>Ephesians 3:10-11, 21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9BBB59">
                  <a:lumMod val="75000"/>
                </a:srgbClr>
              </a:solidFill>
              <a:effectLst/>
              <a:uLnTx/>
              <a:uFillTx/>
              <a:latin typeface="Espresso Regular" panose="02000503050000020004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472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3739</TotalTime>
  <Words>74</Words>
  <Application>Microsoft Office PowerPoint</Application>
  <PresentationFormat>Widescreen</PresentationFormat>
  <Paragraphs>21</Paragraphs>
  <Slides>5</Slides>
  <Notes>0</Notes>
  <HiddenSlides>5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Espresso Regular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Bryan Dockens</cp:lastModifiedBy>
  <cp:revision>1005</cp:revision>
  <dcterms:created xsi:type="dcterms:W3CDTF">2023-05-27T00:35:32Z</dcterms:created>
  <dcterms:modified xsi:type="dcterms:W3CDTF">2025-06-02T21:42:02Z</dcterms:modified>
</cp:coreProperties>
</file>