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12332" r:id="rId2"/>
    <p:sldId id="12333" r:id="rId3"/>
    <p:sldId id="12334" r:id="rId4"/>
    <p:sldId id="12335" r:id="rId5"/>
    <p:sldId id="12336" r:id="rId6"/>
    <p:sldId id="12337" r:id="rId7"/>
    <p:sldId id="12338" r:id="rId8"/>
    <p:sldId id="12339" r:id="rId9"/>
    <p:sldId id="12340" r:id="rId10"/>
    <p:sldId id="12341" r:id="rId11"/>
    <p:sldId id="12342" r:id="rId12"/>
    <p:sldId id="12343" r:id="rId13"/>
    <p:sldId id="12344" r:id="rId14"/>
    <p:sldId id="299" r:id="rId15"/>
    <p:sldId id="12345" r:id="rId16"/>
    <p:sldId id="12346" r:id="rId17"/>
    <p:sldId id="12347" r:id="rId18"/>
    <p:sldId id="12394" r:id="rId19"/>
    <p:sldId id="12395" r:id="rId20"/>
    <p:sldId id="12401" r:id="rId21"/>
    <p:sldId id="12400" r:id="rId22"/>
    <p:sldId id="12399" r:id="rId23"/>
    <p:sldId id="12402" r:id="rId24"/>
    <p:sldId id="12398" r:id="rId25"/>
    <p:sldId id="12397" r:id="rId26"/>
    <p:sldId id="1239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What is the status of an heir prior to maturity?</a:t>
            </a:r>
          </a:p>
        </p:txBody>
      </p:sp>
    </p:spTree>
    <p:extLst>
      <p:ext uri="{BB962C8B-B14F-4D97-AF65-F5344CB8AC3E}">
        <p14:creationId xmlns:p14="http://schemas.microsoft.com/office/powerpoint/2010/main" val="410572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0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As disciples of the Lord, who knows whom?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170906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1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How were the Galatians </a:t>
            </a:r>
            <a:r>
              <a:rPr lang="en-US" sz="4500" i="1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“turn</a:t>
            </a: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[</a:t>
            </a:r>
            <a:r>
              <a:rPr lang="en-US" sz="4500" dirty="0" err="1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ing</a:t>
            </a: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] </a:t>
            </a:r>
            <a:r>
              <a:rPr lang="en-US" sz="4500" i="1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again?”</a:t>
            </a:r>
          </a:p>
        </p:txBody>
      </p:sp>
    </p:spTree>
    <p:extLst>
      <p:ext uri="{BB962C8B-B14F-4D97-AF65-F5344CB8AC3E}">
        <p14:creationId xmlns:p14="http://schemas.microsoft.com/office/powerpoint/2010/main" val="239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1918176"/>
            <a:ext cx="651834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2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What examples did Paul cite to demonstrate the Galatians’ submission to </a:t>
            </a:r>
            <a:r>
              <a:rPr lang="en-US" sz="4500" i="1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“weak and beggarly elements?”</a:t>
            </a:r>
          </a:p>
        </p:txBody>
      </p:sp>
    </p:spTree>
    <p:extLst>
      <p:ext uri="{BB962C8B-B14F-4D97-AF65-F5344CB8AC3E}">
        <p14:creationId xmlns:p14="http://schemas.microsoft.com/office/powerpoint/2010/main" val="135507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3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What did Paul fear?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148105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4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Why did Paul urge his readers to become like him?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139272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5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Had the Galatians mistreated Paul?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230836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6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How did they regard him initially versus later on?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219471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17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Is zeal good or bad? How was zeal affecting the churches of Galatia? 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252532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was Paul still doing for the Galatians that should have been completed already? 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427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was Paul concerned about his tone? 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25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2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What were the children in bondage under?</a:t>
            </a:r>
          </a:p>
        </p:txBody>
      </p:sp>
    </p:spTree>
    <p:extLst>
      <p:ext uri="{BB962C8B-B14F-4D97-AF65-F5344CB8AC3E}">
        <p14:creationId xmlns:p14="http://schemas.microsoft.com/office/powerpoint/2010/main" val="927792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could Paul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“have doubts about”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 the Galatians?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625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should people under the law know about the law?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341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metaphors did Paul present to teach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“the two covenants?”</a:t>
            </a:r>
          </a:p>
        </p:txBody>
      </p:sp>
    </p:spTree>
    <p:extLst>
      <p:ext uri="{BB962C8B-B14F-4D97-AF65-F5344CB8AC3E}">
        <p14:creationId xmlns:p14="http://schemas.microsoft.com/office/powerpoint/2010/main" val="1629288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C53CCCD-7D5A-C241-3141-A3E9304DF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32321"/>
              </p:ext>
            </p:extLst>
          </p:nvPr>
        </p:nvGraphicFramePr>
        <p:xfrm>
          <a:off x="4810294" y="487680"/>
          <a:ext cx="6857272" cy="6370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428636">
                  <a:extLst>
                    <a:ext uri="{9D8B030D-6E8A-4147-A177-3AD203B41FA5}">
                      <a16:colId xmlns:a16="http://schemas.microsoft.com/office/drawing/2014/main" val="3782056615"/>
                    </a:ext>
                  </a:extLst>
                </a:gridCol>
                <a:gridCol w="3428636">
                  <a:extLst>
                    <a:ext uri="{9D8B030D-6E8A-4147-A177-3AD203B41FA5}">
                      <a16:colId xmlns:a16="http://schemas.microsoft.com/office/drawing/2014/main" val="37421279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2 SONS, 2 MOUNTAINS</a:t>
                      </a:r>
                    </a:p>
                    <a:p>
                      <a:pPr algn="ctr"/>
                      <a:r>
                        <a:rPr lang="en-US" sz="3500" dirty="0"/>
                        <a:t>= 2 COVENANTS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29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i="1" dirty="0"/>
                        <a:t>“By a bondwoman”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i="1" dirty="0"/>
                        <a:t>“By a freewoman”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9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i="1" dirty="0"/>
                        <a:t>“Born according to the flesh”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i="1" dirty="0"/>
                        <a:t>“Born… through promise”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49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i="1" dirty="0"/>
                        <a:t>“Hagar”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i="1" dirty="0"/>
                        <a:t>“The mother of us all”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178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i="1" dirty="0"/>
                        <a:t>“Mount Sinai in Arabia”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5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416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i="1" dirty="0"/>
                        <a:t>“Jerusalem which now is”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i="1" dirty="0"/>
                        <a:t>“The Jerusalem above is free”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347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i="1" dirty="0"/>
                        <a:t>“In bondage with her children”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i="1" dirty="0"/>
                        <a:t>“Children of promise”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73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i="1" dirty="0"/>
                        <a:t>“Cast out the bondwoman and her son”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i="1" dirty="0"/>
                        <a:t>“We are not children of the bondwoman but of the free”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062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750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is the quotation from Isaiah 54 meant to be applied?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870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transpired between Ishmael and Isaac that is still going on?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622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consequence did Hagar and Ishmael experience and what does that </a:t>
            </a:r>
            <a:r>
              <a:rPr kumimoji="0" lang="en-US" sz="4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mea</a:t>
            </a: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n now?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76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3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When did God send forth His Son?</a:t>
            </a:r>
          </a:p>
        </p:txBody>
      </p:sp>
    </p:spTree>
    <p:extLst>
      <p:ext uri="{BB962C8B-B14F-4D97-AF65-F5344CB8AC3E}">
        <p14:creationId xmlns:p14="http://schemas.microsoft.com/office/powerpoint/2010/main" val="164350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4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Why is it relevant that He was “born of a woman?”</a:t>
            </a:r>
          </a:p>
        </p:txBody>
      </p:sp>
    </p:spTree>
    <p:extLst>
      <p:ext uri="{BB962C8B-B14F-4D97-AF65-F5344CB8AC3E}">
        <p14:creationId xmlns:p14="http://schemas.microsoft.com/office/powerpoint/2010/main" val="404406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5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Why is it relevant that He was “born under the law?”</a:t>
            </a:r>
          </a:p>
        </p:txBody>
      </p:sp>
    </p:spTree>
    <p:extLst>
      <p:ext uri="{BB962C8B-B14F-4D97-AF65-F5344CB8AC3E}">
        <p14:creationId xmlns:p14="http://schemas.microsoft.com/office/powerpoint/2010/main" val="311674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6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Why did God send forth His Son?</a:t>
            </a:r>
          </a:p>
        </p:txBody>
      </p:sp>
    </p:spTree>
    <p:extLst>
      <p:ext uri="{BB962C8B-B14F-4D97-AF65-F5344CB8AC3E}">
        <p14:creationId xmlns:p14="http://schemas.microsoft.com/office/powerpoint/2010/main" val="153413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6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7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Whom did God send forth after sending His Son?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87388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8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As a son, no longer under guardianship, what is each Christian?</a:t>
            </a:r>
            <a:endParaRPr lang="en-US" sz="4500" i="1" dirty="0"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64481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1" y="11"/>
            <a:ext cx="790613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4"/>
            <a:ext cx="4205176" cy="858837"/>
          </a:xfrm>
        </p:spPr>
        <p:txBody>
          <a:bodyPr>
            <a:normAutofit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5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Four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5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377" indent="-914377" defTabSz="914377">
              <a:buFont typeface="+mj-lt"/>
              <a:buAutoNum type="arabicPeriod" startAt="9"/>
              <a:defRPr/>
            </a:pP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What had the Galatians been doing when they </a:t>
            </a:r>
            <a:r>
              <a:rPr lang="en-US" sz="4500" i="1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“did not know God?”</a:t>
            </a:r>
          </a:p>
        </p:txBody>
      </p:sp>
    </p:spTree>
    <p:extLst>
      <p:ext uri="{BB962C8B-B14F-4D97-AF65-F5344CB8AC3E}">
        <p14:creationId xmlns:p14="http://schemas.microsoft.com/office/powerpoint/2010/main" val="147973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Widescreen</PresentationFormat>
  <Paragraphs>92</Paragraphs>
  <Slides>26</Slides>
  <Notes>0</Notes>
  <HiddenSlides>26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Avenir Next LT Pro</vt:lpstr>
      <vt:lpstr>Calibri</vt:lpstr>
      <vt:lpstr>Calibri Light</vt:lpstr>
      <vt:lpstr>Office Theme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51</cp:revision>
  <dcterms:created xsi:type="dcterms:W3CDTF">2023-05-27T00:35:32Z</dcterms:created>
  <dcterms:modified xsi:type="dcterms:W3CDTF">2023-06-08T00:50:57Z</dcterms:modified>
</cp:coreProperties>
</file>