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12332" r:id="rId2"/>
    <p:sldId id="12333" r:id="rId3"/>
    <p:sldId id="12334" r:id="rId4"/>
    <p:sldId id="12335" r:id="rId5"/>
    <p:sldId id="12336" r:id="rId6"/>
    <p:sldId id="12337" r:id="rId7"/>
    <p:sldId id="12338" r:id="rId8"/>
    <p:sldId id="12339" r:id="rId9"/>
    <p:sldId id="12340" r:id="rId10"/>
    <p:sldId id="12341" r:id="rId11"/>
    <p:sldId id="12342" r:id="rId12"/>
    <p:sldId id="12343" r:id="rId13"/>
    <p:sldId id="12344" r:id="rId14"/>
    <p:sldId id="299" r:id="rId15"/>
    <p:sldId id="12345" r:id="rId16"/>
    <p:sldId id="12346" r:id="rId17"/>
    <p:sldId id="12347" r:id="rId18"/>
    <p:sldId id="12394" r:id="rId19"/>
    <p:sldId id="12395" r:id="rId20"/>
    <p:sldId id="12401" r:id="rId21"/>
    <p:sldId id="12400" r:id="rId22"/>
    <p:sldId id="12399" r:id="rId23"/>
    <p:sldId id="12402" r:id="rId24"/>
    <p:sldId id="12398" r:id="rId25"/>
    <p:sldId id="12397" r:id="rId26"/>
    <p:sldId id="1239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6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3F7A6-D542-EB29-E009-779EC10AD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16B6A-D53A-A1DA-DFAC-4B41AD179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4EFAA-BA05-A09D-A02E-461019419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20F2-374C-E489-533A-6CD83F5D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E95AD-3CFC-41A4-992B-A0B06FA8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1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91C77-FB26-8E9D-3D8F-D141959A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EF6A0-A2F1-180C-EAED-BB1AD594D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13AF-D048-D789-42F9-0E653C63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033EB-EA8F-4D10-45C8-CFB812BA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1A0A7-9C9E-CFFE-6002-99CC54BE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3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FEFFD-2887-8D7C-F27F-D44D1193D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82F9C-8157-2986-9E2C-BF993FA10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9EE35-E056-4705-0F7D-14144168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69A0D-FD79-AA05-6CE0-1E66D80A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779F5-33D2-7449-AEDE-87E51E2F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29D6-3528-73E9-A718-9A3E2EDA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F24D3-D3D2-3487-FAE4-E4BCCCF1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EAB00-A408-775F-4D2C-C2EE2D21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3723-485A-3FED-57FC-2D3D12F0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0A5A-DBFB-340C-ABFB-9E008BD4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0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0B31-AE8E-C160-9E27-4092EA81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069AC-25D4-1A87-7689-24CE4C58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D1CFA-7D93-20C1-9824-553921F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3ED0D-3C60-8278-1ACC-69B626453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815EC-B78C-558E-1987-9E1EB98E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4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601C-525E-EEC7-EFBD-31E20FC9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1E223-E9B4-AA6F-91D8-9C5A6B904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411F0-7EB5-9126-F78F-D454A4EF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6245-0696-74D5-0C3F-DE030BDD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DCF05-E903-72B1-985B-B4FBC959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7897D-1989-6C01-0892-ADA029EB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664B-CD90-FE24-E079-F49784C6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A0F7A-1B59-496C-0523-05B1E1CC6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E289D-ED94-8951-7000-A1AEDA33C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A89A7E-6A56-3137-6CC7-14BF4D377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5BB85F-0FCC-81AF-D658-6C3C84BB5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A6D9F-054A-6D6B-529B-947C04E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7F683-2343-229E-EA46-866DF5F0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B74F5-B84D-D198-C0BF-0D672A66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0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48EC-B2E3-393D-7394-A413F9D56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F6EC9-DCAE-2F4B-E1AE-A39DE3F7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B94E2-C9F3-D8AB-46A5-BCB41F79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2F2FA-3805-6F15-4437-AFC96BAF1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5691C-804B-42AB-FE4A-85FA33DF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21979-6556-76ED-7578-5EB1C222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C451B-840D-D38C-6CF2-63A3FB2D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D0B03-637F-4561-1881-066C26A0D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71107-99F9-5DDF-EE78-F2B4D0EE6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84104-79F3-6F11-782C-38DFC179B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9641A-E972-B320-4961-8C3332B5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EE81A-A309-1DFD-416D-DCC1067A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FADB5-A646-F374-4482-ADF57066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1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59B7-C44C-44C3-3838-3F76BA740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FEC22-6EDC-BD15-EE8A-2506310B3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C1B05-9B43-E27D-1AD6-5EF2CD58E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C2495-D891-5AB7-A81E-E266989D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3CA11-604A-ADE7-BBC1-6E6B1D77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BD2F0-3170-E171-4F71-9E6D36DF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E3A9AB-DCAA-A63F-0BC9-1F2B4F0E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B06DE-DD6F-F053-0109-ABEF61E43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C334A-0B87-D1B2-7294-F67764699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2495-F913-3E21-5E27-B6D638D3D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11FBB-C1F2-A6A0-611D-D8765ACA5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9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6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What is the status of an heir prior to maturity?</a:t>
            </a:r>
          </a:p>
        </p:txBody>
      </p:sp>
    </p:spTree>
    <p:extLst>
      <p:ext uri="{BB962C8B-B14F-4D97-AF65-F5344CB8AC3E}">
        <p14:creationId xmlns:p14="http://schemas.microsoft.com/office/powerpoint/2010/main" val="4105723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6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10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As disciples of the Lord, who knows whom?</a:t>
            </a:r>
            <a:endParaRPr lang="en-US" sz="4500" i="1" dirty="0"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1709061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6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11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How were the Galatians </a:t>
            </a:r>
            <a:r>
              <a:rPr lang="en-US" sz="4500" i="1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“turn</a:t>
            </a: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[</a:t>
            </a:r>
            <a:r>
              <a:rPr lang="en-US" sz="4500" dirty="0" err="1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ing</a:t>
            </a: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] </a:t>
            </a:r>
            <a:r>
              <a:rPr lang="en-US" sz="4500" i="1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again?”</a:t>
            </a:r>
          </a:p>
        </p:txBody>
      </p:sp>
    </p:spTree>
    <p:extLst>
      <p:ext uri="{BB962C8B-B14F-4D97-AF65-F5344CB8AC3E}">
        <p14:creationId xmlns:p14="http://schemas.microsoft.com/office/powerpoint/2010/main" val="2395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1918176"/>
            <a:ext cx="6518347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12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What examples did Paul cite to demonstrate the Galatians’ submission to </a:t>
            </a:r>
            <a:r>
              <a:rPr lang="en-US" sz="4500" i="1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“weak and beggarly elements?”</a:t>
            </a:r>
          </a:p>
        </p:txBody>
      </p:sp>
    </p:spTree>
    <p:extLst>
      <p:ext uri="{BB962C8B-B14F-4D97-AF65-F5344CB8AC3E}">
        <p14:creationId xmlns:p14="http://schemas.microsoft.com/office/powerpoint/2010/main" val="1355073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13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What did Paul fear?</a:t>
            </a:r>
            <a:endParaRPr lang="en-US" sz="4500" i="1" dirty="0"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1481052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6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14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Why did Paul urge his readers to become like him?</a:t>
            </a:r>
            <a:endParaRPr lang="en-US" sz="4500" i="1" dirty="0"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139272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6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15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Had the Galatians mistreated Paul?</a:t>
            </a:r>
            <a:endParaRPr lang="en-US" sz="4500" i="1" dirty="0"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230836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6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16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How did they regard him initially versus later on?</a:t>
            </a:r>
            <a:endParaRPr lang="en-US" sz="4500" i="1" dirty="0"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2194711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5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17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Is zeal good or bad? How was zeal affecting the churches of Galatia? </a:t>
            </a:r>
            <a:endParaRPr lang="en-US" sz="4500" i="1" dirty="0"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2525329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5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8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was Paul still doing for the Galatians that should have been completed already? 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9427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5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9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was Paul concerned about his tone? 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425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6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2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What were the children in bondage under?</a:t>
            </a:r>
          </a:p>
        </p:txBody>
      </p:sp>
    </p:spTree>
    <p:extLst>
      <p:ext uri="{BB962C8B-B14F-4D97-AF65-F5344CB8AC3E}">
        <p14:creationId xmlns:p14="http://schemas.microsoft.com/office/powerpoint/2010/main" val="927792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5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0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could Paul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“have doubts about”</a:t>
            </a:r>
            <a:r>
              <a:rPr kumimoji="0" lang="en-US" sz="45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 the Galatians?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625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5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should people under the law know about the law?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341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5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metaphors did Paul present to teach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“the two covenants?”</a:t>
            </a:r>
          </a:p>
        </p:txBody>
      </p:sp>
    </p:spTree>
    <p:extLst>
      <p:ext uri="{BB962C8B-B14F-4D97-AF65-F5344CB8AC3E}">
        <p14:creationId xmlns:p14="http://schemas.microsoft.com/office/powerpoint/2010/main" val="1629288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C53CCCD-7D5A-C241-3141-A3E9304DF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432321"/>
              </p:ext>
            </p:extLst>
          </p:nvPr>
        </p:nvGraphicFramePr>
        <p:xfrm>
          <a:off x="4810294" y="487680"/>
          <a:ext cx="6857272" cy="63703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428636">
                  <a:extLst>
                    <a:ext uri="{9D8B030D-6E8A-4147-A177-3AD203B41FA5}">
                      <a16:colId xmlns:a16="http://schemas.microsoft.com/office/drawing/2014/main" val="3782056615"/>
                    </a:ext>
                  </a:extLst>
                </a:gridCol>
                <a:gridCol w="3428636">
                  <a:extLst>
                    <a:ext uri="{9D8B030D-6E8A-4147-A177-3AD203B41FA5}">
                      <a16:colId xmlns:a16="http://schemas.microsoft.com/office/drawing/2014/main" val="374212790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2 SONS, 2 MOUNTAINS</a:t>
                      </a:r>
                    </a:p>
                    <a:p>
                      <a:pPr algn="ctr"/>
                      <a:r>
                        <a:rPr lang="en-US" sz="3500" dirty="0"/>
                        <a:t>= 2 COVENANTS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295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i="1" dirty="0"/>
                        <a:t>“By a bondwoman”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i="1" dirty="0"/>
                        <a:t>“By a freewoman”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897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i="1" dirty="0"/>
                        <a:t>“Born according to the flesh”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i="1" dirty="0"/>
                        <a:t>“Born… through promise”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496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i="1" dirty="0"/>
                        <a:t>“Hagar”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i="1" dirty="0"/>
                        <a:t>“The mother of us all”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178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i="1" dirty="0"/>
                        <a:t>“Mount Sinai in Arabia”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416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i="1" dirty="0"/>
                        <a:t>“Jerusalem which now is”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i="1" dirty="0"/>
                        <a:t>“The Jerusalem above is free”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347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i="1" dirty="0"/>
                        <a:t>“In bondage with her children”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i="1" dirty="0"/>
                        <a:t>“Children of promise”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739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i="1" dirty="0"/>
                        <a:t>“Cast out the bondwoman and her son”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i="1" dirty="0"/>
                        <a:t>“We are not children of the bondwoman but of the free”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062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750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5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is the quotation from Isaiah 54 meant to be applied?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870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5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transpired between Ishmael and Isaac that is still going on?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3622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5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5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consequence did Hagar and Ishmael experience and what does that </a:t>
            </a:r>
            <a:r>
              <a:rPr kumimoji="0" lang="en-US" sz="4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mea</a:t>
            </a: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n now?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766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6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3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When did God send forth His Son?</a:t>
            </a:r>
          </a:p>
        </p:txBody>
      </p:sp>
    </p:spTree>
    <p:extLst>
      <p:ext uri="{BB962C8B-B14F-4D97-AF65-F5344CB8AC3E}">
        <p14:creationId xmlns:p14="http://schemas.microsoft.com/office/powerpoint/2010/main" val="1643506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6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4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Why is it relevant that He was “born of a woman?”</a:t>
            </a:r>
          </a:p>
        </p:txBody>
      </p:sp>
    </p:spTree>
    <p:extLst>
      <p:ext uri="{BB962C8B-B14F-4D97-AF65-F5344CB8AC3E}">
        <p14:creationId xmlns:p14="http://schemas.microsoft.com/office/powerpoint/2010/main" val="4044062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6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5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Why is it relevant that He was “born under the law?”</a:t>
            </a:r>
          </a:p>
        </p:txBody>
      </p:sp>
    </p:spTree>
    <p:extLst>
      <p:ext uri="{BB962C8B-B14F-4D97-AF65-F5344CB8AC3E}">
        <p14:creationId xmlns:p14="http://schemas.microsoft.com/office/powerpoint/2010/main" val="3116741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6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6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Why did God send forth His Son?</a:t>
            </a:r>
          </a:p>
        </p:txBody>
      </p:sp>
    </p:spTree>
    <p:extLst>
      <p:ext uri="{BB962C8B-B14F-4D97-AF65-F5344CB8AC3E}">
        <p14:creationId xmlns:p14="http://schemas.microsoft.com/office/powerpoint/2010/main" val="1534130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6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7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Whom did God send forth after sending His Son?</a:t>
            </a:r>
            <a:endParaRPr lang="en-US" sz="4500" i="1" dirty="0"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873889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5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8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As a son, no longer under guardianship, what is each Christian?</a:t>
            </a:r>
            <a:endParaRPr lang="en-US" sz="4500" i="1" dirty="0"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644811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1" y="11"/>
            <a:ext cx="790613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4"/>
            <a:ext cx="4205176" cy="858837"/>
          </a:xfrm>
        </p:spPr>
        <p:txBody>
          <a:bodyPr>
            <a:normAutofit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5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Four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5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377" indent="-914377" defTabSz="914377">
              <a:buFont typeface="+mj-lt"/>
              <a:buAutoNum type="arabicPeriod" startAt="9"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What had the Galatians been doing when they </a:t>
            </a:r>
            <a:r>
              <a:rPr lang="en-US" sz="4500" i="1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“did not know God?”</a:t>
            </a:r>
          </a:p>
        </p:txBody>
      </p:sp>
    </p:spTree>
    <p:extLst>
      <p:ext uri="{BB962C8B-B14F-4D97-AF65-F5344CB8AC3E}">
        <p14:creationId xmlns:p14="http://schemas.microsoft.com/office/powerpoint/2010/main" val="1479735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452</Words>
  <Application>Microsoft Office PowerPoint</Application>
  <PresentationFormat>Widescreen</PresentationFormat>
  <Paragraphs>92</Paragraphs>
  <Slides>26</Slides>
  <Notes>0</Notes>
  <HiddenSlides>26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Avenir Next LT Pro</vt:lpstr>
      <vt:lpstr>Calibri</vt:lpstr>
      <vt:lpstr>Calibri Light</vt:lpstr>
      <vt:lpstr>Office Theme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51</cp:revision>
  <dcterms:created xsi:type="dcterms:W3CDTF">2023-05-27T00:35:32Z</dcterms:created>
  <dcterms:modified xsi:type="dcterms:W3CDTF">2023-06-08T00:50:57Z</dcterms:modified>
</cp:coreProperties>
</file>