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85" r:id="rId2"/>
    <p:sldId id="286" r:id="rId3"/>
    <p:sldId id="287"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9" r:id="rId18"/>
    <p:sldId id="310" r:id="rId19"/>
    <p:sldId id="311" r:id="rId20"/>
    <p:sldId id="313" r:id="rId21"/>
    <p:sldId id="314" r:id="rId22"/>
    <p:sldId id="315" r:id="rId23"/>
    <p:sldId id="316" r:id="rId24"/>
    <p:sldId id="317" r:id="rId25"/>
    <p:sldId id="318" r:id="rId26"/>
    <p:sldId id="319" r:id="rId27"/>
    <p:sldId id="320" r:id="rId28"/>
    <p:sldId id="321" r:id="rId29"/>
    <p:sldId id="322" r:id="rId30"/>
    <p:sldId id="323" r:id="rId31"/>
    <p:sldId id="324" r:id="rId32"/>
    <p:sldId id="325" r:id="rId33"/>
    <p:sldId id="326" r:id="rId34"/>
    <p:sldId id="301" r:id="rId35"/>
    <p:sldId id="302" r:id="rId36"/>
    <p:sldId id="303" r:id="rId37"/>
    <p:sldId id="304" r:id="rId38"/>
    <p:sldId id="327" r:id="rId39"/>
    <p:sldId id="337" r:id="rId40"/>
    <p:sldId id="346" r:id="rId41"/>
    <p:sldId id="328" r:id="rId42"/>
    <p:sldId id="338" r:id="rId43"/>
    <p:sldId id="347" r:id="rId44"/>
    <p:sldId id="330" r:id="rId45"/>
    <p:sldId id="339" r:id="rId46"/>
    <p:sldId id="348" r:id="rId47"/>
    <p:sldId id="332" r:id="rId48"/>
    <p:sldId id="340" r:id="rId49"/>
    <p:sldId id="349" r:id="rId50"/>
    <p:sldId id="331" r:id="rId51"/>
    <p:sldId id="341" r:id="rId52"/>
    <p:sldId id="350" r:id="rId53"/>
    <p:sldId id="333" r:id="rId54"/>
    <p:sldId id="342" r:id="rId55"/>
    <p:sldId id="351" r:id="rId56"/>
    <p:sldId id="334" r:id="rId57"/>
    <p:sldId id="343" r:id="rId58"/>
    <p:sldId id="352" r:id="rId59"/>
    <p:sldId id="335" r:id="rId60"/>
    <p:sldId id="344" r:id="rId61"/>
    <p:sldId id="353" r:id="rId62"/>
    <p:sldId id="336" r:id="rId63"/>
    <p:sldId id="345" r:id="rId64"/>
    <p:sldId id="354" r:id="rId65"/>
    <p:sldId id="305" r:id="rId66"/>
    <p:sldId id="306" r:id="rId67"/>
    <p:sldId id="307" r:id="rId6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93" autoAdjust="0"/>
    <p:restoredTop sz="94660"/>
  </p:normalViewPr>
  <p:slideViewPr>
    <p:cSldViewPr snapToGrid="0">
      <p:cViewPr varScale="1">
        <p:scale>
          <a:sx n="54" d="100"/>
          <a:sy n="54" d="100"/>
        </p:scale>
        <p:origin x="96" y="12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612648" y="557783"/>
            <a:ext cx="10969752" cy="3130807"/>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612648" y="3902206"/>
            <a:ext cx="10969752" cy="2240529"/>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79C5A860-F335-4252-AA00-24FB67ED2982}" type="datetime1">
              <a:rPr lang="en-US" smtClean="0"/>
              <a:t>7/15/2023</a:t>
            </a:fld>
            <a:endParaRPr lang="en-US"/>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1734536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46AB1048-0047-48CA-88BA-D69B470942CF}" type="datetime1">
              <a:rPr lang="en-US" smtClean="0"/>
              <a:t>7/15/2023</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3915666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557784"/>
            <a:ext cx="2854452" cy="564342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612648" y="557784"/>
            <a:ext cx="7734300" cy="56434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5BD83879-648C-49A9-81A2-0EF5946532D0}" type="datetime1">
              <a:rPr lang="en-US" smtClean="0"/>
              <a:t>7/15/2023</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825557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D04BC802-30E3-4658-9CCA-F873646FEC67}" type="datetime1">
              <a:rPr lang="en-US" smtClean="0"/>
              <a:t>7/15/2023</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1210656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612648" y="557784"/>
            <a:ext cx="10969752" cy="3146400"/>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612648" y="3902207"/>
            <a:ext cx="10969752" cy="2187443"/>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AB227A3-19CE-4153-81CE-64EB7AB094B3}" type="datetime1">
              <a:rPr lang="en-US" smtClean="0"/>
              <a:t>7/15/2023</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2533892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609600" y="2081369"/>
            <a:ext cx="5410200" cy="40955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2" y="2081369"/>
            <a:ext cx="5410200" cy="40955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B819A100-10F6-477E-8847-29D479EF1C92}" type="datetime1">
              <a:rPr lang="en-US" smtClean="0"/>
              <a:t>7/15/2023</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1161038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609600" y="365125"/>
            <a:ext cx="10745788"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609600" y="1895096"/>
            <a:ext cx="5387975" cy="823912"/>
          </a:xfrm>
        </p:spPr>
        <p:txBody>
          <a:bodyPr anchor="b"/>
          <a:lstStyle>
            <a:lvl1pPr marL="0" indent="0">
              <a:buNone/>
              <a:defRPr sz="2400" b="0"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609600" y="2842211"/>
            <a:ext cx="5387975" cy="3347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67890" y="1895096"/>
            <a:ext cx="5414510" cy="823912"/>
          </a:xfrm>
        </p:spPr>
        <p:txBody>
          <a:bodyPr anchor="b"/>
          <a:lstStyle>
            <a:lvl1pPr marL="0" indent="0">
              <a:buNone/>
              <a:defRPr sz="2400" b="0"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67890" y="2842211"/>
            <a:ext cx="5414510" cy="3347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5DF128AB-198A-495F-8475-FDB360C9873F}" type="datetime1">
              <a:rPr lang="en-US" smtClean="0"/>
              <a:t>7/15/2023</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2856475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21A235E-F8FD-479F-9FC7-18BE84110877}" type="datetime1">
              <a:rPr lang="en-US" smtClean="0"/>
              <a:t>7/15/2023</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2917544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E890F09B-68DA-462E-9DB4-4C9ADAB8CBCC}" type="datetime1">
              <a:rPr lang="en-US" smtClean="0"/>
              <a:t>7/15/2023</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3649381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612649" y="457199"/>
            <a:ext cx="4970822" cy="2660205"/>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6096000" y="457200"/>
            <a:ext cx="5483352" cy="5744003"/>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612649" y="3329989"/>
            <a:ext cx="4970822" cy="2871216"/>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17AC4E36-FABE-47EB-AA7F-C19A93824617}" type="datetime1">
              <a:rPr lang="en-US" smtClean="0"/>
              <a:t>7/15/2023</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2412744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612649" y="457199"/>
            <a:ext cx="4970822" cy="2667485"/>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6096000" y="457199"/>
            <a:ext cx="5483352" cy="540385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612649" y="3322708"/>
            <a:ext cx="4970822" cy="254628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F199CE6B-5DE6-4A2D-B72E-5E8969F9F56F}" type="datetime1">
              <a:rPr lang="en-US" smtClean="0"/>
              <a:t>7/15/2023</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1463148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2E603F-28B7-4831-BF23-65FBAB13D5FB}"/>
              </a:ext>
            </a:extLst>
          </p:cNvPr>
          <p:cNvSpPr/>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Shape 7">
            <a:extLst>
              <a:ext uri="{FF2B5EF4-FFF2-40B4-BE49-F238E27FC236}">
                <a16:creationId xmlns:a16="http://schemas.microsoft.com/office/drawing/2014/main" id="{4D39700F-2B10-4402-A7DD-06EE2245880D}"/>
              </a:ext>
              <a:ext uri="{C183D7F6-B498-43B3-948B-1728B52AA6E4}">
                <adec:decorative xmlns:adec="http://schemas.microsoft.com/office/drawing/2017/decorative" val="1"/>
              </a:ext>
            </a:extLst>
          </p:cNvPr>
          <p:cNvSpPr/>
          <p:nvPr/>
        </p:nvSpPr>
        <p:spPr>
          <a:xfrm>
            <a:off x="-1" y="232968"/>
            <a:ext cx="9560477" cy="6625032"/>
          </a:xfrm>
          <a:custGeom>
            <a:avLst/>
            <a:gdLst>
              <a:gd name="connsiteX0" fmla="*/ 8831314 w 9263816"/>
              <a:gd name="connsiteY0" fmla="*/ 5943878 h 6858000"/>
              <a:gd name="connsiteX1" fmla="*/ 9179783 w 9263816"/>
              <a:gd name="connsiteY1" fmla="*/ 6086141 h 6858000"/>
              <a:gd name="connsiteX2" fmla="*/ 9260887 w 9263816"/>
              <a:gd name="connsiteY2" fmla="*/ 6279156 h 6858000"/>
              <a:gd name="connsiteX3" fmla="*/ 8925621 w 9263816"/>
              <a:gd name="connsiteY3" fmla="*/ 6708712 h 6858000"/>
              <a:gd name="connsiteX4" fmla="*/ 8496050 w 9263816"/>
              <a:gd name="connsiteY4" fmla="*/ 6373449 h 6858000"/>
              <a:gd name="connsiteX5" fmla="*/ 8831314 w 9263816"/>
              <a:gd name="connsiteY5" fmla="*/ 5943878 h 6858000"/>
              <a:gd name="connsiteX6" fmla="*/ 7397485 w 9263816"/>
              <a:gd name="connsiteY6" fmla="*/ 5931706 h 6858000"/>
              <a:gd name="connsiteX7" fmla="*/ 7917779 w 9263816"/>
              <a:gd name="connsiteY7" fmla="*/ 6191864 h 6858000"/>
              <a:gd name="connsiteX8" fmla="*/ 8013467 w 9263816"/>
              <a:gd name="connsiteY8" fmla="*/ 6375784 h 6858000"/>
              <a:gd name="connsiteX9" fmla="*/ 8021879 w 9263816"/>
              <a:gd name="connsiteY9" fmla="*/ 6753751 h 6858000"/>
              <a:gd name="connsiteX10" fmla="*/ 7981316 w 9263816"/>
              <a:gd name="connsiteY10" fmla="*/ 6858000 h 6858000"/>
              <a:gd name="connsiteX11" fmla="*/ 6819486 w 9263816"/>
              <a:gd name="connsiteY11" fmla="*/ 6858000 h 6858000"/>
              <a:gd name="connsiteX12" fmla="*/ 6785199 w 9263816"/>
              <a:gd name="connsiteY12" fmla="*/ 6781101 h 6858000"/>
              <a:gd name="connsiteX13" fmla="*/ 7196747 w 9263816"/>
              <a:gd name="connsiteY13" fmla="*/ 5964309 h 6858000"/>
              <a:gd name="connsiteX14" fmla="*/ 7397485 w 9263816"/>
              <a:gd name="connsiteY14" fmla="*/ 5931706 h 6858000"/>
              <a:gd name="connsiteX15" fmla="*/ 1505570 w 9263816"/>
              <a:gd name="connsiteY15" fmla="*/ 227178 h 6858000"/>
              <a:gd name="connsiteX16" fmla="*/ 2026489 w 9263816"/>
              <a:gd name="connsiteY16" fmla="*/ 392370 h 6858000"/>
              <a:gd name="connsiteX17" fmla="*/ 2444553 w 9263816"/>
              <a:gd name="connsiteY17" fmla="*/ 1654853 h 6858000"/>
              <a:gd name="connsiteX18" fmla="*/ 3183153 w 9263816"/>
              <a:gd name="connsiteY18" fmla="*/ 2116208 h 6858000"/>
              <a:gd name="connsiteX19" fmla="*/ 4288384 w 9263816"/>
              <a:gd name="connsiteY19" fmla="*/ 1291908 h 6858000"/>
              <a:gd name="connsiteX20" fmla="*/ 5472602 w 9263816"/>
              <a:gd name="connsiteY20" fmla="*/ 1697818 h 6858000"/>
              <a:gd name="connsiteX21" fmla="*/ 5844697 w 9263816"/>
              <a:gd name="connsiteY21" fmla="*/ 3444791 h 6858000"/>
              <a:gd name="connsiteX22" fmla="*/ 6715674 w 9263816"/>
              <a:gd name="connsiteY22" fmla="*/ 4065208 h 6858000"/>
              <a:gd name="connsiteX23" fmla="*/ 8130429 w 9263816"/>
              <a:gd name="connsiteY23" fmla="*/ 4101787 h 6858000"/>
              <a:gd name="connsiteX24" fmla="*/ 8624630 w 9263816"/>
              <a:gd name="connsiteY24" fmla="*/ 4686202 h 6858000"/>
              <a:gd name="connsiteX25" fmla="*/ 8623843 w 9263816"/>
              <a:gd name="connsiteY25" fmla="*/ 4685749 h 6858000"/>
              <a:gd name="connsiteX26" fmla="*/ 8646859 w 9263816"/>
              <a:gd name="connsiteY26" fmla="*/ 4835156 h 6858000"/>
              <a:gd name="connsiteX27" fmla="*/ 8079403 w 9263816"/>
              <a:gd name="connsiteY27" fmla="*/ 5661624 h 6858000"/>
              <a:gd name="connsiteX28" fmla="*/ 6833105 w 9263816"/>
              <a:gd name="connsiteY28" fmla="*/ 5397208 h 6858000"/>
              <a:gd name="connsiteX29" fmla="*/ 5900832 w 9263816"/>
              <a:gd name="connsiteY29" fmla="*/ 5944462 h 6858000"/>
              <a:gd name="connsiteX30" fmla="*/ 6067212 w 9263816"/>
              <a:gd name="connsiteY30" fmla="*/ 6811916 h 6858000"/>
              <a:gd name="connsiteX31" fmla="*/ 6089565 w 9263816"/>
              <a:gd name="connsiteY31" fmla="*/ 6858000 h 6858000"/>
              <a:gd name="connsiteX32" fmla="*/ 0 w 9263816"/>
              <a:gd name="connsiteY32" fmla="*/ 6858000 h 6858000"/>
              <a:gd name="connsiteX33" fmla="*/ 0 w 9263816"/>
              <a:gd name="connsiteY33" fmla="*/ 2181377 h 6858000"/>
              <a:gd name="connsiteX34" fmla="*/ 73069 w 9263816"/>
              <a:gd name="connsiteY34" fmla="*/ 2215839 h 6858000"/>
              <a:gd name="connsiteX35" fmla="*/ 335445 w 9263816"/>
              <a:gd name="connsiteY35" fmla="*/ 2237140 h 6858000"/>
              <a:gd name="connsiteX36" fmla="*/ 752878 w 9263816"/>
              <a:gd name="connsiteY36" fmla="*/ 1445285 h 6858000"/>
              <a:gd name="connsiteX37" fmla="*/ 1202551 w 9263816"/>
              <a:gd name="connsiteY37" fmla="*/ 314229 h 6858000"/>
              <a:gd name="connsiteX38" fmla="*/ 1505570 w 9263816"/>
              <a:gd name="connsiteY38" fmla="*/ 227178 h 6858000"/>
              <a:gd name="connsiteX39" fmla="*/ 3142509 w 9263816"/>
              <a:gd name="connsiteY39" fmla="*/ 68854 h 6858000"/>
              <a:gd name="connsiteX40" fmla="*/ 3490978 w 9263816"/>
              <a:gd name="connsiteY40" fmla="*/ 211117 h 6858000"/>
              <a:gd name="connsiteX41" fmla="*/ 3572083 w 9263816"/>
              <a:gd name="connsiteY41" fmla="*/ 404131 h 6858000"/>
              <a:gd name="connsiteX42" fmla="*/ 3236814 w 9263816"/>
              <a:gd name="connsiteY42" fmla="*/ 833688 h 6858000"/>
              <a:gd name="connsiteX43" fmla="*/ 2807245 w 9263816"/>
              <a:gd name="connsiteY43" fmla="*/ 498425 h 6858000"/>
              <a:gd name="connsiteX44" fmla="*/ 3142509 w 9263816"/>
              <a:gd name="connsiteY44" fmla="*/ 68854 h 6858000"/>
              <a:gd name="connsiteX45" fmla="*/ 0 w 9263816"/>
              <a:gd name="connsiteY45" fmla="*/ 0 h 6858000"/>
              <a:gd name="connsiteX46" fmla="*/ 39858 w 9263816"/>
              <a:gd name="connsiteY46" fmla="*/ 0 h 6858000"/>
              <a:gd name="connsiteX47" fmla="*/ 65022 w 9263816"/>
              <a:gd name="connsiteY47" fmla="*/ 5834 h 6858000"/>
              <a:gd name="connsiteX48" fmla="*/ 389258 w 9263816"/>
              <a:gd name="connsiteY48" fmla="*/ 235630 h 6858000"/>
              <a:gd name="connsiteX49" fmla="*/ 485484 w 9263816"/>
              <a:gd name="connsiteY49" fmla="*/ 420070 h 6858000"/>
              <a:gd name="connsiteX50" fmla="*/ 74229 w 9263816"/>
              <a:gd name="connsiteY50" fmla="*/ 1237955 h 6858000"/>
              <a:gd name="connsiteX51" fmla="*/ 0 w 9263816"/>
              <a:gd name="connsiteY51" fmla="*/ 125447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9263816" h="6858000">
                <a:moveTo>
                  <a:pt x="8831314" y="5943878"/>
                </a:moveTo>
                <a:cubicBezTo>
                  <a:pt x="8964281" y="5927490"/>
                  <a:pt x="9096260" y="5981362"/>
                  <a:pt x="9179783" y="6086141"/>
                </a:cubicBezTo>
                <a:cubicBezTo>
                  <a:pt x="9224074" y="6141769"/>
                  <a:pt x="9252211" y="6208560"/>
                  <a:pt x="9260887" y="6279156"/>
                </a:cubicBezTo>
                <a:cubicBezTo>
                  <a:pt x="9286897" y="6490362"/>
                  <a:pt x="9136845" y="6682672"/>
                  <a:pt x="8925621" y="6708712"/>
                </a:cubicBezTo>
                <a:cubicBezTo>
                  <a:pt x="8714398" y="6734766"/>
                  <a:pt x="8522062" y="6584655"/>
                  <a:pt x="8496050" y="6373449"/>
                </a:cubicBezTo>
                <a:cubicBezTo>
                  <a:pt x="8470038" y="6162229"/>
                  <a:pt x="8620090" y="5969920"/>
                  <a:pt x="8831314" y="5943878"/>
                </a:cubicBezTo>
                <a:close/>
                <a:moveTo>
                  <a:pt x="7397485" y="5931706"/>
                </a:moveTo>
                <a:cubicBezTo>
                  <a:pt x="7598431" y="5931157"/>
                  <a:pt x="7792965" y="6024548"/>
                  <a:pt x="7917779" y="6191864"/>
                </a:cubicBezTo>
                <a:cubicBezTo>
                  <a:pt x="7959204" y="6247714"/>
                  <a:pt x="7991530" y="6309792"/>
                  <a:pt x="8013467" y="6375784"/>
                </a:cubicBezTo>
                <a:cubicBezTo>
                  <a:pt x="8055425" y="6502973"/>
                  <a:pt x="8055748" y="6633888"/>
                  <a:pt x="8021879" y="6753751"/>
                </a:cubicBezTo>
                <a:lnTo>
                  <a:pt x="7981316" y="6858000"/>
                </a:lnTo>
                <a:lnTo>
                  <a:pt x="6819486" y="6858000"/>
                </a:lnTo>
                <a:lnTo>
                  <a:pt x="6785199" y="6781101"/>
                </a:lnTo>
                <a:cubicBezTo>
                  <a:pt x="6673307" y="6441922"/>
                  <a:pt x="6857485" y="6076251"/>
                  <a:pt x="7196747" y="5964309"/>
                </a:cubicBezTo>
                <a:cubicBezTo>
                  <a:pt x="7262809" y="5942509"/>
                  <a:pt x="7330503" y="5931889"/>
                  <a:pt x="7397485" y="5931706"/>
                </a:cubicBezTo>
                <a:close/>
                <a:moveTo>
                  <a:pt x="1505570" y="227178"/>
                </a:moveTo>
                <a:cubicBezTo>
                  <a:pt x="1691018" y="218628"/>
                  <a:pt x="1889853" y="275403"/>
                  <a:pt x="2026489" y="392370"/>
                </a:cubicBezTo>
                <a:cubicBezTo>
                  <a:pt x="2369898" y="685965"/>
                  <a:pt x="2078266" y="1147857"/>
                  <a:pt x="2444553" y="1654853"/>
                </a:cubicBezTo>
                <a:cubicBezTo>
                  <a:pt x="2492906" y="1721679"/>
                  <a:pt x="2800482" y="2144546"/>
                  <a:pt x="3183153" y="2116208"/>
                </a:cubicBezTo>
                <a:cubicBezTo>
                  <a:pt x="3673561" y="2080541"/>
                  <a:pt x="3723222" y="1441614"/>
                  <a:pt x="4288384" y="1291908"/>
                </a:cubicBezTo>
                <a:cubicBezTo>
                  <a:pt x="4689065" y="1185875"/>
                  <a:pt x="5207943" y="1366633"/>
                  <a:pt x="5472602" y="1697818"/>
                </a:cubicBezTo>
                <a:cubicBezTo>
                  <a:pt x="5891294" y="2221754"/>
                  <a:pt x="5408012" y="2790179"/>
                  <a:pt x="5844697" y="3444791"/>
                </a:cubicBezTo>
                <a:cubicBezTo>
                  <a:pt x="6149900" y="3902467"/>
                  <a:pt x="6672672" y="4053594"/>
                  <a:pt x="6715674" y="4065208"/>
                </a:cubicBezTo>
                <a:cubicBezTo>
                  <a:pt x="7326423" y="4232519"/>
                  <a:pt x="7677158" y="3817020"/>
                  <a:pt x="8130429" y="4101787"/>
                </a:cubicBezTo>
                <a:cubicBezTo>
                  <a:pt x="8226340" y="4161985"/>
                  <a:pt x="8536372" y="4356819"/>
                  <a:pt x="8624630" y="4686202"/>
                </a:cubicBezTo>
                <a:lnTo>
                  <a:pt x="8623843" y="4685749"/>
                </a:lnTo>
                <a:cubicBezTo>
                  <a:pt x="8636924" y="4734567"/>
                  <a:pt x="8644635" y="4784678"/>
                  <a:pt x="8646859" y="4835156"/>
                </a:cubicBezTo>
                <a:cubicBezTo>
                  <a:pt x="8662596" y="5196604"/>
                  <a:pt x="8398383" y="5562326"/>
                  <a:pt x="8079403" y="5661624"/>
                </a:cubicBezTo>
                <a:cubicBezTo>
                  <a:pt x="7649807" y="5795217"/>
                  <a:pt x="7430996" y="5350293"/>
                  <a:pt x="6833105" y="5397208"/>
                </a:cubicBezTo>
                <a:cubicBezTo>
                  <a:pt x="6519033" y="5421527"/>
                  <a:pt x="6056658" y="5595550"/>
                  <a:pt x="5900832" y="5944462"/>
                </a:cubicBezTo>
                <a:cubicBezTo>
                  <a:pt x="5770548" y="6236600"/>
                  <a:pt x="5916359" y="6515160"/>
                  <a:pt x="6067212" y="6811916"/>
                </a:cubicBezTo>
                <a:lnTo>
                  <a:pt x="6089565" y="6858000"/>
                </a:lnTo>
                <a:lnTo>
                  <a:pt x="0" y="6858000"/>
                </a:lnTo>
                <a:lnTo>
                  <a:pt x="0" y="2181377"/>
                </a:lnTo>
                <a:lnTo>
                  <a:pt x="73069" y="2215839"/>
                </a:lnTo>
                <a:cubicBezTo>
                  <a:pt x="165116" y="2251829"/>
                  <a:pt x="254486" y="2263171"/>
                  <a:pt x="335445" y="2237140"/>
                </a:cubicBezTo>
                <a:cubicBezTo>
                  <a:pt x="594718" y="2153707"/>
                  <a:pt x="688441" y="1733807"/>
                  <a:pt x="752878" y="1445285"/>
                </a:cubicBezTo>
                <a:cubicBezTo>
                  <a:pt x="925059" y="674068"/>
                  <a:pt x="975076" y="456292"/>
                  <a:pt x="1202551" y="314229"/>
                </a:cubicBezTo>
                <a:cubicBezTo>
                  <a:pt x="1287853" y="260956"/>
                  <a:pt x="1394302" y="232308"/>
                  <a:pt x="1505570" y="227178"/>
                </a:cubicBezTo>
                <a:close/>
                <a:moveTo>
                  <a:pt x="3142509" y="68854"/>
                </a:moveTo>
                <a:cubicBezTo>
                  <a:pt x="3275474" y="52467"/>
                  <a:pt x="3407455" y="106339"/>
                  <a:pt x="3490978" y="211117"/>
                </a:cubicBezTo>
                <a:cubicBezTo>
                  <a:pt x="3535271" y="266744"/>
                  <a:pt x="3563404" y="333535"/>
                  <a:pt x="3572083" y="404131"/>
                </a:cubicBezTo>
                <a:cubicBezTo>
                  <a:pt x="3598092" y="615337"/>
                  <a:pt x="3448040" y="807648"/>
                  <a:pt x="3236814" y="833688"/>
                </a:cubicBezTo>
                <a:cubicBezTo>
                  <a:pt x="3025594" y="859741"/>
                  <a:pt x="2833255" y="709631"/>
                  <a:pt x="2807245" y="498425"/>
                </a:cubicBezTo>
                <a:cubicBezTo>
                  <a:pt x="2781232" y="287207"/>
                  <a:pt x="2931283" y="94896"/>
                  <a:pt x="3142509" y="68854"/>
                </a:cubicBezTo>
                <a:close/>
                <a:moveTo>
                  <a:pt x="0" y="0"/>
                </a:moveTo>
                <a:lnTo>
                  <a:pt x="39858" y="0"/>
                </a:lnTo>
                <a:lnTo>
                  <a:pt x="65022" y="5834"/>
                </a:lnTo>
                <a:cubicBezTo>
                  <a:pt x="191545" y="45606"/>
                  <a:pt x="305874" y="124173"/>
                  <a:pt x="389258" y="235630"/>
                </a:cubicBezTo>
                <a:cubicBezTo>
                  <a:pt x="430983" y="291600"/>
                  <a:pt x="463360" y="353876"/>
                  <a:pt x="485484" y="420070"/>
                </a:cubicBezTo>
                <a:cubicBezTo>
                  <a:pt x="597711" y="759508"/>
                  <a:pt x="413661" y="1125662"/>
                  <a:pt x="74229" y="1237955"/>
                </a:cubicBezTo>
                <a:lnTo>
                  <a:pt x="0" y="1254477"/>
                </a:lnTo>
                <a:close/>
              </a:path>
            </a:pathLst>
          </a:custGeom>
          <a:solidFill>
            <a:schemeClr val="bg1"/>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609600" y="557784"/>
            <a:ext cx="10972800"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609600" y="2106204"/>
            <a:ext cx="10972800" cy="403653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609600" y="6356350"/>
            <a:ext cx="2743200" cy="365125"/>
          </a:xfrm>
          <a:prstGeom prst="rect">
            <a:avLst/>
          </a:prstGeom>
        </p:spPr>
        <p:txBody>
          <a:bodyPr vert="horz" lIns="91440" tIns="45720" rIns="91440" bIns="45720" rtlCol="0" anchor="ctr"/>
          <a:lstStyle>
            <a:lvl1pPr algn="l">
              <a:defRPr lang="en-US" sz="800" kern="1200" cap="all" spc="200" smtClean="0">
                <a:solidFill>
                  <a:schemeClr val="tx1"/>
                </a:solidFill>
                <a:latin typeface="+mn-lt"/>
                <a:ea typeface="+mn-ea"/>
                <a:cs typeface="Segoe UI Semilight" panose="020B0402040204020203" pitchFamily="34" charset="0"/>
              </a:defRPr>
            </a:lvl1pPr>
          </a:lstStyle>
          <a:p>
            <a:fld id="{F481A142-DA77-4A5F-AD1F-14E6C18F0F5F}" type="datetime1">
              <a:rPr lang="en-US" smtClean="0"/>
              <a:t>7/15/2023</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800" kern="1200" cap="all" spc="200" dirty="0">
                <a:solidFill>
                  <a:schemeClr val="tx1"/>
                </a:solidFill>
                <a:latin typeface="+mn-lt"/>
                <a:ea typeface="+mn-ea"/>
                <a:cs typeface="Segoe UI Semilight" panose="020B0402040204020203" pitchFamily="34" charset="0"/>
              </a:defRPr>
            </a:lvl1pPr>
          </a:lstStyle>
          <a:p>
            <a:endParaRPr lang="en-US" dirty="0"/>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10134600" y="6356350"/>
            <a:ext cx="1447800" cy="365125"/>
          </a:xfrm>
          <a:prstGeom prst="rect">
            <a:avLst/>
          </a:prstGeom>
        </p:spPr>
        <p:txBody>
          <a:bodyPr vert="horz" lIns="91440" tIns="45720" rIns="91440" bIns="45720" rtlCol="0" anchor="ctr"/>
          <a:lstStyle>
            <a:lvl1pPr algn="r">
              <a:defRPr lang="en-US" sz="800" kern="1200" cap="all" spc="200" smtClean="0">
                <a:solidFill>
                  <a:schemeClr val="tx1"/>
                </a:solidFill>
                <a:latin typeface="+mn-lt"/>
                <a:ea typeface="+mn-ea"/>
                <a:cs typeface="Segoe UI Semilight" panose="020B0402040204020203" pitchFamily="34" charset="0"/>
              </a:defRPr>
            </a:lvl1pPr>
          </a:lstStyle>
          <a:p>
            <a:fld id="{1F646F3F-274D-499B-ABBE-824EB4ABDC3D}" type="slidenum">
              <a:rPr lang="en-US" smtClean="0"/>
              <a:pPr/>
              <a:t>‹#›</a:t>
            </a:fld>
            <a:endParaRPr lang="en-US"/>
          </a:p>
        </p:txBody>
      </p:sp>
    </p:spTree>
    <p:extLst>
      <p:ext uri="{BB962C8B-B14F-4D97-AF65-F5344CB8AC3E}">
        <p14:creationId xmlns:p14="http://schemas.microsoft.com/office/powerpoint/2010/main" val="415012107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693" r:id="rId6"/>
    <p:sldLayoutId id="2147483689" r:id="rId7"/>
    <p:sldLayoutId id="2147483690" r:id="rId8"/>
    <p:sldLayoutId id="2147483691" r:id="rId9"/>
    <p:sldLayoutId id="2147483692" r:id="rId10"/>
    <p:sldLayoutId id="2147483694" r:id="rId11"/>
  </p:sldLayoutIdLst>
  <p:hf sldNum="0" hdr="0" ftr="0" dt="0"/>
  <p:txStyles>
    <p:title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Clr>
          <a:schemeClr val="accent5"/>
        </a:buClr>
        <a:buFont typeface="Avenir Next LT Pro" panose="020B0504020202020204" pitchFamily="34" charset="0"/>
        <a:buNone/>
        <a:defRPr sz="2000" kern="1200">
          <a:solidFill>
            <a:schemeClr val="tx1"/>
          </a:solidFill>
          <a:latin typeface="+mn-lt"/>
          <a:ea typeface="+mn-ea"/>
          <a:cs typeface="+mn-cs"/>
        </a:defRPr>
      </a:lvl1pPr>
      <a:lvl2pPr marL="228600" indent="0" algn="l" defTabSz="914400" rtl="0" eaLnBrk="1" latinLnBrk="0" hangingPunct="1">
        <a:lnSpc>
          <a:spcPct val="110000"/>
        </a:lnSpc>
        <a:spcBef>
          <a:spcPts val="500"/>
        </a:spcBef>
        <a:buClr>
          <a:schemeClr val="accent5"/>
        </a:buClr>
        <a:buFont typeface="Avenir Next LT Pro" panose="020B0504020202020204" pitchFamily="34" charset="0"/>
        <a:buNone/>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1"/>
          </a:solidFill>
          <a:latin typeface="+mn-lt"/>
          <a:ea typeface="+mn-ea"/>
          <a:cs typeface="+mn-cs"/>
        </a:defRPr>
      </a:lvl3pPr>
      <a:lvl4pPr marL="6858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1477328"/>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From what are Christians set </a:t>
            </a: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“free?”</a:t>
            </a:r>
            <a:endPar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4105723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1477328"/>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10"/>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Is liberty in Christ absolute?</a:t>
            </a:r>
          </a:p>
        </p:txBody>
      </p:sp>
    </p:spTree>
    <p:extLst>
      <p:ext uri="{BB962C8B-B14F-4D97-AF65-F5344CB8AC3E}">
        <p14:creationId xmlns:p14="http://schemas.microsoft.com/office/powerpoint/2010/main" val="3900467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1477328"/>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11"/>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How is the law summarized?</a:t>
            </a:r>
          </a:p>
        </p:txBody>
      </p:sp>
    </p:spTree>
    <p:extLst>
      <p:ext uri="{BB962C8B-B14F-4D97-AF65-F5344CB8AC3E}">
        <p14:creationId xmlns:p14="http://schemas.microsoft.com/office/powerpoint/2010/main" val="1122606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2862322"/>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12"/>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What is the predictable outcome of infighting?</a:t>
            </a:r>
          </a:p>
        </p:txBody>
      </p:sp>
    </p:spTree>
    <p:extLst>
      <p:ext uri="{BB962C8B-B14F-4D97-AF65-F5344CB8AC3E}">
        <p14:creationId xmlns:p14="http://schemas.microsoft.com/office/powerpoint/2010/main" val="3360564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2169825"/>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13"/>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How may a Chistian properly refrain from fleshly lusts?</a:t>
            </a:r>
          </a:p>
        </p:txBody>
      </p:sp>
    </p:spTree>
    <p:extLst>
      <p:ext uri="{BB962C8B-B14F-4D97-AF65-F5344CB8AC3E}">
        <p14:creationId xmlns:p14="http://schemas.microsoft.com/office/powerpoint/2010/main" val="2067501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2169825"/>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14"/>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What is the relation between </a:t>
            </a: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“the flesh”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and </a:t>
            </a: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“the Spirit?”</a:t>
            </a:r>
          </a:p>
        </p:txBody>
      </p:sp>
    </p:spTree>
    <p:extLst>
      <p:ext uri="{BB962C8B-B14F-4D97-AF65-F5344CB8AC3E}">
        <p14:creationId xmlns:p14="http://schemas.microsoft.com/office/powerpoint/2010/main" val="4070037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2169825"/>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15"/>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Where does the law fit into the life of a Spirit-led person?</a:t>
            </a:r>
            <a:endPar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3978461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2862322"/>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16"/>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List the </a:t>
            </a: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“evident” “works of the flesh”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and be prepared to define each one.</a:t>
            </a:r>
            <a:endPar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515573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2" y="0"/>
            <a:ext cx="6518347" cy="4247317"/>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“Adultery”</a:t>
            </a:r>
            <a:r>
              <a:rPr lang="en-US" sz="4500" i="1" dirty="0">
                <a:solidFill>
                  <a:srgbClr val="FFFFFF"/>
                </a:solidFill>
                <a:effectLst>
                  <a:glow rad="63500">
                    <a:srgbClr val="000000"/>
                  </a:glow>
                  <a:outerShdw blurRad="38100" dist="38100" dir="2700000" algn="tl">
                    <a:srgbClr val="000000">
                      <a:alpha val="43137"/>
                    </a:srgbClr>
                  </a:outerShdw>
                </a:effectLst>
                <a:latin typeface="Avenir Next LT Pro"/>
              </a:rPr>
              <a:t> </a:t>
            </a:r>
            <a:r>
              <a:rPr lang="en-US" sz="4500" dirty="0">
                <a:solidFill>
                  <a:srgbClr val="FFFFFF"/>
                </a:solidFill>
                <a:effectLst>
                  <a:glow rad="63500">
                    <a:srgbClr val="000000"/>
                  </a:glow>
                  <a:outerShdw blurRad="38100" dist="38100" dir="2700000" algn="tl">
                    <a:srgbClr val="000000">
                      <a:alpha val="43137"/>
                    </a:srgbClr>
                  </a:outerShdw>
                </a:effectLst>
                <a:latin typeface="Avenir Next LT Pro"/>
              </a:rPr>
              <a:t>(</a:t>
            </a:r>
            <a:r>
              <a:rPr lang="en-US" sz="4500" cap="small" dirty="0" err="1">
                <a:solidFill>
                  <a:srgbClr val="FFFFFF"/>
                </a:solidFill>
                <a:effectLst>
                  <a:glow rad="63500">
                    <a:srgbClr val="000000"/>
                  </a:glow>
                  <a:outerShdw blurRad="38100" dist="38100" dir="2700000" algn="tl">
                    <a:srgbClr val="000000">
                      <a:alpha val="43137"/>
                    </a:srgbClr>
                  </a:outerShdw>
                </a:effectLst>
                <a:latin typeface="Avenir Next LT Pro"/>
              </a:rPr>
              <a:t>kjv</a:t>
            </a:r>
            <a:r>
              <a:rPr lang="en-US" sz="4500" cap="small" dirty="0">
                <a:solidFill>
                  <a:srgbClr val="FFFFFF"/>
                </a:solidFill>
                <a:effectLst>
                  <a:glow rad="63500">
                    <a:srgbClr val="000000"/>
                  </a:glow>
                  <a:outerShdw blurRad="38100" dist="38100" dir="2700000" algn="tl">
                    <a:srgbClr val="000000">
                      <a:alpha val="43137"/>
                    </a:srgbClr>
                  </a:outerShdw>
                </a:effectLst>
                <a:latin typeface="Avenir Next LT Pro"/>
              </a:rPr>
              <a:t>, </a:t>
            </a:r>
            <a:r>
              <a:rPr lang="en-US" sz="4500" cap="small" dirty="0" err="1">
                <a:solidFill>
                  <a:srgbClr val="FFFFFF"/>
                </a:solidFill>
                <a:effectLst>
                  <a:glow rad="63500">
                    <a:srgbClr val="000000"/>
                  </a:glow>
                  <a:outerShdw blurRad="38100" dist="38100" dir="2700000" algn="tl">
                    <a:srgbClr val="000000">
                      <a:alpha val="43137"/>
                    </a:srgbClr>
                  </a:outerShdw>
                </a:effectLst>
                <a:latin typeface="Avenir Next LT Pro"/>
              </a:rPr>
              <a:t>nkjv</a:t>
            </a:r>
            <a:r>
              <a:rPr lang="en-US" sz="4500" dirty="0">
                <a:solidFill>
                  <a:srgbClr val="FFFFFF"/>
                </a:solidFill>
                <a:effectLst>
                  <a:glow rad="63500">
                    <a:srgbClr val="000000"/>
                  </a:glow>
                  <a:outerShdw blurRad="38100" dist="38100" dir="2700000" algn="tl">
                    <a:srgbClr val="000000">
                      <a:alpha val="43137"/>
                    </a:srgbClr>
                  </a:outerShdw>
                </a:effectLst>
                <a:latin typeface="Avenir Next LT Pro"/>
              </a:rPr>
              <a:t>)</a:t>
            </a:r>
          </a:p>
          <a:p>
            <a:pPr marR="0" lvl="0" algn="l" defTabSz="914400" rtl="0" eaLnBrk="1" fontAlgn="auto" latinLnBrk="0" hangingPunct="1">
              <a:lnSpc>
                <a:spcPct val="100000"/>
              </a:lnSpc>
              <a:spcBef>
                <a:spcPts val="0"/>
              </a:spcBef>
              <a:spcAft>
                <a:spcPts val="0"/>
              </a:spcAft>
              <a:buClrTx/>
              <a:buSzTx/>
              <a:tabLst/>
              <a:defRPr/>
            </a:pPr>
            <a:r>
              <a:rPr lang="en-US" sz="4500" dirty="0">
                <a:solidFill>
                  <a:srgbClr val="FFFFFF"/>
                </a:solidFill>
                <a:effectLst>
                  <a:glow rad="63500">
                    <a:srgbClr val="000000"/>
                  </a:glow>
                  <a:outerShdw blurRad="38100" dist="38100" dir="2700000" algn="tl">
                    <a:srgbClr val="000000">
                      <a:alpha val="43137"/>
                    </a:srgbClr>
                  </a:outerShdw>
                </a:effectLst>
                <a:latin typeface="Avenir Next LT Pro"/>
              </a:rPr>
              <a:t>Omitted (</a:t>
            </a:r>
            <a:r>
              <a:rPr lang="en-US" sz="4500" cap="small" dirty="0" err="1">
                <a:solidFill>
                  <a:srgbClr val="FFFFFF"/>
                </a:solidFill>
                <a:effectLst>
                  <a:glow rad="63500">
                    <a:srgbClr val="000000"/>
                  </a:glow>
                  <a:outerShdw blurRad="38100" dist="38100" dir="2700000" algn="tl">
                    <a:srgbClr val="000000">
                      <a:alpha val="43137"/>
                    </a:srgbClr>
                  </a:outerShdw>
                </a:effectLst>
                <a:latin typeface="Avenir Next LT Pro"/>
              </a:rPr>
              <a:t>asv</a:t>
            </a:r>
            <a:r>
              <a:rPr lang="en-US" sz="4500" cap="small" dirty="0">
                <a:solidFill>
                  <a:srgbClr val="FFFFFF"/>
                </a:solidFill>
                <a:effectLst>
                  <a:glow rad="63500">
                    <a:srgbClr val="000000"/>
                  </a:glow>
                  <a:outerShdw blurRad="38100" dist="38100" dir="2700000" algn="tl">
                    <a:srgbClr val="000000">
                      <a:alpha val="43137"/>
                    </a:srgbClr>
                  </a:outerShdw>
                </a:effectLst>
                <a:latin typeface="Avenir Next LT Pro"/>
              </a:rPr>
              <a:t>, </a:t>
            </a:r>
            <a:r>
              <a:rPr lang="en-US" sz="4500" cap="small" dirty="0" err="1">
                <a:solidFill>
                  <a:srgbClr val="FFFFFF"/>
                </a:solidFill>
                <a:effectLst>
                  <a:glow rad="63500">
                    <a:srgbClr val="000000"/>
                  </a:glow>
                  <a:outerShdw blurRad="38100" dist="38100" dir="2700000" algn="tl">
                    <a:srgbClr val="000000">
                      <a:alpha val="43137"/>
                    </a:srgbClr>
                  </a:outerShdw>
                </a:effectLst>
                <a:latin typeface="Avenir Next LT Pro"/>
              </a:rPr>
              <a:t>nasb</a:t>
            </a:r>
            <a:r>
              <a:rPr lang="en-US" sz="4500" cap="small" dirty="0">
                <a:solidFill>
                  <a:srgbClr val="FFFFFF"/>
                </a:solidFill>
                <a:effectLst>
                  <a:glow rad="63500">
                    <a:srgbClr val="000000"/>
                  </a:glow>
                  <a:outerShdw blurRad="38100" dist="38100" dir="2700000" algn="tl">
                    <a:srgbClr val="000000">
                      <a:alpha val="43137"/>
                    </a:srgbClr>
                  </a:outerShdw>
                </a:effectLst>
                <a:latin typeface="Avenir Next LT Pro"/>
              </a:rPr>
              <a:t>, </a:t>
            </a:r>
            <a:r>
              <a:rPr lang="en-US" sz="4500" cap="small" dirty="0" err="1">
                <a:solidFill>
                  <a:srgbClr val="FFFFFF"/>
                </a:solidFill>
                <a:effectLst>
                  <a:glow rad="63500">
                    <a:srgbClr val="000000"/>
                  </a:glow>
                  <a:outerShdw blurRad="38100" dist="38100" dir="2700000" algn="tl">
                    <a:srgbClr val="000000">
                      <a:alpha val="43137"/>
                    </a:srgbClr>
                  </a:outerShdw>
                </a:effectLst>
                <a:latin typeface="Avenir Next LT Pro"/>
              </a:rPr>
              <a:t>esv</a:t>
            </a:r>
            <a:r>
              <a:rPr lang="en-US" sz="4500" cap="small" dirty="0">
                <a:solidFill>
                  <a:srgbClr val="FFFFFF"/>
                </a:solidFill>
                <a:effectLst>
                  <a:glow rad="63500">
                    <a:srgbClr val="000000"/>
                  </a:glow>
                  <a:outerShdw blurRad="38100" dist="38100" dir="2700000" algn="tl">
                    <a:srgbClr val="000000">
                      <a:alpha val="43137"/>
                    </a:srgbClr>
                  </a:outerShdw>
                </a:effectLst>
                <a:latin typeface="Avenir Next LT Pro"/>
              </a:rPr>
              <a:t>, </a:t>
            </a:r>
            <a:r>
              <a:rPr lang="en-US" sz="4500" cap="small" dirty="0" err="1">
                <a:solidFill>
                  <a:srgbClr val="FFFFFF"/>
                </a:solidFill>
                <a:effectLst>
                  <a:glow rad="63500">
                    <a:srgbClr val="000000"/>
                  </a:glow>
                  <a:outerShdw blurRad="38100" dist="38100" dir="2700000" algn="tl">
                    <a:srgbClr val="000000">
                      <a:alpha val="43137"/>
                    </a:srgbClr>
                  </a:outerShdw>
                </a:effectLst>
                <a:latin typeface="Avenir Next LT Pro"/>
              </a:rPr>
              <a:t>niv</a:t>
            </a:r>
            <a:r>
              <a:rPr lang="en-US" sz="4500" dirty="0">
                <a:solidFill>
                  <a:srgbClr val="FFFFFF"/>
                </a:solidFill>
                <a:effectLst>
                  <a:glow rad="63500">
                    <a:srgbClr val="000000"/>
                  </a:glow>
                  <a:outerShdw blurRad="38100" dist="38100" dir="2700000" algn="tl">
                    <a:srgbClr val="000000">
                      <a:alpha val="43137"/>
                    </a:srgbClr>
                  </a:outerShdw>
                </a:effectLst>
                <a:latin typeface="Avenir Next LT Pro"/>
              </a:rPr>
              <a:t>)</a:t>
            </a:r>
          </a:p>
          <a:p>
            <a:pPr marR="0" lvl="0" algn="l" defTabSz="914400" rtl="0" eaLnBrk="1" fontAlgn="auto" latinLnBrk="0" hangingPunct="1">
              <a:lnSpc>
                <a:spcPct val="100000"/>
              </a:lnSpc>
              <a:spcBef>
                <a:spcPts val="0"/>
              </a:spcBef>
              <a:spcAft>
                <a:spcPts val="0"/>
              </a:spcAft>
              <a:buClrTx/>
              <a:buSzTx/>
              <a:tabLst/>
              <a:defRPr/>
            </a:pPr>
            <a:r>
              <a:rPr lang="en-US" sz="4500" dirty="0">
                <a:solidFill>
                  <a:srgbClr val="FFFF00"/>
                </a:solidFill>
                <a:effectLst>
                  <a:glow rad="63500">
                    <a:srgbClr val="000000"/>
                  </a:glow>
                  <a:outerShdw blurRad="38100" dist="38100" dir="2700000" algn="tl">
                    <a:srgbClr val="000000">
                      <a:alpha val="43137"/>
                    </a:srgbClr>
                  </a:outerShdw>
                </a:effectLst>
                <a:latin typeface="Avenir Next LT Pro"/>
              </a:rPr>
              <a:t>Unlawful intercourse with the spouse of another.</a:t>
            </a:r>
            <a:endParaRPr kumimoji="0" lang="en-US" sz="4500" b="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3389614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2" y="0"/>
            <a:ext cx="6518347" cy="3554819"/>
          </a:xfrm>
          <a:prstGeom prst="rect">
            <a:avLst/>
          </a:prstGeom>
          <a:noFill/>
        </p:spPr>
        <p:txBody>
          <a:bodyPr wrap="square" rtlCol="0">
            <a:spAutoFit/>
          </a:bodyPr>
          <a:lstStyle/>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“Fornication” </a:t>
            </a:r>
            <a:r>
              <a:rPr kumimoji="0" lang="en-US" sz="45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u="none" strike="noStrike" kern="1200" cap="small" spc="0" normalizeH="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u="none" strike="noStrike" kern="1200" cap="small" spc="0" normalizeH="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u="none" strike="noStrike" kern="1200" cap="small" spc="0" normalizeH="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u="none" strike="noStrike" kern="1200" cap="small" spc="0" normalizeH="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u="none" strike="noStrike" kern="1200" cap="small" spc="0" normalizeH="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“Immorality” </a:t>
            </a:r>
            <a:r>
              <a:rPr kumimoji="0" lang="en-US" sz="45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u="none" strike="noStrike" kern="1200" cap="small" spc="0" normalizeH="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“Sexual </a:t>
            </a:r>
            <a:r>
              <a:rPr lang="en-US" sz="4500" i="1" dirty="0">
                <a:solidFill>
                  <a:srgbClr val="FFFFFF"/>
                </a:solidFill>
                <a:effectLst>
                  <a:glow rad="63500">
                    <a:srgbClr val="000000"/>
                  </a:glow>
                  <a:outerShdw blurRad="38100" dist="38100" dir="2700000" algn="tl">
                    <a:srgbClr val="000000">
                      <a:alpha val="43137"/>
                    </a:srgbClr>
                  </a:outerShdw>
                </a:effectLst>
                <a:latin typeface="Avenir Next LT Pro"/>
              </a:rPr>
              <a:t>Immorality</a:t>
            </a: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lang="en-US" sz="4500" cap="small" baseline="0" dirty="0">
                <a:solidFill>
                  <a:srgbClr val="FFFFFF"/>
                </a:solidFill>
                <a:effectLst>
                  <a:glow rad="63500">
                    <a:srgbClr val="000000"/>
                  </a:glow>
                  <a:outerShdw blurRad="38100" dist="38100" dir="2700000" algn="tl">
                    <a:srgbClr val="000000">
                      <a:alpha val="43137"/>
                    </a:srgbClr>
                  </a:outerShdw>
                </a:effectLst>
                <a:latin typeface="Avenir Next LT Pro"/>
              </a:rPr>
              <a:t>e</a:t>
            </a:r>
            <a:r>
              <a:rPr kumimoji="0" lang="en-US" sz="4500" b="0" u="none" strike="noStrike" kern="1200" cap="small" spc="0" normalizeH="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sv</a:t>
            </a:r>
            <a:r>
              <a:rPr kumimoji="0" lang="en-US" sz="45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endPar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Illicit sexual intercourse.</a:t>
            </a:r>
          </a:p>
        </p:txBody>
      </p:sp>
    </p:spTree>
    <p:extLst>
      <p:ext uri="{BB962C8B-B14F-4D97-AF65-F5344CB8AC3E}">
        <p14:creationId xmlns:p14="http://schemas.microsoft.com/office/powerpoint/2010/main" val="3298830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2" y="-1"/>
            <a:ext cx="6518347"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“Uncleanness” </a:t>
            </a:r>
            <a:r>
              <a:rPr kumimoji="0" lang="en-US" sz="45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u="none" strike="noStrike" kern="1200" cap="small" spc="0" normalizeH="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u="none" strike="noStrike" kern="1200" cap="small" spc="0" normalizeH="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u="none" strike="noStrike" kern="1200" cap="small" spc="0" normalizeH="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u="none" strike="noStrike" kern="1200" cap="small" spc="0" normalizeH="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u="none" strike="noStrike" kern="1200" cap="small" spc="0" normalizeH="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“Impurity” </a:t>
            </a:r>
            <a:r>
              <a:rPr kumimoji="0" lang="en-US" sz="45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u="none" strike="noStrike" kern="1200" cap="small" spc="0" normalizeH="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u="none" strike="noStrike" kern="1200" cap="small" spc="0" normalizeH="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u="none" strike="noStrike" kern="1200" cap="small" spc="0" normalizeH="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u="none" strike="noStrike" kern="1200" cap="small" spc="0" normalizeH="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u="none" strike="noStrike" kern="1200" cap="small" spc="0" normalizeH="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endPar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1490362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2862322"/>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2"/>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Identify two consequences of becoming circumcised.</a:t>
            </a:r>
          </a:p>
        </p:txBody>
      </p:sp>
    </p:spTree>
    <p:extLst>
      <p:ext uri="{BB962C8B-B14F-4D97-AF65-F5344CB8AC3E}">
        <p14:creationId xmlns:p14="http://schemas.microsoft.com/office/powerpoint/2010/main" val="3455405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632480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“Lewdness”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“Lasciviousness”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“Sensuality”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“Debauchery”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Indecent bodily movements, unchaste handling of males and females.</a:t>
            </a:r>
          </a:p>
        </p:txBody>
      </p:sp>
    </p:spTree>
    <p:extLst>
      <p:ext uri="{BB962C8B-B14F-4D97-AF65-F5344CB8AC3E}">
        <p14:creationId xmlns:p14="http://schemas.microsoft.com/office/powerpoint/2010/main" val="8290285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“Idolatry”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The worship of false gods.</a:t>
            </a:r>
          </a:p>
        </p:txBody>
      </p:sp>
    </p:spTree>
    <p:extLst>
      <p:ext uri="{BB962C8B-B14F-4D97-AF65-F5344CB8AC3E}">
        <p14:creationId xmlns:p14="http://schemas.microsoft.com/office/powerpoint/2010/main" val="109658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6324808"/>
          </a:xfrm>
          <a:prstGeom prst="rect">
            <a:avLst/>
          </a:prstGeom>
          <a:noFill/>
        </p:spPr>
        <p:txBody>
          <a:bodyPr wrap="square" rtlCol="0">
            <a:spAutoFit/>
          </a:bodyPr>
          <a:lstStyle/>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“Sorcery”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lang="en-US" sz="4500" cap="small" dirty="0" err="1">
                <a:solidFill>
                  <a:srgbClr val="FFFFFF"/>
                </a:solidFill>
                <a:effectLst>
                  <a:glow rad="63500">
                    <a:srgbClr val="000000"/>
                  </a:glow>
                  <a:outerShdw blurRad="38100" dist="38100" dir="2700000" algn="tl">
                    <a:srgbClr val="000000">
                      <a:alpha val="43137"/>
                    </a:srgbClr>
                  </a:outerShdw>
                </a:effectLst>
                <a:latin typeface="Avenir Next LT Pro"/>
              </a:rPr>
              <a:t>nk</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“Witchcraft”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914400" marR="0" lvl="0" indent="-914400" algn="l" defTabSz="914400" rtl="0" eaLnBrk="1" fontAlgn="auto" latinLnBrk="0" hangingPunct="1">
              <a:lnSpc>
                <a:spcPct val="100000"/>
              </a:lnSpc>
              <a:spcBef>
                <a:spcPts val="0"/>
              </a:spcBef>
              <a:spcAft>
                <a:spcPts val="0"/>
              </a:spcAft>
              <a:buClrTx/>
              <a:buSzTx/>
              <a:buFont typeface="+mj-lt"/>
              <a:buAutoNum type="arabicParenR"/>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The use or the administering of drugs.</a:t>
            </a:r>
          </a:p>
          <a:p>
            <a:pPr marL="914400" marR="0" lvl="0" indent="-914400" algn="l" defTabSz="914400" rtl="0" eaLnBrk="1" fontAlgn="auto" latinLnBrk="0" hangingPunct="1">
              <a:lnSpc>
                <a:spcPct val="100000"/>
              </a:lnSpc>
              <a:spcBef>
                <a:spcPts val="0"/>
              </a:spcBef>
              <a:spcAft>
                <a:spcPts val="0"/>
              </a:spcAft>
              <a:buClrTx/>
              <a:buSzTx/>
              <a:buFont typeface="+mj-lt"/>
              <a:buAutoNum type="arabicParenR"/>
              <a:tabLst/>
              <a:defRPr/>
            </a:pPr>
            <a:r>
              <a:rPr lang="en-US" sz="4500" dirty="0">
                <a:solidFill>
                  <a:srgbClr val="FFFF00"/>
                </a:solidFill>
                <a:effectLst>
                  <a:glow rad="63500">
                    <a:srgbClr val="000000"/>
                  </a:glow>
                  <a:outerShdw blurRad="38100" dist="38100" dir="2700000" algn="tl">
                    <a:srgbClr val="000000">
                      <a:alpha val="43137"/>
                    </a:srgbClr>
                  </a:outerShdw>
                </a:effectLst>
                <a:latin typeface="Avenir Next LT Pro"/>
              </a:rPr>
              <a:t>Poisoning.</a:t>
            </a:r>
          </a:p>
          <a:p>
            <a:pPr marL="914400" marR="0" lvl="0" indent="-914400" algn="l" defTabSz="914400" rtl="0" eaLnBrk="1" fontAlgn="auto" latinLnBrk="0" hangingPunct="1">
              <a:lnSpc>
                <a:spcPct val="100000"/>
              </a:lnSpc>
              <a:spcBef>
                <a:spcPts val="0"/>
              </a:spcBef>
              <a:spcAft>
                <a:spcPts val="0"/>
              </a:spcAft>
              <a:buClrTx/>
              <a:buSzTx/>
              <a:buFont typeface="+mj-lt"/>
              <a:buAutoNum type="arabicParenR"/>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Magical arts.</a:t>
            </a:r>
          </a:p>
        </p:txBody>
      </p:sp>
    </p:spTree>
    <p:extLst>
      <p:ext uri="{BB962C8B-B14F-4D97-AF65-F5344CB8AC3E}">
        <p14:creationId xmlns:p14="http://schemas.microsoft.com/office/powerpoint/2010/main" val="4205838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21698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“Hatred”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“Enmities”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lang="en-US" sz="4500" cap="small" dirty="0" err="1">
                <a:solidFill>
                  <a:srgbClr val="FFFFFF"/>
                </a:solidFill>
                <a:effectLst>
                  <a:glow rad="63500">
                    <a:srgbClr val="000000"/>
                  </a:glow>
                  <a:outerShdw blurRad="38100" dist="38100" dir="2700000" algn="tl">
                    <a:srgbClr val="000000">
                      <a:alpha val="43137"/>
                    </a:srgbClr>
                  </a:outerShdw>
                </a:effectLst>
                <a:latin typeface="Avenir Next LT Pro"/>
              </a:rPr>
              <a:t>asv</a:t>
            </a:r>
            <a:r>
              <a:rPr lang="en-US" sz="4500" cap="small" dirty="0">
                <a:solidFill>
                  <a:srgbClr val="FFFFFF"/>
                </a:solidFill>
                <a:effectLst>
                  <a:glow rad="63500">
                    <a:srgbClr val="000000"/>
                  </a:glow>
                  <a:outerShdw blurRad="38100" dist="38100" dir="2700000" algn="tl">
                    <a:srgbClr val="000000">
                      <a:alpha val="43137"/>
                    </a:srgbClr>
                  </a:outerShdw>
                </a:effectLst>
                <a:latin typeface="Avenir Next LT Pro"/>
              </a:rPr>
              <a:t>, </a:t>
            </a:r>
            <a:r>
              <a:rPr lang="en-US" sz="4500" cap="small" dirty="0" err="1">
                <a:solidFill>
                  <a:srgbClr val="FFFFFF"/>
                </a:solidFill>
                <a:effectLst>
                  <a:glow rad="63500">
                    <a:srgbClr val="000000"/>
                  </a:glow>
                  <a:outerShdw blurRad="38100" dist="38100" dir="2700000" algn="tl">
                    <a:srgbClr val="000000">
                      <a:alpha val="43137"/>
                    </a:srgbClr>
                  </a:outerShdw>
                </a:effectLst>
                <a:latin typeface="Avenir Next LT Pro"/>
              </a:rPr>
              <a:t>nasb</a:t>
            </a:r>
            <a:r>
              <a:rPr lang="en-US" sz="4500" cap="small" dirty="0">
                <a:solidFill>
                  <a:srgbClr val="FFFFFF"/>
                </a:solidFill>
                <a:effectLst>
                  <a:glow rad="63500">
                    <a:srgbClr val="000000"/>
                  </a:glow>
                  <a:outerShdw blurRad="38100" dist="38100" dir="2700000" algn="tl">
                    <a:srgbClr val="000000">
                      <a:alpha val="43137"/>
                    </a:srgbClr>
                  </a:outerShdw>
                </a:effectLst>
                <a:latin typeface="Avenir Next LT Pro"/>
              </a:rPr>
              <a:t>, </a:t>
            </a:r>
            <a:r>
              <a:rPr lang="en-US" sz="4500" cap="small" dirty="0" err="1">
                <a:solidFill>
                  <a:srgbClr val="FFFFFF"/>
                </a:solidFill>
                <a:effectLst>
                  <a:glow rad="63500">
                    <a:srgbClr val="000000"/>
                  </a:glow>
                  <a:outerShdw blurRad="38100" dist="38100" dir="2700000" algn="tl">
                    <a:srgbClr val="000000">
                      <a:alpha val="43137"/>
                    </a:srgbClr>
                  </a:outerShdw>
                </a:effectLst>
                <a:latin typeface="Avenir Next LT Pro"/>
              </a:rPr>
              <a:t>esv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p:txBody>
      </p:sp>
    </p:spTree>
    <p:extLst>
      <p:ext uri="{BB962C8B-B14F-4D97-AF65-F5344CB8AC3E}">
        <p14:creationId xmlns:p14="http://schemas.microsoft.com/office/powerpoint/2010/main" val="17693489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4939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“Contentions”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“Variance”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“Strife”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“Discord”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Strife, quarrel, especially rivalry, contention, wrangling.</a:t>
            </a:r>
          </a:p>
        </p:txBody>
      </p:sp>
    </p:spTree>
    <p:extLst>
      <p:ext uri="{BB962C8B-B14F-4D97-AF65-F5344CB8AC3E}">
        <p14:creationId xmlns:p14="http://schemas.microsoft.com/office/powerpoint/2010/main" val="35026081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“Jealousies”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“Emulations”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Unfavorable zeal.</a:t>
            </a:r>
          </a:p>
        </p:txBody>
      </p:sp>
    </p:spTree>
    <p:extLst>
      <p:ext uri="{BB962C8B-B14F-4D97-AF65-F5344CB8AC3E}">
        <p14:creationId xmlns:p14="http://schemas.microsoft.com/office/powerpoint/2010/main" val="2684862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“Outbursts of Wrath”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“Wrath”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“Outbursts of Anger”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“Fits of Anger”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lang="en-US" sz="4500" cap="small" dirty="0" err="1">
                <a:solidFill>
                  <a:srgbClr val="FFFFFF"/>
                </a:solidFill>
                <a:effectLst>
                  <a:glow rad="63500">
                    <a:srgbClr val="000000"/>
                  </a:glow>
                  <a:outerShdw blurRad="38100" dist="38100" dir="2700000" algn="tl">
                    <a:srgbClr val="000000">
                      <a:alpha val="43137"/>
                    </a:srgbClr>
                  </a:outerShdw>
                </a:effectLst>
                <a:latin typeface="Avenir Next LT Pro"/>
              </a:rPr>
              <a:t>esv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“Outbursts of Rage”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Passion, angry heat.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4500" dirty="0">
                <a:solidFill>
                  <a:srgbClr val="FFFF00"/>
                </a:solidFill>
                <a:effectLst>
                  <a:glow rad="63500">
                    <a:srgbClr val="000000"/>
                  </a:glow>
                  <a:outerShdw blurRad="38100" dist="38100" dir="2700000" algn="tl">
                    <a:srgbClr val="000000">
                      <a:alpha val="43137"/>
                    </a:srgbClr>
                  </a:outerShdw>
                </a:effectLst>
                <a:latin typeface="Avenir Next LT Pro"/>
              </a:rPr>
              <a:t>Fierceness.</a:t>
            </a:r>
            <a:endPar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3338375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563231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“Selfish Ambitions”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“Strife”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“Factions”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“Disputes”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lang="en-US" sz="4500" cap="small" dirty="0" err="1">
                <a:solidFill>
                  <a:srgbClr val="FFFFFF"/>
                </a:solidFill>
                <a:effectLst>
                  <a:glow rad="63500">
                    <a:srgbClr val="000000"/>
                  </a:glow>
                  <a:outerShdw blurRad="38100" dist="38100" dir="2700000" algn="tl">
                    <a:srgbClr val="000000">
                      <a:alpha val="43137"/>
                    </a:srgbClr>
                  </a:outerShdw>
                </a:effectLst>
                <a:latin typeface="Avenir Next LT Pro"/>
              </a:rPr>
              <a:t>nasb</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“Rivalries”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lang="en-US" sz="4500" cap="small" dirty="0">
                <a:solidFill>
                  <a:srgbClr val="FFFFFF"/>
                </a:solidFill>
                <a:effectLst>
                  <a:glow rad="63500">
                    <a:srgbClr val="000000"/>
                  </a:glow>
                  <a:outerShdw blurRad="38100" dist="38100" dir="2700000" algn="tl">
                    <a:srgbClr val="000000">
                      <a:alpha val="43137"/>
                    </a:srgbClr>
                  </a:outerShdw>
                </a:effectLst>
                <a:latin typeface="Avenir Next LT Pro"/>
              </a:rPr>
              <a:t>es</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Party-making, seeking to win followers.</a:t>
            </a:r>
          </a:p>
        </p:txBody>
      </p:sp>
    </p:spTree>
    <p:extLst>
      <p:ext uri="{BB962C8B-B14F-4D97-AF65-F5344CB8AC3E}">
        <p14:creationId xmlns:p14="http://schemas.microsoft.com/office/powerpoint/2010/main" val="923039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42473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“Dissensions”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“Seditions”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“Divisions”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4500" dirty="0">
                <a:solidFill>
                  <a:srgbClr val="FFFF00"/>
                </a:solidFill>
                <a:effectLst>
                  <a:glow rad="63500">
                    <a:srgbClr val="000000"/>
                  </a:glow>
                  <a:outerShdw blurRad="38100" dist="38100" dir="2700000" algn="tl">
                    <a:srgbClr val="000000">
                      <a:alpha val="43137"/>
                    </a:srgbClr>
                  </a:outerShdw>
                </a:effectLst>
                <a:latin typeface="Avenir Next LT Pro"/>
              </a:rPr>
              <a:t>Disunion.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Standing apart.</a:t>
            </a:r>
          </a:p>
        </p:txBody>
      </p:sp>
    </p:spTree>
    <p:extLst>
      <p:ext uri="{BB962C8B-B14F-4D97-AF65-F5344CB8AC3E}">
        <p14:creationId xmlns:p14="http://schemas.microsoft.com/office/powerpoint/2010/main" val="40313959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5632311"/>
          </a:xfrm>
          <a:prstGeom prst="rect">
            <a:avLst/>
          </a:prstGeom>
          <a:noFill/>
        </p:spPr>
        <p:txBody>
          <a:bodyPr wrap="square" rtlCol="0">
            <a:spAutoFit/>
          </a:bodyPr>
          <a:lstStyle/>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“Heresies”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“Parties”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“Factions”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“Divisions”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Opinion substituted for truth, leading to division and the formation of sects.</a:t>
            </a:r>
          </a:p>
        </p:txBody>
      </p:sp>
    </p:spTree>
    <p:extLst>
      <p:ext uri="{BB962C8B-B14F-4D97-AF65-F5344CB8AC3E}">
        <p14:creationId xmlns:p14="http://schemas.microsoft.com/office/powerpoint/2010/main" val="1836936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2169825"/>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3"/>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How is righteousness obtained?</a:t>
            </a:r>
          </a:p>
        </p:txBody>
      </p:sp>
    </p:spTree>
    <p:extLst>
      <p:ext uri="{BB962C8B-B14F-4D97-AF65-F5344CB8AC3E}">
        <p14:creationId xmlns:p14="http://schemas.microsoft.com/office/powerpoint/2010/main" val="36193634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“Envy”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Displeasure at the prosperity of others.</a:t>
            </a:r>
          </a:p>
        </p:txBody>
      </p:sp>
    </p:spTree>
    <p:extLst>
      <p:ext uri="{BB962C8B-B14F-4D97-AF65-F5344CB8AC3E}">
        <p14:creationId xmlns:p14="http://schemas.microsoft.com/office/powerpoint/2010/main" val="9394490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21698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“Murders”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a:defRPr/>
            </a:pPr>
            <a:r>
              <a:rPr lang="en-US" sz="4500" dirty="0">
                <a:solidFill>
                  <a:srgbClr val="FFFFFF"/>
                </a:solidFill>
                <a:effectLst>
                  <a:glow rad="63500">
                    <a:srgbClr val="000000"/>
                  </a:glow>
                  <a:outerShdw blurRad="38100" dist="38100" dir="2700000" algn="tl">
                    <a:srgbClr val="000000">
                      <a:alpha val="43137"/>
                    </a:srgbClr>
                  </a:outerShdw>
                </a:effectLst>
                <a:latin typeface="Avenir Next LT Pro"/>
              </a:rPr>
              <a:t>Omitted (</a:t>
            </a:r>
            <a:r>
              <a:rPr lang="en-US" sz="4500" cap="small" dirty="0" err="1">
                <a:solidFill>
                  <a:srgbClr val="FFFFFF"/>
                </a:solidFill>
                <a:effectLst>
                  <a:glow rad="63500">
                    <a:srgbClr val="000000"/>
                  </a:glow>
                  <a:outerShdw blurRad="38100" dist="38100" dir="2700000" algn="tl">
                    <a:srgbClr val="000000">
                      <a:alpha val="43137"/>
                    </a:srgbClr>
                  </a:outerShdw>
                </a:effectLst>
                <a:latin typeface="Avenir Next LT Pro"/>
              </a:rPr>
              <a:t>asv</a:t>
            </a:r>
            <a:r>
              <a:rPr lang="en-US" sz="4500" cap="small" dirty="0">
                <a:solidFill>
                  <a:srgbClr val="FFFFFF"/>
                </a:solidFill>
                <a:effectLst>
                  <a:glow rad="63500">
                    <a:srgbClr val="000000"/>
                  </a:glow>
                  <a:outerShdw blurRad="38100" dist="38100" dir="2700000" algn="tl">
                    <a:srgbClr val="000000">
                      <a:alpha val="43137"/>
                    </a:srgbClr>
                  </a:outerShdw>
                </a:effectLst>
                <a:latin typeface="Avenir Next LT Pro"/>
              </a:rPr>
              <a:t>, </a:t>
            </a:r>
            <a:r>
              <a:rPr lang="en-US" sz="4500" cap="small" dirty="0" err="1">
                <a:solidFill>
                  <a:srgbClr val="FFFFFF"/>
                </a:solidFill>
                <a:effectLst>
                  <a:glow rad="63500">
                    <a:srgbClr val="000000"/>
                  </a:glow>
                  <a:outerShdw blurRad="38100" dist="38100" dir="2700000" algn="tl">
                    <a:srgbClr val="000000">
                      <a:alpha val="43137"/>
                    </a:srgbClr>
                  </a:outerShdw>
                </a:effectLst>
                <a:latin typeface="Avenir Next LT Pro"/>
              </a:rPr>
              <a:t>nasb</a:t>
            </a:r>
            <a:r>
              <a:rPr lang="en-US" sz="4500" cap="small" dirty="0">
                <a:solidFill>
                  <a:srgbClr val="FFFFFF"/>
                </a:solidFill>
                <a:effectLst>
                  <a:glow rad="63500">
                    <a:srgbClr val="000000"/>
                  </a:glow>
                  <a:outerShdw blurRad="38100" dist="38100" dir="2700000" algn="tl">
                    <a:srgbClr val="000000">
                      <a:alpha val="43137"/>
                    </a:srgbClr>
                  </a:outerShdw>
                </a:effectLst>
                <a:latin typeface="Avenir Next LT Pro"/>
              </a:rPr>
              <a:t>, </a:t>
            </a:r>
            <a:r>
              <a:rPr lang="en-US" sz="4500" cap="small" dirty="0" err="1">
                <a:solidFill>
                  <a:srgbClr val="FFFFFF"/>
                </a:solidFill>
                <a:effectLst>
                  <a:glow rad="63500">
                    <a:srgbClr val="000000"/>
                  </a:glow>
                  <a:outerShdw blurRad="38100" dist="38100" dir="2700000" algn="tl">
                    <a:srgbClr val="000000">
                      <a:alpha val="43137"/>
                    </a:srgbClr>
                  </a:outerShdw>
                </a:effectLst>
                <a:latin typeface="Avenir Next LT Pro"/>
              </a:rPr>
              <a:t>esv</a:t>
            </a:r>
            <a:r>
              <a:rPr lang="en-US" sz="4500" cap="small" dirty="0">
                <a:solidFill>
                  <a:srgbClr val="FFFFFF"/>
                </a:solidFill>
                <a:effectLst>
                  <a:glow rad="63500">
                    <a:srgbClr val="000000"/>
                  </a:glow>
                  <a:outerShdw blurRad="38100" dist="38100" dir="2700000" algn="tl">
                    <a:srgbClr val="000000">
                      <a:alpha val="43137"/>
                    </a:srgbClr>
                  </a:outerShdw>
                </a:effectLst>
                <a:latin typeface="Avenir Next LT Pro"/>
              </a:rPr>
              <a:t>, </a:t>
            </a:r>
            <a:r>
              <a:rPr lang="en-US" sz="4500" cap="small" dirty="0" err="1">
                <a:solidFill>
                  <a:srgbClr val="FFFFFF"/>
                </a:solidFill>
                <a:effectLst>
                  <a:glow rad="63500">
                    <a:srgbClr val="000000"/>
                  </a:glow>
                  <a:outerShdw blurRad="38100" dist="38100" dir="2700000" algn="tl">
                    <a:srgbClr val="000000">
                      <a:alpha val="43137"/>
                    </a:srgbClr>
                  </a:outerShdw>
                </a:effectLst>
                <a:latin typeface="Avenir Next LT Pro"/>
              </a:rPr>
              <a:t>niv</a:t>
            </a:r>
            <a:r>
              <a:rPr lang="en-US" sz="4500" dirty="0">
                <a:solidFill>
                  <a:srgbClr val="FFFFFF"/>
                </a:solidFill>
                <a:effectLst>
                  <a:glow rad="63500">
                    <a:srgbClr val="000000"/>
                  </a:glow>
                  <a:outerShdw blurRad="38100" dist="38100" dir="2700000" algn="tl">
                    <a:srgbClr val="000000">
                      <a:alpha val="43137"/>
                    </a:srgbClr>
                  </a:outerShdw>
                </a:effectLst>
                <a:latin typeface="Avenir Next LT Pro"/>
              </a:rPr>
              <a:t>)</a:t>
            </a:r>
            <a:endPar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8099528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21698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“Drunkenness”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Intoxication.</a:t>
            </a:r>
          </a:p>
        </p:txBody>
      </p:sp>
    </p:spTree>
    <p:extLst>
      <p:ext uri="{BB962C8B-B14F-4D97-AF65-F5344CB8AC3E}">
        <p14:creationId xmlns:p14="http://schemas.microsoft.com/office/powerpoint/2010/main" val="27847366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“Revelries”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1" u="none" strike="noStrike" kern="1200" cap="none"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Revellings</a:t>
            </a: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“Carousing”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“Orgies”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p:txBody>
      </p:sp>
      <p:sp>
        <p:nvSpPr>
          <p:cNvPr id="6" name="TextBox 5">
            <a:extLst>
              <a:ext uri="{FF2B5EF4-FFF2-40B4-BE49-F238E27FC236}">
                <a16:creationId xmlns:a16="http://schemas.microsoft.com/office/drawing/2014/main" id="{2FE03B04-A0F2-0CC3-E893-33A365E9F904}"/>
              </a:ext>
            </a:extLst>
          </p:cNvPr>
          <p:cNvSpPr txBox="1"/>
          <p:nvPr/>
        </p:nvSpPr>
        <p:spPr>
          <a:xfrm>
            <a:off x="-2" y="3687891"/>
            <a:ext cx="12192000" cy="3170099"/>
          </a:xfrm>
          <a:prstGeom prst="rect">
            <a:avLst/>
          </a:prstGeom>
          <a:noFill/>
        </p:spPr>
        <p:txBody>
          <a:bodyPr wrap="square" rtlCol="0">
            <a:spAutoFit/>
          </a:bodyPr>
          <a:lstStyle/>
          <a:p>
            <a:r>
              <a:rPr kumimoji="0" lang="en-US" sz="40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A nocturnal and riotous procession of half-drunken and frolicsome fellows who after supper parade through the streets with torches and music in honor of Bacchus or some other deity, and sing and play before the houses of their male and female friends.</a:t>
            </a:r>
          </a:p>
        </p:txBody>
      </p:sp>
    </p:spTree>
    <p:extLst>
      <p:ext uri="{BB962C8B-B14F-4D97-AF65-F5344CB8AC3E}">
        <p14:creationId xmlns:p14="http://schemas.microsoft.com/office/powerpoint/2010/main" val="26767142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1477328"/>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17"/>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Is the list exhaustive?</a:t>
            </a:r>
            <a:endPar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30371982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2169825"/>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What becomes of </a:t>
            </a: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“those who practice such things?”</a:t>
            </a:r>
          </a:p>
        </p:txBody>
      </p:sp>
    </p:spTree>
    <p:extLst>
      <p:ext uri="{BB962C8B-B14F-4D97-AF65-F5344CB8AC3E}">
        <p14:creationId xmlns:p14="http://schemas.microsoft.com/office/powerpoint/2010/main" val="34398031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1477328"/>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19"/>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How many fruits of the Spirit are there?</a:t>
            </a:r>
            <a:endPar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12976757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1122363"/>
            <a:ext cx="6518347" cy="4939814"/>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20"/>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List the component elements of </a:t>
            </a: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“the fruit of the </a:t>
            </a:r>
            <a:r>
              <a:rPr kumimoji="0" lang="en-US" sz="4500" b="0" i="1" u="none" strike="noStrike" kern="1200" cap="none"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Spirit”</a:t>
            </a:r>
            <a:r>
              <a:rPr kumimoji="0" lang="en-US" sz="4500" b="0" u="none" strike="noStrike" kern="1200" cap="none"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and</a:t>
            </a:r>
            <a:r>
              <a:rPr kumimoji="0" lang="en-US" sz="45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identify which </a:t>
            </a: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“works of the flesh”</a:t>
            </a:r>
            <a:r>
              <a:rPr kumimoji="0" lang="en-US" sz="45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each one contradicts.</a:t>
            </a:r>
            <a:endPar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41096515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“Love”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p:txBody>
      </p:sp>
    </p:spTree>
    <p:extLst>
      <p:ext uri="{BB962C8B-B14F-4D97-AF65-F5344CB8AC3E}">
        <p14:creationId xmlns:p14="http://schemas.microsoft.com/office/powerpoint/2010/main" val="32522699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 name="TextBox 4">
            <a:extLst>
              <a:ext uri="{FF2B5EF4-FFF2-40B4-BE49-F238E27FC236}">
                <a16:creationId xmlns:a16="http://schemas.microsoft.com/office/drawing/2014/main" id="{3EA01B58-DD8A-9FE2-F41B-A07264E7A560}"/>
              </a:ext>
            </a:extLst>
          </p:cNvPr>
          <p:cNvSpPr txBox="1"/>
          <p:nvPr/>
        </p:nvSpPr>
        <p:spPr>
          <a:xfrm>
            <a:off x="-2" y="0"/>
            <a:ext cx="6096000" cy="69865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u="none" strike="noStrike" kern="1200" cap="none" spc="0" normalizeH="0" baseline="0" noProof="0" dirty="0">
                <a:ln>
                  <a:noFill/>
                </a:ln>
                <a:effectLst>
                  <a:glow>
                    <a:schemeClr val="bg1"/>
                  </a:glow>
                  <a:outerShdw blurRad="38100" dist="38100" dir="2700000" algn="tl">
                    <a:srgbClr val="000000">
                      <a:alpha val="43137"/>
                    </a:srgbClr>
                  </a:outerShdw>
                </a:effectLst>
                <a:uLnTx/>
                <a:uFillTx/>
                <a:latin typeface="Avenir Next LT Pro"/>
                <a:ea typeface="+mn-ea"/>
                <a:cs typeface="+mn-cs"/>
              </a:rPr>
              <a:t>Adultery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3200" b="1" dirty="0">
                <a:effectLst>
                  <a:glow>
                    <a:schemeClr val="bg1"/>
                  </a:glow>
                  <a:outerShdw blurRad="38100" dist="38100" dir="2700000" algn="tl">
                    <a:srgbClr val="000000">
                      <a:alpha val="43137"/>
                    </a:srgbClr>
                  </a:outerShdw>
                </a:effectLst>
                <a:latin typeface="Avenir Next LT Pro"/>
              </a:rPr>
              <a:t>Fornication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u="none" strike="noStrike" kern="1200" cap="none" spc="0" normalizeH="0" baseline="0" noProof="0" dirty="0">
                <a:ln>
                  <a:noFill/>
                </a:ln>
                <a:effectLst>
                  <a:glow>
                    <a:schemeClr val="bg1"/>
                  </a:glow>
                  <a:outerShdw blurRad="38100" dist="38100" dir="2700000" algn="tl">
                    <a:srgbClr val="000000">
                      <a:alpha val="43137"/>
                    </a:srgbClr>
                  </a:outerShdw>
                </a:effectLst>
                <a:uLnTx/>
                <a:uFillTx/>
                <a:latin typeface="Avenir Next LT Pro"/>
                <a:ea typeface="+mn-ea"/>
                <a:cs typeface="+mn-cs"/>
              </a:rPr>
              <a:t>Uncleanness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3200" b="1" dirty="0">
                <a:effectLst>
                  <a:glow>
                    <a:schemeClr val="bg1"/>
                  </a:glow>
                  <a:outerShdw blurRad="38100" dist="38100" dir="2700000" algn="tl">
                    <a:srgbClr val="000000">
                      <a:alpha val="43137"/>
                    </a:srgbClr>
                  </a:outerShdw>
                </a:effectLst>
                <a:latin typeface="Avenir Next LT Pro"/>
              </a:rPr>
              <a:t>Lewdness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u="none" strike="noStrike" kern="1200" cap="none" spc="0" normalizeH="0" baseline="0" noProof="0" dirty="0">
                <a:ln>
                  <a:noFill/>
                </a:ln>
                <a:effectLst>
                  <a:glow>
                    <a:schemeClr val="bg1"/>
                  </a:glow>
                  <a:outerShdw blurRad="38100" dist="38100" dir="2700000" algn="tl">
                    <a:srgbClr val="000000">
                      <a:alpha val="43137"/>
                    </a:srgbClr>
                  </a:outerShdw>
                </a:effectLst>
                <a:uLnTx/>
                <a:uFillTx/>
                <a:latin typeface="Avenir Next LT Pro"/>
                <a:ea typeface="+mn-ea"/>
                <a:cs typeface="+mn-cs"/>
              </a:rPr>
              <a:t>Idolatry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3200" b="1" dirty="0">
                <a:effectLst>
                  <a:glow>
                    <a:schemeClr val="bg1"/>
                  </a:glow>
                  <a:outerShdw blurRad="38100" dist="38100" dir="2700000" algn="tl">
                    <a:srgbClr val="000000">
                      <a:alpha val="43137"/>
                    </a:srgbClr>
                  </a:outerShdw>
                </a:effectLst>
                <a:latin typeface="Avenir Next LT Pro"/>
              </a:rPr>
              <a:t>Sorcery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u="none" strike="noStrike" kern="1200" cap="none" spc="0" normalizeH="0" baseline="0" noProof="0" dirty="0">
                <a:ln>
                  <a:noFill/>
                </a:ln>
                <a:effectLst>
                  <a:glow>
                    <a:schemeClr val="bg1"/>
                  </a:glow>
                  <a:outerShdw blurRad="38100" dist="38100" dir="2700000" algn="tl">
                    <a:srgbClr val="000000">
                      <a:alpha val="43137"/>
                    </a:srgbClr>
                  </a:outerShdw>
                </a:effectLst>
                <a:uLnTx/>
                <a:uFillTx/>
                <a:latin typeface="Avenir Next LT Pro"/>
                <a:ea typeface="+mn-ea"/>
                <a:cs typeface="+mn-cs"/>
              </a:rPr>
              <a:t>Hatred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3200" b="1" dirty="0">
                <a:effectLst>
                  <a:glow>
                    <a:schemeClr val="bg1"/>
                  </a:glow>
                  <a:outerShdw blurRad="38100" dist="38100" dir="2700000" algn="tl">
                    <a:srgbClr val="000000">
                      <a:alpha val="43137"/>
                    </a:srgbClr>
                  </a:outerShdw>
                </a:effectLst>
                <a:latin typeface="Avenir Next LT Pro"/>
              </a:rPr>
              <a:t>Contentions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u="none" strike="noStrike" kern="1200" cap="none" spc="0" normalizeH="0" baseline="0" noProof="0" dirty="0">
                <a:ln>
                  <a:noFill/>
                </a:ln>
                <a:effectLst>
                  <a:glow>
                    <a:schemeClr val="bg1"/>
                  </a:glow>
                  <a:outerShdw blurRad="38100" dist="38100" dir="2700000" algn="tl">
                    <a:srgbClr val="000000">
                      <a:alpha val="43137"/>
                    </a:srgbClr>
                  </a:outerShdw>
                </a:effectLst>
                <a:uLnTx/>
                <a:uFillTx/>
                <a:latin typeface="Avenir Next LT Pro"/>
                <a:ea typeface="+mn-ea"/>
                <a:cs typeface="+mn-cs"/>
              </a:rPr>
              <a:t>Jealousies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3200" b="1" dirty="0">
                <a:effectLst>
                  <a:glow>
                    <a:schemeClr val="bg1"/>
                  </a:glow>
                  <a:outerShdw blurRad="38100" dist="38100" dir="2700000" algn="tl">
                    <a:srgbClr val="000000">
                      <a:alpha val="43137"/>
                    </a:srgbClr>
                  </a:outerShdw>
                </a:effectLst>
                <a:latin typeface="Avenir Next LT Pro"/>
              </a:rPr>
              <a:t>Outbursts of Wrath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u="none" strike="noStrike" kern="1200" cap="none" spc="0" normalizeH="0" baseline="0" noProof="0" dirty="0">
                <a:ln>
                  <a:noFill/>
                </a:ln>
                <a:effectLst>
                  <a:glow>
                    <a:schemeClr val="bg1"/>
                  </a:glow>
                  <a:outerShdw blurRad="38100" dist="38100" dir="2700000" algn="tl">
                    <a:srgbClr val="000000">
                      <a:alpha val="43137"/>
                    </a:srgbClr>
                  </a:outerShdw>
                </a:effectLst>
                <a:uLnTx/>
                <a:uFillTx/>
                <a:latin typeface="Avenir Next LT Pro"/>
                <a:ea typeface="+mn-ea"/>
                <a:cs typeface="+mn-cs"/>
              </a:rPr>
              <a:t>Selfish Ambitions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3200" b="1" dirty="0">
                <a:effectLst>
                  <a:glow>
                    <a:schemeClr val="bg1"/>
                  </a:glow>
                  <a:outerShdw blurRad="38100" dist="38100" dir="2700000" algn="tl">
                    <a:srgbClr val="000000">
                      <a:alpha val="43137"/>
                    </a:srgbClr>
                  </a:outerShdw>
                </a:effectLst>
                <a:latin typeface="Avenir Next LT Pro"/>
              </a:rPr>
              <a:t>Dissensions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u="none" strike="noStrike" kern="1200" cap="none" spc="0" normalizeH="0" baseline="0" noProof="0" dirty="0">
                <a:ln>
                  <a:noFill/>
                </a:ln>
                <a:effectLst>
                  <a:glow>
                    <a:schemeClr val="bg1"/>
                  </a:glow>
                  <a:outerShdw blurRad="38100" dist="38100" dir="2700000" algn="tl">
                    <a:srgbClr val="000000">
                      <a:alpha val="43137"/>
                    </a:srgbClr>
                  </a:outerShdw>
                </a:effectLst>
                <a:uLnTx/>
                <a:uFillTx/>
                <a:latin typeface="Avenir Next LT Pro"/>
                <a:ea typeface="+mn-ea"/>
                <a:cs typeface="+mn-cs"/>
              </a:rPr>
              <a:t>Heresies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3200" b="1" dirty="0">
                <a:effectLst>
                  <a:glow>
                    <a:schemeClr val="bg1"/>
                  </a:glow>
                  <a:outerShdw blurRad="38100" dist="38100" dir="2700000" algn="tl">
                    <a:srgbClr val="000000">
                      <a:alpha val="43137"/>
                    </a:srgbClr>
                  </a:outerShdw>
                </a:effectLst>
                <a:latin typeface="Avenir Next LT Pro"/>
              </a:rPr>
              <a:t>Envy</a:t>
            </a:r>
            <a:endParaRPr kumimoji="0" lang="en-US" sz="3200" b="1" u="none" strike="noStrike" kern="1200" cap="none" spc="0" normalizeH="0" baseline="0" noProof="0" dirty="0">
              <a:ln>
                <a:noFill/>
              </a:ln>
              <a:effectLst>
                <a:glow>
                  <a:schemeClr val="bg1"/>
                </a:glow>
                <a:outerShdw blurRad="38100" dist="38100" dir="2700000" algn="tl">
                  <a:srgbClr val="000000">
                    <a:alpha val="43137"/>
                  </a:srgbClr>
                </a:outerShdw>
              </a:effectLst>
              <a:uLnTx/>
              <a:uFillTx/>
              <a:latin typeface="Avenir Next LT Pro"/>
              <a:ea typeface="+mn-ea"/>
              <a:cs typeface="+mn-cs"/>
            </a:endParaRPr>
          </a:p>
        </p:txBody>
      </p:sp>
      <p:sp>
        <p:nvSpPr>
          <p:cNvPr id="12" name="TextBox 11">
            <a:extLst>
              <a:ext uri="{FF2B5EF4-FFF2-40B4-BE49-F238E27FC236}">
                <a16:creationId xmlns:a16="http://schemas.microsoft.com/office/drawing/2014/main" id="{1B5E8756-86B2-A9B5-37C2-F22059E68BD2}"/>
              </a:ext>
            </a:extLst>
          </p:cNvPr>
          <p:cNvSpPr txBox="1"/>
          <p:nvPr/>
        </p:nvSpPr>
        <p:spPr>
          <a:xfrm>
            <a:off x="6096000" y="35858"/>
            <a:ext cx="6096001"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1"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Love</a:t>
            </a:r>
            <a:endParaRPr lang="en-US" sz="5000" b="1" dirty="0">
              <a:solidFill>
                <a:srgbClr val="FFFF00"/>
              </a:solidFill>
              <a:effectLst>
                <a:glow rad="63500">
                  <a:srgbClr val="000000"/>
                </a:glow>
                <a:outerShdw blurRad="38100" dist="38100" dir="2700000" algn="tl">
                  <a:srgbClr val="000000">
                    <a:alpha val="43137"/>
                  </a:srgbClr>
                </a:outerShdw>
              </a:effectLst>
              <a:latin typeface="Avenir Next LT Pro"/>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5000" dirty="0">
                <a:solidFill>
                  <a:srgbClr val="FFFFFF"/>
                </a:solidFill>
                <a:effectLst>
                  <a:glow rad="63500">
                    <a:srgbClr val="000000"/>
                  </a:glow>
                  <a:outerShdw blurRad="38100" dist="38100" dir="2700000" algn="tl">
                    <a:srgbClr val="000000">
                      <a:alpha val="43137"/>
                    </a:srgbClr>
                  </a:outerShdw>
                </a:effectLst>
                <a:latin typeface="Avenir Next LT Pro"/>
              </a:rPr>
              <a:t>Joy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Peace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5000" dirty="0">
                <a:solidFill>
                  <a:srgbClr val="FFFFFF"/>
                </a:solidFill>
                <a:effectLst>
                  <a:glow rad="63500">
                    <a:srgbClr val="000000"/>
                  </a:glow>
                  <a:outerShdw blurRad="38100" dist="38100" dir="2700000" algn="tl">
                    <a:srgbClr val="000000">
                      <a:alpha val="43137"/>
                    </a:srgbClr>
                  </a:outerShdw>
                </a:effectLst>
                <a:latin typeface="Avenir Next LT Pro"/>
              </a:rPr>
              <a:t>Longsuffering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5000" dirty="0">
                <a:solidFill>
                  <a:srgbClr val="FFFFFF"/>
                </a:solidFill>
                <a:effectLst>
                  <a:glow rad="63500">
                    <a:srgbClr val="000000"/>
                  </a:glow>
                  <a:outerShdw blurRad="38100" dist="38100" dir="2700000" algn="tl">
                    <a:srgbClr val="000000">
                      <a:alpha val="43137"/>
                    </a:srgbClr>
                  </a:outerShdw>
                </a:effectLst>
                <a:latin typeface="Avenir Next LT Pro"/>
              </a:rPr>
              <a:t>Goodness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5000" dirty="0">
                <a:solidFill>
                  <a:srgbClr val="FFFFFF"/>
                </a:solidFill>
                <a:effectLst>
                  <a:glow rad="63500">
                    <a:srgbClr val="000000"/>
                  </a:glow>
                  <a:outerShdw blurRad="38100" dist="38100" dir="2700000" algn="tl">
                    <a:srgbClr val="000000">
                      <a:alpha val="43137"/>
                    </a:srgbClr>
                  </a:outerShdw>
                </a:effectLst>
                <a:latin typeface="Avenir Next LT Pro"/>
              </a:rPr>
              <a:t>Gentleness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a:t>
            </a:r>
            <a:endParaRPr kumimoji="0" lang="en-US" sz="5000" b="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2305070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3554819"/>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4"/>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What had the Galatians been doing that they were </a:t>
            </a: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“hindered”</a:t>
            </a:r>
            <a:r>
              <a:rPr kumimoji="0" lang="en-US" sz="45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from continuing?</a:t>
            </a:r>
            <a:endPar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26829491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 name="TextBox 4">
            <a:extLst>
              <a:ext uri="{FF2B5EF4-FFF2-40B4-BE49-F238E27FC236}">
                <a16:creationId xmlns:a16="http://schemas.microsoft.com/office/drawing/2014/main" id="{3EA01B58-DD8A-9FE2-F41B-A07264E7A560}"/>
              </a:ext>
            </a:extLst>
          </p:cNvPr>
          <p:cNvSpPr txBox="1"/>
          <p:nvPr/>
        </p:nvSpPr>
        <p:spPr>
          <a:xfrm>
            <a:off x="-2" y="0"/>
            <a:ext cx="6096000" cy="69865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Adultery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Fornication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Uncleanness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Lewdness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Idolatry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Sorcery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Hatred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Contentions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Jealousies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Outbursts of Wrath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Selfish Ambitions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Dissensions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Heresies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Envy</a:t>
            </a:r>
          </a:p>
        </p:txBody>
      </p:sp>
      <p:sp>
        <p:nvSpPr>
          <p:cNvPr id="12" name="TextBox 11">
            <a:extLst>
              <a:ext uri="{FF2B5EF4-FFF2-40B4-BE49-F238E27FC236}">
                <a16:creationId xmlns:a16="http://schemas.microsoft.com/office/drawing/2014/main" id="{1B5E8756-86B2-A9B5-37C2-F22059E68BD2}"/>
              </a:ext>
            </a:extLst>
          </p:cNvPr>
          <p:cNvSpPr txBox="1"/>
          <p:nvPr/>
        </p:nvSpPr>
        <p:spPr>
          <a:xfrm>
            <a:off x="6096000" y="35858"/>
            <a:ext cx="6096001"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Love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Peace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Longsuffering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Goodness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a:t>
            </a:r>
            <a:endParaRPr kumimoji="0" lang="en-US" sz="50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1463111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“Joy”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Cheerfulness</a:t>
            </a:r>
            <a:r>
              <a:rPr lang="en-US" sz="4500" dirty="0">
                <a:solidFill>
                  <a:srgbClr val="FFFF00"/>
                </a:solidFill>
                <a:effectLst>
                  <a:glow rad="63500">
                    <a:srgbClr val="000000"/>
                  </a:glow>
                  <a:outerShdw blurRad="38100" dist="38100" dir="2700000" algn="tl">
                    <a:srgbClr val="000000">
                      <a:alpha val="43137"/>
                    </a:srgbClr>
                  </a:outerShdw>
                </a:effectLst>
                <a:latin typeface="Avenir Next LT Pro"/>
              </a:rPr>
              <a:t>, d</a:t>
            </a:r>
            <a:r>
              <a:rPr kumimoji="0" lang="en-US" sz="4500" b="0" i="0" u="none" strike="noStrike" kern="1200" cap="none" spc="0" normalizeH="0" baseline="0" noProof="0" dirty="0" err="1">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elight</a:t>
            </a:r>
            <a:r>
              <a:rPr lang="en-US" sz="4500" dirty="0">
                <a:solidFill>
                  <a:srgbClr val="FFFF00"/>
                </a:solidFill>
                <a:effectLst>
                  <a:glow rad="63500">
                    <a:srgbClr val="000000"/>
                  </a:glow>
                  <a:outerShdw blurRad="38100" dist="38100" dir="2700000" algn="tl">
                    <a:srgbClr val="000000">
                      <a:alpha val="43137"/>
                    </a:srgbClr>
                  </a:outerShdw>
                </a:effectLst>
                <a:latin typeface="Avenir Next LT Pro"/>
              </a:rPr>
              <a:t>, gladness.</a:t>
            </a:r>
            <a:endPar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19945836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 name="TextBox 4">
            <a:extLst>
              <a:ext uri="{FF2B5EF4-FFF2-40B4-BE49-F238E27FC236}">
                <a16:creationId xmlns:a16="http://schemas.microsoft.com/office/drawing/2014/main" id="{3EA01B58-DD8A-9FE2-F41B-A07264E7A560}"/>
              </a:ext>
            </a:extLst>
          </p:cNvPr>
          <p:cNvSpPr txBox="1"/>
          <p:nvPr/>
        </p:nvSpPr>
        <p:spPr>
          <a:xfrm>
            <a:off x="-2" y="0"/>
            <a:ext cx="6096000" cy="69865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Adultery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Fornication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Uncleanness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Lewdness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Idolatry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Sorcery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Hatred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Contentions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Jealousies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Outbursts of Wrath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Selfish Ambitions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Dissensions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Heresies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Envy</a:t>
            </a:r>
          </a:p>
        </p:txBody>
      </p:sp>
      <p:sp>
        <p:nvSpPr>
          <p:cNvPr id="12" name="TextBox 11">
            <a:extLst>
              <a:ext uri="{FF2B5EF4-FFF2-40B4-BE49-F238E27FC236}">
                <a16:creationId xmlns:a16="http://schemas.microsoft.com/office/drawing/2014/main" id="{1B5E8756-86B2-A9B5-37C2-F22059E68BD2}"/>
              </a:ext>
            </a:extLst>
          </p:cNvPr>
          <p:cNvSpPr txBox="1"/>
          <p:nvPr/>
        </p:nvSpPr>
        <p:spPr>
          <a:xfrm>
            <a:off x="6096000" y="35858"/>
            <a:ext cx="6096001"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Joy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Peace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Longsuffering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Goodness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a:t>
            </a:r>
            <a:endParaRPr kumimoji="0" lang="en-US" sz="50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27568466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 name="TextBox 4">
            <a:extLst>
              <a:ext uri="{FF2B5EF4-FFF2-40B4-BE49-F238E27FC236}">
                <a16:creationId xmlns:a16="http://schemas.microsoft.com/office/drawing/2014/main" id="{3EA01B58-DD8A-9FE2-F41B-A07264E7A560}"/>
              </a:ext>
            </a:extLst>
          </p:cNvPr>
          <p:cNvSpPr txBox="1"/>
          <p:nvPr/>
        </p:nvSpPr>
        <p:spPr>
          <a:xfrm>
            <a:off x="-2" y="0"/>
            <a:ext cx="6096000" cy="69865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Adultery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Fornication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Uncleanness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Lewdness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Idolatry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Sorcery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Hatred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Contentions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Jealousies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Outbursts of Wrath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Selfish Ambitions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Dissensions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Heresies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Envy</a:t>
            </a:r>
          </a:p>
        </p:txBody>
      </p:sp>
      <p:sp>
        <p:nvSpPr>
          <p:cNvPr id="12" name="TextBox 11">
            <a:extLst>
              <a:ext uri="{FF2B5EF4-FFF2-40B4-BE49-F238E27FC236}">
                <a16:creationId xmlns:a16="http://schemas.microsoft.com/office/drawing/2014/main" id="{1B5E8756-86B2-A9B5-37C2-F22059E68BD2}"/>
              </a:ext>
            </a:extLst>
          </p:cNvPr>
          <p:cNvSpPr txBox="1"/>
          <p:nvPr/>
        </p:nvSpPr>
        <p:spPr>
          <a:xfrm>
            <a:off x="6096000" y="35858"/>
            <a:ext cx="6096001"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Joy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Peace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Longsuffering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Goodness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a:t>
            </a:r>
            <a:endParaRPr kumimoji="0" lang="en-US" sz="50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10166062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“Peace”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Tranquility, harmony, concord.</a:t>
            </a:r>
          </a:p>
        </p:txBody>
      </p:sp>
    </p:spTree>
    <p:extLst>
      <p:ext uri="{BB962C8B-B14F-4D97-AF65-F5344CB8AC3E}">
        <p14:creationId xmlns:p14="http://schemas.microsoft.com/office/powerpoint/2010/main" val="32763886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 name="TextBox 4">
            <a:extLst>
              <a:ext uri="{FF2B5EF4-FFF2-40B4-BE49-F238E27FC236}">
                <a16:creationId xmlns:a16="http://schemas.microsoft.com/office/drawing/2014/main" id="{3EA01B58-DD8A-9FE2-F41B-A07264E7A560}"/>
              </a:ext>
            </a:extLst>
          </p:cNvPr>
          <p:cNvSpPr txBox="1"/>
          <p:nvPr/>
        </p:nvSpPr>
        <p:spPr>
          <a:xfrm>
            <a:off x="-2" y="0"/>
            <a:ext cx="6096000" cy="69865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Adultery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Fornication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Uncleanness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Lewdness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Idolatry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Sorcery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Hatred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Contentions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Jealousies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Outbursts of Wrath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Selfish Ambitions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Dissensions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Heresies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Envy</a:t>
            </a:r>
          </a:p>
        </p:txBody>
      </p:sp>
      <p:sp>
        <p:nvSpPr>
          <p:cNvPr id="12" name="TextBox 11">
            <a:extLst>
              <a:ext uri="{FF2B5EF4-FFF2-40B4-BE49-F238E27FC236}">
                <a16:creationId xmlns:a16="http://schemas.microsoft.com/office/drawing/2014/main" id="{1B5E8756-86B2-A9B5-37C2-F22059E68BD2}"/>
              </a:ext>
            </a:extLst>
          </p:cNvPr>
          <p:cNvSpPr txBox="1"/>
          <p:nvPr/>
        </p:nvSpPr>
        <p:spPr>
          <a:xfrm>
            <a:off x="6096000" y="35858"/>
            <a:ext cx="6096001"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Peace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Longsuffering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Goodness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a:t>
            </a:r>
            <a:endParaRPr kumimoji="0" lang="en-US" sz="50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12224624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 name="TextBox 4">
            <a:extLst>
              <a:ext uri="{FF2B5EF4-FFF2-40B4-BE49-F238E27FC236}">
                <a16:creationId xmlns:a16="http://schemas.microsoft.com/office/drawing/2014/main" id="{3EA01B58-DD8A-9FE2-F41B-A07264E7A560}"/>
              </a:ext>
            </a:extLst>
          </p:cNvPr>
          <p:cNvSpPr txBox="1"/>
          <p:nvPr/>
        </p:nvSpPr>
        <p:spPr>
          <a:xfrm>
            <a:off x="-2" y="0"/>
            <a:ext cx="6096000" cy="69865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Adultery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Fornication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Uncleanness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Lewdness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Idolatry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Sorcery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Hatred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Contentions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Jealousies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Outbursts of Wrath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Selfish Ambitions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Dissensions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Heresies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Envy</a:t>
            </a:r>
          </a:p>
        </p:txBody>
      </p:sp>
      <p:sp>
        <p:nvSpPr>
          <p:cNvPr id="12" name="TextBox 11">
            <a:extLst>
              <a:ext uri="{FF2B5EF4-FFF2-40B4-BE49-F238E27FC236}">
                <a16:creationId xmlns:a16="http://schemas.microsoft.com/office/drawing/2014/main" id="{1B5E8756-86B2-A9B5-37C2-F22059E68BD2}"/>
              </a:ext>
            </a:extLst>
          </p:cNvPr>
          <p:cNvSpPr txBox="1"/>
          <p:nvPr/>
        </p:nvSpPr>
        <p:spPr>
          <a:xfrm>
            <a:off x="6096000" y="35858"/>
            <a:ext cx="6096001"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Peace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Longsuffering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Goodness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a:t>
            </a:r>
            <a:endParaRPr kumimoji="0" lang="en-US" sz="50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36519197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42473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“Longsuffering”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“Patience”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Forbearance, endurance.</a:t>
            </a:r>
          </a:p>
        </p:txBody>
      </p:sp>
    </p:spTree>
    <p:extLst>
      <p:ext uri="{BB962C8B-B14F-4D97-AF65-F5344CB8AC3E}">
        <p14:creationId xmlns:p14="http://schemas.microsoft.com/office/powerpoint/2010/main" val="39403797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 name="TextBox 4">
            <a:extLst>
              <a:ext uri="{FF2B5EF4-FFF2-40B4-BE49-F238E27FC236}">
                <a16:creationId xmlns:a16="http://schemas.microsoft.com/office/drawing/2014/main" id="{3EA01B58-DD8A-9FE2-F41B-A07264E7A560}"/>
              </a:ext>
            </a:extLst>
          </p:cNvPr>
          <p:cNvSpPr txBox="1"/>
          <p:nvPr/>
        </p:nvSpPr>
        <p:spPr>
          <a:xfrm>
            <a:off x="-2" y="0"/>
            <a:ext cx="6096000" cy="69865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Adultery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Fornication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Uncleanness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Lewdness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Idolatry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Sorcery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Hatred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Contentions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Jealousies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Outbursts of Wrath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Selfish Ambitions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Dissensions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Heresies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Envy</a:t>
            </a:r>
          </a:p>
        </p:txBody>
      </p:sp>
      <p:sp>
        <p:nvSpPr>
          <p:cNvPr id="12" name="TextBox 11">
            <a:extLst>
              <a:ext uri="{FF2B5EF4-FFF2-40B4-BE49-F238E27FC236}">
                <a16:creationId xmlns:a16="http://schemas.microsoft.com/office/drawing/2014/main" id="{1B5E8756-86B2-A9B5-37C2-F22059E68BD2}"/>
              </a:ext>
            </a:extLst>
          </p:cNvPr>
          <p:cNvSpPr txBox="1"/>
          <p:nvPr/>
        </p:nvSpPr>
        <p:spPr>
          <a:xfrm>
            <a:off x="6096000" y="35858"/>
            <a:ext cx="6096001"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Peace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Longsuffering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Goodness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a:t>
            </a:r>
            <a:endParaRPr kumimoji="0" lang="en-US" sz="50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30677946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 name="TextBox 4">
            <a:extLst>
              <a:ext uri="{FF2B5EF4-FFF2-40B4-BE49-F238E27FC236}">
                <a16:creationId xmlns:a16="http://schemas.microsoft.com/office/drawing/2014/main" id="{3EA01B58-DD8A-9FE2-F41B-A07264E7A560}"/>
              </a:ext>
            </a:extLst>
          </p:cNvPr>
          <p:cNvSpPr txBox="1"/>
          <p:nvPr/>
        </p:nvSpPr>
        <p:spPr>
          <a:xfrm>
            <a:off x="-2" y="0"/>
            <a:ext cx="6096000" cy="69865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Adultery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Fornication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Uncleanness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Lewdness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Idolatry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Sorcery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Hatred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Contentions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Jealousies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Outbursts of Wrath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Selfish Ambitions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Dissensions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Heresies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Envy</a:t>
            </a:r>
          </a:p>
        </p:txBody>
      </p:sp>
      <p:sp>
        <p:nvSpPr>
          <p:cNvPr id="12" name="TextBox 11">
            <a:extLst>
              <a:ext uri="{FF2B5EF4-FFF2-40B4-BE49-F238E27FC236}">
                <a16:creationId xmlns:a16="http://schemas.microsoft.com/office/drawing/2014/main" id="{1B5E8756-86B2-A9B5-37C2-F22059E68BD2}"/>
              </a:ext>
            </a:extLst>
          </p:cNvPr>
          <p:cNvSpPr txBox="1"/>
          <p:nvPr/>
        </p:nvSpPr>
        <p:spPr>
          <a:xfrm>
            <a:off x="6096000" y="35858"/>
            <a:ext cx="6096001"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Peace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Longsuffering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Goodness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a:t>
            </a:r>
            <a:endParaRPr kumimoji="0" lang="en-US" sz="50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2839485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2169825"/>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5"/>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Whom had their present persuasion come from?</a:t>
            </a:r>
          </a:p>
        </p:txBody>
      </p:sp>
    </p:spTree>
    <p:extLst>
      <p:ext uri="{BB962C8B-B14F-4D97-AF65-F5344CB8AC3E}">
        <p14:creationId xmlns:p14="http://schemas.microsoft.com/office/powerpoint/2010/main" val="31522089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3554819"/>
          </a:xfrm>
          <a:prstGeom prst="rect">
            <a:avLst/>
          </a:prstGeom>
          <a:noFill/>
        </p:spPr>
        <p:txBody>
          <a:bodyPr wrap="square" rtlCol="0">
            <a:spAutoFit/>
          </a:bodyPr>
          <a:lstStyle/>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lang="en-US" sz="4500" cap="small" dirty="0" err="1">
                <a:solidFill>
                  <a:srgbClr val="FFFFFF"/>
                </a:solidFill>
                <a:effectLst>
                  <a:glow rad="63500">
                    <a:srgbClr val="000000"/>
                  </a:glow>
                  <a:outerShdw blurRad="38100" dist="38100" dir="2700000" algn="tl">
                    <a:srgbClr val="000000">
                      <a:alpha val="43137"/>
                    </a:srgbClr>
                  </a:outerShdw>
                </a:effectLst>
                <a:latin typeface="Avenir Next LT Pro"/>
              </a:rPr>
              <a:t>nk</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endPar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4500" i="1" dirty="0">
                <a:solidFill>
                  <a:srgbClr val="FFFFFF"/>
                </a:solidFill>
                <a:effectLst>
                  <a:glow rad="63500">
                    <a:srgbClr val="000000"/>
                  </a:glow>
                  <a:outerShdw blurRad="38100" dist="38100" dir="2700000" algn="tl">
                    <a:srgbClr val="000000">
                      <a:alpha val="43137"/>
                    </a:srgbClr>
                  </a:outerShdw>
                </a:effectLst>
                <a:latin typeface="Avenir Next LT Pro"/>
              </a:rPr>
              <a:t>“</a:t>
            </a: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Moral goodness, integrity</a:t>
            </a:r>
            <a:r>
              <a:rPr lang="en-US" sz="4500" dirty="0">
                <a:solidFill>
                  <a:srgbClr val="FFFF00"/>
                </a:solidFill>
                <a:effectLst>
                  <a:glow rad="63500">
                    <a:srgbClr val="000000"/>
                  </a:glow>
                  <a:outerShdw blurRad="38100" dist="38100" dir="2700000" algn="tl">
                    <a:srgbClr val="000000">
                      <a:alpha val="43137"/>
                    </a:srgbClr>
                  </a:outerShdw>
                </a:effectLst>
                <a:latin typeface="Avenir Next LT Pro"/>
              </a:rPr>
              <a:t>, benignity.</a:t>
            </a:r>
            <a:endPar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31407580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 name="TextBox 4">
            <a:extLst>
              <a:ext uri="{FF2B5EF4-FFF2-40B4-BE49-F238E27FC236}">
                <a16:creationId xmlns:a16="http://schemas.microsoft.com/office/drawing/2014/main" id="{3EA01B58-DD8A-9FE2-F41B-A07264E7A560}"/>
              </a:ext>
            </a:extLst>
          </p:cNvPr>
          <p:cNvSpPr txBox="1"/>
          <p:nvPr/>
        </p:nvSpPr>
        <p:spPr>
          <a:xfrm>
            <a:off x="-2" y="0"/>
            <a:ext cx="6096000" cy="69865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Adultery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Fornication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Uncleanness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Lewdness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Idolatry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Sorcery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Hatred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Contentions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Jealousies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Outbursts of Wrath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Selfish Ambitions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Dissensions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Heresies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Envy</a:t>
            </a:r>
          </a:p>
        </p:txBody>
      </p:sp>
      <p:sp>
        <p:nvSpPr>
          <p:cNvPr id="12" name="TextBox 11">
            <a:extLst>
              <a:ext uri="{FF2B5EF4-FFF2-40B4-BE49-F238E27FC236}">
                <a16:creationId xmlns:a16="http://schemas.microsoft.com/office/drawing/2014/main" id="{1B5E8756-86B2-A9B5-37C2-F22059E68BD2}"/>
              </a:ext>
            </a:extLst>
          </p:cNvPr>
          <p:cNvSpPr txBox="1"/>
          <p:nvPr/>
        </p:nvSpPr>
        <p:spPr>
          <a:xfrm>
            <a:off x="6096000" y="35858"/>
            <a:ext cx="6096001"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Peace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Longsuffering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Goodness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a:t>
            </a:r>
            <a:endParaRPr kumimoji="0" lang="en-US" sz="50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21999349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 name="TextBox 4">
            <a:extLst>
              <a:ext uri="{FF2B5EF4-FFF2-40B4-BE49-F238E27FC236}">
                <a16:creationId xmlns:a16="http://schemas.microsoft.com/office/drawing/2014/main" id="{3EA01B58-DD8A-9FE2-F41B-A07264E7A560}"/>
              </a:ext>
            </a:extLst>
          </p:cNvPr>
          <p:cNvSpPr txBox="1"/>
          <p:nvPr/>
        </p:nvSpPr>
        <p:spPr>
          <a:xfrm>
            <a:off x="-2" y="0"/>
            <a:ext cx="6096000" cy="69865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Adultery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Fornication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Uncleanness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Lewdness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Idolatry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Sorcery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Hatred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Contentions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Jealousies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Outbursts of Wrath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Selfish Ambitions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Dissensions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Heresies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Envy</a:t>
            </a:r>
          </a:p>
        </p:txBody>
      </p:sp>
      <p:sp>
        <p:nvSpPr>
          <p:cNvPr id="12" name="TextBox 11">
            <a:extLst>
              <a:ext uri="{FF2B5EF4-FFF2-40B4-BE49-F238E27FC236}">
                <a16:creationId xmlns:a16="http://schemas.microsoft.com/office/drawing/2014/main" id="{1B5E8756-86B2-A9B5-37C2-F22059E68BD2}"/>
              </a:ext>
            </a:extLst>
          </p:cNvPr>
          <p:cNvSpPr txBox="1"/>
          <p:nvPr/>
        </p:nvSpPr>
        <p:spPr>
          <a:xfrm>
            <a:off x="6096000" y="35858"/>
            <a:ext cx="6096001"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Peace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Longsuffering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Goodness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a:t>
            </a:r>
            <a:endParaRPr kumimoji="0" lang="en-US" sz="50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18484502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35548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lang="en-US" sz="4500" i="1" dirty="0">
                <a:solidFill>
                  <a:srgbClr val="FFFFFF"/>
                </a:solidFill>
                <a:effectLst>
                  <a:glow rad="63500">
                    <a:srgbClr val="000000"/>
                  </a:glow>
                  <a:outerShdw blurRad="38100" dist="38100" dir="2700000" algn="tl">
                    <a:srgbClr val="000000">
                      <a:alpha val="43137"/>
                    </a:srgbClr>
                  </a:outerShdw>
                </a:effectLst>
                <a:latin typeface="Avenir Next LT Pro"/>
              </a:rPr>
              <a:t>Goo</a:t>
            </a:r>
            <a:r>
              <a:rPr kumimoji="0" lang="en-US" sz="4500" b="0" i="1" u="none" strike="noStrike" kern="1200" cap="none"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dness</a:t>
            </a: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endPar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Virtue, beneficence</a:t>
            </a:r>
            <a:r>
              <a:rPr lang="en-US" sz="4500" dirty="0">
                <a:solidFill>
                  <a:srgbClr val="FFFF00"/>
                </a:solidFill>
                <a:effectLst>
                  <a:glow rad="63500">
                    <a:srgbClr val="000000"/>
                  </a:glow>
                  <a:outerShdw blurRad="38100" dist="38100" dir="2700000" algn="tl">
                    <a:srgbClr val="000000">
                      <a:alpha val="43137"/>
                    </a:srgbClr>
                  </a:outerShdw>
                </a:effectLst>
                <a:latin typeface="Avenir Next LT Pro"/>
              </a:rPr>
              <a:t>, uprightness of heart and life.</a:t>
            </a:r>
            <a:endPar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2708626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 name="TextBox 4">
            <a:extLst>
              <a:ext uri="{FF2B5EF4-FFF2-40B4-BE49-F238E27FC236}">
                <a16:creationId xmlns:a16="http://schemas.microsoft.com/office/drawing/2014/main" id="{3EA01B58-DD8A-9FE2-F41B-A07264E7A560}"/>
              </a:ext>
            </a:extLst>
          </p:cNvPr>
          <p:cNvSpPr txBox="1"/>
          <p:nvPr/>
        </p:nvSpPr>
        <p:spPr>
          <a:xfrm>
            <a:off x="-2" y="0"/>
            <a:ext cx="6096000" cy="69865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Adultery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Fornication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Uncleanness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Lewdness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Idolatry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Sorcery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Hatred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Contentions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Jealousies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Outbursts of Wrath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Selfish Ambitions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Dissensions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Heresies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Envy</a:t>
            </a:r>
          </a:p>
        </p:txBody>
      </p:sp>
      <p:sp>
        <p:nvSpPr>
          <p:cNvPr id="12" name="TextBox 11">
            <a:extLst>
              <a:ext uri="{FF2B5EF4-FFF2-40B4-BE49-F238E27FC236}">
                <a16:creationId xmlns:a16="http://schemas.microsoft.com/office/drawing/2014/main" id="{1B5E8756-86B2-A9B5-37C2-F22059E68BD2}"/>
              </a:ext>
            </a:extLst>
          </p:cNvPr>
          <p:cNvSpPr txBox="1"/>
          <p:nvPr/>
        </p:nvSpPr>
        <p:spPr>
          <a:xfrm>
            <a:off x="6096000" y="35858"/>
            <a:ext cx="6096001"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Peace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Longsuffering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Goodness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a:t>
            </a:r>
            <a:endParaRPr kumimoji="0" lang="en-US" sz="50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39314993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 name="TextBox 4">
            <a:extLst>
              <a:ext uri="{FF2B5EF4-FFF2-40B4-BE49-F238E27FC236}">
                <a16:creationId xmlns:a16="http://schemas.microsoft.com/office/drawing/2014/main" id="{3EA01B58-DD8A-9FE2-F41B-A07264E7A560}"/>
              </a:ext>
            </a:extLst>
          </p:cNvPr>
          <p:cNvSpPr txBox="1"/>
          <p:nvPr/>
        </p:nvSpPr>
        <p:spPr>
          <a:xfrm>
            <a:off x="-2" y="0"/>
            <a:ext cx="6096000" cy="69865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Adultery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Fornication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Uncleanness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Lewdness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Idolatry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Sorcery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Hatred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Contentions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Jealousies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Outbursts of Wrath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Selfish Ambitions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Dissensions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Heresies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Envy</a:t>
            </a:r>
          </a:p>
        </p:txBody>
      </p:sp>
      <p:sp>
        <p:nvSpPr>
          <p:cNvPr id="12" name="TextBox 11">
            <a:extLst>
              <a:ext uri="{FF2B5EF4-FFF2-40B4-BE49-F238E27FC236}">
                <a16:creationId xmlns:a16="http://schemas.microsoft.com/office/drawing/2014/main" id="{1B5E8756-86B2-A9B5-37C2-F22059E68BD2}"/>
              </a:ext>
            </a:extLst>
          </p:cNvPr>
          <p:cNvSpPr txBox="1"/>
          <p:nvPr/>
        </p:nvSpPr>
        <p:spPr>
          <a:xfrm>
            <a:off x="6096000" y="35858"/>
            <a:ext cx="6096001"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Peace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Longsuffering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Goodness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a:t>
            </a:r>
            <a:endParaRPr kumimoji="0" lang="en-US" sz="50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33968911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35548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endPar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a:p>
            <a:pPr>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“Faith”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endPar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Belief, </a:t>
            </a: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persuasion, conviction, assurance.</a:t>
            </a:r>
          </a:p>
        </p:txBody>
      </p:sp>
    </p:spTree>
    <p:extLst>
      <p:ext uri="{BB962C8B-B14F-4D97-AF65-F5344CB8AC3E}">
        <p14:creationId xmlns:p14="http://schemas.microsoft.com/office/powerpoint/2010/main" val="23396546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 name="TextBox 4">
            <a:extLst>
              <a:ext uri="{FF2B5EF4-FFF2-40B4-BE49-F238E27FC236}">
                <a16:creationId xmlns:a16="http://schemas.microsoft.com/office/drawing/2014/main" id="{3EA01B58-DD8A-9FE2-F41B-A07264E7A560}"/>
              </a:ext>
            </a:extLst>
          </p:cNvPr>
          <p:cNvSpPr txBox="1"/>
          <p:nvPr/>
        </p:nvSpPr>
        <p:spPr>
          <a:xfrm>
            <a:off x="-2" y="0"/>
            <a:ext cx="6096000" cy="69865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Adultery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Fornication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Uncleanness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Lewdness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Idolatry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Sorcery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Hatred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Contentions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Jealousies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Outbursts of Wrath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Selfish Ambitions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Dissensions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Heresies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Envy</a:t>
            </a:r>
          </a:p>
        </p:txBody>
      </p:sp>
      <p:sp>
        <p:nvSpPr>
          <p:cNvPr id="12" name="TextBox 11">
            <a:extLst>
              <a:ext uri="{FF2B5EF4-FFF2-40B4-BE49-F238E27FC236}">
                <a16:creationId xmlns:a16="http://schemas.microsoft.com/office/drawing/2014/main" id="{1B5E8756-86B2-A9B5-37C2-F22059E68BD2}"/>
              </a:ext>
            </a:extLst>
          </p:cNvPr>
          <p:cNvSpPr txBox="1"/>
          <p:nvPr/>
        </p:nvSpPr>
        <p:spPr>
          <a:xfrm>
            <a:off x="6096000" y="35858"/>
            <a:ext cx="6096001"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Peace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Longsuffering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Goodness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a:t>
            </a:r>
            <a:endParaRPr kumimoji="0" lang="en-US" sz="50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154645984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 name="TextBox 4">
            <a:extLst>
              <a:ext uri="{FF2B5EF4-FFF2-40B4-BE49-F238E27FC236}">
                <a16:creationId xmlns:a16="http://schemas.microsoft.com/office/drawing/2014/main" id="{3EA01B58-DD8A-9FE2-F41B-A07264E7A560}"/>
              </a:ext>
            </a:extLst>
          </p:cNvPr>
          <p:cNvSpPr txBox="1"/>
          <p:nvPr/>
        </p:nvSpPr>
        <p:spPr>
          <a:xfrm>
            <a:off x="-2" y="0"/>
            <a:ext cx="6096000" cy="69865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Adultery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Fornication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Uncleanness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Lewdness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Idolatry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Sorcery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Hatred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Contentions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Jealousies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Outbursts of Wrath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Selfish Ambitions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Dissensions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Heresies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Envy</a:t>
            </a:r>
          </a:p>
        </p:txBody>
      </p:sp>
      <p:sp>
        <p:nvSpPr>
          <p:cNvPr id="12" name="TextBox 11">
            <a:extLst>
              <a:ext uri="{FF2B5EF4-FFF2-40B4-BE49-F238E27FC236}">
                <a16:creationId xmlns:a16="http://schemas.microsoft.com/office/drawing/2014/main" id="{1B5E8756-86B2-A9B5-37C2-F22059E68BD2}"/>
              </a:ext>
            </a:extLst>
          </p:cNvPr>
          <p:cNvSpPr txBox="1"/>
          <p:nvPr/>
        </p:nvSpPr>
        <p:spPr>
          <a:xfrm>
            <a:off x="6096000" y="35858"/>
            <a:ext cx="6096001"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Peace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Longsuffering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Goodness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a:t>
            </a:r>
            <a:endParaRPr kumimoji="0" lang="en-US" sz="50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307864276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endPar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“Meekness”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endPar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Mildness, humility.</a:t>
            </a:r>
          </a:p>
        </p:txBody>
      </p:sp>
    </p:spTree>
    <p:extLst>
      <p:ext uri="{BB962C8B-B14F-4D97-AF65-F5344CB8AC3E}">
        <p14:creationId xmlns:p14="http://schemas.microsoft.com/office/powerpoint/2010/main" val="4011385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1477328"/>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6"/>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Describe </a:t>
            </a:r>
            <a:r>
              <a:rPr kumimoji="0" lang="en-US" sz="4500" b="0" i="0" u="none" strike="noStrike" kern="1200" cap="none" spc="0" normalizeH="0" baseline="0" noProof="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the potential of leaven.</a:t>
            </a:r>
            <a:endPar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129433529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 name="TextBox 4">
            <a:extLst>
              <a:ext uri="{FF2B5EF4-FFF2-40B4-BE49-F238E27FC236}">
                <a16:creationId xmlns:a16="http://schemas.microsoft.com/office/drawing/2014/main" id="{3EA01B58-DD8A-9FE2-F41B-A07264E7A560}"/>
              </a:ext>
            </a:extLst>
          </p:cNvPr>
          <p:cNvSpPr txBox="1"/>
          <p:nvPr/>
        </p:nvSpPr>
        <p:spPr>
          <a:xfrm>
            <a:off x="-2" y="0"/>
            <a:ext cx="6096000" cy="69865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Adultery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Fornication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Uncleanness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Lewdness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Idolatry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Sorcery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Hatred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Contentions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Jealousies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Outbursts of Wrath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Selfish Ambitions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Dissensions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Heresies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Envy</a:t>
            </a:r>
          </a:p>
        </p:txBody>
      </p:sp>
      <p:sp>
        <p:nvSpPr>
          <p:cNvPr id="12" name="TextBox 11">
            <a:extLst>
              <a:ext uri="{FF2B5EF4-FFF2-40B4-BE49-F238E27FC236}">
                <a16:creationId xmlns:a16="http://schemas.microsoft.com/office/drawing/2014/main" id="{1B5E8756-86B2-A9B5-37C2-F22059E68BD2}"/>
              </a:ext>
            </a:extLst>
          </p:cNvPr>
          <p:cNvSpPr txBox="1"/>
          <p:nvPr/>
        </p:nvSpPr>
        <p:spPr>
          <a:xfrm>
            <a:off x="6096000" y="35858"/>
            <a:ext cx="6096001"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Peace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Longsuffering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Goodness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a:t>
            </a:r>
            <a:endParaRPr kumimoji="0" lang="en-US" sz="50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28162645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 name="TextBox 4">
            <a:extLst>
              <a:ext uri="{FF2B5EF4-FFF2-40B4-BE49-F238E27FC236}">
                <a16:creationId xmlns:a16="http://schemas.microsoft.com/office/drawing/2014/main" id="{3EA01B58-DD8A-9FE2-F41B-A07264E7A560}"/>
              </a:ext>
            </a:extLst>
          </p:cNvPr>
          <p:cNvSpPr txBox="1"/>
          <p:nvPr/>
        </p:nvSpPr>
        <p:spPr>
          <a:xfrm>
            <a:off x="-2" y="0"/>
            <a:ext cx="6096000" cy="69865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Adultery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Fornication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Uncleanness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Lewdness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Idolatry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Sorcery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Hatred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Contentions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Jealousies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Outbursts of Wrath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Selfish Ambitions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Dissensions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Heresies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Envy</a:t>
            </a:r>
          </a:p>
        </p:txBody>
      </p:sp>
      <p:sp>
        <p:nvSpPr>
          <p:cNvPr id="12" name="TextBox 11">
            <a:extLst>
              <a:ext uri="{FF2B5EF4-FFF2-40B4-BE49-F238E27FC236}">
                <a16:creationId xmlns:a16="http://schemas.microsoft.com/office/drawing/2014/main" id="{1B5E8756-86B2-A9B5-37C2-F22059E68BD2}"/>
              </a:ext>
            </a:extLst>
          </p:cNvPr>
          <p:cNvSpPr txBox="1"/>
          <p:nvPr/>
        </p:nvSpPr>
        <p:spPr>
          <a:xfrm>
            <a:off x="6096000" y="35858"/>
            <a:ext cx="6096001"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Peace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Longsuffering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Goodness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a:t>
            </a:r>
            <a:endParaRPr kumimoji="0" lang="en-US" sz="50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21015313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0"/>
            <a:ext cx="6518347" cy="35548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nkjv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nasb</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esv</a:t>
            </a:r>
            <a:r>
              <a:rPr kumimoji="0" lang="en-US" sz="4500" b="0" i="0" u="none" strike="noStrike" kern="1200" cap="small"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niv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endPar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“Temperance” </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r>
              <a:rPr kumimoji="0" lang="en-US" sz="4500" b="0" i="0" u="none" strike="noStrike" kern="1200" cap="small" spc="0" normalizeH="0" baseline="0" noProof="0" dirty="0" err="1">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kjv</a:t>
            </a: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a:t>
            </a:r>
            <a:endPar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Continence, self-restraint.</a:t>
            </a:r>
          </a:p>
        </p:txBody>
      </p:sp>
    </p:spTree>
    <p:extLst>
      <p:ext uri="{BB962C8B-B14F-4D97-AF65-F5344CB8AC3E}">
        <p14:creationId xmlns:p14="http://schemas.microsoft.com/office/powerpoint/2010/main" val="111226314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 name="TextBox 4">
            <a:extLst>
              <a:ext uri="{FF2B5EF4-FFF2-40B4-BE49-F238E27FC236}">
                <a16:creationId xmlns:a16="http://schemas.microsoft.com/office/drawing/2014/main" id="{3EA01B58-DD8A-9FE2-F41B-A07264E7A560}"/>
              </a:ext>
            </a:extLst>
          </p:cNvPr>
          <p:cNvSpPr txBox="1"/>
          <p:nvPr/>
        </p:nvSpPr>
        <p:spPr>
          <a:xfrm>
            <a:off x="-2" y="0"/>
            <a:ext cx="6096000" cy="69865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Adultery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Fornication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Uncleanness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Lewdness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Idolatry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Sorcery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Hatred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Contentions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Jealousies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Outbursts of Wrath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Selfish Ambitions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Dissensions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Heresies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uLnTx/>
                <a:uFillTx/>
                <a:latin typeface="Avenir Next LT Pro"/>
                <a:ea typeface="+mn-ea"/>
                <a:cs typeface="+mn-cs"/>
              </a:rPr>
              <a:t>Envy</a:t>
            </a:r>
          </a:p>
        </p:txBody>
      </p:sp>
      <p:sp>
        <p:nvSpPr>
          <p:cNvPr id="12" name="TextBox 11">
            <a:extLst>
              <a:ext uri="{FF2B5EF4-FFF2-40B4-BE49-F238E27FC236}">
                <a16:creationId xmlns:a16="http://schemas.microsoft.com/office/drawing/2014/main" id="{1B5E8756-86B2-A9B5-37C2-F22059E68BD2}"/>
              </a:ext>
            </a:extLst>
          </p:cNvPr>
          <p:cNvSpPr txBox="1"/>
          <p:nvPr/>
        </p:nvSpPr>
        <p:spPr>
          <a:xfrm>
            <a:off x="6096000" y="35858"/>
            <a:ext cx="6096001"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Peace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Longsuffering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Goodness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a:t>
            </a:r>
          </a:p>
        </p:txBody>
      </p:sp>
    </p:spTree>
    <p:extLst>
      <p:ext uri="{BB962C8B-B14F-4D97-AF65-F5344CB8AC3E}">
        <p14:creationId xmlns:p14="http://schemas.microsoft.com/office/powerpoint/2010/main" val="7324775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 name="TextBox 4">
            <a:extLst>
              <a:ext uri="{FF2B5EF4-FFF2-40B4-BE49-F238E27FC236}">
                <a16:creationId xmlns:a16="http://schemas.microsoft.com/office/drawing/2014/main" id="{3EA01B58-DD8A-9FE2-F41B-A07264E7A560}"/>
              </a:ext>
            </a:extLst>
          </p:cNvPr>
          <p:cNvSpPr txBox="1"/>
          <p:nvPr/>
        </p:nvSpPr>
        <p:spPr>
          <a:xfrm>
            <a:off x="-2" y="0"/>
            <a:ext cx="6096000" cy="69865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Adultery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Fornication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Uncleanness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Lewdness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Idolatry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Sorcery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Hatred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Contentions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Jealousies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Outbursts of Wrath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Selfish Ambitions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Dissensions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Heresies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glow>
                    <a:srgbClr val="FFFFFF"/>
                  </a:glow>
                  <a:outerShdw blurRad="38100" dist="38100" dir="2700000" algn="tl">
                    <a:srgbClr val="000000">
                      <a:alpha val="43137"/>
                    </a:srgbClr>
                  </a:outerShdw>
                </a:effectLst>
                <a:highlight>
                  <a:srgbClr val="FFFF00"/>
                </a:highlight>
                <a:uLnTx/>
                <a:uFillTx/>
                <a:latin typeface="Avenir Next LT Pro"/>
                <a:ea typeface="+mn-ea"/>
                <a:cs typeface="+mn-cs"/>
              </a:rPr>
              <a:t>Envy</a:t>
            </a:r>
          </a:p>
        </p:txBody>
      </p:sp>
      <p:sp>
        <p:nvSpPr>
          <p:cNvPr id="12" name="TextBox 11">
            <a:extLst>
              <a:ext uri="{FF2B5EF4-FFF2-40B4-BE49-F238E27FC236}">
                <a16:creationId xmlns:a16="http://schemas.microsoft.com/office/drawing/2014/main" id="{1B5E8756-86B2-A9B5-37C2-F22059E68BD2}"/>
              </a:ext>
            </a:extLst>
          </p:cNvPr>
          <p:cNvSpPr txBox="1"/>
          <p:nvPr/>
        </p:nvSpPr>
        <p:spPr>
          <a:xfrm>
            <a:off x="6096000" y="35858"/>
            <a:ext cx="6096001" cy="70173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Joy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Peace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Longsuffering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Goodness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Faithfulness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Gentleness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00"/>
                </a:solidFill>
                <a:effectLst>
                  <a:glow rad="63500">
                    <a:srgbClr val="000000"/>
                  </a:glow>
                  <a:outerShdw blurRad="38100" dist="38100" dir="2700000" algn="tl">
                    <a:srgbClr val="000000">
                      <a:alpha val="43137"/>
                    </a:srgbClr>
                  </a:outerShdw>
                </a:effectLst>
                <a:uLnTx/>
                <a:uFillTx/>
                <a:latin typeface="Avenir Next LT Pro"/>
                <a:ea typeface="+mn-ea"/>
                <a:cs typeface="+mn-cs"/>
              </a:rPr>
              <a:t>Self-Control</a:t>
            </a:r>
          </a:p>
        </p:txBody>
      </p:sp>
    </p:spTree>
    <p:extLst>
      <p:ext uri="{BB962C8B-B14F-4D97-AF65-F5344CB8AC3E}">
        <p14:creationId xmlns:p14="http://schemas.microsoft.com/office/powerpoint/2010/main" val="35716925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2169825"/>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21"/>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Which law do the preceding virtues comport with?</a:t>
            </a:r>
            <a:endPar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5633022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3554819"/>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22"/>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What have </a:t>
            </a: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“those who are Christ’s</a:t>
            </a:r>
            <a:r>
              <a:rPr kumimoji="0" lang="en-US" sz="45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done and what do those who </a:t>
            </a:r>
            <a:r>
              <a:rPr kumimoji="0" lang="en-US" sz="4500" b="0" i="1"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“live in the Spirit</a:t>
            </a:r>
            <a:r>
              <a:rPr kumimoji="0" lang="en-US" sz="4500" b="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 do?</a:t>
            </a:r>
          </a:p>
        </p:txBody>
      </p:sp>
    </p:spTree>
    <p:extLst>
      <p:ext uri="{BB962C8B-B14F-4D97-AF65-F5344CB8AC3E}">
        <p14:creationId xmlns:p14="http://schemas.microsoft.com/office/powerpoint/2010/main" val="38178915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2862322"/>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23"/>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What behaviors will be refrained from when living and walking in </a:t>
            </a:r>
            <a:r>
              <a:rPr kumimoji="0" lang="en-US" sz="4500" b="0" i="0" u="none" strike="noStrike" kern="1200" cap="none" spc="0" normalizeH="0" baseline="0" noProof="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the Spirit?</a:t>
            </a:r>
            <a:endPar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endParaRPr>
          </a:p>
        </p:txBody>
      </p:sp>
    </p:spTree>
    <p:extLst>
      <p:ext uri="{BB962C8B-B14F-4D97-AF65-F5344CB8AC3E}">
        <p14:creationId xmlns:p14="http://schemas.microsoft.com/office/powerpoint/2010/main" val="2737861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2862322"/>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7"/>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What thoughts did Paul have about the two separate parties?</a:t>
            </a:r>
          </a:p>
        </p:txBody>
      </p:sp>
    </p:spTree>
    <p:extLst>
      <p:ext uri="{BB962C8B-B14F-4D97-AF65-F5344CB8AC3E}">
        <p14:creationId xmlns:p14="http://schemas.microsoft.com/office/powerpoint/2010/main" val="1785784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3554819"/>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8"/>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What was Paul experiencing and how did that confirm his stance on the subject?</a:t>
            </a:r>
          </a:p>
        </p:txBody>
      </p:sp>
    </p:spTree>
    <p:extLst>
      <p:ext uri="{BB962C8B-B14F-4D97-AF65-F5344CB8AC3E}">
        <p14:creationId xmlns:p14="http://schemas.microsoft.com/office/powerpoint/2010/main" val="1035498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15305-164C-44CD-9E0F-420C2DC1B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3F0F0"/>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D983374-3839-4F06-972D-B4C3CF2380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Picture 3" descr="Aesthetic liquid watercolor and ink">
            <a:extLst>
              <a:ext uri="{FF2B5EF4-FFF2-40B4-BE49-F238E27FC236}">
                <a16:creationId xmlns:a16="http://schemas.microsoft.com/office/drawing/2014/main" id="{094D55E6-F7AE-E21E-3D6D-DED8743950C1}"/>
              </a:ext>
            </a:extLst>
          </p:cNvPr>
          <p:cNvPicPr>
            <a:picLocks noChangeAspect="1"/>
          </p:cNvPicPr>
          <p:nvPr/>
        </p:nvPicPr>
        <p:blipFill rotWithShape="1">
          <a:blip r:embed="rId2"/>
          <a:srcRect l="855" r="28246"/>
          <a:stretch/>
        </p:blipFill>
        <p:spPr>
          <a:xfrm>
            <a:off x="4285860" y="10"/>
            <a:ext cx="7906139" cy="6857989"/>
          </a:xfrm>
          <a:prstGeom prst="rect">
            <a:avLst/>
          </a:prstGeom>
        </p:spPr>
      </p:pic>
      <p:sp useBgFill="1">
        <p:nvSpPr>
          <p:cNvPr id="13" name="Freeform: Shape 12">
            <a:extLst>
              <a:ext uri="{FF2B5EF4-FFF2-40B4-BE49-F238E27FC236}">
                <a16:creationId xmlns:a16="http://schemas.microsoft.com/office/drawing/2014/main" id="{F1D5403D-09EC-41DB-B916-A09C0E5AE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592970" cy="6858000"/>
          </a:xfrm>
          <a:custGeom>
            <a:avLst/>
            <a:gdLst>
              <a:gd name="connsiteX0" fmla="*/ 4912746 w 5592970"/>
              <a:gd name="connsiteY0" fmla="*/ 2355321 h 6897159"/>
              <a:gd name="connsiteX1" fmla="*/ 4714738 w 5592970"/>
              <a:gd name="connsiteY1" fmla="*/ 2553329 h 6897159"/>
              <a:gd name="connsiteX2" fmla="*/ 4912746 w 5592970"/>
              <a:gd name="connsiteY2" fmla="*/ 2751337 h 6897159"/>
              <a:gd name="connsiteX3" fmla="*/ 5110754 w 5592970"/>
              <a:gd name="connsiteY3" fmla="*/ 2553329 h 6897159"/>
              <a:gd name="connsiteX4" fmla="*/ 4912746 w 5592970"/>
              <a:gd name="connsiteY4" fmla="*/ 2355321 h 6897159"/>
              <a:gd name="connsiteX5" fmla="*/ 4769785 w 5592970"/>
              <a:gd name="connsiteY5" fmla="*/ 1301525 h 6897159"/>
              <a:gd name="connsiteX6" fmla="*/ 4358192 w 5592970"/>
              <a:gd name="connsiteY6" fmla="*/ 1713118 h 6897159"/>
              <a:gd name="connsiteX7" fmla="*/ 4769785 w 5592970"/>
              <a:gd name="connsiteY7" fmla="*/ 2124711 h 6897159"/>
              <a:gd name="connsiteX8" fmla="*/ 5181378 w 5592970"/>
              <a:gd name="connsiteY8" fmla="*/ 1713118 h 6897159"/>
              <a:gd name="connsiteX9" fmla="*/ 4769785 w 5592970"/>
              <a:gd name="connsiteY9" fmla="*/ 1301525 h 6897159"/>
              <a:gd name="connsiteX10" fmla="*/ 1485712 w 5592970"/>
              <a:gd name="connsiteY10" fmla="*/ 0 h 6897159"/>
              <a:gd name="connsiteX11" fmla="*/ 1911850 w 5592970"/>
              <a:gd name="connsiteY11" fmla="*/ 0 h 6897159"/>
              <a:gd name="connsiteX12" fmla="*/ 4693359 w 5592970"/>
              <a:gd name="connsiteY12" fmla="*/ 0 h 6897159"/>
              <a:gd name="connsiteX13" fmla="*/ 4687196 w 5592970"/>
              <a:gd name="connsiteY13" fmla="*/ 186052 h 6897159"/>
              <a:gd name="connsiteX14" fmla="*/ 4689492 w 5592970"/>
              <a:gd name="connsiteY14" fmla="*/ 422393 h 6897159"/>
              <a:gd name="connsiteX15" fmla="*/ 5029277 w 5592970"/>
              <a:gd name="connsiteY15" fmla="*/ 1074198 h 6897159"/>
              <a:gd name="connsiteX16" fmla="*/ 5368989 w 5592970"/>
              <a:gd name="connsiteY16" fmla="*/ 2604190 h 6897159"/>
              <a:gd name="connsiteX17" fmla="*/ 5030698 w 5592970"/>
              <a:gd name="connsiteY17" fmla="*/ 3182337 h 6897159"/>
              <a:gd name="connsiteX18" fmla="*/ 4910556 w 5592970"/>
              <a:gd name="connsiteY18" fmla="*/ 4667756 h 6897159"/>
              <a:gd name="connsiteX19" fmla="*/ 5374561 w 5592970"/>
              <a:gd name="connsiteY19" fmla="*/ 5703238 h 6897159"/>
              <a:gd name="connsiteX20" fmla="*/ 5591170 w 5592970"/>
              <a:gd name="connsiteY20" fmla="*/ 6745970 h 6897159"/>
              <a:gd name="connsiteX21" fmla="*/ 5592970 w 5592970"/>
              <a:gd name="connsiteY21" fmla="*/ 6897158 h 6897159"/>
              <a:gd name="connsiteX22" fmla="*/ 2734191 w 5592970"/>
              <a:gd name="connsiteY22" fmla="*/ 6897158 h 6897159"/>
              <a:gd name="connsiteX23" fmla="*/ 2734191 w 5592970"/>
              <a:gd name="connsiteY23" fmla="*/ 6897159 h 6897159"/>
              <a:gd name="connsiteX24" fmla="*/ 0 w 5592970"/>
              <a:gd name="connsiteY24" fmla="*/ 6897159 h 6897159"/>
              <a:gd name="connsiteX25" fmla="*/ 0 w 5592970"/>
              <a:gd name="connsiteY25" fmla="*/ 1 h 6897159"/>
              <a:gd name="connsiteX26" fmla="*/ 1485712 w 5592970"/>
              <a:gd name="connsiteY26" fmla="*/ 1 h 689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592970" h="6897159">
                <a:moveTo>
                  <a:pt x="4912746" y="2355321"/>
                </a:moveTo>
                <a:cubicBezTo>
                  <a:pt x="4803389" y="2355321"/>
                  <a:pt x="4714738" y="2443972"/>
                  <a:pt x="4714738" y="2553329"/>
                </a:cubicBezTo>
                <a:cubicBezTo>
                  <a:pt x="4714738" y="2662686"/>
                  <a:pt x="4803389" y="2751337"/>
                  <a:pt x="4912746" y="2751337"/>
                </a:cubicBezTo>
                <a:cubicBezTo>
                  <a:pt x="5022103" y="2751337"/>
                  <a:pt x="5110754" y="2662686"/>
                  <a:pt x="5110754" y="2553329"/>
                </a:cubicBezTo>
                <a:cubicBezTo>
                  <a:pt x="5110754" y="2443972"/>
                  <a:pt x="5022103" y="2355321"/>
                  <a:pt x="4912746" y="2355321"/>
                </a:cubicBezTo>
                <a:close/>
                <a:moveTo>
                  <a:pt x="4769785" y="1301525"/>
                </a:moveTo>
                <a:cubicBezTo>
                  <a:pt x="4542468" y="1301525"/>
                  <a:pt x="4358192" y="1485801"/>
                  <a:pt x="4358192" y="1713118"/>
                </a:cubicBezTo>
                <a:cubicBezTo>
                  <a:pt x="4358192" y="1940435"/>
                  <a:pt x="4542468" y="2124711"/>
                  <a:pt x="4769785" y="2124711"/>
                </a:cubicBezTo>
                <a:cubicBezTo>
                  <a:pt x="4997102" y="2124711"/>
                  <a:pt x="5181378" y="1940435"/>
                  <a:pt x="5181378" y="1713118"/>
                </a:cubicBezTo>
                <a:cubicBezTo>
                  <a:pt x="5181378" y="1485801"/>
                  <a:pt x="4997102" y="1301525"/>
                  <a:pt x="4769785" y="1301525"/>
                </a:cubicBezTo>
                <a:close/>
                <a:moveTo>
                  <a:pt x="1485712" y="0"/>
                </a:moveTo>
                <a:lnTo>
                  <a:pt x="1911850" y="0"/>
                </a:lnTo>
                <a:lnTo>
                  <a:pt x="4693359" y="0"/>
                </a:lnTo>
                <a:lnTo>
                  <a:pt x="4687196" y="186052"/>
                </a:lnTo>
                <a:cubicBezTo>
                  <a:pt x="4686166" y="265025"/>
                  <a:pt x="4686829" y="343862"/>
                  <a:pt x="4689492" y="422393"/>
                </a:cubicBezTo>
                <a:cubicBezTo>
                  <a:pt x="4699496" y="713539"/>
                  <a:pt x="4872938" y="896626"/>
                  <a:pt x="5029277" y="1074198"/>
                </a:cubicBezTo>
                <a:cubicBezTo>
                  <a:pt x="5418992" y="1516672"/>
                  <a:pt x="5551614" y="2043761"/>
                  <a:pt x="5368989" y="2604190"/>
                </a:cubicBezTo>
                <a:cubicBezTo>
                  <a:pt x="5298163" y="2821542"/>
                  <a:pt x="5160452" y="3010355"/>
                  <a:pt x="5030698" y="3182337"/>
                </a:cubicBezTo>
                <a:cubicBezTo>
                  <a:pt x="4682698" y="3643429"/>
                  <a:pt x="4696957" y="4178177"/>
                  <a:pt x="4910556" y="4667756"/>
                </a:cubicBezTo>
                <a:cubicBezTo>
                  <a:pt x="5062728" y="5015306"/>
                  <a:pt x="5245193" y="5341884"/>
                  <a:pt x="5374561" y="5703238"/>
                </a:cubicBezTo>
                <a:cubicBezTo>
                  <a:pt x="5500512" y="6053410"/>
                  <a:pt x="5575240" y="6402760"/>
                  <a:pt x="5591170" y="6745970"/>
                </a:cubicBezTo>
                <a:lnTo>
                  <a:pt x="5592970" y="6897158"/>
                </a:lnTo>
                <a:lnTo>
                  <a:pt x="2734191" y="6897158"/>
                </a:lnTo>
                <a:lnTo>
                  <a:pt x="2734191" y="6897159"/>
                </a:lnTo>
                <a:lnTo>
                  <a:pt x="0" y="6897159"/>
                </a:lnTo>
                <a:lnTo>
                  <a:pt x="0" y="1"/>
                </a:lnTo>
                <a:lnTo>
                  <a:pt x="1485712"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A864CA9-CE4F-CCC1-778C-965B765AD800}"/>
              </a:ext>
            </a:extLst>
          </p:cNvPr>
          <p:cNvSpPr>
            <a:spLocks noGrp="1"/>
          </p:cNvSpPr>
          <p:nvPr>
            <p:ph type="ctrTitle"/>
          </p:nvPr>
        </p:nvSpPr>
        <p:spPr>
          <a:xfrm>
            <a:off x="80683" y="1122363"/>
            <a:ext cx="4205176" cy="858837"/>
          </a:xfrm>
        </p:spPr>
        <p:txBody>
          <a:bodyPr>
            <a:normAutofit fontScale="90000"/>
          </a:bodyPr>
          <a:lstStyle/>
          <a:p>
            <a:pPr algn="ctr"/>
            <a:r>
              <a:rPr lang="en-US" sz="5500" dirty="0"/>
              <a:t>GALATIANS</a:t>
            </a:r>
          </a:p>
        </p:txBody>
      </p:sp>
      <p:sp>
        <p:nvSpPr>
          <p:cNvPr id="3" name="Subtitle 2">
            <a:extLst>
              <a:ext uri="{FF2B5EF4-FFF2-40B4-BE49-F238E27FC236}">
                <a16:creationId xmlns:a16="http://schemas.microsoft.com/office/drawing/2014/main" id="{C770B19F-8F0A-852D-3E9C-25B74F0F379D}"/>
              </a:ext>
            </a:extLst>
          </p:cNvPr>
          <p:cNvSpPr>
            <a:spLocks noGrp="1"/>
          </p:cNvSpPr>
          <p:nvPr>
            <p:ph type="subTitle" idx="1"/>
          </p:nvPr>
        </p:nvSpPr>
        <p:spPr>
          <a:xfrm>
            <a:off x="80683" y="2570164"/>
            <a:ext cx="4205176" cy="858836"/>
          </a:xfrm>
        </p:spPr>
        <p:txBody>
          <a:bodyPr>
            <a:normAutofit/>
          </a:bodyPr>
          <a:lstStyle/>
          <a:p>
            <a:pPr algn="ctr"/>
            <a:r>
              <a:rPr lang="en-US" sz="4500" cap="small" dirty="0"/>
              <a:t>Chapter Five</a:t>
            </a:r>
          </a:p>
        </p:txBody>
      </p:sp>
      <p:sp>
        <p:nvSpPr>
          <p:cNvPr id="5" name="TextBox 4">
            <a:extLst>
              <a:ext uri="{FF2B5EF4-FFF2-40B4-BE49-F238E27FC236}">
                <a16:creationId xmlns:a16="http://schemas.microsoft.com/office/drawing/2014/main" id="{3EA01B58-DD8A-9FE2-F41B-A07264E7A560}"/>
              </a:ext>
            </a:extLst>
          </p:cNvPr>
          <p:cNvSpPr txBox="1"/>
          <p:nvPr/>
        </p:nvSpPr>
        <p:spPr>
          <a:xfrm>
            <a:off x="5673653" y="2570164"/>
            <a:ext cx="6518347" cy="2169825"/>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9"/>
              <a:tabLst/>
              <a:defRPr/>
            </a:pPr>
            <a:r>
              <a:rPr kumimoji="0" lang="en-US" sz="4500" b="0" i="0" u="none" strike="noStrike" kern="1200" cap="none" spc="0" normalizeH="0" baseline="0" noProof="0" dirty="0">
                <a:ln>
                  <a:noFill/>
                </a:ln>
                <a:solidFill>
                  <a:srgbClr val="FFFFFF"/>
                </a:solidFill>
                <a:effectLst>
                  <a:glow rad="63500">
                    <a:srgbClr val="000000"/>
                  </a:glow>
                  <a:outerShdw blurRad="38100" dist="38100" dir="2700000" algn="tl">
                    <a:srgbClr val="000000">
                      <a:alpha val="43137"/>
                    </a:srgbClr>
                  </a:outerShdw>
                </a:effectLst>
                <a:uLnTx/>
                <a:uFillTx/>
                <a:latin typeface="Avenir Next LT Pro"/>
                <a:ea typeface="+mn-ea"/>
                <a:cs typeface="+mn-cs"/>
              </a:rPr>
              <a:t>What did Paul wish the troublemakers would do?</a:t>
            </a:r>
          </a:p>
        </p:txBody>
      </p:sp>
    </p:spTree>
    <p:extLst>
      <p:ext uri="{BB962C8B-B14F-4D97-AF65-F5344CB8AC3E}">
        <p14:creationId xmlns:p14="http://schemas.microsoft.com/office/powerpoint/2010/main" val="723405062"/>
      </p:ext>
    </p:extLst>
  </p:cSld>
  <p:clrMapOvr>
    <a:masterClrMapping/>
  </p:clrMapOvr>
</p:sld>
</file>

<file path=ppt/theme/theme1.xml><?xml version="1.0" encoding="utf-8"?>
<a:theme xmlns:a="http://schemas.openxmlformats.org/drawingml/2006/main" name="SplashVTI">
  <a:themeElements>
    <a:clrScheme name="AnalogousFromRegularSeedRightStep">
      <a:dk1>
        <a:srgbClr val="000000"/>
      </a:dk1>
      <a:lt1>
        <a:srgbClr val="FFFFFF"/>
      </a:lt1>
      <a:dk2>
        <a:srgbClr val="2E1B30"/>
      </a:dk2>
      <a:lt2>
        <a:srgbClr val="F3F0F0"/>
      </a:lt2>
      <a:accent1>
        <a:srgbClr val="45AFAD"/>
      </a:accent1>
      <a:accent2>
        <a:srgbClr val="3B82B1"/>
      </a:accent2>
      <a:accent3>
        <a:srgbClr val="4D63C3"/>
      </a:accent3>
      <a:accent4>
        <a:srgbClr val="593EB3"/>
      </a:accent4>
      <a:accent5>
        <a:srgbClr val="994DC3"/>
      </a:accent5>
      <a:accent6>
        <a:srgbClr val="B13BAA"/>
      </a:accent6>
      <a:hlink>
        <a:srgbClr val="BF3F42"/>
      </a:hlink>
      <a:folHlink>
        <a:srgbClr val="7F7F7F"/>
      </a:folHlink>
    </a:clrScheme>
    <a:fontScheme name="Custom 23">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lashVTI" id="{CD38C481-21EC-466B-953B-A1440B42712A}" vid="{D3E4813C-1D98-48C2-AF59-2D0D78E25500}"/>
    </a:ext>
  </a:extLst>
</a:theme>
</file>

<file path=docProps/app.xml><?xml version="1.0" encoding="utf-8"?>
<Properties xmlns="http://schemas.openxmlformats.org/officeDocument/2006/extended-properties" xmlns:vt="http://schemas.openxmlformats.org/officeDocument/2006/docPropsVTypes">
  <TotalTime>0</TotalTime>
  <Words>1620</Words>
  <Application>Microsoft Office PowerPoint</Application>
  <PresentationFormat>Widescreen</PresentationFormat>
  <Paragraphs>622</Paragraphs>
  <Slides>67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67</vt:i4>
      </vt:variant>
    </vt:vector>
  </HeadingPairs>
  <TitlesOfParts>
    <vt:vector size="71" baseType="lpstr">
      <vt:lpstr>Arial</vt:lpstr>
      <vt:lpstr>Avenir Next LT Pro</vt:lpstr>
      <vt:lpstr>Posterama</vt:lpstr>
      <vt:lpstr>SplashVTI</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GALATIANS</vt:lpstr>
      <vt:lpstr>PowerPoint Presentation</vt:lpstr>
      <vt:lpstr>PowerPoint Presentation</vt:lpstr>
      <vt:lpstr>GALATIANS</vt:lpstr>
      <vt:lpstr>PowerPoint Presentation</vt:lpstr>
      <vt:lpstr>PowerPoint Presentation</vt:lpstr>
      <vt:lpstr>GALATIANS</vt:lpstr>
      <vt:lpstr>PowerPoint Presentation</vt:lpstr>
      <vt:lpstr>PowerPoint Presentation</vt:lpstr>
      <vt:lpstr>GALATIANS</vt:lpstr>
      <vt:lpstr>PowerPoint Presentation</vt:lpstr>
      <vt:lpstr>PowerPoint Presentation</vt:lpstr>
      <vt:lpstr>GALATIANS</vt:lpstr>
      <vt:lpstr>PowerPoint Presentation</vt:lpstr>
      <vt:lpstr>PowerPoint Presentation</vt:lpstr>
      <vt:lpstr>GALATIANS</vt:lpstr>
      <vt:lpstr>PowerPoint Presentation</vt:lpstr>
      <vt:lpstr>PowerPoint Presentation</vt:lpstr>
      <vt:lpstr>GALATIANS</vt:lpstr>
      <vt:lpstr>PowerPoint Presentation</vt:lpstr>
      <vt:lpstr>PowerPoint Presentation</vt:lpstr>
      <vt:lpstr>GALATIANS</vt:lpstr>
      <vt:lpstr>PowerPoint Presentation</vt:lpstr>
      <vt:lpstr>PowerPoint Presentation</vt:lpstr>
      <vt:lpstr>GALATIANS</vt:lpstr>
      <vt:lpstr>PowerPoint Presentation</vt:lpstr>
      <vt:lpstr>PowerPoint Presentation</vt:lpstr>
      <vt:lpstr>GALATIANS</vt:lpstr>
      <vt:lpstr>GALATIANS</vt:lpstr>
      <vt:lpstr>GALATIANS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GALATIANS</dc:title>
  <dc:creator>Rachel Dockens</dc:creator>
  <cp:lastModifiedBy>Rachel Dockens</cp:lastModifiedBy>
  <cp:revision>92</cp:revision>
  <dcterms:created xsi:type="dcterms:W3CDTF">2023-02-12T07:09:36Z</dcterms:created>
  <dcterms:modified xsi:type="dcterms:W3CDTF">2023-07-16T01:22:11Z</dcterms:modified>
</cp:coreProperties>
</file>