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92" r:id="rId2"/>
    <p:sldId id="2602" r:id="rId3"/>
    <p:sldId id="2594" r:id="rId4"/>
    <p:sldId id="2595" r:id="rId5"/>
    <p:sldId id="2597" r:id="rId6"/>
    <p:sldId id="2598" r:id="rId7"/>
    <p:sldId id="2599" r:id="rId8"/>
    <p:sldId id="2600" r:id="rId9"/>
    <p:sldId id="2603" r:id="rId10"/>
    <p:sldId id="2601" r:id="rId1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C3300"/>
    <a:srgbClr val="996633"/>
    <a:srgbClr val="FF99CC"/>
    <a:srgbClr val="6699FF"/>
    <a:srgbClr val="FFCCFF"/>
    <a:srgbClr val="663300"/>
    <a:srgbClr val="FFCC99"/>
    <a:srgbClr val="3B5998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0" autoAdjust="0"/>
    <p:restoredTop sz="94485" autoAdjust="0"/>
  </p:normalViewPr>
  <p:slideViewPr>
    <p:cSldViewPr>
      <p:cViewPr varScale="1">
        <p:scale>
          <a:sx n="83" d="100"/>
          <a:sy n="83" d="100"/>
        </p:scale>
        <p:origin x="16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6172-0049-4C7A-91B7-A2ECE3D37C7D}" type="datetimeFigureOut">
              <a:rPr lang="en-US" smtClean="0"/>
              <a:t>2/5/2017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BD7BA-935F-47B7-8BE6-D81DF12DD3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</a:defRPr>
            </a:lvl1pPr>
          </a:lstStyle>
          <a:p>
            <a:fld id="{B763157F-30C3-4EDC-A9F5-C6EEB19B85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8784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shape">
            <a:fillToRect l="25833" t="26666" r="18" b="45557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pic>
            <p:nvPicPr>
              <p:cNvPr id="3076" name="Picture 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832" cy="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3077" name="Rectangle 5"/>
              <p:cNvSpPr>
                <a:spLocks noChangeArrowheads="1"/>
              </p:cNvSpPr>
              <p:nvPr/>
            </p:nvSpPr>
            <p:spPr bwMode="auto">
              <a:xfrm>
                <a:off x="0" y="1152"/>
                <a:ext cx="5759" cy="1200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0" smtClean="0">
                  <a:solidFill>
                    <a:srgbClr val="663300"/>
                  </a:solidFill>
                  <a:latin typeface="Times New Roman" panose="02020603050405020304" pitchFamily="18" charset="0"/>
                  <a:cs typeface="+mn-cs"/>
                </a:endParaRPr>
              </a:p>
            </p:txBody>
          </p:sp>
        </p:grpSp>
        <p:pic>
          <p:nvPicPr>
            <p:cNvPr id="3078" name="Picture 6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836"/>
              <a:ext cx="1152" cy="1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2362200" y="1828800"/>
            <a:ext cx="6780213" cy="19050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CC66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CC66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CC66"/>
                </a:solidFill>
              </a:defRPr>
            </a:lvl1pPr>
          </a:lstStyle>
          <a:p>
            <a:fld id="{4379D050-E7BE-461A-907C-04F6E98B37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715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AD886-409B-4517-96B6-B6E5C2F932B4}" type="slidenum">
              <a:rPr lang="en-US" altLang="en-US">
                <a:solidFill>
                  <a:srgbClr val="663300"/>
                </a:solidFill>
              </a:rPr>
              <a:pPr/>
              <a:t>‹#›</a:t>
            </a:fld>
            <a:endParaRPr lang="en-US" altLang="en-US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742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055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CFA1A-366B-4003-8BC0-F7C7FE33CFFB}" type="slidenum">
              <a:rPr lang="en-US" altLang="en-US">
                <a:solidFill>
                  <a:srgbClr val="663300"/>
                </a:solidFill>
              </a:rPr>
              <a:pPr/>
              <a:t>‹#›</a:t>
            </a:fld>
            <a:endParaRPr lang="en-US" altLang="en-US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386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DBFC5-F372-4F37-9CE7-9C8A705A6E85}" type="slidenum">
              <a:rPr lang="en-US" altLang="en-US">
                <a:solidFill>
                  <a:srgbClr val="663300"/>
                </a:solidFill>
              </a:rPr>
              <a:pPr/>
              <a:t>‹#›</a:t>
            </a:fld>
            <a:endParaRPr lang="en-US" altLang="en-US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64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C8CA2-5C92-4CF5-A95D-1AE5A2A31EB1}" type="slidenum">
              <a:rPr lang="en-US" altLang="en-US">
                <a:solidFill>
                  <a:srgbClr val="663300"/>
                </a:solidFill>
              </a:rPr>
              <a:pPr/>
              <a:t>‹#›</a:t>
            </a:fld>
            <a:endParaRPr lang="en-US" altLang="en-US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684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86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58179-B6EA-47AD-A622-2578E62F769F}" type="slidenum">
              <a:rPr lang="en-US" altLang="en-US">
                <a:solidFill>
                  <a:srgbClr val="663300"/>
                </a:solidFill>
              </a:rPr>
              <a:pPr/>
              <a:t>‹#›</a:t>
            </a:fld>
            <a:endParaRPr lang="en-US" altLang="en-US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94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61F0B-6541-44E9-90CA-40E0D4A4495C}" type="slidenum">
              <a:rPr lang="en-US" altLang="en-US">
                <a:solidFill>
                  <a:srgbClr val="663300"/>
                </a:solidFill>
              </a:rPr>
              <a:pPr/>
              <a:t>‹#›</a:t>
            </a:fld>
            <a:endParaRPr lang="en-US" altLang="en-US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43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F1385-CD95-4E1C-A704-6260813C6AB2}" type="slidenum">
              <a:rPr lang="en-US" altLang="en-US">
                <a:solidFill>
                  <a:srgbClr val="663300"/>
                </a:solidFill>
              </a:rPr>
              <a:pPr/>
              <a:t>‹#›</a:t>
            </a:fld>
            <a:endParaRPr lang="en-US" altLang="en-US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089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FBF63B-1411-4536-9644-8B1C1123B569}" type="slidenum">
              <a:rPr lang="en-US" altLang="en-US">
                <a:solidFill>
                  <a:srgbClr val="663300"/>
                </a:solidFill>
              </a:rPr>
              <a:pPr/>
              <a:t>‹#›</a:t>
            </a:fld>
            <a:endParaRPr lang="en-US" altLang="en-US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5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DBA309-F050-4E63-98E2-469570ACB430}" type="slidenum">
              <a:rPr lang="en-US" altLang="en-US">
                <a:solidFill>
                  <a:srgbClr val="663300"/>
                </a:solidFill>
              </a:rPr>
              <a:pPr/>
              <a:t>‹#›</a:t>
            </a:fld>
            <a:endParaRPr lang="en-US" altLang="en-US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745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A5CE2D-F3B3-4ED4-8175-36EB84B09EA1}" type="slidenum">
              <a:rPr lang="en-US" altLang="en-US">
                <a:solidFill>
                  <a:srgbClr val="663300"/>
                </a:solidFill>
              </a:rPr>
              <a:pPr/>
              <a:t>‹#›</a:t>
            </a:fld>
            <a:endParaRPr lang="en-US" altLang="en-US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631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shape">
            <a:fillToRect l="833" t="8888" r="14168" b="74445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pic>
          <p:nvPicPr>
            <p:cNvPr id="2051" name="Picture 3"/>
            <p:cNvPicPr>
              <a:picLocks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7" y="0"/>
              <a:ext cx="832" cy="4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0" y="384"/>
              <a:ext cx="5759" cy="72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0" smtClean="0">
                <a:solidFill>
                  <a:srgbClr val="663300"/>
                </a:solidFill>
                <a:latin typeface="Times New Roman" panose="02020603050405020304" pitchFamily="18" charset="0"/>
                <a:cs typeface="+mn-cs"/>
              </a:endParaRPr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 altLang="en-US" b="0" smtClean="0">
              <a:solidFill>
                <a:srgbClr val="663300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 altLang="en-US" b="0" smtClean="0">
              <a:solidFill>
                <a:srgbClr val="663300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72DD135E-4627-45D1-BA74-355A02195572}" type="slidenum">
              <a:rPr lang="en-US" altLang="en-US" b="0" smtClean="0">
                <a:solidFill>
                  <a:srgbClr val="663300"/>
                </a:solidFill>
                <a:latin typeface="Times New Roman" panose="02020603050405020304" pitchFamily="18" charset="0"/>
                <a:cs typeface="+mn-cs"/>
              </a:rPr>
              <a:pPr/>
              <a:t>‹#›</a:t>
            </a:fld>
            <a:endParaRPr lang="en-US" altLang="en-US" b="0" smtClean="0">
              <a:solidFill>
                <a:srgbClr val="6633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4794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7500" dirty="0" smtClean="0">
                <a:solidFill>
                  <a:schemeClr val="tx1"/>
                </a:solidFill>
                <a:latin typeface="EastMarket" pitchFamily="2" charset="0"/>
              </a:rPr>
              <a:t>Gambling</a:t>
            </a:r>
            <a:endParaRPr lang="en-US" altLang="en-US" sz="7500" dirty="0">
              <a:solidFill>
                <a:schemeClr val="tx1"/>
              </a:solidFill>
              <a:latin typeface="EastMarket" pitchFamily="2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14400" indent="-914400">
              <a:buFontTx/>
              <a:buAutoNum type="romanUcPeriod"/>
            </a:pPr>
            <a:r>
              <a:rPr lang="en-US" altLang="en-US" sz="4000" b="1" dirty="0">
                <a:latin typeface="Bookman Old Style" panose="02050604050505020204" pitchFamily="18" charset="0"/>
              </a:rPr>
              <a:t>Gambling Is Selfish</a:t>
            </a:r>
          </a:p>
          <a:p>
            <a:pPr marL="1828800" lvl="1" indent="-914400">
              <a:buFontTx/>
              <a:buAutoNum type="alphaUcPeriod"/>
            </a:pPr>
            <a:r>
              <a:rPr lang="en-US" altLang="en-US" sz="4000" dirty="0">
                <a:latin typeface="Bookman Old Style" panose="02050604050505020204" pitchFamily="18" charset="0"/>
              </a:rPr>
              <a:t>Matthew 7:12</a:t>
            </a:r>
          </a:p>
          <a:p>
            <a:pPr marL="1828800" lvl="1" indent="-914400">
              <a:buFontTx/>
              <a:buAutoNum type="alphaUcPeriod"/>
            </a:pPr>
            <a:r>
              <a:rPr lang="en-US" altLang="en-US" sz="4000" dirty="0">
                <a:latin typeface="Bookman Old Style" panose="02050604050505020204" pitchFamily="18" charset="0"/>
              </a:rPr>
              <a:t>Romans 13:9-10</a:t>
            </a:r>
          </a:p>
          <a:p>
            <a:pPr marL="1828800" lvl="1" indent="-914400">
              <a:buFontTx/>
              <a:buAutoNum type="alphaUcPeriod"/>
            </a:pPr>
            <a:r>
              <a:rPr lang="en-US" altLang="en-US" sz="4000" dirty="0">
                <a:latin typeface="Bookman Old Style" panose="02050604050505020204" pitchFamily="18" charset="0"/>
              </a:rPr>
              <a:t>1</a:t>
            </a:r>
            <a:r>
              <a:rPr lang="en-US" altLang="en-US" sz="4000" baseline="30000" dirty="0">
                <a:latin typeface="Bookman Old Style" panose="02050604050505020204" pitchFamily="18" charset="0"/>
              </a:rPr>
              <a:t>st</a:t>
            </a:r>
            <a:r>
              <a:rPr lang="en-US" altLang="en-US" sz="4000" dirty="0">
                <a:latin typeface="Bookman Old Style" panose="02050604050505020204" pitchFamily="18" charset="0"/>
              </a:rPr>
              <a:t> Corinthians 16:14</a:t>
            </a:r>
          </a:p>
        </p:txBody>
      </p:sp>
    </p:spTree>
    <p:extLst>
      <p:ext uri="{BB962C8B-B14F-4D97-AF65-F5344CB8AC3E}">
        <p14:creationId xmlns:p14="http://schemas.microsoft.com/office/powerpoint/2010/main" val="374552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7500" dirty="0">
                <a:solidFill>
                  <a:schemeClr val="tx1"/>
                </a:solidFill>
                <a:latin typeface="EastMarket" pitchFamily="2" charset="0"/>
              </a:rPr>
              <a:t>Gambling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981200"/>
            <a:ext cx="7772400" cy="4876800"/>
          </a:xfrm>
        </p:spPr>
        <p:txBody>
          <a:bodyPr/>
          <a:lstStyle/>
          <a:p>
            <a:pPr marL="812800" indent="-812800">
              <a:buFontTx/>
              <a:buNone/>
            </a:pPr>
            <a:r>
              <a:rPr lang="en-US" altLang="en-US" sz="5000" b="1" dirty="0">
                <a:latin typeface="Bookman Old Style" panose="02050604050505020204" pitchFamily="18" charset="0"/>
              </a:rPr>
              <a:t>Conclusion</a:t>
            </a:r>
          </a:p>
          <a:p>
            <a:pPr marL="1828800" indent="-914400">
              <a:buFontTx/>
              <a:buAutoNum type="alphaUcPeriod"/>
            </a:pPr>
            <a:r>
              <a:rPr lang="en-US" altLang="en-US" sz="4000" dirty="0" smtClean="0">
                <a:latin typeface="Bookman Old Style" panose="02050604050505020204" pitchFamily="18" charset="0"/>
              </a:rPr>
              <a:t>Proverbs 13:11</a:t>
            </a:r>
          </a:p>
          <a:p>
            <a:pPr marL="1828800" indent="-914400">
              <a:buFontTx/>
              <a:buAutoNum type="alphaUcPeriod"/>
            </a:pPr>
            <a:r>
              <a:rPr lang="en-US" altLang="en-US" sz="4000" dirty="0" smtClean="0">
                <a:latin typeface="Bookman Old Style" panose="02050604050505020204" pitchFamily="18" charset="0"/>
              </a:rPr>
              <a:t>Proverbs 28:20</a:t>
            </a:r>
          </a:p>
        </p:txBody>
      </p:sp>
    </p:spTree>
    <p:extLst>
      <p:ext uri="{BB962C8B-B14F-4D97-AF65-F5344CB8AC3E}">
        <p14:creationId xmlns:p14="http://schemas.microsoft.com/office/powerpoint/2010/main" val="226793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7500" dirty="0">
                <a:solidFill>
                  <a:schemeClr val="tx1"/>
                </a:solidFill>
                <a:latin typeface="EastMarket" pitchFamily="2" charset="0"/>
              </a:rPr>
              <a:t>Gambling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981200"/>
            <a:ext cx="7772400" cy="4495800"/>
          </a:xfrm>
        </p:spPr>
        <p:txBody>
          <a:bodyPr/>
          <a:lstStyle/>
          <a:p>
            <a:pPr marL="914400" indent="-914400">
              <a:buFontTx/>
              <a:buAutoNum type="romanUcPeriod" startAt="2"/>
            </a:pPr>
            <a:r>
              <a:rPr lang="en-US" altLang="en-US" sz="4000" b="1" dirty="0">
                <a:latin typeface="Bookman Old Style" panose="02050604050505020204" pitchFamily="18" charset="0"/>
              </a:rPr>
              <a:t>Gambling Is Greedy</a:t>
            </a:r>
          </a:p>
          <a:p>
            <a:pPr marL="1828800" lvl="1" indent="-914400">
              <a:buFontTx/>
              <a:buAutoNum type="alphaUcPeriod"/>
            </a:pPr>
            <a:r>
              <a:rPr lang="en-US" altLang="en-US" sz="4000" dirty="0">
                <a:latin typeface="Bookman Old Style" panose="02050604050505020204" pitchFamily="18" charset="0"/>
              </a:rPr>
              <a:t>1</a:t>
            </a:r>
            <a:r>
              <a:rPr lang="en-US" altLang="en-US" sz="4000" baseline="30000" dirty="0">
                <a:latin typeface="Bookman Old Style" panose="02050604050505020204" pitchFamily="18" charset="0"/>
              </a:rPr>
              <a:t>st</a:t>
            </a:r>
            <a:r>
              <a:rPr lang="en-US" altLang="en-US" sz="4000" dirty="0">
                <a:latin typeface="Bookman Old Style" panose="02050604050505020204" pitchFamily="18" charset="0"/>
              </a:rPr>
              <a:t> Timothy </a:t>
            </a:r>
            <a:r>
              <a:rPr lang="en-US" altLang="en-US" sz="4000" dirty="0" smtClean="0">
                <a:latin typeface="Bookman Old Style" panose="02050604050505020204" pitchFamily="18" charset="0"/>
              </a:rPr>
              <a:t>6:6-10</a:t>
            </a:r>
          </a:p>
          <a:p>
            <a:pPr marL="2743200" lvl="2" indent="-914400">
              <a:buFont typeface="+mj-lt"/>
              <a:buAutoNum type="arabicPeriod"/>
            </a:pPr>
            <a:r>
              <a:rPr lang="en-US" altLang="en-US" sz="4000" dirty="0" smtClean="0">
                <a:latin typeface="Bookman Old Style" panose="02050604050505020204" pitchFamily="18" charset="0"/>
              </a:rPr>
              <a:t>Hebrews 13:5; Philippians 4:11-13</a:t>
            </a:r>
          </a:p>
        </p:txBody>
      </p:sp>
    </p:spTree>
    <p:extLst>
      <p:ext uri="{BB962C8B-B14F-4D97-AF65-F5344CB8AC3E}">
        <p14:creationId xmlns:p14="http://schemas.microsoft.com/office/powerpoint/2010/main" val="186155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7500" dirty="0">
                <a:solidFill>
                  <a:schemeClr val="tx1"/>
                </a:solidFill>
                <a:latin typeface="EastMarket" pitchFamily="2" charset="0"/>
              </a:rPr>
              <a:t>Gambling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981200"/>
            <a:ext cx="7772400" cy="4495800"/>
          </a:xfrm>
        </p:spPr>
        <p:txBody>
          <a:bodyPr/>
          <a:lstStyle/>
          <a:p>
            <a:pPr marL="914400" indent="-914400">
              <a:buFontTx/>
              <a:buAutoNum type="romanUcPeriod" startAt="2"/>
            </a:pPr>
            <a:r>
              <a:rPr lang="en-US" altLang="en-US" sz="4000" b="1" dirty="0">
                <a:latin typeface="Bookman Old Style" panose="02050604050505020204" pitchFamily="18" charset="0"/>
              </a:rPr>
              <a:t>Gambling Is Greedy</a:t>
            </a:r>
          </a:p>
          <a:p>
            <a:pPr marL="1828800" lvl="1" indent="-914400">
              <a:buFontTx/>
              <a:buAutoNum type="alphaUcPeriod"/>
            </a:pPr>
            <a:r>
              <a:rPr lang="en-US" altLang="en-US" sz="4000" dirty="0">
                <a:latin typeface="Bookman Old Style" panose="02050604050505020204" pitchFamily="18" charset="0"/>
              </a:rPr>
              <a:t>1</a:t>
            </a:r>
            <a:r>
              <a:rPr lang="en-US" altLang="en-US" sz="4000" baseline="30000" dirty="0">
                <a:latin typeface="Bookman Old Style" panose="02050604050505020204" pitchFamily="18" charset="0"/>
              </a:rPr>
              <a:t>st</a:t>
            </a:r>
            <a:r>
              <a:rPr lang="en-US" altLang="en-US" sz="4000" dirty="0">
                <a:latin typeface="Bookman Old Style" panose="02050604050505020204" pitchFamily="18" charset="0"/>
              </a:rPr>
              <a:t> Timothy </a:t>
            </a:r>
            <a:r>
              <a:rPr lang="en-US" altLang="en-US" sz="4000" dirty="0" smtClean="0">
                <a:latin typeface="Bookman Old Style" panose="02050604050505020204" pitchFamily="18" charset="0"/>
              </a:rPr>
              <a:t>6:6-10</a:t>
            </a:r>
          </a:p>
          <a:p>
            <a:pPr marL="2743200" lvl="2" indent="-914400">
              <a:buFont typeface="+mj-lt"/>
              <a:buAutoNum type="arabicPeriod" startAt="2"/>
            </a:pPr>
            <a:r>
              <a:rPr lang="en-US" altLang="en-US" sz="4000" dirty="0" smtClean="0">
                <a:latin typeface="Bookman Old Style" panose="02050604050505020204" pitchFamily="18" charset="0"/>
              </a:rPr>
              <a:t>Matthew 6:19-21; Luke 12:13-21; Ecclesiastes 2:18-23</a:t>
            </a:r>
          </a:p>
        </p:txBody>
      </p:sp>
    </p:spTree>
    <p:extLst>
      <p:ext uri="{BB962C8B-B14F-4D97-AF65-F5344CB8AC3E}">
        <p14:creationId xmlns:p14="http://schemas.microsoft.com/office/powerpoint/2010/main" val="376313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7500" dirty="0">
                <a:solidFill>
                  <a:schemeClr val="tx1"/>
                </a:solidFill>
                <a:latin typeface="EastMarket" pitchFamily="2" charset="0"/>
              </a:rPr>
              <a:t>Gambling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981200"/>
            <a:ext cx="7772400" cy="4495800"/>
          </a:xfrm>
        </p:spPr>
        <p:txBody>
          <a:bodyPr/>
          <a:lstStyle/>
          <a:p>
            <a:pPr marL="914400" indent="-914400">
              <a:buFontTx/>
              <a:buAutoNum type="romanUcPeriod" startAt="2"/>
            </a:pPr>
            <a:r>
              <a:rPr lang="en-US" altLang="en-US" sz="4000" b="1" dirty="0">
                <a:latin typeface="Bookman Old Style" panose="02050604050505020204" pitchFamily="18" charset="0"/>
              </a:rPr>
              <a:t>Gambling Is Greedy</a:t>
            </a:r>
          </a:p>
          <a:p>
            <a:pPr marL="1828800" lvl="1" indent="-914400">
              <a:buFontTx/>
              <a:buAutoNum type="alphaUcPeriod"/>
            </a:pPr>
            <a:r>
              <a:rPr lang="en-US" altLang="en-US" sz="4000" dirty="0">
                <a:latin typeface="Bookman Old Style" panose="02050604050505020204" pitchFamily="18" charset="0"/>
              </a:rPr>
              <a:t>1</a:t>
            </a:r>
            <a:r>
              <a:rPr lang="en-US" altLang="en-US" sz="4000" baseline="30000" dirty="0">
                <a:latin typeface="Bookman Old Style" panose="02050604050505020204" pitchFamily="18" charset="0"/>
              </a:rPr>
              <a:t>st</a:t>
            </a:r>
            <a:r>
              <a:rPr lang="en-US" altLang="en-US" sz="4000" dirty="0">
                <a:latin typeface="Bookman Old Style" panose="02050604050505020204" pitchFamily="18" charset="0"/>
              </a:rPr>
              <a:t> Timothy </a:t>
            </a:r>
            <a:r>
              <a:rPr lang="en-US" altLang="en-US" sz="4000" dirty="0" smtClean="0">
                <a:latin typeface="Bookman Old Style" panose="02050604050505020204" pitchFamily="18" charset="0"/>
              </a:rPr>
              <a:t>6:6-10</a:t>
            </a:r>
          </a:p>
          <a:p>
            <a:pPr marL="2743200" lvl="2" indent="-914400">
              <a:buFont typeface="+mj-lt"/>
              <a:buAutoNum type="arabicPeriod" startAt="3"/>
            </a:pPr>
            <a:r>
              <a:rPr lang="en-US" altLang="en-US" sz="4000" dirty="0" smtClean="0">
                <a:latin typeface="Bookman Old Style" panose="02050604050505020204" pitchFamily="18" charset="0"/>
              </a:rPr>
              <a:t>Proverbs 30:8-9; Matthew 6:11</a:t>
            </a:r>
          </a:p>
          <a:p>
            <a:pPr marL="2743200" lvl="2" indent="-914400">
              <a:buFont typeface="+mj-lt"/>
              <a:buAutoNum type="arabicPeriod" startAt="3"/>
            </a:pPr>
            <a:r>
              <a:rPr lang="en-US" altLang="en-US" sz="4000" dirty="0" smtClean="0">
                <a:latin typeface="Bookman Old Style" panose="02050604050505020204" pitchFamily="18" charset="0"/>
              </a:rPr>
              <a:t>Matthew 6:24</a:t>
            </a:r>
            <a:endParaRPr lang="en-US" altLang="en-US" sz="4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1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7500" dirty="0">
                <a:solidFill>
                  <a:schemeClr val="tx1"/>
                </a:solidFill>
                <a:latin typeface="EastMarket" pitchFamily="2" charset="0"/>
              </a:rPr>
              <a:t>Gambling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981200"/>
            <a:ext cx="7772400" cy="4495800"/>
          </a:xfrm>
        </p:spPr>
        <p:txBody>
          <a:bodyPr/>
          <a:lstStyle/>
          <a:p>
            <a:pPr marL="914400" indent="-914400">
              <a:buFontTx/>
              <a:buAutoNum type="romanUcPeriod" startAt="2"/>
            </a:pPr>
            <a:r>
              <a:rPr lang="en-US" altLang="en-US" sz="4000" b="1" dirty="0">
                <a:latin typeface="Bookman Old Style" panose="02050604050505020204" pitchFamily="18" charset="0"/>
              </a:rPr>
              <a:t>Gambling Is Greedy</a:t>
            </a:r>
          </a:p>
          <a:p>
            <a:pPr marL="1828800" lvl="1" indent="-914400">
              <a:buFontTx/>
              <a:buAutoNum type="alphaUcPeriod"/>
            </a:pPr>
            <a:r>
              <a:rPr lang="en-US" altLang="en-US" sz="4000" dirty="0">
                <a:latin typeface="Bookman Old Style" panose="02050604050505020204" pitchFamily="18" charset="0"/>
              </a:rPr>
              <a:t>1</a:t>
            </a:r>
            <a:r>
              <a:rPr lang="en-US" altLang="en-US" sz="4000" baseline="30000" dirty="0">
                <a:latin typeface="Bookman Old Style" panose="02050604050505020204" pitchFamily="18" charset="0"/>
              </a:rPr>
              <a:t>st</a:t>
            </a:r>
            <a:r>
              <a:rPr lang="en-US" altLang="en-US" sz="4000" dirty="0">
                <a:latin typeface="Bookman Old Style" panose="02050604050505020204" pitchFamily="18" charset="0"/>
              </a:rPr>
              <a:t> Timothy </a:t>
            </a:r>
            <a:r>
              <a:rPr lang="en-US" altLang="en-US" sz="4000" dirty="0" smtClean="0">
                <a:latin typeface="Bookman Old Style" panose="02050604050505020204" pitchFamily="18" charset="0"/>
              </a:rPr>
              <a:t>6:6-10</a:t>
            </a:r>
          </a:p>
          <a:p>
            <a:pPr marL="1828800" lvl="1" indent="-914400">
              <a:buFontTx/>
              <a:buAutoNum type="alphaUcPeriod"/>
            </a:pPr>
            <a:r>
              <a:rPr lang="en-US" altLang="en-US" sz="4000" dirty="0" smtClean="0">
                <a:latin typeface="Bookman Old Style" panose="02050604050505020204" pitchFamily="18" charset="0"/>
              </a:rPr>
              <a:t>Colossians 3:1-6</a:t>
            </a:r>
            <a:endParaRPr lang="en-US" altLang="en-US" sz="4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28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7500" dirty="0">
                <a:solidFill>
                  <a:schemeClr val="tx1"/>
                </a:solidFill>
                <a:latin typeface="EastMarket" pitchFamily="2" charset="0"/>
              </a:rPr>
              <a:t>Gambling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981200"/>
            <a:ext cx="7772400" cy="4495800"/>
          </a:xfrm>
        </p:spPr>
        <p:txBody>
          <a:bodyPr/>
          <a:lstStyle/>
          <a:p>
            <a:pPr marL="914400" indent="-914400">
              <a:buFontTx/>
              <a:buAutoNum type="romanUcPeriod" startAt="3"/>
            </a:pPr>
            <a:r>
              <a:rPr lang="en-US" altLang="en-US" sz="4000" b="1" dirty="0">
                <a:latin typeface="Bookman Old Style" panose="02050604050505020204" pitchFamily="18" charset="0"/>
              </a:rPr>
              <a:t>Gambling Is Addictive</a:t>
            </a:r>
          </a:p>
          <a:p>
            <a:pPr marL="1828800" lvl="1" indent="-914400">
              <a:buFontTx/>
              <a:buAutoNum type="alphaUcPeriod"/>
            </a:pPr>
            <a:r>
              <a:rPr lang="en-US" altLang="en-US" sz="4000" dirty="0">
                <a:latin typeface="Bookman Old Style" panose="02050604050505020204" pitchFamily="18" charset="0"/>
              </a:rPr>
              <a:t>Galatians 5:22-23</a:t>
            </a:r>
          </a:p>
          <a:p>
            <a:pPr marL="1828800" lvl="1" indent="-914400">
              <a:buFontTx/>
              <a:buAutoNum type="alphaUcPeriod"/>
            </a:pPr>
            <a:r>
              <a:rPr lang="en-US" altLang="en-US" sz="4000" dirty="0">
                <a:latin typeface="Bookman Old Style" panose="02050604050505020204" pitchFamily="18" charset="0"/>
              </a:rPr>
              <a:t>2</a:t>
            </a:r>
            <a:r>
              <a:rPr lang="en-US" altLang="en-US" sz="4000" baseline="30000" dirty="0">
                <a:latin typeface="Bookman Old Style" panose="02050604050505020204" pitchFamily="18" charset="0"/>
              </a:rPr>
              <a:t>nd</a:t>
            </a:r>
            <a:r>
              <a:rPr lang="en-US" altLang="en-US" sz="4000" dirty="0">
                <a:latin typeface="Bookman Old Style" panose="02050604050505020204" pitchFamily="18" charset="0"/>
              </a:rPr>
              <a:t> Peter 2:19</a:t>
            </a:r>
          </a:p>
          <a:p>
            <a:pPr marL="1828800" lvl="1" indent="-914400">
              <a:buFontTx/>
              <a:buAutoNum type="alphaUcPeriod"/>
            </a:pPr>
            <a:r>
              <a:rPr lang="en-US" altLang="en-US" sz="4000" dirty="0">
                <a:latin typeface="Bookman Old Style" panose="02050604050505020204" pitchFamily="18" charset="0"/>
              </a:rPr>
              <a:t>Romans 6:16</a:t>
            </a:r>
          </a:p>
          <a:p>
            <a:pPr marL="1524000" lvl="2" indent="-609600">
              <a:buFontTx/>
              <a:buAutoNum type="alphaLcPeriod"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4899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7500" dirty="0">
                <a:solidFill>
                  <a:schemeClr val="tx1"/>
                </a:solidFill>
                <a:latin typeface="EastMarket" pitchFamily="2" charset="0"/>
              </a:rPr>
              <a:t>Gambling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981200"/>
            <a:ext cx="7772400" cy="4495800"/>
          </a:xfrm>
        </p:spPr>
        <p:txBody>
          <a:bodyPr/>
          <a:lstStyle/>
          <a:p>
            <a:pPr marL="914400" indent="-914400">
              <a:buFontTx/>
              <a:buAutoNum type="romanUcPeriod" startAt="4"/>
            </a:pPr>
            <a:r>
              <a:rPr lang="en-US" altLang="en-US" sz="4000" b="1" dirty="0">
                <a:latin typeface="Bookman Old Style" panose="02050604050505020204" pitchFamily="18" charset="0"/>
              </a:rPr>
              <a:t>Gambling Circumvents The Principles Of Legitimate Gain</a:t>
            </a:r>
          </a:p>
          <a:p>
            <a:pPr marL="1828800" lvl="1" indent="-914400">
              <a:buFontTx/>
              <a:buAutoNum type="alphaUcPeriod"/>
            </a:pPr>
            <a:r>
              <a:rPr lang="en-US" altLang="en-US" sz="4000" dirty="0">
                <a:latin typeface="Bookman Old Style" panose="02050604050505020204" pitchFamily="18" charset="0"/>
              </a:rPr>
              <a:t>1</a:t>
            </a:r>
            <a:r>
              <a:rPr lang="en-US" altLang="en-US" sz="4000" baseline="30000" dirty="0">
                <a:latin typeface="Bookman Old Style" panose="02050604050505020204" pitchFamily="18" charset="0"/>
              </a:rPr>
              <a:t>st</a:t>
            </a:r>
            <a:r>
              <a:rPr lang="en-US" altLang="en-US" sz="4000" dirty="0">
                <a:latin typeface="Bookman Old Style" panose="02050604050505020204" pitchFamily="18" charset="0"/>
              </a:rPr>
              <a:t> Timothy 5:18</a:t>
            </a:r>
          </a:p>
          <a:p>
            <a:pPr marL="2743200" lvl="2" indent="-914400">
              <a:buFontTx/>
              <a:buAutoNum type="arabicPeriod"/>
            </a:pPr>
            <a:r>
              <a:rPr lang="en-US" altLang="en-US" sz="4000" dirty="0">
                <a:latin typeface="Bookman Old Style" panose="02050604050505020204" pitchFamily="18" charset="0"/>
              </a:rPr>
              <a:t>Genesis 3:17-19 </a:t>
            </a:r>
          </a:p>
          <a:p>
            <a:pPr marL="2743200" lvl="2" indent="-914400">
              <a:buFontTx/>
              <a:buAutoNum type="arabicPeriod"/>
            </a:pPr>
            <a:r>
              <a:rPr lang="en-US" altLang="en-US" sz="4000" dirty="0">
                <a:latin typeface="Bookman Old Style" panose="02050604050505020204" pitchFamily="18" charset="0"/>
              </a:rPr>
              <a:t>2</a:t>
            </a:r>
            <a:r>
              <a:rPr lang="en-US" altLang="en-US" sz="4000" baseline="30000" dirty="0">
                <a:latin typeface="Bookman Old Style" panose="02050604050505020204" pitchFamily="18" charset="0"/>
              </a:rPr>
              <a:t>nd</a:t>
            </a:r>
            <a:r>
              <a:rPr lang="en-US" altLang="en-US" sz="4000" dirty="0">
                <a:latin typeface="Bookman Old Style" panose="02050604050505020204" pitchFamily="18" charset="0"/>
              </a:rPr>
              <a:t> Thessalonians </a:t>
            </a:r>
            <a:r>
              <a:rPr lang="en-US" altLang="en-US" sz="4000" dirty="0" smtClean="0">
                <a:latin typeface="Bookman Old Style" panose="02050604050505020204" pitchFamily="18" charset="0"/>
              </a:rPr>
              <a:t>3:10</a:t>
            </a:r>
            <a:endParaRPr lang="en-US" altLang="en-US" sz="4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31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7500" dirty="0">
                <a:solidFill>
                  <a:schemeClr val="tx1"/>
                </a:solidFill>
                <a:latin typeface="EastMarket" pitchFamily="2" charset="0"/>
              </a:rPr>
              <a:t>Gambling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981200"/>
            <a:ext cx="7772400" cy="4495800"/>
          </a:xfrm>
        </p:spPr>
        <p:txBody>
          <a:bodyPr/>
          <a:lstStyle/>
          <a:p>
            <a:pPr marL="914400" indent="-914400">
              <a:buFontTx/>
              <a:buAutoNum type="romanUcPeriod" startAt="4"/>
            </a:pPr>
            <a:r>
              <a:rPr lang="en-US" altLang="en-US" sz="4000" b="1" dirty="0">
                <a:latin typeface="Bookman Old Style" panose="02050604050505020204" pitchFamily="18" charset="0"/>
              </a:rPr>
              <a:t>Gambling Circumvents The Principles Of Legitimate Gain</a:t>
            </a:r>
          </a:p>
          <a:p>
            <a:pPr marL="1828800" lvl="1" indent="-914400">
              <a:buFontTx/>
              <a:buAutoNum type="alphaUcPeriod"/>
            </a:pPr>
            <a:r>
              <a:rPr lang="en-US" altLang="en-US" sz="4000" dirty="0">
                <a:latin typeface="Bookman Old Style" panose="02050604050505020204" pitchFamily="18" charset="0"/>
              </a:rPr>
              <a:t>1</a:t>
            </a:r>
            <a:r>
              <a:rPr lang="en-US" altLang="en-US" sz="4000" baseline="30000" dirty="0">
                <a:latin typeface="Bookman Old Style" panose="02050604050505020204" pitchFamily="18" charset="0"/>
              </a:rPr>
              <a:t>st</a:t>
            </a:r>
            <a:r>
              <a:rPr lang="en-US" altLang="en-US" sz="4000" dirty="0">
                <a:latin typeface="Bookman Old Style" panose="02050604050505020204" pitchFamily="18" charset="0"/>
              </a:rPr>
              <a:t> Timothy 5:18</a:t>
            </a:r>
          </a:p>
          <a:p>
            <a:pPr marL="1828800" lvl="1" indent="-914400">
              <a:buFontTx/>
              <a:buAutoNum type="alphaUcPeriod"/>
            </a:pPr>
            <a:r>
              <a:rPr lang="en-US" altLang="en-US" sz="4000" dirty="0" smtClean="0">
                <a:latin typeface="Bookman Old Style" panose="02050604050505020204" pitchFamily="18" charset="0"/>
              </a:rPr>
              <a:t>Proverbs </a:t>
            </a:r>
            <a:r>
              <a:rPr lang="en-US" altLang="en-US" sz="4000" dirty="0">
                <a:latin typeface="Bookman Old Style" panose="02050604050505020204" pitchFamily="18" charset="0"/>
              </a:rPr>
              <a:t>13:22</a:t>
            </a:r>
          </a:p>
          <a:p>
            <a:pPr marL="1524000" lvl="2" indent="-609600">
              <a:buFontTx/>
              <a:buAutoNum type="alphaLcPeriod"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0220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7500" dirty="0" smtClean="0">
                <a:solidFill>
                  <a:schemeClr val="tx1"/>
                </a:solidFill>
                <a:latin typeface="EastMarket" pitchFamily="2" charset="0"/>
              </a:rPr>
              <a:t>Gambling</a:t>
            </a:r>
            <a:endParaRPr lang="en-US" altLang="en-US" sz="7500" dirty="0">
              <a:solidFill>
                <a:schemeClr val="tx1"/>
              </a:solidFill>
              <a:latin typeface="EastMarket" pitchFamily="2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14400" indent="-914400">
              <a:buFontTx/>
              <a:buAutoNum type="romanUcPeriod"/>
            </a:pPr>
            <a:r>
              <a:rPr lang="en-US" altLang="en-US" sz="4000" b="1" dirty="0">
                <a:latin typeface="Bookman Old Style" panose="02050604050505020204" pitchFamily="18" charset="0"/>
              </a:rPr>
              <a:t>Gambling </a:t>
            </a:r>
            <a:r>
              <a:rPr lang="en-US" altLang="en-US" sz="4000" b="1" dirty="0" smtClean="0">
                <a:latin typeface="Bookman Old Style" panose="02050604050505020204" pitchFamily="18" charset="0"/>
              </a:rPr>
              <a:t>is Selfish</a:t>
            </a:r>
            <a:endParaRPr lang="en-US" altLang="en-US" sz="4000" b="1" dirty="0">
              <a:latin typeface="Bookman Old Style" panose="02050604050505020204" pitchFamily="18" charset="0"/>
            </a:endParaRPr>
          </a:p>
          <a:p>
            <a:pPr marL="914400" indent="-914400">
              <a:buFontTx/>
              <a:buAutoNum type="romanUcPeriod"/>
            </a:pPr>
            <a:r>
              <a:rPr lang="en-US" altLang="en-US" sz="4000" b="1" dirty="0" smtClean="0">
                <a:latin typeface="Bookman Old Style" panose="02050604050505020204" pitchFamily="18" charset="0"/>
              </a:rPr>
              <a:t>Gambling is Greedy</a:t>
            </a:r>
          </a:p>
          <a:p>
            <a:pPr marL="914400" indent="-914400">
              <a:buFontTx/>
              <a:buAutoNum type="romanUcPeriod"/>
            </a:pPr>
            <a:r>
              <a:rPr lang="en-US" altLang="en-US" sz="4000" b="1" dirty="0" smtClean="0">
                <a:latin typeface="Bookman Old Style" panose="02050604050505020204" pitchFamily="18" charset="0"/>
              </a:rPr>
              <a:t>Gambling is Addictive</a:t>
            </a:r>
          </a:p>
          <a:p>
            <a:pPr marL="914400" indent="-914400">
              <a:buFontTx/>
              <a:buAutoNum type="romanUcPeriod"/>
            </a:pPr>
            <a:r>
              <a:rPr lang="en-US" altLang="en-US" sz="4000" b="1" dirty="0" smtClean="0">
                <a:latin typeface="Bookman Old Style" panose="02050604050505020204" pitchFamily="18" charset="0"/>
              </a:rPr>
              <a:t>Gambling Circumvents the Principles of Legitimate Gain</a:t>
            </a:r>
            <a:endParaRPr lang="en-US" altLang="en-US" sz="40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57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ins design template">
  <a:themeElements>
    <a:clrScheme name="Coins design template 6">
      <a:dk1>
        <a:srgbClr val="663300"/>
      </a:dk1>
      <a:lt1>
        <a:srgbClr val="D9E8F3"/>
      </a:lt1>
      <a:dk2>
        <a:srgbClr val="999933"/>
      </a:dk2>
      <a:lt2>
        <a:srgbClr val="5F5F5F"/>
      </a:lt2>
      <a:accent1>
        <a:srgbClr val="CBB480"/>
      </a:accent1>
      <a:accent2>
        <a:srgbClr val="99CCFF"/>
      </a:accent2>
      <a:accent3>
        <a:srgbClr val="E9F2F8"/>
      </a:accent3>
      <a:accent4>
        <a:srgbClr val="562A00"/>
      </a:accent4>
      <a:accent5>
        <a:srgbClr val="E2D6C0"/>
      </a:accent5>
      <a:accent6>
        <a:srgbClr val="8AB9E7"/>
      </a:accent6>
      <a:hlink>
        <a:srgbClr val="FFCC99"/>
      </a:hlink>
      <a:folHlink>
        <a:srgbClr val="B2B2B2"/>
      </a:folHlink>
    </a:clrScheme>
    <a:fontScheme name="Coins desig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Coins design template 1">
        <a:dk1>
          <a:srgbClr val="5F5F5F"/>
        </a:dk1>
        <a:lt1>
          <a:srgbClr val="FFCC66"/>
        </a:lt1>
        <a:dk2>
          <a:srgbClr val="000000"/>
        </a:dk2>
        <a:lt2>
          <a:srgbClr val="999933"/>
        </a:lt2>
        <a:accent1>
          <a:srgbClr val="CC9900"/>
        </a:accent1>
        <a:accent2>
          <a:srgbClr val="669900"/>
        </a:accent2>
        <a:accent3>
          <a:srgbClr val="AAAAAA"/>
        </a:accent3>
        <a:accent4>
          <a:srgbClr val="DAAE56"/>
        </a:accent4>
        <a:accent5>
          <a:srgbClr val="E2CAAA"/>
        </a:accent5>
        <a:accent6>
          <a:srgbClr val="5C8A00"/>
        </a:accent6>
        <a:hlink>
          <a:srgbClr val="CC0000"/>
        </a:hlink>
        <a:folHlink>
          <a:srgbClr val="CC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ins design template 2">
        <a:dk1>
          <a:srgbClr val="000000"/>
        </a:dk1>
        <a:lt1>
          <a:srgbClr val="DDDDDD"/>
        </a:lt1>
        <a:dk2>
          <a:srgbClr val="9FAC93"/>
        </a:dk2>
        <a:lt2>
          <a:srgbClr val="FFFFCC"/>
        </a:lt2>
        <a:accent1>
          <a:srgbClr val="666633"/>
        </a:accent1>
        <a:accent2>
          <a:srgbClr val="009999"/>
        </a:accent2>
        <a:accent3>
          <a:srgbClr val="CDD2C8"/>
        </a:accent3>
        <a:accent4>
          <a:srgbClr val="BDBDBD"/>
        </a:accent4>
        <a:accent5>
          <a:srgbClr val="B8B8AD"/>
        </a:accent5>
        <a:accent6>
          <a:srgbClr val="008A8A"/>
        </a:accent6>
        <a:hlink>
          <a:srgbClr val="FF99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ins design templat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FFFFFF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8B8B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ins design template 4">
        <a:dk1>
          <a:srgbClr val="000000"/>
        </a:dk1>
        <a:lt1>
          <a:srgbClr val="FFFFCC"/>
        </a:lt1>
        <a:dk2>
          <a:srgbClr val="660033"/>
        </a:dk2>
        <a:lt2>
          <a:srgbClr val="FFCCCC"/>
        </a:lt2>
        <a:accent1>
          <a:srgbClr val="BA899A"/>
        </a:accent1>
        <a:accent2>
          <a:srgbClr val="009999"/>
        </a:accent2>
        <a:accent3>
          <a:srgbClr val="B8AAAD"/>
        </a:accent3>
        <a:accent4>
          <a:srgbClr val="DADAAE"/>
        </a:accent4>
        <a:accent5>
          <a:srgbClr val="D9C4CA"/>
        </a:accent5>
        <a:accent6>
          <a:srgbClr val="008A8A"/>
        </a:accent6>
        <a:hlink>
          <a:srgbClr val="CC0066"/>
        </a:hlink>
        <a:folHlink>
          <a:srgbClr val="CC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ins design template 5">
        <a:dk1>
          <a:srgbClr val="000000"/>
        </a:dk1>
        <a:lt1>
          <a:srgbClr val="F8F8F8"/>
        </a:lt1>
        <a:dk2>
          <a:srgbClr val="003366"/>
        </a:dk2>
        <a:lt2>
          <a:srgbClr val="CCCC00"/>
        </a:lt2>
        <a:accent1>
          <a:srgbClr val="0099FF"/>
        </a:accent1>
        <a:accent2>
          <a:srgbClr val="669900"/>
        </a:accent2>
        <a:accent3>
          <a:srgbClr val="AAADB8"/>
        </a:accent3>
        <a:accent4>
          <a:srgbClr val="D4D4D4"/>
        </a:accent4>
        <a:accent5>
          <a:srgbClr val="AACAFF"/>
        </a:accent5>
        <a:accent6>
          <a:srgbClr val="5C8A00"/>
        </a:accent6>
        <a:hlink>
          <a:srgbClr val="CC0000"/>
        </a:hlink>
        <a:folHlink>
          <a:srgbClr val="CC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ins design template 6">
        <a:dk1>
          <a:srgbClr val="663300"/>
        </a:dk1>
        <a:lt1>
          <a:srgbClr val="D9E8F3"/>
        </a:lt1>
        <a:dk2>
          <a:srgbClr val="999933"/>
        </a:dk2>
        <a:lt2>
          <a:srgbClr val="5F5F5F"/>
        </a:lt2>
        <a:accent1>
          <a:srgbClr val="CBB480"/>
        </a:accent1>
        <a:accent2>
          <a:srgbClr val="99CCFF"/>
        </a:accent2>
        <a:accent3>
          <a:srgbClr val="E9F2F8"/>
        </a:accent3>
        <a:accent4>
          <a:srgbClr val="562A00"/>
        </a:accent4>
        <a:accent5>
          <a:srgbClr val="E2D6C0"/>
        </a:accent5>
        <a:accent6>
          <a:srgbClr val="8AB9E7"/>
        </a:accent6>
        <a:hlink>
          <a:srgbClr val="FFCC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TC103457485[[fn=Mesh]]</Template>
  <TotalTime>72763</TotalTime>
  <Words>124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Bookman Old Style</vt:lpstr>
      <vt:lpstr>EastMarket</vt:lpstr>
      <vt:lpstr>Riesling</vt:lpstr>
      <vt:lpstr>Times New Roman</vt:lpstr>
      <vt:lpstr>Coins design template</vt:lpstr>
      <vt:lpstr>Gambling</vt:lpstr>
      <vt:lpstr>Gambling</vt:lpstr>
      <vt:lpstr>Gambling</vt:lpstr>
      <vt:lpstr>Gambling</vt:lpstr>
      <vt:lpstr>Gambling</vt:lpstr>
      <vt:lpstr>Gambling</vt:lpstr>
      <vt:lpstr>Gambling</vt:lpstr>
      <vt:lpstr>Gambling</vt:lpstr>
      <vt:lpstr>Gambling</vt:lpstr>
      <vt:lpstr>Gambling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“Woman Of Samaria”</dc:title>
  <dc:creator>Bryan Dockens</dc:creator>
  <cp:lastModifiedBy>Bdockens</cp:lastModifiedBy>
  <cp:revision>3064</cp:revision>
  <cp:lastPrinted>2015-06-23T03:07:58Z</cp:lastPrinted>
  <dcterms:created xsi:type="dcterms:W3CDTF">2012-04-22T00:49:23Z</dcterms:created>
  <dcterms:modified xsi:type="dcterms:W3CDTF">2017-02-06T05:24:16Z</dcterms:modified>
</cp:coreProperties>
</file>