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7" r:id="rId2"/>
    <p:sldId id="856" r:id="rId3"/>
    <p:sldId id="867" r:id="rId4"/>
    <p:sldId id="871" r:id="rId5"/>
    <p:sldId id="278" r:id="rId6"/>
    <p:sldId id="833" r:id="rId7"/>
    <p:sldId id="869" r:id="rId8"/>
    <p:sldId id="838" r:id="rId9"/>
    <p:sldId id="832" r:id="rId10"/>
    <p:sldId id="857" r:id="rId11"/>
    <p:sldId id="837" r:id="rId12"/>
    <p:sldId id="836" r:id="rId13"/>
    <p:sldId id="870" r:id="rId14"/>
    <p:sldId id="861" r:id="rId15"/>
    <p:sldId id="862" r:id="rId16"/>
    <p:sldId id="866" r:id="rId1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797"/>
    <a:srgbClr val="FF9F9F"/>
    <a:srgbClr val="EEB500"/>
    <a:srgbClr val="FF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52538A-BDA9-49A2-A7EC-6461B54FFD2E}" v="2146" dt="2023-03-18T12:59:35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0630" autoAdjust="0"/>
  </p:normalViewPr>
  <p:slideViewPr>
    <p:cSldViewPr snapToGrid="0">
      <p:cViewPr varScale="1">
        <p:scale>
          <a:sx n="85" d="100"/>
          <a:sy n="85" d="100"/>
        </p:scale>
        <p:origin x="23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3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D7C0F2-7DEC-D1B2-C10B-95A053C1F7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D5AC08-F982-4CD2-B2D8-51831CA0DB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150E67-AB77-677A-9738-2A980AEBC0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D0BD91-59B2-40B2-B257-C0EDA32E0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31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839136-1F58-4602-A52B-F6795D7E9FE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6639BE-0F50-4E99-9B33-50D99F4E2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3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Scripture Reading Rom. 7:1-4.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76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48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3976" indent="-473976">
              <a:defRPr/>
            </a:pPr>
            <a:r>
              <a:rPr lang="en-US" altLang="en-US" sz="2400" b="1" u="sng" dirty="0"/>
              <a:t>Mt. 19:3-6</a:t>
            </a:r>
            <a:r>
              <a:rPr lang="en-US" altLang="en-US" sz="2400" dirty="0"/>
              <a:t>, “The Pharisees also came unto him, tempting him, and saying unto him, Is it lawful for a man to put away his wife for every cause? 4 And he answered and said unto them, Have ye not read, that </a:t>
            </a:r>
            <a:r>
              <a:rPr lang="en-US" altLang="en-US" sz="2400" b="1" dirty="0"/>
              <a:t>HE WHICH MADE THEM AT THE BEGINNING </a:t>
            </a:r>
            <a:r>
              <a:rPr lang="en-US" altLang="en-US" sz="2400" dirty="0"/>
              <a:t>made them male and female, 5 And said, For this cause shall a man leave father and mother, and </a:t>
            </a:r>
            <a:r>
              <a:rPr lang="en-US" altLang="en-US" sz="2400" b="1" dirty="0"/>
              <a:t>SHALL CLEAVE TO </a:t>
            </a:r>
            <a:r>
              <a:rPr lang="en-US" altLang="en-US" sz="2400" b="1" u="sng" dirty="0"/>
              <a:t>HIS</a:t>
            </a:r>
            <a:r>
              <a:rPr lang="en-US" altLang="en-US" sz="2400" b="1" dirty="0"/>
              <a:t> WIFE</a:t>
            </a:r>
            <a:r>
              <a:rPr lang="en-US" altLang="en-US" sz="2400" dirty="0"/>
              <a:t>: and </a:t>
            </a:r>
            <a:r>
              <a:rPr lang="en-US" altLang="en-US" sz="2400" b="1" dirty="0"/>
              <a:t>THEY TWAIN SHALL BE ONE FLESH</a:t>
            </a:r>
            <a:r>
              <a:rPr lang="en-US" altLang="en-US" sz="2400" dirty="0"/>
              <a:t>? 6 Wherefore </a:t>
            </a:r>
            <a:r>
              <a:rPr lang="en-US" altLang="en-US" sz="2400" b="1" dirty="0"/>
              <a:t>THEY ARE NO MORE TWAIN</a:t>
            </a:r>
            <a:r>
              <a:rPr lang="en-US" altLang="en-US" sz="2400" dirty="0"/>
              <a:t>, but one flesh. </a:t>
            </a:r>
            <a:r>
              <a:rPr lang="en-US" altLang="en-US" sz="2400" b="1" dirty="0"/>
              <a:t>WHAT THEREFORE GOD HATH JOINED TOGETHER</a:t>
            </a:r>
            <a:r>
              <a:rPr lang="en-US" altLang="en-US" sz="2400" dirty="0"/>
              <a:t>, let not man put asunder.</a:t>
            </a:r>
          </a:p>
          <a:p>
            <a:pPr marL="473976" indent="-473976">
              <a:defRPr/>
            </a:pPr>
            <a:endParaRPr lang="en-US" altLang="en-US" sz="2400" dirty="0"/>
          </a:p>
          <a:p>
            <a:pPr marL="473976" indent="-473976">
              <a:defRPr/>
            </a:pPr>
            <a:r>
              <a:rPr lang="en-US" altLang="en-US" sz="2400" dirty="0"/>
              <a:t>If It’s </a:t>
            </a:r>
            <a:r>
              <a:rPr lang="en-US" altLang="en-US" sz="2400" b="1" u="sng" dirty="0"/>
              <a:t>Not</a:t>
            </a:r>
            <a:r>
              <a:rPr lang="en-US" altLang="en-US" sz="2400" dirty="0"/>
              <a:t> </a:t>
            </a:r>
            <a:r>
              <a:rPr lang="en-US" altLang="en-US" sz="2400" b="1" dirty="0"/>
              <a:t>Lawful</a:t>
            </a:r>
            <a:r>
              <a:rPr lang="en-US" altLang="en-US" sz="2400" dirty="0"/>
              <a:t>, It’s </a:t>
            </a:r>
            <a:r>
              <a:rPr lang="en-US" altLang="en-US" sz="2400" b="1" u="sng" dirty="0"/>
              <a:t>Not</a:t>
            </a:r>
            <a:r>
              <a:rPr lang="en-US" altLang="en-US" sz="2400" dirty="0"/>
              <a:t> </a:t>
            </a:r>
            <a:r>
              <a:rPr lang="en-US" altLang="en-US" sz="2400" b="1" dirty="0"/>
              <a:t>Legitimate</a:t>
            </a:r>
          </a:p>
          <a:p>
            <a:pPr marL="473976" indent="-473976">
              <a:defRPr/>
            </a:pPr>
            <a:r>
              <a:rPr lang="en-US" altLang="en-US" sz="2400" dirty="0"/>
              <a:t>If It’s </a:t>
            </a:r>
            <a:r>
              <a:rPr lang="en-US" altLang="en-US" sz="2400" b="1" u="sng" dirty="0"/>
              <a:t>Not</a:t>
            </a:r>
            <a:r>
              <a:rPr lang="en-US" altLang="en-US" sz="2400" dirty="0"/>
              <a:t> </a:t>
            </a:r>
            <a:r>
              <a:rPr lang="en-US" altLang="en-US" sz="2400" b="1" dirty="0"/>
              <a:t>Approved</a:t>
            </a:r>
            <a:r>
              <a:rPr lang="en-US" altLang="en-US" sz="2400" dirty="0"/>
              <a:t>, It’s </a:t>
            </a:r>
            <a:r>
              <a:rPr lang="en-US" altLang="en-US" sz="2400" b="1" u="sng" dirty="0"/>
              <a:t>Not</a:t>
            </a:r>
            <a:r>
              <a:rPr lang="en-US" altLang="en-US" sz="2400" b="1" dirty="0"/>
              <a:t> Actual</a:t>
            </a:r>
            <a:r>
              <a:rPr lang="en-US" altLang="en-US" sz="2400" dirty="0"/>
              <a:t> </a:t>
            </a:r>
          </a:p>
          <a:p>
            <a:pPr marL="473976" indent="-473976">
              <a:defRPr/>
            </a:pPr>
            <a:r>
              <a:rPr lang="en-US" altLang="en-US" sz="2400" dirty="0"/>
              <a:t>If It’s </a:t>
            </a:r>
            <a:r>
              <a:rPr lang="en-US" altLang="en-US" sz="2400" b="1" u="sng" dirty="0"/>
              <a:t>Not</a:t>
            </a:r>
            <a:r>
              <a:rPr lang="en-US" altLang="en-US" sz="2400" dirty="0"/>
              <a:t> </a:t>
            </a:r>
            <a:r>
              <a:rPr lang="en-US" altLang="en-US" sz="2400" b="1" dirty="0"/>
              <a:t>Permissible</a:t>
            </a:r>
            <a:r>
              <a:rPr lang="en-US" altLang="en-US" sz="2400" dirty="0"/>
              <a:t>, It’s </a:t>
            </a:r>
            <a:r>
              <a:rPr lang="en-US" altLang="en-US" sz="2400" b="1" u="sng" dirty="0"/>
              <a:t>Not</a:t>
            </a:r>
            <a:r>
              <a:rPr lang="en-US" altLang="en-US" sz="2400" b="1" dirty="0"/>
              <a:t> Possible</a:t>
            </a:r>
          </a:p>
          <a:p>
            <a:pPr marL="473976" indent="-473976">
              <a:defRPr/>
            </a:pPr>
            <a:r>
              <a:rPr lang="en-US" altLang="en-US" sz="2400" dirty="0"/>
              <a:t>If It’s </a:t>
            </a:r>
            <a:r>
              <a:rPr lang="en-US" altLang="en-US" sz="2400" b="1" u="sng" dirty="0"/>
              <a:t>Not</a:t>
            </a:r>
            <a:r>
              <a:rPr lang="en-US" altLang="en-US" sz="2400" b="1" dirty="0"/>
              <a:t> Right</a:t>
            </a:r>
            <a:r>
              <a:rPr lang="en-US" altLang="en-US" sz="2400" dirty="0"/>
              <a:t>, It’s </a:t>
            </a:r>
            <a:r>
              <a:rPr lang="en-US" altLang="en-US" sz="2400" b="1" u="sng" dirty="0"/>
              <a:t>Not</a:t>
            </a:r>
            <a:r>
              <a:rPr lang="en-US" altLang="en-US" sz="2400" dirty="0"/>
              <a:t> </a:t>
            </a:r>
            <a:r>
              <a:rPr lang="en-US" altLang="en-US" sz="2400" b="1" dirty="0"/>
              <a:t>Real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14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Arial Narrow" panose="020B0606020202030204" pitchFamily="34" charset="0"/>
              </a:rPr>
              <a:t>Some Eligible Person May Enter Into A Unjust Marriage (I.E. With One Bound To Another); Or Eligible People May Enter Into A Same Sex Marriage Or People May Marry Their Pets.</a:t>
            </a:r>
          </a:p>
          <a:p>
            <a:endParaRPr lang="en-US" sz="2400" dirty="0">
              <a:latin typeface="Arial Narrow" panose="020B0606020202030204" pitchFamily="34" charset="0"/>
            </a:endParaRPr>
          </a:p>
          <a:p>
            <a:r>
              <a:rPr lang="en-US" sz="2400" b="1" u="sng" dirty="0"/>
              <a:t>I Cor. 6:11</a:t>
            </a:r>
            <a:r>
              <a:rPr lang="en-US" sz="2400" dirty="0"/>
              <a:t>, “And </a:t>
            </a:r>
            <a:r>
              <a:rPr lang="en-US" sz="2400" b="1" dirty="0"/>
              <a:t>SUCH WERE SOME OF YOU</a:t>
            </a:r>
            <a:r>
              <a:rPr lang="en-US" sz="2400" dirty="0"/>
              <a:t>: but ye are </a:t>
            </a:r>
            <a:r>
              <a:rPr lang="en-US" sz="2400" b="1" u="sng" dirty="0"/>
              <a:t>WASHED</a:t>
            </a:r>
            <a:r>
              <a:rPr lang="en-US" sz="2400" dirty="0"/>
              <a:t>, but ye are </a:t>
            </a:r>
            <a:r>
              <a:rPr lang="en-US" sz="2400" b="1" u="sng" dirty="0"/>
              <a:t>SANCTIFIED</a:t>
            </a:r>
            <a:r>
              <a:rPr lang="en-US" sz="2400" dirty="0"/>
              <a:t>, but ye are </a:t>
            </a:r>
            <a:r>
              <a:rPr lang="en-US" sz="2400" b="1" u="sng" dirty="0"/>
              <a:t>JUSTIFIED</a:t>
            </a:r>
            <a:r>
              <a:rPr lang="en-US" sz="2400" b="1" dirty="0"/>
              <a:t> </a:t>
            </a:r>
            <a:r>
              <a:rPr lang="en-US" sz="2400" dirty="0"/>
              <a:t>in the name of the Lord Jesus, and by the Spirit of our God.”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257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2900" dirty="0">
                <a:latin typeface="Arial Narrow" panose="020B0606020202030204" pitchFamily="34" charset="0"/>
              </a:rPr>
              <a:t>The Above Relationships Could Have Occurred Before These Were Ever </a:t>
            </a:r>
            <a:r>
              <a:rPr lang="en-US" sz="2900" b="1" dirty="0">
                <a:latin typeface="Arial Narrow" panose="020B0606020202030204" pitchFamily="34" charset="0"/>
              </a:rPr>
              <a:t>BOUND</a:t>
            </a:r>
            <a:r>
              <a:rPr lang="en-US" sz="2900" dirty="0">
                <a:latin typeface="Arial Narrow" panose="020B0606020202030204" pitchFamily="34" charset="0"/>
              </a:rPr>
              <a:t> To Someone (By God’s Law) In An </a:t>
            </a:r>
            <a:r>
              <a:rPr lang="en-US" sz="2900" i="1" dirty="0">
                <a:latin typeface="Arial Narrow" panose="020B0606020202030204" pitchFamily="34" charset="0"/>
              </a:rPr>
              <a:t>Approved </a:t>
            </a:r>
            <a:r>
              <a:rPr lang="en-US" sz="2900" dirty="0">
                <a:latin typeface="Arial Narrow" panose="020B0606020202030204" pitchFamily="34" charset="0"/>
              </a:rPr>
              <a:t>Marriage!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86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2900" dirty="0">
                <a:latin typeface="Arial Narrow" panose="020B0606020202030204" pitchFamily="34" charset="0"/>
              </a:rPr>
              <a:t>The Above Relationships Could Have Occurred Before These Were Ever </a:t>
            </a:r>
            <a:r>
              <a:rPr lang="en-US" sz="2900" b="1" dirty="0">
                <a:latin typeface="Arial Narrow" panose="020B0606020202030204" pitchFamily="34" charset="0"/>
              </a:rPr>
              <a:t>BOUND</a:t>
            </a:r>
            <a:r>
              <a:rPr lang="en-US" sz="2900" dirty="0">
                <a:latin typeface="Arial Narrow" panose="020B0606020202030204" pitchFamily="34" charset="0"/>
              </a:rPr>
              <a:t> To Someone (By God’s Law) In An </a:t>
            </a:r>
            <a:r>
              <a:rPr lang="en-US" sz="2900" i="1" dirty="0">
                <a:latin typeface="Arial Narrow" panose="020B0606020202030204" pitchFamily="34" charset="0"/>
              </a:rPr>
              <a:t>Approved </a:t>
            </a:r>
            <a:r>
              <a:rPr lang="en-US" sz="2900" dirty="0">
                <a:latin typeface="Arial Narrow" panose="020B0606020202030204" pitchFamily="34" charset="0"/>
              </a:rPr>
              <a:t>Marriage!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67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/>
              <a:t>Rom. 7:1</a:t>
            </a:r>
            <a:r>
              <a:rPr lang="en-US" sz="2400" b="0" u="none" dirty="0"/>
              <a:t>, “Know ye not, brethren, (for I speak to them that know the law,) how that the law hath dominion over a man as long as he liveth?”    (</a:t>
            </a:r>
            <a:r>
              <a:rPr lang="en-US" sz="2400" b="1" u="none" dirty="0"/>
              <a:t>SPRITUAL ADULTERY</a:t>
            </a:r>
            <a:r>
              <a:rPr lang="en-US" sz="2400" b="0" u="none" dirty="0"/>
              <a:t>)</a:t>
            </a:r>
          </a:p>
          <a:p>
            <a:r>
              <a:rPr lang="en-US" sz="2400" b="1" u="sng" dirty="0"/>
              <a:t>Rom. 7:4</a:t>
            </a:r>
            <a:r>
              <a:rPr lang="en-US" sz="2400" b="0" u="none" dirty="0"/>
              <a:t>, “Wherefore, my brethren, ye also are become dead to the law by the body of Christ; that ye should be married to another, even to him who is raised from the dead, that we should bring forth fruit unto God.”</a:t>
            </a:r>
          </a:p>
          <a:p>
            <a:endParaRPr lang="en-US" sz="2400" b="1" u="sng" dirty="0"/>
          </a:p>
          <a:p>
            <a:r>
              <a:rPr lang="en-US" sz="2400" b="1" u="sng" dirty="0"/>
              <a:t>I Cor. 7:28</a:t>
            </a:r>
            <a:r>
              <a:rPr lang="en-US" sz="2400" dirty="0"/>
              <a:t>, “But and if thou marry, thou hast not sinned; and if a virgin marry, she hath not sinned. </a:t>
            </a:r>
            <a:r>
              <a:rPr lang="en-US" sz="2400" b="1" dirty="0"/>
              <a:t>NEVERTHELESS SUCH SHALL HAVE TROUBLE IN THE FLESH: BUT I SPARE YOU</a:t>
            </a:r>
            <a:r>
              <a:rPr lang="en-US" sz="2400" dirty="0"/>
              <a:t>.”</a:t>
            </a:r>
          </a:p>
          <a:p>
            <a:endParaRPr 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Being Married Is Being Mutually Joined Together. Being Bound Is An Individual Obligation Before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41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/>
              <a:t>Rom. 7:1</a:t>
            </a:r>
            <a:r>
              <a:rPr lang="en-US" sz="2400" b="0" u="none" dirty="0"/>
              <a:t>, “Know ye not, brethren, (for I speak to them that know the law,) how that the law hath dominion over a man as long as he liveth?”    (</a:t>
            </a:r>
            <a:r>
              <a:rPr lang="en-US" sz="2400" b="1" u="none" dirty="0"/>
              <a:t>SPRITUAL ADULTERY</a:t>
            </a:r>
            <a:r>
              <a:rPr lang="en-US" sz="2400" b="0" u="none" dirty="0"/>
              <a:t>)</a:t>
            </a:r>
          </a:p>
          <a:p>
            <a:r>
              <a:rPr lang="en-US" sz="2400" b="1" u="sng" dirty="0"/>
              <a:t>Rom. 7:4</a:t>
            </a:r>
            <a:r>
              <a:rPr lang="en-US" sz="2400" b="0" u="none" dirty="0"/>
              <a:t>, “Wherefore, my brethren, ye also are become dead to the law by the body of Christ; that ye should be married to another, even to him who is raised from the dead, that we should bring forth fruit unto God.”</a:t>
            </a:r>
          </a:p>
          <a:p>
            <a:endParaRPr lang="en-US" sz="2400" b="1" u="sng" dirty="0"/>
          </a:p>
          <a:p>
            <a:r>
              <a:rPr lang="en-US" sz="2400" b="1" u="sng" dirty="0"/>
              <a:t>I Cor. 7:28</a:t>
            </a:r>
            <a:r>
              <a:rPr lang="en-US" sz="2400" dirty="0"/>
              <a:t>, “But and if thou marry, thou hast not sinned; and if a virgin marry, she hath not sinned. </a:t>
            </a:r>
            <a:r>
              <a:rPr lang="en-US" sz="2400" b="1" dirty="0"/>
              <a:t>NEVERTHELESS SUCH SHALL HAVE TROUBLE IN THE FLESH: BUT I SPARE YOU</a:t>
            </a:r>
            <a:r>
              <a:rPr lang="en-US" sz="2400" dirty="0"/>
              <a:t>.”</a:t>
            </a:r>
          </a:p>
          <a:p>
            <a:endParaRPr 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Being Married Is Being Mutually Joined Together. Being Bound Is An Individual Obligation Before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91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u="sng" dirty="0"/>
              <a:t>Rom. 7:1</a:t>
            </a:r>
            <a:r>
              <a:rPr lang="en-US" sz="2400" b="0" u="none" dirty="0"/>
              <a:t>, “Know ye not, brethren, (for I speak to them that know the law,) how that the law hath dominion over a man as long as he liveth?”    (</a:t>
            </a:r>
            <a:r>
              <a:rPr lang="en-US" sz="2400" b="1" u="none" dirty="0"/>
              <a:t>SPRITUAL ADULTERY</a:t>
            </a:r>
            <a:r>
              <a:rPr lang="en-US" sz="2400" b="0" u="none" dirty="0"/>
              <a:t>)</a:t>
            </a:r>
          </a:p>
          <a:p>
            <a:r>
              <a:rPr lang="en-US" sz="2400" b="1" u="sng" dirty="0"/>
              <a:t>Rom. 7:4</a:t>
            </a:r>
            <a:r>
              <a:rPr lang="en-US" sz="2400" b="0" u="none" dirty="0"/>
              <a:t>, “Wherefore, my brethren, ye also are become dead to the law by the body of Christ; that ye should be married to another, even to him who is raised from the dead, that we should bring forth fruit unto God.”</a:t>
            </a:r>
          </a:p>
          <a:p>
            <a:endParaRPr lang="en-US" sz="2400" b="1" u="sng" dirty="0"/>
          </a:p>
          <a:p>
            <a:r>
              <a:rPr lang="en-US" sz="2400" b="1" u="sng" dirty="0"/>
              <a:t>I Cor. 7:28</a:t>
            </a:r>
            <a:r>
              <a:rPr lang="en-US" sz="2400" dirty="0"/>
              <a:t>, “But and if thou marry, thou hast not sinned; and if a virgin marry, she hath not sinned. </a:t>
            </a:r>
            <a:r>
              <a:rPr lang="en-US" sz="2400" b="1" dirty="0"/>
              <a:t>NEVERTHELESS SUCH SHALL HAVE TROUBLE IN THE FLESH: BUT I SPARE YOU</a:t>
            </a:r>
            <a:r>
              <a:rPr lang="en-US" sz="2400" dirty="0"/>
              <a:t>.”</a:t>
            </a:r>
          </a:p>
          <a:p>
            <a:endParaRPr lang="en-US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Being Married Is Being Mutually Joined Together. Being Bound Is An Individual Obligation Before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54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b="0" u="none" dirty="0"/>
              <a:t>When Potiphar's Wife  Desired Joesph To Lie With Her, He said In Gen. 39:9,“thou art </a:t>
            </a:r>
            <a:r>
              <a:rPr lang="en-US" sz="2000" b="1" u="sng" dirty="0"/>
              <a:t>HIS</a:t>
            </a:r>
            <a:r>
              <a:rPr lang="en-US" sz="2000" b="0" u="none" dirty="0"/>
              <a:t> wife: how then can I do this great wickedness, and sin against God?”</a:t>
            </a:r>
          </a:p>
          <a:p>
            <a:endParaRPr lang="en-US" sz="2000" b="0" u="none" dirty="0"/>
          </a:p>
          <a:p>
            <a:r>
              <a:rPr lang="en-US" sz="2000" b="0" u="none" dirty="0"/>
              <a:t>1Co 8:12 But when ye sin so against the brethren, and wound their weak conscience, ye sin against Christ.”</a:t>
            </a:r>
          </a:p>
          <a:p>
            <a:endParaRPr lang="en-US" sz="2000" b="0" u="none" dirty="0"/>
          </a:p>
          <a:p>
            <a:r>
              <a:rPr lang="en-US" sz="2000" b="0" u="none" dirty="0"/>
              <a:t>1Ti 3:7 Moreover he </a:t>
            </a:r>
            <a:r>
              <a:rPr lang="en-US" sz="2000" b="1" u="none" dirty="0"/>
              <a:t>Must Have A Good Report Of Them Which Are Without</a:t>
            </a:r>
            <a:r>
              <a:rPr lang="en-US" sz="2000" b="0" u="none" dirty="0"/>
              <a:t>; </a:t>
            </a:r>
            <a:r>
              <a:rPr lang="en-US" sz="2000" b="0" u="sng" dirty="0"/>
              <a:t>lest he fall into reproach</a:t>
            </a:r>
            <a:r>
              <a:rPr lang="en-US" sz="2000" b="0" u="none" dirty="0"/>
              <a:t> and the snare of the devil.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2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Being Married Is Being Mutually Joined Together. Being Bound Is An Individual Obligation Before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01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Being Married Is Being Mutually Joined Together. Being Bound Is An Individual Obligation Before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59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u="sng" dirty="0">
                <a:solidFill>
                  <a:srgbClr val="FFC000"/>
                </a:solidFill>
              </a:rPr>
              <a:t>I Cor. 7:2</a:t>
            </a:r>
            <a:r>
              <a:rPr lang="en-US" dirty="0">
                <a:solidFill>
                  <a:srgbClr val="FFC000"/>
                </a:solidFill>
              </a:rPr>
              <a:t>, “Nevertheless, to avoid fornication, let every man have his own wife, and let every woman have her own husband.”</a:t>
            </a:r>
          </a:p>
          <a:p>
            <a:pPr defTabSz="931774">
              <a:defRPr/>
            </a:pPr>
            <a:endParaRPr lang="en-US" dirty="0">
              <a:solidFill>
                <a:srgbClr val="FFC000"/>
              </a:solidFill>
            </a:endParaRP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Being Married Is Being Mutually Joined Together. Being Bound Is An Individual Obligation Before God.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87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If Our Spiritual Parents (Teachers) Are Married To (Joined With) Foreigners, It’s No Wonder That Their Son’s &amp; Daughters In The Faith – Are Unable To Call Bible Things y Bible Names!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6639BE-0F50-4E99-9B33-50D99F4E2E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4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9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9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7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9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0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2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3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7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9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4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584E6-09C5-4C52-8E58-87E2513B5FE7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33C8-3D49-4BF0-AB55-0E4F819C6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1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1973329"/>
            <a:ext cx="9144000" cy="2554545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Difference Between</a:t>
            </a:r>
            <a:b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BOUND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A388F3-19AD-C2BD-3072-5122942EB084}"/>
              </a:ext>
            </a:extLst>
          </p:cNvPr>
          <p:cNvSpPr txBox="1"/>
          <p:nvPr/>
        </p:nvSpPr>
        <p:spPr>
          <a:xfrm>
            <a:off x="2890" y="5309696"/>
            <a:ext cx="9155494" cy="461665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Romans 7:2-3</a:t>
            </a:r>
          </a:p>
        </p:txBody>
      </p:sp>
    </p:spTree>
    <p:extLst>
      <p:ext uri="{BB962C8B-B14F-4D97-AF65-F5344CB8AC3E}">
        <p14:creationId xmlns:p14="http://schemas.microsoft.com/office/powerpoint/2010/main" val="422251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491129-2B7B-DBBA-3C09-94141AA34E2D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439778-EC5D-12E9-CC2A-7AAABECA688E}"/>
              </a:ext>
            </a:extLst>
          </p:cNvPr>
          <p:cNvSpPr txBox="1"/>
          <p:nvPr/>
        </p:nvSpPr>
        <p:spPr>
          <a:xfrm>
            <a:off x="8307" y="4207631"/>
            <a:ext cx="9139319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The Above Statements Are Everyday Scenarios That We Need To Be Able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To Explain To An Adulterous World!  Col. 4:6; Cf. I Pet. 3:15 (Eph. 4:14-15)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C78735-BC9A-6F6E-8ABC-F36F6B61C10B}"/>
              </a:ext>
            </a:extLst>
          </p:cNvPr>
          <p:cNvSpPr txBox="1"/>
          <p:nvPr/>
        </p:nvSpPr>
        <p:spPr>
          <a:xfrm>
            <a:off x="2" y="1456945"/>
            <a:ext cx="9144000" cy="2616101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Arial Narrow" panose="020B0606020202030204" pitchFamily="34" charset="0"/>
              </a:rPr>
              <a:t> •  We Can Be </a:t>
            </a:r>
            <a:r>
              <a:rPr lang="en-US" sz="2600" b="1" dirty="0">
                <a:latin typeface="Arial Narrow" panose="020B0606020202030204" pitchFamily="34" charset="0"/>
              </a:rPr>
              <a:t>BOUND </a:t>
            </a:r>
            <a:r>
              <a:rPr lang="en-US" sz="2600" dirty="0">
                <a:latin typeface="Arial Narrow" panose="020B0606020202030204" pitchFamily="34" charset="0"/>
              </a:rPr>
              <a:t>To The Person To Whom We Are </a:t>
            </a:r>
            <a:r>
              <a:rPr lang="en-US" sz="2600" b="1" dirty="0">
                <a:latin typeface="Arial Narrow" panose="020B0606020202030204" pitchFamily="34" charset="0"/>
              </a:rPr>
              <a:t>MARRIED</a:t>
            </a:r>
            <a:r>
              <a:rPr lang="en-US" sz="2600" dirty="0">
                <a:latin typeface="Arial Narrow" panose="020B0606020202030204" pitchFamily="34" charset="0"/>
              </a:rPr>
              <a:t>.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600" dirty="0">
                <a:latin typeface="Arial Narrow" panose="020B0606020202030204" pitchFamily="34" charset="0"/>
              </a:rPr>
              <a:t> •  We Can Be </a:t>
            </a:r>
            <a:r>
              <a:rPr lang="en-US" sz="2600" b="1" dirty="0">
                <a:latin typeface="Arial Narrow" panose="020B0606020202030204" pitchFamily="34" charset="0"/>
              </a:rPr>
              <a:t>BOUND </a:t>
            </a:r>
            <a:r>
              <a:rPr lang="en-US" sz="2600" dirty="0">
                <a:latin typeface="Arial Narrow" panose="020B0606020202030204" pitchFamily="34" charset="0"/>
              </a:rPr>
              <a:t>To One, While Being</a:t>
            </a:r>
            <a:r>
              <a:rPr lang="en-US" sz="2600" b="1" dirty="0">
                <a:latin typeface="Arial Narrow" panose="020B0606020202030204" pitchFamily="34" charset="0"/>
              </a:rPr>
              <a:t> MARRIED </a:t>
            </a:r>
            <a:r>
              <a:rPr lang="en-US" sz="2600" dirty="0">
                <a:latin typeface="Arial Narrow" panose="020B0606020202030204" pitchFamily="34" charset="0"/>
              </a:rPr>
              <a:t>To Another.</a:t>
            </a:r>
          </a:p>
          <a:p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600" dirty="0">
                <a:latin typeface="Arial Narrow" panose="020B0606020202030204" pitchFamily="34" charset="0"/>
              </a:rPr>
              <a:t> •  We Can Be </a:t>
            </a:r>
            <a:r>
              <a:rPr lang="en-US" sz="2600" b="1" dirty="0">
                <a:latin typeface="Arial Narrow" panose="020B0606020202030204" pitchFamily="34" charset="0"/>
              </a:rPr>
              <a:t>BOUND </a:t>
            </a:r>
            <a:r>
              <a:rPr lang="en-US" sz="2600" dirty="0">
                <a:latin typeface="Arial Narrow" panose="020B0606020202030204" pitchFamily="34" charset="0"/>
              </a:rPr>
              <a:t>To One, But Not Be </a:t>
            </a:r>
            <a:r>
              <a:rPr lang="en-US" sz="2600" b="1" dirty="0">
                <a:latin typeface="Arial Narrow" panose="020B0606020202030204" pitchFamily="34" charset="0"/>
              </a:rPr>
              <a:t>MARRIED</a:t>
            </a:r>
            <a:r>
              <a:rPr lang="en-US" sz="2600" dirty="0">
                <a:latin typeface="Arial Narrow" panose="020B0606020202030204" pitchFamily="34" charset="0"/>
              </a:rPr>
              <a:t> To Anyone.</a:t>
            </a:r>
          </a:p>
          <a:p>
            <a:endParaRPr lang="en-US" sz="2000" b="1" dirty="0">
              <a:latin typeface="Arial Narrow" panose="020B0606020202030204" pitchFamily="34" charset="0"/>
            </a:endParaRPr>
          </a:p>
          <a:p>
            <a:r>
              <a:rPr lang="en-US" sz="2600" dirty="0">
                <a:latin typeface="Arial Narrow" panose="020B0606020202030204" pitchFamily="34" charset="0"/>
              </a:rPr>
              <a:t> •  We Can Be </a:t>
            </a:r>
            <a:r>
              <a:rPr lang="en-US" sz="2600" b="1" dirty="0">
                <a:latin typeface="Arial Narrow" panose="020B0606020202030204" pitchFamily="34" charset="0"/>
              </a:rPr>
              <a:t>MARRIED</a:t>
            </a:r>
            <a:r>
              <a:rPr lang="en-US" sz="2600" dirty="0">
                <a:latin typeface="Arial Narrow" panose="020B0606020202030204" pitchFamily="34" charset="0"/>
              </a:rPr>
              <a:t> To One, Without Being</a:t>
            </a:r>
            <a:r>
              <a:rPr lang="en-US" sz="2600" b="1" dirty="0">
                <a:latin typeface="Arial Narrow" panose="020B0606020202030204" pitchFamily="34" charset="0"/>
              </a:rPr>
              <a:t> BOUND </a:t>
            </a:r>
            <a:r>
              <a:rPr lang="en-US" sz="2600" dirty="0">
                <a:latin typeface="Arial Narrow" panose="020B0606020202030204" pitchFamily="34" charset="0"/>
              </a:rPr>
              <a:t>To Anyone.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71783A-C207-9C7B-D697-3C08B85D8CF3}"/>
              </a:ext>
            </a:extLst>
          </p:cNvPr>
          <p:cNvSpPr txBox="1"/>
          <p:nvPr/>
        </p:nvSpPr>
        <p:spPr>
          <a:xfrm>
            <a:off x="-11494" y="408454"/>
            <a:ext cx="9155494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Can We </a:t>
            </a:r>
            <a:r>
              <a:rPr lang="en-US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Scripturally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“Prove” (I Thess. 5:21)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Following Biblical Scenarios Stated Below?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74D5F2-6EF4-0E3E-4E82-E5982BA87949}"/>
              </a:ext>
            </a:extLst>
          </p:cNvPr>
          <p:cNvSpPr txBox="1"/>
          <p:nvPr/>
        </p:nvSpPr>
        <p:spPr>
          <a:xfrm>
            <a:off x="12548" y="5761812"/>
            <a:ext cx="9144000" cy="1077218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WHO</a:t>
            </a:r>
            <a:r>
              <a:rPr lang="en-US" sz="2400" dirty="0">
                <a:latin typeface="Arial Narrow" panose="020B0606020202030204" pitchFamily="34" charset="0"/>
              </a:rPr>
              <a:t> Is </a:t>
            </a:r>
            <a:r>
              <a:rPr lang="en-US" sz="2400" i="1" dirty="0">
                <a:latin typeface="Arial Narrow" panose="020B0606020202030204" pitchFamily="34" charset="0"/>
              </a:rPr>
              <a:t>Divinely</a:t>
            </a:r>
            <a:r>
              <a:rPr lang="en-US" sz="2400" dirty="0">
                <a:latin typeface="Arial Narrow" panose="020B0606020202030204" pitchFamily="34" charset="0"/>
              </a:rPr>
              <a:t> Eligible To Marry?</a:t>
            </a:r>
          </a:p>
          <a:p>
            <a:pPr algn="ctr"/>
            <a:endParaRPr lang="en-US" sz="1600" dirty="0">
              <a:latin typeface="Arial Narrow" panose="020B0606020202030204" pitchFamily="34" charset="0"/>
            </a:endParaRPr>
          </a:p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TO WHOM </a:t>
            </a:r>
            <a:r>
              <a:rPr lang="en-US" sz="2400" dirty="0">
                <a:latin typeface="Arial Narrow" panose="020B0606020202030204" pitchFamily="34" charset="0"/>
              </a:rPr>
              <a:t>May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One Be Lawfully Married?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590039-4351-B566-AF32-2DBE61CC172D}"/>
              </a:ext>
            </a:extLst>
          </p:cNvPr>
          <p:cNvSpPr txBox="1"/>
          <p:nvPr/>
        </p:nvSpPr>
        <p:spPr>
          <a:xfrm>
            <a:off x="-9704" y="5175873"/>
            <a:ext cx="9155494" cy="52322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</a:rPr>
              <a:t>There Are Two Questions We Must Be Able To Biblically Answer:</a:t>
            </a:r>
          </a:p>
        </p:txBody>
      </p:sp>
    </p:spTree>
    <p:extLst>
      <p:ext uri="{BB962C8B-B14F-4D97-AF65-F5344CB8AC3E}">
        <p14:creationId xmlns:p14="http://schemas.microsoft.com/office/powerpoint/2010/main" val="27899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A2AE9667-C42F-C8E8-7334-3D64EC58901E}"/>
              </a:ext>
            </a:extLst>
          </p:cNvPr>
          <p:cNvSpPr txBox="1"/>
          <p:nvPr/>
        </p:nvSpPr>
        <p:spPr>
          <a:xfrm>
            <a:off x="3897878" y="5583217"/>
            <a:ext cx="1502450" cy="83099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Scenario</a:t>
            </a:r>
            <a:b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No. 1</a:t>
            </a:r>
            <a:endParaRPr lang="en-US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D9BBB-24E5-798E-DEEF-9CCF6E770FC6}"/>
              </a:ext>
            </a:extLst>
          </p:cNvPr>
          <p:cNvSpPr txBox="1"/>
          <p:nvPr/>
        </p:nvSpPr>
        <p:spPr>
          <a:xfrm>
            <a:off x="1788" y="378331"/>
            <a:ext cx="9144000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The Person To Whom We Are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One, While Being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MARRIED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Another.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18E93A-E14D-70EC-3B96-0066C98E641D}"/>
              </a:ext>
            </a:extLst>
          </p:cNvPr>
          <p:cNvSpPr txBox="1"/>
          <p:nvPr/>
        </p:nvSpPr>
        <p:spPr>
          <a:xfrm>
            <a:off x="-1818" y="1332204"/>
            <a:ext cx="9144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Jesus Addresses </a:t>
            </a:r>
            <a:r>
              <a:rPr lang="en-US" sz="2400" b="1" dirty="0">
                <a:latin typeface="Arial Narrow" panose="020B0606020202030204" pitchFamily="34" charset="0"/>
              </a:rPr>
              <a:t>THE RULE</a:t>
            </a:r>
            <a:r>
              <a:rPr lang="en-US" sz="2400" dirty="0">
                <a:latin typeface="Arial Narrow" panose="020B0606020202030204" pitchFamily="34" charset="0"/>
              </a:rPr>
              <a:t>,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As Well As </a:t>
            </a:r>
            <a:r>
              <a:rPr lang="en-US" sz="2400" b="1" dirty="0">
                <a:latin typeface="Arial Narrow" panose="020B0606020202030204" pitchFamily="34" charset="0"/>
              </a:rPr>
              <a:t>THE EXCEPTION TO THE RULE</a:t>
            </a:r>
            <a:r>
              <a:rPr lang="en-US" sz="2400" dirty="0">
                <a:latin typeface="Arial Narrow" panose="020B0606020202030204" pitchFamily="34" charset="0"/>
              </a:rPr>
              <a:t>!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94A855-BB48-62FE-F50D-3A03767688DE}"/>
              </a:ext>
            </a:extLst>
          </p:cNvPr>
          <p:cNvSpPr/>
          <p:nvPr/>
        </p:nvSpPr>
        <p:spPr>
          <a:xfrm>
            <a:off x="60960" y="3896883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B769FA-3147-FBB2-8F7D-334FEA8042BC}"/>
              </a:ext>
            </a:extLst>
          </p:cNvPr>
          <p:cNvSpPr/>
          <p:nvPr/>
        </p:nvSpPr>
        <p:spPr>
          <a:xfrm>
            <a:off x="2250167" y="3909434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C72E375-8848-4006-5597-13C5D92CE2F5}"/>
              </a:ext>
            </a:extLst>
          </p:cNvPr>
          <p:cNvSpPr/>
          <p:nvPr/>
        </p:nvSpPr>
        <p:spPr>
          <a:xfrm>
            <a:off x="-505620" y="5649552"/>
            <a:ext cx="5219282" cy="1303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After An Unjust Divorce,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1" u="sng" dirty="0">
                <a:solidFill>
                  <a:schemeClr val="tx1"/>
                </a:solidFill>
              </a:rPr>
              <a:t>BOTH</a:t>
            </a:r>
            <a:r>
              <a:rPr lang="en-US" sz="2400" dirty="0">
                <a:solidFill>
                  <a:schemeClr val="tx1"/>
                </a:solidFill>
              </a:rPr>
              <a:t> Commit </a:t>
            </a:r>
            <a:r>
              <a:rPr lang="en-US" sz="2400" b="1" dirty="0">
                <a:solidFill>
                  <a:srgbClr val="C00000"/>
                </a:solidFill>
              </a:rPr>
              <a:t>ADULTERY</a:t>
            </a:r>
            <a:br>
              <a:rPr lang="en-US" sz="2400" b="1" dirty="0">
                <a:solidFill>
                  <a:srgbClr val="FFC000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When They Marry</a:t>
            </a:r>
            <a:r>
              <a:rPr lang="en-US" sz="2400" b="1" dirty="0">
                <a:solidFill>
                  <a:schemeClr val="tx1"/>
                </a:solidFill>
              </a:rPr>
              <a:t> ANOTHER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F2469EF-1843-01F7-34FA-152F593A6199}"/>
              </a:ext>
            </a:extLst>
          </p:cNvPr>
          <p:cNvSpPr/>
          <p:nvPr/>
        </p:nvSpPr>
        <p:spPr>
          <a:xfrm>
            <a:off x="7275766" y="3038039"/>
            <a:ext cx="1783969" cy="1729358"/>
          </a:xfrm>
          <a:prstGeom prst="ellipse">
            <a:avLst/>
          </a:prstGeom>
          <a:solidFill>
            <a:srgbClr val="FF9797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Another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(3</a:t>
            </a:r>
            <a:r>
              <a:rPr lang="en-US" sz="2000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rd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Party)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DE36D99-6736-015D-D82D-4E3B05610E20}"/>
              </a:ext>
            </a:extLst>
          </p:cNvPr>
          <p:cNvSpPr/>
          <p:nvPr/>
        </p:nvSpPr>
        <p:spPr>
          <a:xfrm>
            <a:off x="7297279" y="5094568"/>
            <a:ext cx="1783969" cy="1729358"/>
          </a:xfrm>
          <a:prstGeom prst="ellipse">
            <a:avLst/>
          </a:prstGeom>
          <a:solidFill>
            <a:srgbClr val="FF9797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Another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(3</a:t>
            </a:r>
            <a:r>
              <a:rPr lang="en-US" sz="2000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rd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Party)</a:t>
            </a:r>
            <a:endParaRPr lang="en-U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5DCFD37-A0D7-72A6-828A-9794EF2DF4D1}"/>
              </a:ext>
            </a:extLst>
          </p:cNvPr>
          <p:cNvSpPr/>
          <p:nvPr/>
        </p:nvSpPr>
        <p:spPr>
          <a:xfrm>
            <a:off x="5237180" y="3124112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0F1592-F120-65C3-4E49-28A45F2ADD4B}"/>
              </a:ext>
            </a:extLst>
          </p:cNvPr>
          <p:cNvSpPr/>
          <p:nvPr/>
        </p:nvSpPr>
        <p:spPr>
          <a:xfrm>
            <a:off x="5274856" y="5083805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0BBBC4-8969-A4FB-93DA-5FE05C949233}"/>
              </a:ext>
            </a:extLst>
          </p:cNvPr>
          <p:cNvSpPr txBox="1"/>
          <p:nvPr/>
        </p:nvSpPr>
        <p:spPr>
          <a:xfrm>
            <a:off x="3517754" y="3200365"/>
            <a:ext cx="2121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Two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Scenarios</a:t>
            </a:r>
            <a:r>
              <a:rPr lang="en-US" sz="2400" dirty="0"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4DF033-08BB-5ED2-C3D0-6008F308B41A}"/>
              </a:ext>
            </a:extLst>
          </p:cNvPr>
          <p:cNvSpPr txBox="1"/>
          <p:nvPr/>
        </p:nvSpPr>
        <p:spPr>
          <a:xfrm>
            <a:off x="3594848" y="3933674"/>
            <a:ext cx="21210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Arial Narrow" panose="020B0606020202030204" pitchFamily="34" charset="0"/>
              </a:rPr>
              <a:t>Divorce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1.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Not For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2.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For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Fornication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C214B6-BB5F-5DB0-20F5-980B388FE343}"/>
              </a:ext>
            </a:extLst>
          </p:cNvPr>
          <p:cNvSpPr/>
          <p:nvPr/>
        </p:nvSpPr>
        <p:spPr>
          <a:xfrm>
            <a:off x="75306" y="2248346"/>
            <a:ext cx="306592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412344-F357-CFDD-C385-AD0A97AABEFA}"/>
              </a:ext>
            </a:extLst>
          </p:cNvPr>
          <p:cNvSpPr/>
          <p:nvPr/>
        </p:nvSpPr>
        <p:spPr>
          <a:xfrm>
            <a:off x="602441" y="3415532"/>
            <a:ext cx="2918928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 </a:t>
            </a:r>
            <a:r>
              <a:rPr lang="en-US" sz="2400" b="1" dirty="0">
                <a:solidFill>
                  <a:schemeClr val="tx1"/>
                </a:solidFill>
              </a:rPr>
              <a:t>God’s Rule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C6B3DA3-6F7F-AF41-152B-8A249977E364}"/>
              </a:ext>
            </a:extLst>
          </p:cNvPr>
          <p:cNvSpPr/>
          <p:nvPr/>
        </p:nvSpPr>
        <p:spPr>
          <a:xfrm>
            <a:off x="4001862" y="2217818"/>
            <a:ext cx="325417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1969052-FDC9-0671-6C0F-37BF373049B9}"/>
              </a:ext>
            </a:extLst>
          </p:cNvPr>
          <p:cNvSpPr/>
          <p:nvPr/>
        </p:nvSpPr>
        <p:spPr>
          <a:xfrm>
            <a:off x="7767018" y="1852061"/>
            <a:ext cx="118334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F1310EAE-87AE-DBCE-B2CC-D209EC978316}"/>
              </a:ext>
            </a:extLst>
          </p:cNvPr>
          <p:cNvSpPr/>
          <p:nvPr/>
        </p:nvSpPr>
        <p:spPr>
          <a:xfrm flipH="1">
            <a:off x="6196403" y="4570151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EA6B0653-7E9F-6F9F-B5BF-208BF2F2F917}"/>
              </a:ext>
            </a:extLst>
          </p:cNvPr>
          <p:cNvSpPr/>
          <p:nvPr/>
        </p:nvSpPr>
        <p:spPr>
          <a:xfrm>
            <a:off x="5402116" y="4647263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C09C45-051F-FA71-3BD3-67202EAA7EC9}"/>
              </a:ext>
            </a:extLst>
          </p:cNvPr>
          <p:cNvSpPr txBox="1"/>
          <p:nvPr/>
        </p:nvSpPr>
        <p:spPr>
          <a:xfrm rot="16200000">
            <a:off x="5301718" y="4932324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FF249A-3245-89E9-64D6-C9ED5A518323}"/>
              </a:ext>
            </a:extLst>
          </p:cNvPr>
          <p:cNvSpPr txBox="1"/>
          <p:nvPr/>
        </p:nvSpPr>
        <p:spPr>
          <a:xfrm>
            <a:off x="4505632" y="4889300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191D7EAB-E575-85AD-B4E2-1C7440F11894}"/>
              </a:ext>
            </a:extLst>
          </p:cNvPr>
          <p:cNvSpPr/>
          <p:nvPr/>
        </p:nvSpPr>
        <p:spPr>
          <a:xfrm flipH="1">
            <a:off x="1688957" y="4763795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ECFF2E3C-7F96-F1B3-DE1D-B0FAB67A99D1}"/>
              </a:ext>
            </a:extLst>
          </p:cNvPr>
          <p:cNvSpPr/>
          <p:nvPr/>
        </p:nvSpPr>
        <p:spPr>
          <a:xfrm>
            <a:off x="1626190" y="3818918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031332-21D9-80AB-4EA7-1B0EF8CD72A9}"/>
              </a:ext>
            </a:extLst>
          </p:cNvPr>
          <p:cNvSpPr txBox="1"/>
          <p:nvPr/>
        </p:nvSpPr>
        <p:spPr>
          <a:xfrm rot="16200000">
            <a:off x="740482" y="5039904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C73817-5345-30BF-7DA3-D0B632872BC8}"/>
              </a:ext>
            </a:extLst>
          </p:cNvPr>
          <p:cNvSpPr txBox="1"/>
          <p:nvPr/>
        </p:nvSpPr>
        <p:spPr>
          <a:xfrm>
            <a:off x="826526" y="4103989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7E951B-6DFD-CEB4-9293-F527087140F1}"/>
              </a:ext>
            </a:extLst>
          </p:cNvPr>
          <p:cNvSpPr txBox="1"/>
          <p:nvPr/>
        </p:nvSpPr>
        <p:spPr>
          <a:xfrm>
            <a:off x="-3612" y="177145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Mt. 19:9</a:t>
            </a:r>
            <a:r>
              <a:rPr lang="en-US" sz="2400" dirty="0">
                <a:latin typeface="Arial Narrow" panose="020B0606020202030204" pitchFamily="34" charset="0"/>
              </a:rPr>
              <a:t>, “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And I say unto you,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WHOSOEVER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SHALL PUT AWAY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HIS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 WIFE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b="0" i="0" u="sng" dirty="0">
                <a:effectLst/>
                <a:latin typeface="Arial Narrow" panose="020B0606020202030204" pitchFamily="34" charset="0"/>
              </a:rPr>
              <a:t>except it be for fornication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AND SHALL MARRY ANOTHER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COMMITTETH 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ADULTERY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: </a:t>
            </a:r>
            <a:r>
              <a:rPr lang="en-US" sz="2400" b="0" i="0" u="sng" dirty="0">
                <a:effectLst/>
                <a:latin typeface="Arial Narrow" panose="020B0606020202030204" pitchFamily="34" charset="0"/>
              </a:rPr>
              <a:t>and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WHOSO MARRIETH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HER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 WHICH IS PUT AWAY DOTH COMMIT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 ADULTERY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.”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36" name="Arrow: Up-Down 35">
            <a:extLst>
              <a:ext uri="{FF2B5EF4-FFF2-40B4-BE49-F238E27FC236}">
                <a16:creationId xmlns:a16="http://schemas.microsoft.com/office/drawing/2014/main" id="{0A9585C1-4F69-F971-6794-95E88737CB4B}"/>
              </a:ext>
            </a:extLst>
          </p:cNvPr>
          <p:cNvSpPr/>
          <p:nvPr/>
        </p:nvSpPr>
        <p:spPr>
          <a:xfrm>
            <a:off x="6725351" y="5766100"/>
            <a:ext cx="688451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Up-Down 36">
            <a:extLst>
              <a:ext uri="{FF2B5EF4-FFF2-40B4-BE49-F238E27FC236}">
                <a16:creationId xmlns:a16="http://schemas.microsoft.com/office/drawing/2014/main" id="{D982718C-6BA8-1410-39C7-57E759191780}"/>
              </a:ext>
            </a:extLst>
          </p:cNvPr>
          <p:cNvSpPr/>
          <p:nvPr/>
        </p:nvSpPr>
        <p:spPr>
          <a:xfrm>
            <a:off x="6673357" y="2917120"/>
            <a:ext cx="688451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9C7719-97D6-DDB2-EAE7-934DCA5C1925}"/>
              </a:ext>
            </a:extLst>
          </p:cNvPr>
          <p:cNvSpPr txBox="1"/>
          <p:nvPr/>
        </p:nvSpPr>
        <p:spPr>
          <a:xfrm>
            <a:off x="6312940" y="3358153"/>
            <a:ext cx="1412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Married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4FCE12-327A-02AF-33B7-6678CF56D41A}"/>
              </a:ext>
            </a:extLst>
          </p:cNvPr>
          <p:cNvSpPr txBox="1"/>
          <p:nvPr/>
        </p:nvSpPr>
        <p:spPr>
          <a:xfrm>
            <a:off x="6325486" y="6189214"/>
            <a:ext cx="1412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Married</a:t>
            </a:r>
          </a:p>
        </p:txBody>
      </p:sp>
    </p:spTree>
    <p:extLst>
      <p:ext uri="{BB962C8B-B14F-4D97-AF65-F5344CB8AC3E}">
        <p14:creationId xmlns:p14="http://schemas.microsoft.com/office/powerpoint/2010/main" val="65647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 animBg="1"/>
      <p:bldP spid="10" grpId="0" animBg="1"/>
      <p:bldP spid="13" grpId="0" animBg="1"/>
      <p:bldP spid="14" grpId="0" animBg="1"/>
      <p:bldP spid="19" grpId="0"/>
      <p:bldP spid="5" grpId="0" animBg="1"/>
      <p:bldP spid="6" grpId="0" animBg="1"/>
      <p:bldP spid="9" grpId="0" animBg="1"/>
      <p:bldP spid="11" grpId="0" animBg="1"/>
      <p:bldP spid="4" grpId="0"/>
      <p:bldP spid="12" grpId="0"/>
      <p:bldP spid="24" grpId="0" animBg="1"/>
      <p:bldP spid="27" grpId="0" animBg="1"/>
      <p:bldP spid="28" grpId="0" animBg="1"/>
      <p:bldP spid="29" grpId="0" animBg="1"/>
      <p:bldP spid="25" grpId="0" animBg="1"/>
      <p:bldP spid="26" grpId="0" animBg="1"/>
      <p:bldP spid="30" grpId="0"/>
      <p:bldP spid="31" grpId="0"/>
      <p:bldP spid="32" grpId="0" animBg="1"/>
      <p:bldP spid="33" grpId="0" animBg="1"/>
      <p:bldP spid="34" grpId="0"/>
      <p:bldP spid="35" grpId="0"/>
      <p:bldP spid="7" grpId="0"/>
      <p:bldP spid="36" grpId="0" animBg="1"/>
      <p:bldP spid="37" grpId="0" animBg="1"/>
      <p:bldP spid="8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id="{910CED9E-898C-58C5-EDB3-2FA47E4B0134}"/>
              </a:ext>
            </a:extLst>
          </p:cNvPr>
          <p:cNvSpPr/>
          <p:nvPr/>
        </p:nvSpPr>
        <p:spPr>
          <a:xfrm>
            <a:off x="60960" y="3896883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B83209B-1DCE-F811-E9F4-72A3D0C3D8ED}"/>
              </a:ext>
            </a:extLst>
          </p:cNvPr>
          <p:cNvSpPr/>
          <p:nvPr/>
        </p:nvSpPr>
        <p:spPr>
          <a:xfrm>
            <a:off x="2250167" y="3909434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1BF98-C8D6-B7CA-F060-0CD3DC4C025B}"/>
              </a:ext>
            </a:extLst>
          </p:cNvPr>
          <p:cNvSpPr txBox="1"/>
          <p:nvPr/>
        </p:nvSpPr>
        <p:spPr>
          <a:xfrm>
            <a:off x="3897878" y="5583217"/>
            <a:ext cx="1502450" cy="83099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Scenario</a:t>
            </a:r>
            <a:b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No. 2</a:t>
            </a:r>
            <a:endParaRPr lang="en-US" b="1" u="sng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6C44881-B2DE-2BEB-DE07-35582C97AD80}"/>
              </a:ext>
            </a:extLst>
          </p:cNvPr>
          <p:cNvSpPr/>
          <p:nvPr/>
        </p:nvSpPr>
        <p:spPr>
          <a:xfrm>
            <a:off x="75306" y="2248346"/>
            <a:ext cx="306592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D9BBB-24E5-798E-DEEF-9CCF6E770FC6}"/>
              </a:ext>
            </a:extLst>
          </p:cNvPr>
          <p:cNvSpPr txBox="1"/>
          <p:nvPr/>
        </p:nvSpPr>
        <p:spPr>
          <a:xfrm>
            <a:off x="1788" y="378331"/>
            <a:ext cx="9144000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The Person To Whom We Are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One, While Being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MARRIED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Another.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C72E375-8848-4006-5597-13C5D92CE2F5}"/>
              </a:ext>
            </a:extLst>
          </p:cNvPr>
          <p:cNvSpPr/>
          <p:nvPr/>
        </p:nvSpPr>
        <p:spPr>
          <a:xfrm>
            <a:off x="-172122" y="5595762"/>
            <a:ext cx="4518200" cy="1303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After A Just Divorce,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He (She) Who Put Away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IS FREE TO REMARRY ANOTHER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DE36D99-6736-015D-D82D-4E3B05610E20}"/>
              </a:ext>
            </a:extLst>
          </p:cNvPr>
          <p:cNvSpPr/>
          <p:nvPr/>
        </p:nvSpPr>
        <p:spPr>
          <a:xfrm>
            <a:off x="7297279" y="5094568"/>
            <a:ext cx="1783969" cy="1729358"/>
          </a:xfrm>
          <a:prstGeom prst="ellipse">
            <a:avLst/>
          </a:prstGeom>
          <a:solidFill>
            <a:srgbClr val="FF9797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Another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(3</a:t>
            </a:r>
            <a:r>
              <a:rPr lang="en-US" sz="2000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rd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Party)</a:t>
            </a:r>
            <a:endParaRPr lang="en-U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5DCFD37-A0D7-72A6-828A-9794EF2DF4D1}"/>
              </a:ext>
            </a:extLst>
          </p:cNvPr>
          <p:cNvSpPr/>
          <p:nvPr/>
        </p:nvSpPr>
        <p:spPr>
          <a:xfrm>
            <a:off x="5237180" y="3124112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0F1592-F120-65C3-4E49-28A45F2ADD4B}"/>
              </a:ext>
            </a:extLst>
          </p:cNvPr>
          <p:cNvSpPr/>
          <p:nvPr/>
        </p:nvSpPr>
        <p:spPr>
          <a:xfrm>
            <a:off x="5274856" y="5083805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1DBEB3E-CFFB-D04B-4D84-8A560B35D5DE}"/>
              </a:ext>
            </a:extLst>
          </p:cNvPr>
          <p:cNvSpPr/>
          <p:nvPr/>
        </p:nvSpPr>
        <p:spPr>
          <a:xfrm>
            <a:off x="433913" y="3383258"/>
            <a:ext cx="3160929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God’s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Exception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27D6B02B-C5EB-93EE-A691-5CC5086BAE0E}"/>
              </a:ext>
            </a:extLst>
          </p:cNvPr>
          <p:cNvSpPr/>
          <p:nvPr/>
        </p:nvSpPr>
        <p:spPr>
          <a:xfrm>
            <a:off x="1721208" y="4355007"/>
            <a:ext cx="731525" cy="94127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23D7CD-43F5-DD33-AC13-862A9183DD7C}"/>
              </a:ext>
            </a:extLst>
          </p:cNvPr>
          <p:cNvSpPr txBox="1"/>
          <p:nvPr/>
        </p:nvSpPr>
        <p:spPr>
          <a:xfrm>
            <a:off x="1549085" y="4586276"/>
            <a:ext cx="975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Free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368248C-5C43-ADE7-5010-2D2A4F7DE06E}"/>
              </a:ext>
            </a:extLst>
          </p:cNvPr>
          <p:cNvSpPr/>
          <p:nvPr/>
        </p:nvSpPr>
        <p:spPr>
          <a:xfrm>
            <a:off x="7275783" y="3115166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 </a:t>
            </a:r>
            <a:r>
              <a:rPr lang="en-U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New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63DFF3-132E-A129-D3A7-281D7F02D231}"/>
              </a:ext>
            </a:extLst>
          </p:cNvPr>
          <p:cNvSpPr txBox="1"/>
          <p:nvPr/>
        </p:nvSpPr>
        <p:spPr>
          <a:xfrm>
            <a:off x="3517754" y="3200365"/>
            <a:ext cx="2121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Two</a:t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Scenarios</a:t>
            </a:r>
            <a:r>
              <a:rPr lang="en-US" sz="2400" dirty="0"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465AEEEE-57BF-8EF4-EA57-4EB484366A18}"/>
              </a:ext>
            </a:extLst>
          </p:cNvPr>
          <p:cNvSpPr/>
          <p:nvPr/>
        </p:nvSpPr>
        <p:spPr>
          <a:xfrm>
            <a:off x="5766090" y="4580925"/>
            <a:ext cx="731525" cy="94127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57F429-F982-9E40-8BF2-7BEFDA9A00BE}"/>
              </a:ext>
            </a:extLst>
          </p:cNvPr>
          <p:cNvSpPr txBox="1"/>
          <p:nvPr/>
        </p:nvSpPr>
        <p:spPr>
          <a:xfrm>
            <a:off x="4871400" y="4889307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3D16F65-DE2A-5CF4-BC1A-1382FEE917BE}"/>
              </a:ext>
            </a:extLst>
          </p:cNvPr>
          <p:cNvSpPr txBox="1"/>
          <p:nvPr/>
        </p:nvSpPr>
        <p:spPr>
          <a:xfrm>
            <a:off x="-1818" y="1332204"/>
            <a:ext cx="9144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Jesus Addresses </a:t>
            </a:r>
            <a:r>
              <a:rPr lang="en-US" sz="2400" b="1" dirty="0">
                <a:latin typeface="Arial Narrow" panose="020B0606020202030204" pitchFamily="34" charset="0"/>
              </a:rPr>
              <a:t>THE RULE</a:t>
            </a:r>
            <a:r>
              <a:rPr lang="en-US" sz="2400" dirty="0">
                <a:latin typeface="Arial Narrow" panose="020B0606020202030204" pitchFamily="34" charset="0"/>
              </a:rPr>
              <a:t>,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As Well As </a:t>
            </a:r>
            <a:r>
              <a:rPr lang="en-US" sz="2400" b="1" dirty="0">
                <a:latin typeface="Arial Narrow" panose="020B0606020202030204" pitchFamily="34" charset="0"/>
              </a:rPr>
              <a:t>THE EXCEPTION TO THE RULE</a:t>
            </a:r>
            <a:r>
              <a:rPr lang="en-US" sz="2400" dirty="0">
                <a:latin typeface="Arial Narrow" panose="020B0606020202030204" pitchFamily="34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35F7B6-B021-37E5-30A8-D83CDDF66BE1}"/>
              </a:ext>
            </a:extLst>
          </p:cNvPr>
          <p:cNvSpPr txBox="1"/>
          <p:nvPr/>
        </p:nvSpPr>
        <p:spPr>
          <a:xfrm>
            <a:off x="3594848" y="3933674"/>
            <a:ext cx="21210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Arial Narrow" panose="020B0606020202030204" pitchFamily="34" charset="0"/>
              </a:rPr>
              <a:t>Divorce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1.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Not For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2.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For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Fornication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048C6D-C166-CA95-4362-A55B0ACB891D}"/>
              </a:ext>
            </a:extLst>
          </p:cNvPr>
          <p:cNvSpPr/>
          <p:nvPr/>
        </p:nvSpPr>
        <p:spPr>
          <a:xfrm>
            <a:off x="5907762" y="2217818"/>
            <a:ext cx="1380548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697CAD-A13B-DD9C-6E47-C2DD0C8B38FA}"/>
              </a:ext>
            </a:extLst>
          </p:cNvPr>
          <p:cNvSpPr/>
          <p:nvPr/>
        </p:nvSpPr>
        <p:spPr>
          <a:xfrm>
            <a:off x="7767018" y="1852061"/>
            <a:ext cx="527120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189921-07D0-6E9D-82F6-C5724E53D64B}"/>
              </a:ext>
            </a:extLst>
          </p:cNvPr>
          <p:cNvSpPr txBox="1"/>
          <p:nvPr/>
        </p:nvSpPr>
        <p:spPr>
          <a:xfrm>
            <a:off x="-3606" y="177145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Mt. 19:9</a:t>
            </a:r>
            <a:r>
              <a:rPr lang="en-US" sz="2400" dirty="0">
                <a:latin typeface="Arial Narrow" panose="020B0606020202030204" pitchFamily="34" charset="0"/>
              </a:rPr>
              <a:t>, “And I say unto you, </a:t>
            </a:r>
            <a:r>
              <a:rPr lang="en-US" sz="2400" b="1" dirty="0">
                <a:latin typeface="Arial Narrow" panose="020B0606020202030204" pitchFamily="34" charset="0"/>
              </a:rPr>
              <a:t>WHOSOEVER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SHALL PUT AWAY </a:t>
            </a:r>
            <a:r>
              <a:rPr lang="en-US" sz="2400" b="1" u="sng" dirty="0">
                <a:latin typeface="Arial Narrow" panose="020B0606020202030204" pitchFamily="34" charset="0"/>
              </a:rPr>
              <a:t>HIS</a:t>
            </a:r>
            <a:r>
              <a:rPr lang="en-US" sz="2400" b="1" dirty="0">
                <a:latin typeface="Arial Narrow" panose="020B0606020202030204" pitchFamily="34" charset="0"/>
              </a:rPr>
              <a:t> WIFE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u="sng" dirty="0">
                <a:latin typeface="Arial Narrow" panose="020B0606020202030204" pitchFamily="34" charset="0"/>
              </a:rPr>
              <a:t>except it be for fornication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AND SHALL MARRY ANOTHER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COMMITTETH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: </a:t>
            </a:r>
            <a:r>
              <a:rPr lang="en-US" sz="2400" u="sng" dirty="0">
                <a:latin typeface="Arial Narrow" panose="020B0606020202030204" pitchFamily="34" charset="0"/>
              </a:rPr>
              <a:t>and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WHOSO MARRIETH </a:t>
            </a:r>
            <a:r>
              <a:rPr lang="en-US" sz="2400" b="1" u="sng" dirty="0">
                <a:latin typeface="Arial Narrow" panose="020B0606020202030204" pitchFamily="34" charset="0"/>
              </a:rPr>
              <a:t>HER</a:t>
            </a:r>
            <a:r>
              <a:rPr lang="en-US" sz="2400" b="1" dirty="0">
                <a:latin typeface="Arial Narrow" panose="020B0606020202030204" pitchFamily="34" charset="0"/>
              </a:rPr>
              <a:t> WHICH IS PUT AWAY DOTH COMMIT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ADULTERY</a:t>
            </a:r>
            <a:r>
              <a:rPr lang="en-US" sz="2400" dirty="0">
                <a:latin typeface="Arial Narrow" panose="020B0606020202030204" pitchFamily="34" charset="0"/>
              </a:rPr>
              <a:t>.”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669651CC-6E3C-E5AA-9DDE-C764A3B8367B}"/>
              </a:ext>
            </a:extLst>
          </p:cNvPr>
          <p:cNvSpPr/>
          <p:nvPr/>
        </p:nvSpPr>
        <p:spPr>
          <a:xfrm flipH="1">
            <a:off x="6831103" y="4010756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36F871A7-1148-88AB-DF51-66E5E0B7FAA1}"/>
              </a:ext>
            </a:extLst>
          </p:cNvPr>
          <p:cNvSpPr/>
          <p:nvPr/>
        </p:nvSpPr>
        <p:spPr>
          <a:xfrm>
            <a:off x="6736062" y="3065879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739E-3720-7707-A515-E006772C7A33}"/>
              </a:ext>
            </a:extLst>
          </p:cNvPr>
          <p:cNvSpPr txBox="1"/>
          <p:nvPr/>
        </p:nvSpPr>
        <p:spPr>
          <a:xfrm rot="16200000">
            <a:off x="5882628" y="4286865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1090A60-5229-2F8D-2A64-AADA0D9862AA}"/>
              </a:ext>
            </a:extLst>
          </p:cNvPr>
          <p:cNvSpPr txBox="1"/>
          <p:nvPr/>
        </p:nvSpPr>
        <p:spPr>
          <a:xfrm>
            <a:off x="5936398" y="3350950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2" name="Arrow: Up-Down 31">
            <a:extLst>
              <a:ext uri="{FF2B5EF4-FFF2-40B4-BE49-F238E27FC236}">
                <a16:creationId xmlns:a16="http://schemas.microsoft.com/office/drawing/2014/main" id="{8F53019B-E080-B36A-9631-A4EF6E48E561}"/>
              </a:ext>
            </a:extLst>
          </p:cNvPr>
          <p:cNvSpPr/>
          <p:nvPr/>
        </p:nvSpPr>
        <p:spPr>
          <a:xfrm>
            <a:off x="6736108" y="5733830"/>
            <a:ext cx="688451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871215-E59F-A51A-EFA7-686C059211C8}"/>
              </a:ext>
            </a:extLst>
          </p:cNvPr>
          <p:cNvSpPr txBox="1"/>
          <p:nvPr/>
        </p:nvSpPr>
        <p:spPr>
          <a:xfrm>
            <a:off x="6390034" y="6156938"/>
            <a:ext cx="1412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Married</a:t>
            </a:r>
          </a:p>
        </p:txBody>
      </p:sp>
    </p:spTree>
    <p:extLst>
      <p:ext uri="{BB962C8B-B14F-4D97-AF65-F5344CB8AC3E}">
        <p14:creationId xmlns:p14="http://schemas.microsoft.com/office/powerpoint/2010/main" val="351505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/>
      <p:bldP spid="6" grpId="0" animBg="1"/>
      <p:bldP spid="25" grpId="0" animBg="1"/>
      <p:bldP spid="12" grpId="0" animBg="1"/>
      <p:bldP spid="4" grpId="0"/>
      <p:bldP spid="22" grpId="0" animBg="1"/>
      <p:bldP spid="16" grpId="0" animBg="1"/>
      <p:bldP spid="23" grpId="0"/>
      <p:bldP spid="13" grpId="0" animBg="1"/>
      <p:bldP spid="14" grpId="0" animBg="1"/>
      <p:bldP spid="30" grpId="0"/>
      <p:bldP spid="31" grpId="0"/>
      <p:bldP spid="32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FF6C1BEF-9951-DF2B-5405-29C1F950CCF0}"/>
              </a:ext>
            </a:extLst>
          </p:cNvPr>
          <p:cNvSpPr txBox="1"/>
          <p:nvPr/>
        </p:nvSpPr>
        <p:spPr>
          <a:xfrm>
            <a:off x="3605606" y="3901400"/>
            <a:ext cx="2121053" cy="1938992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Divorce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u="sng" dirty="0">
                <a:latin typeface="Arial Narrow" panose="020B0606020202030204" pitchFamily="34" charset="0"/>
              </a:rPr>
              <a:t>NOT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For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Fornication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000" dirty="0">
                <a:latin typeface="Arial Narrow" panose="020B0606020202030204" pitchFamily="34" charset="0"/>
              </a:rPr>
              <a:t>(Mt. 5:23-24)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D9BBB-24E5-798E-DEEF-9CCF6E770FC6}"/>
              </a:ext>
            </a:extLst>
          </p:cNvPr>
          <p:cNvSpPr txBox="1"/>
          <p:nvPr/>
        </p:nvSpPr>
        <p:spPr>
          <a:xfrm>
            <a:off x="1788" y="399847"/>
            <a:ext cx="9144000" cy="52322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One, But Not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To Anyone.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94A855-BB48-62FE-F50D-3A03767688DE}"/>
              </a:ext>
            </a:extLst>
          </p:cNvPr>
          <p:cNvSpPr/>
          <p:nvPr/>
        </p:nvSpPr>
        <p:spPr>
          <a:xfrm>
            <a:off x="39448" y="3896883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Her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Husband(Man)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B769FA-3147-FBB2-8F7D-334FEA8042BC}"/>
              </a:ext>
            </a:extLst>
          </p:cNvPr>
          <p:cNvSpPr/>
          <p:nvPr/>
        </p:nvSpPr>
        <p:spPr>
          <a:xfrm>
            <a:off x="2228655" y="3909434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(Woman)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C72E375-8848-4006-5597-13C5D92CE2F5}"/>
              </a:ext>
            </a:extLst>
          </p:cNvPr>
          <p:cNvSpPr/>
          <p:nvPr/>
        </p:nvSpPr>
        <p:spPr>
          <a:xfrm>
            <a:off x="-172122" y="5606520"/>
            <a:ext cx="4518200" cy="1303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 Unjust Divorce Is Sinful; And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 Marriage To Another Would Only Make This Matter Worse.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3D16F65-DE2A-5CF4-BC1A-1382FEE917BE}"/>
              </a:ext>
            </a:extLst>
          </p:cNvPr>
          <p:cNvSpPr txBox="1"/>
          <p:nvPr/>
        </p:nvSpPr>
        <p:spPr>
          <a:xfrm>
            <a:off x="-1818" y="252628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Paul Quotes Jesus (Mt. 19:6) And Applies The Lord’s Obligation (Rule)!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590CEE0-0DD5-C9E9-A05A-4C03750B8273}"/>
              </a:ext>
            </a:extLst>
          </p:cNvPr>
          <p:cNvSpPr txBox="1"/>
          <p:nvPr/>
        </p:nvSpPr>
        <p:spPr>
          <a:xfrm>
            <a:off x="7042681" y="3354544"/>
            <a:ext cx="2074431" cy="342401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50" dirty="0">
                <a:latin typeface="Arial Narrow" panose="020B0606020202030204" pitchFamily="34" charset="0"/>
              </a:rPr>
              <a:t>“</a:t>
            </a:r>
            <a:r>
              <a:rPr lang="en-US" sz="2450" b="1" dirty="0">
                <a:latin typeface="Arial Narrow" panose="020B0606020202030204" pitchFamily="34" charset="0"/>
              </a:rPr>
              <a:t>If She Depart</a:t>
            </a:r>
            <a:r>
              <a:rPr lang="en-US" sz="2450" dirty="0">
                <a:latin typeface="Arial Narrow" panose="020B0606020202030204" pitchFamily="34" charset="0"/>
              </a:rPr>
              <a:t>”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An Unjust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Divorce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Separates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The </a:t>
            </a:r>
            <a:r>
              <a:rPr lang="en-US" sz="2400" i="1" dirty="0">
                <a:latin typeface="Arial Narrow" panose="020B0606020202030204" pitchFamily="34" charset="0"/>
              </a:rPr>
              <a:t>Physical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Marriage,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But </a:t>
            </a:r>
            <a:r>
              <a:rPr lang="en-US" sz="2400" b="1" u="sng" dirty="0">
                <a:latin typeface="Arial Narrow" panose="020B0606020202030204" pitchFamily="34" charset="0"/>
              </a:rPr>
              <a:t>NOT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The </a:t>
            </a:r>
            <a:r>
              <a:rPr lang="en-US" sz="2400" i="1" dirty="0">
                <a:latin typeface="Arial Narrow" panose="020B0606020202030204" pitchFamily="34" charset="0"/>
              </a:rPr>
              <a:t>Divine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Obligation!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B4D530-6631-F8CD-6449-664B98435DAB}"/>
              </a:ext>
            </a:extLst>
          </p:cNvPr>
          <p:cNvSpPr txBox="1"/>
          <p:nvPr/>
        </p:nvSpPr>
        <p:spPr>
          <a:xfrm>
            <a:off x="835480" y="2947634"/>
            <a:ext cx="4448337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“</a:t>
            </a:r>
            <a:r>
              <a:rPr lang="en-US" sz="2400" b="1" dirty="0">
                <a:latin typeface="Arial Narrow" panose="020B0606020202030204" pitchFamily="34" charset="0"/>
              </a:rPr>
              <a:t>Let Not</a:t>
            </a:r>
            <a:r>
              <a:rPr lang="en-US" sz="2400" dirty="0">
                <a:latin typeface="Arial Narrow" panose="020B0606020202030204" pitchFamily="34" charset="0"/>
              </a:rPr>
              <a:t>,” Does Not Mean </a:t>
            </a:r>
            <a:r>
              <a:rPr lang="en-US" sz="2400" b="1" dirty="0">
                <a:latin typeface="Arial Narrow" panose="020B0606020202030204" pitchFamily="34" charset="0"/>
              </a:rPr>
              <a:t>Cannot</a:t>
            </a:r>
            <a:r>
              <a:rPr lang="en-US" sz="2400" dirty="0">
                <a:latin typeface="Arial Narrow" panose="020B0606020202030204" pitchFamily="34" charset="0"/>
              </a:rPr>
              <a:t>!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41F831-129B-B6C1-CCE0-C930CE1E8950}"/>
              </a:ext>
            </a:extLst>
          </p:cNvPr>
          <p:cNvSpPr/>
          <p:nvPr/>
        </p:nvSpPr>
        <p:spPr>
          <a:xfrm>
            <a:off x="7021149" y="2965505"/>
            <a:ext cx="2135374" cy="4410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The Sinful Act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F9ED29-ACC9-00CF-ADAB-0BFA565BCBD6}"/>
              </a:ext>
            </a:extLst>
          </p:cNvPr>
          <p:cNvCxnSpPr>
            <a:cxnSpLocks/>
          </p:cNvCxnSpPr>
          <p:nvPr/>
        </p:nvCxnSpPr>
        <p:spPr>
          <a:xfrm flipH="1" flipV="1">
            <a:off x="4658061" y="3420057"/>
            <a:ext cx="8072" cy="5243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2E629FE-2D80-1B01-24D7-F17A461A6788}"/>
              </a:ext>
            </a:extLst>
          </p:cNvPr>
          <p:cNvSpPr/>
          <p:nvPr/>
        </p:nvSpPr>
        <p:spPr>
          <a:xfrm>
            <a:off x="5346550" y="4754892"/>
            <a:ext cx="1608266" cy="35324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A350303-B080-7B6F-5AFD-63BF0D68E9F7}"/>
              </a:ext>
            </a:extLst>
          </p:cNvPr>
          <p:cNvSpPr/>
          <p:nvPr/>
        </p:nvSpPr>
        <p:spPr>
          <a:xfrm>
            <a:off x="602441" y="3415532"/>
            <a:ext cx="2918928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 </a:t>
            </a:r>
            <a:r>
              <a:rPr lang="en-US" sz="2400" b="1" dirty="0">
                <a:solidFill>
                  <a:schemeClr val="tx1"/>
                </a:solidFill>
              </a:rPr>
              <a:t>God’s Rule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8B3814-135D-CE85-F4C5-FC0F502E4E06}"/>
              </a:ext>
            </a:extLst>
          </p:cNvPr>
          <p:cNvSpPr/>
          <p:nvPr/>
        </p:nvSpPr>
        <p:spPr>
          <a:xfrm>
            <a:off x="3162743" y="1066744"/>
            <a:ext cx="1771401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EEA4EB-3C8B-A377-D9E0-C41BCAB6D176}"/>
              </a:ext>
            </a:extLst>
          </p:cNvPr>
          <p:cNvSpPr/>
          <p:nvPr/>
        </p:nvSpPr>
        <p:spPr>
          <a:xfrm>
            <a:off x="3424536" y="1800061"/>
            <a:ext cx="1599285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1F5431B2-85F7-B347-227B-1B8A18E21086}"/>
              </a:ext>
            </a:extLst>
          </p:cNvPr>
          <p:cNvSpPr/>
          <p:nvPr/>
        </p:nvSpPr>
        <p:spPr>
          <a:xfrm flipH="1">
            <a:off x="1656683" y="4763795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E7294861-F842-25BA-4543-82792DF6B51D}"/>
              </a:ext>
            </a:extLst>
          </p:cNvPr>
          <p:cNvSpPr/>
          <p:nvPr/>
        </p:nvSpPr>
        <p:spPr>
          <a:xfrm>
            <a:off x="1626190" y="3818918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6E9F52-6653-0159-91C4-3743C34E6A76}"/>
              </a:ext>
            </a:extLst>
          </p:cNvPr>
          <p:cNvSpPr txBox="1"/>
          <p:nvPr/>
        </p:nvSpPr>
        <p:spPr>
          <a:xfrm rot="16200000">
            <a:off x="708208" y="5039904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59B109-2B4E-475F-5C40-CFC8A672A9CE}"/>
              </a:ext>
            </a:extLst>
          </p:cNvPr>
          <p:cNvSpPr txBox="1"/>
          <p:nvPr/>
        </p:nvSpPr>
        <p:spPr>
          <a:xfrm>
            <a:off x="826526" y="4103989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5DCFD37-A0D7-72A6-828A-9794EF2DF4D1}"/>
              </a:ext>
            </a:extLst>
          </p:cNvPr>
          <p:cNvSpPr/>
          <p:nvPr/>
        </p:nvSpPr>
        <p:spPr>
          <a:xfrm>
            <a:off x="5237180" y="3048806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 Husband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Is Still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BOUND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0F1592-F120-65C3-4E49-28A45F2ADD4B}"/>
              </a:ext>
            </a:extLst>
          </p:cNvPr>
          <p:cNvSpPr/>
          <p:nvPr/>
        </p:nvSpPr>
        <p:spPr>
          <a:xfrm>
            <a:off x="5274856" y="5083805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Is Still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BOUND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8F3E7BA-5F89-C5AE-2C04-65537BEA53D0}"/>
              </a:ext>
            </a:extLst>
          </p:cNvPr>
          <p:cNvSpPr txBox="1"/>
          <p:nvPr/>
        </p:nvSpPr>
        <p:spPr>
          <a:xfrm>
            <a:off x="4934144" y="4683104"/>
            <a:ext cx="2485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“</a:t>
            </a:r>
            <a:r>
              <a:rPr lang="en-US" sz="2400" b="1" u="sng" dirty="0" err="1">
                <a:latin typeface="Arial Narrow" panose="020B0606020202030204" pitchFamily="34" charset="0"/>
              </a:rPr>
              <a:t>UN</a:t>
            </a:r>
            <a:r>
              <a:rPr lang="en-US" sz="2400" b="1" dirty="0" err="1">
                <a:latin typeface="Arial Narrow" panose="020B0606020202030204" pitchFamily="34" charset="0"/>
              </a:rPr>
              <a:t>married</a:t>
            </a:r>
            <a:r>
              <a:rPr lang="en-US" sz="2400" b="1" dirty="0">
                <a:latin typeface="Arial Narrow" panose="020B0606020202030204" pitchFamily="34" charset="0"/>
              </a:rPr>
              <a:t>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72D869-CB43-671B-A0ED-EADBD9DFEF67}"/>
              </a:ext>
            </a:extLst>
          </p:cNvPr>
          <p:cNvSpPr txBox="1"/>
          <p:nvPr/>
        </p:nvSpPr>
        <p:spPr>
          <a:xfrm>
            <a:off x="-9704" y="991486"/>
            <a:ext cx="9152610" cy="156966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b="1" i="0" u="sng" dirty="0">
                <a:effectLst/>
                <a:latin typeface="Arial Narrow" panose="020B0606020202030204" pitchFamily="34" charset="0"/>
              </a:rPr>
              <a:t>I Cor. 7:10-11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, “And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UNTO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THE MARRIED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 I COMMAND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YET NOT I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BUT THE LORD</a:t>
            </a:r>
            <a:r>
              <a:rPr lang="en-US" sz="2400" i="0" dirty="0">
                <a:latin typeface="Arial Narrow" panose="020B0606020202030204" pitchFamily="34" charset="0"/>
              </a:rPr>
              <a:t>, </a:t>
            </a:r>
            <a:r>
              <a:rPr lang="en-US" sz="2400" b="1" i="0" dirty="0">
                <a:latin typeface="Arial Narrow" panose="020B0606020202030204" pitchFamily="34" charset="0"/>
              </a:rPr>
              <a:t>LET NOT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THE WIFE DEPART FROM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HER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 HUSBAND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: 11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But And IF SHE DEPART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, let her remain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UN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MARRIED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, or be reconciled to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HER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Husband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: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AND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latin typeface="Arial Narrow" panose="020B0606020202030204" pitchFamily="34" charset="0"/>
              </a:rPr>
              <a:t>LET NOT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THE HUSBAND PUT AWAY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HIS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 WIFE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.” 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Cf. Mt. 19:3-6</a:t>
            </a:r>
            <a:endParaRPr lang="en-US" sz="2400" b="1" u="sng" dirty="0">
              <a:latin typeface="Arial Narrow" panose="020B0606020202030204" pitchFamily="34" charset="0"/>
            </a:endParaRPr>
          </a:p>
        </p:txBody>
      </p:sp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A30FCB3F-8B95-5312-F654-1E0818B7A562}"/>
              </a:ext>
            </a:extLst>
          </p:cNvPr>
          <p:cNvSpPr/>
          <p:nvPr/>
        </p:nvSpPr>
        <p:spPr>
          <a:xfrm>
            <a:off x="5194132" y="4539734"/>
            <a:ext cx="346063" cy="820195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rrow: Curved Right 9">
            <a:extLst>
              <a:ext uri="{FF2B5EF4-FFF2-40B4-BE49-F238E27FC236}">
                <a16:creationId xmlns:a16="http://schemas.microsoft.com/office/drawing/2014/main" id="{94C4DA02-15E4-004C-2F9D-389613641FA5}"/>
              </a:ext>
            </a:extLst>
          </p:cNvPr>
          <p:cNvSpPr/>
          <p:nvPr/>
        </p:nvSpPr>
        <p:spPr>
          <a:xfrm>
            <a:off x="6788065" y="4498490"/>
            <a:ext cx="346063" cy="820195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  <a:scene3d>
            <a:camera prst="orthographicFront">
              <a:rot lat="0" lon="0" rev="11099999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5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13" grpId="0" animBg="1"/>
      <p:bldP spid="14" grpId="0" animBg="1"/>
      <p:bldP spid="19" grpId="0"/>
      <p:bldP spid="26" grpId="0"/>
      <p:bldP spid="31" grpId="0" animBg="1"/>
      <p:bldP spid="32" grpId="0" animBg="1"/>
      <p:bldP spid="4" grpId="0"/>
      <p:bldP spid="5" grpId="0" animBg="1"/>
      <p:bldP spid="8" grpId="0" animBg="1"/>
      <p:bldP spid="16" grpId="0" animBg="1"/>
      <p:bldP spid="17" grpId="0" animBg="1"/>
      <p:bldP spid="18" grpId="0" animBg="1"/>
      <p:bldP spid="20" grpId="0" animBg="1"/>
      <p:bldP spid="21" grpId="0"/>
      <p:bldP spid="22" grpId="0"/>
      <p:bldP spid="9" grpId="0" animBg="1"/>
      <p:bldP spid="11" grpId="0" animBg="1"/>
      <p:bldP spid="29" grpId="0"/>
      <p:bldP spid="24" grpId="0"/>
      <p:bldP spid="7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D9BBB-24E5-798E-DEEF-9CCF6E770FC6}"/>
              </a:ext>
            </a:extLst>
          </p:cNvPr>
          <p:cNvSpPr txBox="1"/>
          <p:nvPr/>
        </p:nvSpPr>
        <p:spPr>
          <a:xfrm>
            <a:off x="1788" y="399847"/>
            <a:ext cx="9144000" cy="52322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To One, Without Being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BOUND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Anyone.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C72E375-8848-4006-5597-13C5D92CE2F5}"/>
              </a:ext>
            </a:extLst>
          </p:cNvPr>
          <p:cNvSpPr/>
          <p:nvPr/>
        </p:nvSpPr>
        <p:spPr>
          <a:xfrm>
            <a:off x="129096" y="5493013"/>
            <a:ext cx="4227755" cy="8252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Eligible People Can </a:t>
            </a:r>
            <a:r>
              <a:rPr lang="en-US" sz="2400" b="1" dirty="0">
                <a:solidFill>
                  <a:schemeClr val="tx1"/>
                </a:solidFill>
              </a:rPr>
              <a:t>MARRY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Into A Sinful Relationship!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1DBEB3E-CFFB-D04B-4D84-8A560B35D5DE}"/>
              </a:ext>
            </a:extLst>
          </p:cNvPr>
          <p:cNvSpPr/>
          <p:nvPr/>
        </p:nvSpPr>
        <p:spPr>
          <a:xfrm>
            <a:off x="68052" y="3189614"/>
            <a:ext cx="4416101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Man’s Sinful Actions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72D869-CB43-671B-A0ED-EADBD9DFEF67}"/>
              </a:ext>
            </a:extLst>
          </p:cNvPr>
          <p:cNvSpPr txBox="1"/>
          <p:nvPr/>
        </p:nvSpPr>
        <p:spPr>
          <a:xfrm>
            <a:off x="-9704" y="883906"/>
            <a:ext cx="9152610" cy="2308324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b="1" i="0" u="sng" dirty="0">
                <a:effectLst/>
                <a:latin typeface="Arial Narrow" panose="020B0606020202030204" pitchFamily="34" charset="0"/>
              </a:rPr>
              <a:t>I Cor. 6:9-10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, “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Know Ye Not That The Unrighteous Shall Not Inherit The Kingdom Of God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?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Be Not Deceived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: </a:t>
            </a:r>
            <a:r>
              <a:rPr lang="en-US" sz="2400" b="0" i="0" u="sng" dirty="0">
                <a:effectLst/>
                <a:latin typeface="Arial Narrow" panose="020B0606020202030204" pitchFamily="34" charset="0"/>
              </a:rPr>
              <a:t>neither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FORNICATORS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, nor idolaters, </a:t>
            </a:r>
            <a:r>
              <a:rPr lang="en-US" sz="2400" b="0" i="0" u="sng" dirty="0">
                <a:effectLst/>
                <a:latin typeface="Arial Narrow" panose="020B0606020202030204" pitchFamily="34" charset="0"/>
              </a:rPr>
              <a:t>nor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ADULTERERS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b="0" i="0" u="sng" dirty="0">
                <a:effectLst/>
                <a:latin typeface="Arial Narrow" panose="020B0606020202030204" pitchFamily="34" charset="0"/>
              </a:rPr>
              <a:t>nor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EFFEMINATE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b="0" i="0" u="sng" dirty="0">
                <a:effectLst/>
                <a:latin typeface="Arial Narrow" panose="020B0606020202030204" pitchFamily="34" charset="0"/>
              </a:rPr>
              <a:t>nor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ABUSERS OF THEMSELVES WITH MANKIND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 (NKJV, 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HOMOSEXUALS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, </a:t>
            </a:r>
            <a:r>
              <a:rPr lang="en-US" sz="2400" i="0" u="sng" dirty="0">
                <a:effectLst/>
                <a:latin typeface="Arial Narrow" panose="020B0606020202030204" pitchFamily="34" charset="0"/>
              </a:rPr>
              <a:t>nor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solidFill>
                  <a:srgbClr val="C00000"/>
                </a:solidFill>
                <a:effectLst/>
                <a:latin typeface="Arial Narrow" panose="020B0606020202030204" pitchFamily="34" charset="0"/>
              </a:rPr>
              <a:t>SODOMITES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)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, 10 Nor thieves, nor covetous, nor drunkards, nor revilers, nor extortioners,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Shall Inherit The Kingdom Of God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.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” </a:t>
            </a:r>
            <a:r>
              <a:rPr lang="en-US" sz="200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Cf.</a:t>
            </a:r>
            <a:r>
              <a:rPr lang="en-US" sz="2000" b="1" i="0" u="sng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Rom.</a:t>
            </a:r>
            <a:r>
              <a:rPr lang="en-US" b="1" i="0" u="sng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1 (Heb.</a:t>
            </a:r>
            <a:r>
              <a:rPr lang="en-US" b="1" i="0" u="sng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13:4)</a:t>
            </a:r>
            <a:endParaRPr lang="en-US" sz="2400" b="1" u="sng" dirty="0">
              <a:latin typeface="Arial Narrow" panose="020B0606020202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B7BA83-33DC-1B1E-D6BF-7D4474EEB95A}"/>
              </a:ext>
            </a:extLst>
          </p:cNvPr>
          <p:cNvSpPr/>
          <p:nvPr/>
        </p:nvSpPr>
        <p:spPr>
          <a:xfrm>
            <a:off x="4720812" y="3231690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An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Eligible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3329EEE-B492-1ACB-C5D2-42E522F0430E}"/>
              </a:ext>
            </a:extLst>
          </p:cNvPr>
          <p:cNvSpPr/>
          <p:nvPr/>
        </p:nvSpPr>
        <p:spPr>
          <a:xfrm>
            <a:off x="6910019" y="3244241"/>
            <a:ext cx="1783969" cy="1729358"/>
          </a:xfrm>
          <a:prstGeom prst="ellipse">
            <a:avLst/>
          </a:prstGeom>
          <a:solidFill>
            <a:srgbClr val="FF9F9F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Another</a:t>
            </a:r>
            <a:br>
              <a:rPr lang="en-US" sz="22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2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Man’s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300" b="1" dirty="0">
                <a:solidFill>
                  <a:schemeClr val="tx1"/>
                </a:solidFill>
                <a:latin typeface="Arial Narrow" panose="020B0606020202030204" pitchFamily="34" charset="0"/>
              </a:rPr>
              <a:t>Woman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7B16812-2028-B50D-B45D-245950B8CC9F}"/>
              </a:ext>
            </a:extLst>
          </p:cNvPr>
          <p:cNvSpPr/>
          <p:nvPr/>
        </p:nvSpPr>
        <p:spPr>
          <a:xfrm>
            <a:off x="4353244" y="4898295"/>
            <a:ext cx="4906203" cy="1303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 Eligible Person Can </a:t>
            </a:r>
            <a:r>
              <a:rPr lang="en-US" sz="2400" b="1" dirty="0">
                <a:solidFill>
                  <a:schemeClr val="tx1"/>
                </a:solidFill>
              </a:rPr>
              <a:t>MARRY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An Ineligible Person!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Such Are Not </a:t>
            </a:r>
            <a:r>
              <a:rPr lang="en-US" sz="2400" b="1" dirty="0">
                <a:solidFill>
                  <a:schemeClr val="tx1"/>
                </a:solidFill>
              </a:rPr>
              <a:t>BOUND</a:t>
            </a:r>
            <a:r>
              <a:rPr lang="en-US" sz="2400" dirty="0">
                <a:solidFill>
                  <a:schemeClr val="tx1"/>
                </a:solidFill>
              </a:rPr>
              <a:t> To Each Other!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F674450-4B89-C4DF-5FB9-142C7C1F2820}"/>
              </a:ext>
            </a:extLst>
          </p:cNvPr>
          <p:cNvSpPr/>
          <p:nvPr/>
        </p:nvSpPr>
        <p:spPr>
          <a:xfrm>
            <a:off x="4927004" y="2771855"/>
            <a:ext cx="3605590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Man’s Sinful Actions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1C87F2-8EEE-8A7E-DC82-713B48C9D0A5}"/>
              </a:ext>
            </a:extLst>
          </p:cNvPr>
          <p:cNvSpPr txBox="1"/>
          <p:nvPr/>
        </p:nvSpPr>
        <p:spPr>
          <a:xfrm>
            <a:off x="4344298" y="6094186"/>
            <a:ext cx="4798607" cy="769441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Arial Narrow" panose="020B0606020202030204" pitchFamily="34" charset="0"/>
              </a:rPr>
              <a:t>We Are Either </a:t>
            </a:r>
            <a:r>
              <a:rPr lang="en-US" sz="2200" b="1" dirty="0">
                <a:latin typeface="Arial Narrow" panose="020B0606020202030204" pitchFamily="34" charset="0"/>
              </a:rPr>
              <a:t>BOUND</a:t>
            </a:r>
            <a:r>
              <a:rPr lang="en-US" sz="2200" dirty="0">
                <a:latin typeface="Arial Narrow" panose="020B0606020202030204" pitchFamily="34" charset="0"/>
              </a:rPr>
              <a:t> (Obligated) By God </a:t>
            </a:r>
            <a:br>
              <a:rPr lang="en-US" sz="2200" dirty="0">
                <a:latin typeface="Arial Narrow" panose="020B0606020202030204" pitchFamily="34" charset="0"/>
              </a:rPr>
            </a:br>
            <a:r>
              <a:rPr lang="en-US" sz="2200" dirty="0">
                <a:latin typeface="Arial Narrow" panose="020B0606020202030204" pitchFamily="34" charset="0"/>
              </a:rPr>
              <a:t>Or We Are Pronounced </a:t>
            </a:r>
            <a:r>
              <a:rPr lang="en-US" sz="2200" b="1" dirty="0">
                <a:latin typeface="Arial Narrow" panose="020B0606020202030204" pitchFamily="34" charset="0"/>
              </a:rPr>
              <a:t>FREE</a:t>
            </a:r>
            <a:r>
              <a:rPr lang="en-US" sz="2200" dirty="0">
                <a:latin typeface="Arial Narrow" panose="020B0606020202030204" pitchFamily="34" charset="0"/>
              </a:rPr>
              <a:t> (Loosed)!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F673D82-6EDD-5AFA-FEE8-D5867496530E}"/>
              </a:ext>
            </a:extLst>
          </p:cNvPr>
          <p:cNvSpPr txBox="1"/>
          <p:nvPr/>
        </p:nvSpPr>
        <p:spPr>
          <a:xfrm>
            <a:off x="129112" y="6364924"/>
            <a:ext cx="422774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Cf. Mt. 5; 19; Mk. 10; Lk. 16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F4B435D6-E50F-4CFD-1F95-8FFF2DEC5CC3}"/>
              </a:ext>
            </a:extLst>
          </p:cNvPr>
          <p:cNvSpPr/>
          <p:nvPr/>
        </p:nvSpPr>
        <p:spPr>
          <a:xfrm>
            <a:off x="6327320" y="3948055"/>
            <a:ext cx="688451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1AADD5-5BE2-5595-B748-4ADDF829433F}"/>
              </a:ext>
            </a:extLst>
          </p:cNvPr>
          <p:cNvSpPr txBox="1"/>
          <p:nvPr/>
        </p:nvSpPr>
        <p:spPr>
          <a:xfrm>
            <a:off x="5952678" y="4417778"/>
            <a:ext cx="1412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 Narrow" panose="020B0606020202030204" pitchFamily="34" charset="0"/>
              </a:rPr>
              <a:t>Can Marry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03ECC7-0394-9F1C-4138-B3AEBACF85DB}"/>
              </a:ext>
            </a:extLst>
          </p:cNvPr>
          <p:cNvSpPr/>
          <p:nvPr/>
        </p:nvSpPr>
        <p:spPr>
          <a:xfrm>
            <a:off x="2958281" y="3713178"/>
            <a:ext cx="1534842" cy="788597"/>
          </a:xfrm>
          <a:prstGeom prst="rect">
            <a:avLst/>
          </a:prstGeom>
          <a:solidFill>
            <a:srgbClr val="FF9797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A Man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F5FB89-1792-5707-8A17-642B5128262A}"/>
              </a:ext>
            </a:extLst>
          </p:cNvPr>
          <p:cNvSpPr/>
          <p:nvPr/>
        </p:nvSpPr>
        <p:spPr>
          <a:xfrm>
            <a:off x="2949311" y="4618617"/>
            <a:ext cx="1534842" cy="788597"/>
          </a:xfrm>
          <a:prstGeom prst="rect">
            <a:avLst/>
          </a:prstGeom>
          <a:solidFill>
            <a:srgbClr val="FF9797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A Woman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6A7E344-455E-E637-8492-EC96E088E6E5}"/>
              </a:ext>
            </a:extLst>
          </p:cNvPr>
          <p:cNvSpPr/>
          <p:nvPr/>
        </p:nvSpPr>
        <p:spPr>
          <a:xfrm>
            <a:off x="77022" y="3725724"/>
            <a:ext cx="1534842" cy="788597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A Man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3BB4BA-A357-5C5C-ED5E-2B2DB6EBBBE1}"/>
              </a:ext>
            </a:extLst>
          </p:cNvPr>
          <p:cNvSpPr/>
          <p:nvPr/>
        </p:nvSpPr>
        <p:spPr>
          <a:xfrm>
            <a:off x="68052" y="4631163"/>
            <a:ext cx="1534842" cy="788597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A Woman</a:t>
            </a:r>
          </a:p>
        </p:txBody>
      </p:sp>
      <p:sp>
        <p:nvSpPr>
          <p:cNvPr id="5" name="Arrow: Up-Down 4">
            <a:extLst>
              <a:ext uri="{FF2B5EF4-FFF2-40B4-BE49-F238E27FC236}">
                <a16:creationId xmlns:a16="http://schemas.microsoft.com/office/drawing/2014/main" id="{2ADC9139-4D75-08D3-3EC5-671B2C02EC24}"/>
              </a:ext>
            </a:extLst>
          </p:cNvPr>
          <p:cNvSpPr/>
          <p:nvPr/>
        </p:nvSpPr>
        <p:spPr>
          <a:xfrm>
            <a:off x="1938220" y="3463964"/>
            <a:ext cx="688451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Up-Down 5">
            <a:extLst>
              <a:ext uri="{FF2B5EF4-FFF2-40B4-BE49-F238E27FC236}">
                <a16:creationId xmlns:a16="http://schemas.microsoft.com/office/drawing/2014/main" id="{C7B938BD-13AD-B3CE-4B5D-E13B52CF8CFF}"/>
              </a:ext>
            </a:extLst>
          </p:cNvPr>
          <p:cNvSpPr/>
          <p:nvPr/>
        </p:nvSpPr>
        <p:spPr>
          <a:xfrm>
            <a:off x="1927462" y="4324583"/>
            <a:ext cx="688451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E6CC27-7002-6C97-0AE7-64BB34E93B72}"/>
              </a:ext>
            </a:extLst>
          </p:cNvPr>
          <p:cNvSpPr txBox="1"/>
          <p:nvPr/>
        </p:nvSpPr>
        <p:spPr>
          <a:xfrm>
            <a:off x="1592129" y="3919334"/>
            <a:ext cx="1412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 Narrow" panose="020B0606020202030204" pitchFamily="34" charset="0"/>
              </a:rPr>
              <a:t>Can Marry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AB5A1-95E6-27BD-A033-E620604CE5C3}"/>
              </a:ext>
            </a:extLst>
          </p:cNvPr>
          <p:cNvSpPr txBox="1"/>
          <p:nvPr/>
        </p:nvSpPr>
        <p:spPr>
          <a:xfrm>
            <a:off x="1593917" y="4781761"/>
            <a:ext cx="1412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 Narrow" panose="020B0606020202030204" pitchFamily="34" charset="0"/>
              </a:rPr>
              <a:t>Can Marry</a:t>
            </a:r>
          </a:p>
        </p:txBody>
      </p:sp>
    </p:spTree>
    <p:extLst>
      <p:ext uri="{BB962C8B-B14F-4D97-AF65-F5344CB8AC3E}">
        <p14:creationId xmlns:p14="http://schemas.microsoft.com/office/powerpoint/2010/main" val="184894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/>
      <p:bldP spid="25" grpId="0" animBg="1"/>
      <p:bldP spid="24" grpId="0"/>
      <p:bldP spid="8" grpId="0" animBg="1"/>
      <p:bldP spid="12" grpId="0" animBg="1"/>
      <p:bldP spid="16" grpId="0"/>
      <p:bldP spid="17" grpId="0" animBg="1"/>
      <p:bldP spid="28" grpId="0" animBg="1"/>
      <p:bldP spid="33" grpId="0" animBg="1"/>
      <p:bldP spid="11" grpId="0" animBg="1"/>
      <p:bldP spid="10" grpId="0"/>
      <p:bldP spid="21" grpId="0" animBg="1"/>
      <p:bldP spid="23" grpId="0" animBg="1"/>
      <p:bldP spid="26" grpId="0" animBg="1"/>
      <p:bldP spid="27" grpId="0" animBg="1"/>
      <p:bldP spid="5" grpId="0" animBg="1"/>
      <p:bldP spid="6" grpId="0" animBg="1"/>
      <p:bldP spid="22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D9BBB-24E5-798E-DEEF-9CCF6E770FC6}"/>
              </a:ext>
            </a:extLst>
          </p:cNvPr>
          <p:cNvSpPr txBox="1"/>
          <p:nvPr/>
        </p:nvSpPr>
        <p:spPr>
          <a:xfrm>
            <a:off x="1788" y="399847"/>
            <a:ext cx="9144000" cy="52322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There Are Two Questions We Must Be Able To Biblically Answer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C72E375-8848-4006-5597-13C5D92CE2F5}"/>
              </a:ext>
            </a:extLst>
          </p:cNvPr>
          <p:cNvSpPr/>
          <p:nvPr/>
        </p:nvSpPr>
        <p:spPr>
          <a:xfrm>
            <a:off x="1" y="5767246"/>
            <a:ext cx="2775472" cy="10369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Eligible People Are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LOOSED</a:t>
            </a:r>
            <a:r>
              <a:rPr lang="en-US" sz="2400" dirty="0">
                <a:solidFill>
                  <a:schemeClr val="tx1"/>
                </a:solidFill>
              </a:rPr>
              <a:t> (Free)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b="1" dirty="0">
                <a:solidFill>
                  <a:schemeClr val="tx1"/>
                </a:solidFill>
              </a:rPr>
              <a:t>MARRY</a:t>
            </a:r>
            <a:r>
              <a:rPr lang="en-US" sz="24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72D869-CB43-671B-A0ED-EADBD9DFEF67}"/>
              </a:ext>
            </a:extLst>
          </p:cNvPr>
          <p:cNvSpPr txBox="1"/>
          <p:nvPr/>
        </p:nvSpPr>
        <p:spPr>
          <a:xfrm>
            <a:off x="-9704" y="948454"/>
            <a:ext cx="9152610" cy="954107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WHO</a:t>
            </a:r>
            <a:r>
              <a:rPr lang="en-US" sz="2800" dirty="0">
                <a:latin typeface="Arial Narrow" panose="020B0606020202030204" pitchFamily="34" charset="0"/>
              </a:rPr>
              <a:t> Is </a:t>
            </a:r>
            <a:r>
              <a:rPr lang="en-US" sz="2800" i="1" dirty="0">
                <a:latin typeface="Arial Narrow" panose="020B0606020202030204" pitchFamily="34" charset="0"/>
              </a:rPr>
              <a:t>Divinely</a:t>
            </a:r>
            <a:r>
              <a:rPr lang="en-US" sz="2800" dirty="0">
                <a:latin typeface="Arial Narrow" panose="020B0606020202030204" pitchFamily="34" charset="0"/>
              </a:rPr>
              <a:t> Eligible To Marry?</a:t>
            </a:r>
          </a:p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TO WHOM </a:t>
            </a:r>
            <a:r>
              <a:rPr lang="en-US" sz="2800" dirty="0">
                <a:latin typeface="Arial Narrow" panose="020B0606020202030204" pitchFamily="34" charset="0"/>
              </a:rPr>
              <a:t>May</a:t>
            </a:r>
            <a:r>
              <a:rPr lang="en-US" sz="2800" b="1" dirty="0">
                <a:latin typeface="Arial Narrow" panose="020B0606020202030204" pitchFamily="34" charset="0"/>
              </a:rPr>
              <a:t> </a:t>
            </a:r>
            <a:r>
              <a:rPr lang="en-US" sz="2800" dirty="0">
                <a:latin typeface="Arial Narrow" panose="020B0606020202030204" pitchFamily="34" charset="0"/>
              </a:rPr>
              <a:t>One Be Lawfully Married?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7B16812-2028-B50D-B45D-245950B8CC9F}"/>
              </a:ext>
            </a:extLst>
          </p:cNvPr>
          <p:cNvSpPr/>
          <p:nvPr/>
        </p:nvSpPr>
        <p:spPr>
          <a:xfrm>
            <a:off x="1850322" y="2058263"/>
            <a:ext cx="7551868" cy="29225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>
                <a:solidFill>
                  <a:schemeClr val="tx1"/>
                </a:solidFill>
              </a:rPr>
              <a:t>Such Individuals Have Either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Never Been Justly Married (I.E. God-Joined);</a:t>
            </a:r>
          </a:p>
          <a:p>
            <a:pPr algn="ctr"/>
            <a:r>
              <a:rPr lang="en-US" sz="2400" i="1" dirty="0">
                <a:solidFill>
                  <a:schemeClr val="tx1"/>
                </a:solidFill>
                <a:latin typeface="Arial Narrow" panose="020B0606020202030204" pitchFamily="34" charset="0"/>
              </a:rPr>
              <a:t>Or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Been Justly Married, But Their Bound Mate Is Now Dead;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i="1" dirty="0">
                <a:solidFill>
                  <a:schemeClr val="tx1"/>
                </a:solidFill>
                <a:latin typeface="Arial Narrow" panose="020B0606020202030204" pitchFamily="34" charset="0"/>
              </a:rPr>
              <a:t>Or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Been Justly Married, But Justly Put Away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Their Bound Mate (God’s Exception).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1C87F2-8EEE-8A7E-DC82-713B48C9D0A5}"/>
              </a:ext>
            </a:extLst>
          </p:cNvPr>
          <p:cNvSpPr txBox="1"/>
          <p:nvPr/>
        </p:nvSpPr>
        <p:spPr>
          <a:xfrm>
            <a:off x="3333076" y="5287358"/>
            <a:ext cx="4798607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In Other Words</a:t>
            </a:r>
            <a:r>
              <a:rPr lang="en-US" sz="2800" dirty="0">
                <a:latin typeface="Arial Narrow" panose="020B0606020202030204" pitchFamily="34" charset="0"/>
              </a:rPr>
              <a:t>,</a:t>
            </a:r>
            <a:br>
              <a:rPr lang="en-US" sz="2800" b="1" dirty="0">
                <a:latin typeface="Arial Narrow" panose="020B0606020202030204" pitchFamily="34" charset="0"/>
              </a:rPr>
            </a:br>
            <a:r>
              <a:rPr lang="en-US" sz="2800" b="1" dirty="0">
                <a:latin typeface="Arial Narrow" panose="020B0606020202030204" pitchFamily="34" charset="0"/>
              </a:rPr>
              <a:t>They Are </a:t>
            </a:r>
            <a:r>
              <a:rPr lang="en-US" sz="2800" b="1" u="sng" dirty="0">
                <a:latin typeface="Arial Narrow" panose="020B0606020202030204" pitchFamily="34" charset="0"/>
              </a:rPr>
              <a:t>Not</a:t>
            </a:r>
            <a:r>
              <a:rPr lang="en-US" sz="2800" b="1" dirty="0">
                <a:latin typeface="Arial Narrow" panose="020B0606020202030204" pitchFamily="34" charset="0"/>
              </a:rPr>
              <a:t> BOUND To Anyone!</a:t>
            </a:r>
            <a:br>
              <a:rPr lang="en-US" sz="2800" b="1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(Yet, There Is More To Consider…)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741418-8DB1-E858-7287-30B6FD6D6F22}"/>
              </a:ext>
            </a:extLst>
          </p:cNvPr>
          <p:cNvSpPr txBox="1"/>
          <p:nvPr/>
        </p:nvSpPr>
        <p:spPr>
          <a:xfrm>
            <a:off x="6454593" y="3726538"/>
            <a:ext cx="2452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 Narrow" panose="020B0606020202030204" pitchFamily="34" charset="0"/>
              </a:rPr>
              <a:t>(God’s Rule)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C2A449-DBDF-374F-E185-5D4EA29BF363}"/>
              </a:ext>
            </a:extLst>
          </p:cNvPr>
          <p:cNvSpPr txBox="1"/>
          <p:nvPr/>
        </p:nvSpPr>
        <p:spPr>
          <a:xfrm>
            <a:off x="5767858" y="3018325"/>
            <a:ext cx="2452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Arial Narrow" panose="020B0606020202030204" pitchFamily="34" charset="0"/>
              </a:rPr>
              <a:t>(Mt. 19:6; Mk. 10:9)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C513C5-2D9E-2C89-6B22-A9471E8BE337}"/>
              </a:ext>
            </a:extLst>
          </p:cNvPr>
          <p:cNvSpPr/>
          <p:nvPr/>
        </p:nvSpPr>
        <p:spPr>
          <a:xfrm>
            <a:off x="480503" y="1949730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</a:t>
            </a:r>
            <a:b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EA8C41-234E-01B3-4DAC-5BB83F08517D}"/>
              </a:ext>
            </a:extLst>
          </p:cNvPr>
          <p:cNvSpPr/>
          <p:nvPr/>
        </p:nvSpPr>
        <p:spPr>
          <a:xfrm>
            <a:off x="482291" y="3877149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Woman</a:t>
            </a:r>
          </a:p>
        </p:txBody>
      </p:sp>
    </p:spTree>
    <p:extLst>
      <p:ext uri="{BB962C8B-B14F-4D97-AF65-F5344CB8AC3E}">
        <p14:creationId xmlns:p14="http://schemas.microsoft.com/office/powerpoint/2010/main" val="166391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/>
      <p:bldP spid="24" grpId="0"/>
      <p:bldP spid="28" grpId="0" animBg="1"/>
      <p:bldP spid="7" grpId="0"/>
      <p:bldP spid="9" grpId="0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9BBA555-C2CD-1CC4-4279-FB3036EA7A5F}"/>
              </a:ext>
            </a:extLst>
          </p:cNvPr>
          <p:cNvSpPr/>
          <p:nvPr/>
        </p:nvSpPr>
        <p:spPr>
          <a:xfrm>
            <a:off x="1788" y="5900542"/>
            <a:ext cx="9142905" cy="40880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Bible</a:t>
            </a:r>
            <a:r>
              <a:rPr lang="en-US" sz="20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Authority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Statement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Of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Fact;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Command;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Example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&amp;</a:t>
            </a:r>
            <a:r>
              <a:rPr lang="en-US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Necessary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Infer.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7D9BBB-24E5-798E-DEEF-9CCF6E770FC6}"/>
              </a:ext>
            </a:extLst>
          </p:cNvPr>
          <p:cNvSpPr txBox="1"/>
          <p:nvPr/>
        </p:nvSpPr>
        <p:spPr>
          <a:xfrm>
            <a:off x="1788" y="399847"/>
            <a:ext cx="9144000" cy="52322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There Are Two Questions We Must Be Able To Biblically Answer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72D869-CB43-671B-A0ED-EADBD9DFEF67}"/>
              </a:ext>
            </a:extLst>
          </p:cNvPr>
          <p:cNvSpPr txBox="1"/>
          <p:nvPr/>
        </p:nvSpPr>
        <p:spPr>
          <a:xfrm>
            <a:off x="-9704" y="948454"/>
            <a:ext cx="9152610" cy="954107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WHO</a:t>
            </a:r>
            <a:r>
              <a:rPr lang="en-US" sz="2800" dirty="0">
                <a:latin typeface="Arial Narrow" panose="020B0606020202030204" pitchFamily="34" charset="0"/>
              </a:rPr>
              <a:t> Is </a:t>
            </a:r>
            <a:r>
              <a:rPr lang="en-US" sz="2800" i="1" dirty="0">
                <a:latin typeface="Arial Narrow" panose="020B0606020202030204" pitchFamily="34" charset="0"/>
              </a:rPr>
              <a:t>Divinely</a:t>
            </a:r>
            <a:r>
              <a:rPr lang="en-US" sz="2800" dirty="0">
                <a:latin typeface="Arial Narrow" panose="020B0606020202030204" pitchFamily="34" charset="0"/>
              </a:rPr>
              <a:t> Eligible To Marry?</a:t>
            </a:r>
          </a:p>
          <a:p>
            <a:pPr algn="ctr"/>
            <a:r>
              <a:rPr lang="en-US" sz="2800" b="1" dirty="0">
                <a:latin typeface="Arial Narrow" panose="020B0606020202030204" pitchFamily="34" charset="0"/>
              </a:rPr>
              <a:t>TO WHOM </a:t>
            </a:r>
            <a:r>
              <a:rPr lang="en-US" sz="2800" dirty="0">
                <a:latin typeface="Arial Narrow" panose="020B0606020202030204" pitchFamily="34" charset="0"/>
              </a:rPr>
              <a:t>May</a:t>
            </a:r>
            <a:r>
              <a:rPr lang="en-US" sz="2800" b="1" dirty="0">
                <a:latin typeface="Arial Narrow" panose="020B0606020202030204" pitchFamily="34" charset="0"/>
              </a:rPr>
              <a:t> </a:t>
            </a:r>
            <a:r>
              <a:rPr lang="en-US" sz="2800" dirty="0">
                <a:latin typeface="Arial Narrow" panose="020B0606020202030204" pitchFamily="34" charset="0"/>
              </a:rPr>
              <a:t>One Be Lawfully Married?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C513C5-2D9E-2C89-6B22-A9471E8BE337}"/>
              </a:ext>
            </a:extLst>
          </p:cNvPr>
          <p:cNvSpPr/>
          <p:nvPr/>
        </p:nvSpPr>
        <p:spPr>
          <a:xfrm>
            <a:off x="480503" y="1949730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</a:t>
            </a:r>
            <a:b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4EA8C41-234E-01B3-4DAC-5BB83F08517D}"/>
              </a:ext>
            </a:extLst>
          </p:cNvPr>
          <p:cNvSpPr/>
          <p:nvPr/>
        </p:nvSpPr>
        <p:spPr>
          <a:xfrm>
            <a:off x="482291" y="3877149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A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Woman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23A11CA-88A5-7B3B-D858-4D936C1EB4FD}"/>
              </a:ext>
            </a:extLst>
          </p:cNvPr>
          <p:cNvSpPr/>
          <p:nvPr/>
        </p:nvSpPr>
        <p:spPr>
          <a:xfrm>
            <a:off x="2377440" y="2112063"/>
            <a:ext cx="6831106" cy="8159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>
                <a:solidFill>
                  <a:schemeClr val="tx1"/>
                </a:solidFill>
              </a:rPr>
              <a:t>Such Individuals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May Have Been Divorced But Are Now Reconciling!</a:t>
            </a:r>
            <a:endParaRPr lang="en-U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71227802-6E96-8711-25D1-095C3857558B}"/>
              </a:ext>
            </a:extLst>
          </p:cNvPr>
          <p:cNvSpPr/>
          <p:nvPr/>
        </p:nvSpPr>
        <p:spPr>
          <a:xfrm>
            <a:off x="1656683" y="3300752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665A85-17B0-7E22-1AA9-B104E0F5BCDA}"/>
              </a:ext>
            </a:extLst>
          </p:cNvPr>
          <p:cNvSpPr txBox="1"/>
          <p:nvPr/>
        </p:nvSpPr>
        <p:spPr>
          <a:xfrm>
            <a:off x="2684033" y="3200351"/>
            <a:ext cx="6223304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Previously God-Joined People May Justly Reconcile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When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NO ADULTERY </a:t>
            </a:r>
            <a:r>
              <a:rPr lang="en-US" sz="2400" dirty="0">
                <a:latin typeface="Arial Narrow" panose="020B0606020202030204" pitchFamily="34" charset="0"/>
              </a:rPr>
              <a:t>(3</a:t>
            </a:r>
            <a:r>
              <a:rPr lang="en-US" sz="2400" baseline="30000" dirty="0">
                <a:latin typeface="Arial Narrow" panose="020B0606020202030204" pitchFamily="34" charset="0"/>
              </a:rPr>
              <a:t>rd</a:t>
            </a:r>
            <a:r>
              <a:rPr lang="en-US" sz="2400" dirty="0">
                <a:latin typeface="Arial Narrow" panose="020B0606020202030204" pitchFamily="34" charset="0"/>
              </a:rPr>
              <a:t> Party) Is Involved By Reuniting.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6E75A0-A056-CFDB-6235-FFDC81C8595C}"/>
              </a:ext>
            </a:extLst>
          </p:cNvPr>
          <p:cNvSpPr txBox="1"/>
          <p:nvPr/>
        </p:nvSpPr>
        <p:spPr>
          <a:xfrm>
            <a:off x="2448453" y="4590702"/>
            <a:ext cx="6663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Arial Narrow" panose="020B0606020202030204" pitchFamily="34" charset="0"/>
              </a:rPr>
              <a:t>The Lord’s Words</a:t>
            </a:r>
            <a:r>
              <a:rPr lang="en-US" sz="2400" dirty="0">
                <a:latin typeface="Arial Narrow" panose="020B0606020202030204" pitchFamily="34" charset="0"/>
              </a:rPr>
              <a:t>: </a:t>
            </a:r>
            <a:r>
              <a:rPr lang="en-US" sz="2400" i="1" dirty="0">
                <a:latin typeface="Arial Narrow" panose="020B0606020202030204" pitchFamily="34" charset="0"/>
              </a:rPr>
              <a:t>“And Whoso Marrieth Her</a:t>
            </a:r>
            <a:br>
              <a:rPr lang="en-US" sz="2400" i="1" dirty="0">
                <a:latin typeface="Arial Narrow" panose="020B0606020202030204" pitchFamily="34" charset="0"/>
              </a:rPr>
            </a:br>
            <a:r>
              <a:rPr lang="en-US" sz="2400" i="1" dirty="0">
                <a:latin typeface="Arial Narrow" panose="020B0606020202030204" pitchFamily="34" charset="0"/>
              </a:rPr>
              <a:t>Which Is Put Away Doth Commit </a:t>
            </a:r>
            <a:r>
              <a:rPr lang="en-US" sz="2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i="1" dirty="0">
                <a:latin typeface="Arial Narrow" panose="020B0606020202030204" pitchFamily="34" charset="0"/>
              </a:rPr>
              <a:t>”</a:t>
            </a:r>
            <a:br>
              <a:rPr lang="en-US" sz="2400" i="1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Does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Not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Include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Those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Reconciling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(Cf.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I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Cor.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7:11; et al).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E36CE39-87E8-9489-8C72-2D262D39BA50}"/>
              </a:ext>
            </a:extLst>
          </p:cNvPr>
          <p:cNvSpPr/>
          <p:nvPr/>
        </p:nvSpPr>
        <p:spPr>
          <a:xfrm>
            <a:off x="0" y="6436637"/>
            <a:ext cx="9142905" cy="4088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Bound People May Reconcile; But </a:t>
            </a:r>
            <a:r>
              <a:rPr lang="en-US" sz="24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NEVER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To Another (I.E.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 THIRD</a:t>
            </a:r>
            <a:r>
              <a:rPr lang="en-US" sz="2400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PARTY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)!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8AA6FA46-93CB-2BCE-B96A-B0B80FFFF2F5}"/>
              </a:ext>
            </a:extLst>
          </p:cNvPr>
          <p:cNvSpPr/>
          <p:nvPr/>
        </p:nvSpPr>
        <p:spPr>
          <a:xfrm>
            <a:off x="378301" y="3410120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CA419F-5B39-157F-A0FF-83BC14B55F1C}"/>
              </a:ext>
            </a:extLst>
          </p:cNvPr>
          <p:cNvSpPr txBox="1"/>
          <p:nvPr/>
        </p:nvSpPr>
        <p:spPr>
          <a:xfrm>
            <a:off x="751235" y="3641409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D83447-E28A-5B61-CC1C-3632578C2865}"/>
              </a:ext>
            </a:extLst>
          </p:cNvPr>
          <p:cNvSpPr txBox="1"/>
          <p:nvPr/>
        </p:nvSpPr>
        <p:spPr>
          <a:xfrm>
            <a:off x="-528943" y="3652162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</p:spTree>
    <p:extLst>
      <p:ext uri="{BB962C8B-B14F-4D97-AF65-F5344CB8AC3E}">
        <p14:creationId xmlns:p14="http://schemas.microsoft.com/office/powerpoint/2010/main" val="285695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/>
      <p:bldP spid="5" grpId="0" animBg="1"/>
      <p:bldP spid="14" grpId="0" animBg="1"/>
      <p:bldP spid="15" grpId="0"/>
      <p:bldP spid="17" grpId="0"/>
      <p:bldP spid="9" grpId="0" animBg="1"/>
      <p:bldP spid="6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491129-2B7B-DBBA-3C09-94141AA34E2D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59BCF0-10AC-7A6D-F746-4B24727E434C}"/>
              </a:ext>
            </a:extLst>
          </p:cNvPr>
          <p:cNvSpPr txBox="1"/>
          <p:nvPr/>
        </p:nvSpPr>
        <p:spPr>
          <a:xfrm>
            <a:off x="2890" y="404176"/>
            <a:ext cx="9155494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Bible Teaches That 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TO ONE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While Being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MARRIED TO ANOTHER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504283-4BF0-26C8-1849-2C0EC3107465}"/>
              </a:ext>
            </a:extLst>
          </p:cNvPr>
          <p:cNvSpPr txBox="1"/>
          <p:nvPr/>
        </p:nvSpPr>
        <p:spPr>
          <a:xfrm>
            <a:off x="3579" y="5968053"/>
            <a:ext cx="9144000" cy="892552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600" b="1" u="sng" dirty="0">
                <a:latin typeface="Arial Narrow" panose="020B0606020202030204" pitchFamily="34" charset="0"/>
              </a:rPr>
              <a:t>Cf. Heb 13:4</a:t>
            </a:r>
            <a:r>
              <a:rPr lang="en-US" sz="2600" dirty="0">
                <a:latin typeface="Arial Narrow" panose="020B0606020202030204" pitchFamily="34" charset="0"/>
              </a:rPr>
              <a:t>, “</a:t>
            </a:r>
            <a:r>
              <a:rPr lang="en-US" sz="2600" b="1" dirty="0">
                <a:latin typeface="Arial Narrow" panose="020B0606020202030204" pitchFamily="34" charset="0"/>
              </a:rPr>
              <a:t>MARRIAGE</a:t>
            </a:r>
            <a:r>
              <a:rPr lang="en-US" sz="2600" dirty="0">
                <a:latin typeface="Arial Narrow" panose="020B0606020202030204" pitchFamily="34" charset="0"/>
              </a:rPr>
              <a:t> Is Honorable Among All, And The Bed Undefiled; But </a:t>
            </a:r>
            <a:r>
              <a:rPr lang="en-US" sz="2600" b="1" dirty="0">
                <a:latin typeface="Arial Narrow" panose="020B0606020202030204" pitchFamily="34" charset="0"/>
              </a:rPr>
              <a:t>FORNICATORS</a:t>
            </a:r>
            <a:r>
              <a:rPr lang="en-US" sz="2600" dirty="0">
                <a:latin typeface="Arial Narrow" panose="020B0606020202030204" pitchFamily="34" charset="0"/>
              </a:rPr>
              <a:t> And </a:t>
            </a:r>
            <a:r>
              <a:rPr lang="en-US" sz="2600" b="1" dirty="0">
                <a:latin typeface="Arial Narrow" panose="020B0606020202030204" pitchFamily="34" charset="0"/>
              </a:rPr>
              <a:t>ADULTERERS</a:t>
            </a:r>
            <a:r>
              <a:rPr lang="en-US" sz="2600" dirty="0">
                <a:latin typeface="Arial Narrow" panose="020B0606020202030204" pitchFamily="34" charset="0"/>
              </a:rPr>
              <a:t> God Will Judge.”</a:t>
            </a:r>
            <a:endParaRPr lang="en-US" sz="26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439778-EC5D-12E9-CC2A-7AAABECA688E}"/>
              </a:ext>
            </a:extLst>
          </p:cNvPr>
          <p:cNvSpPr txBox="1"/>
          <p:nvPr/>
        </p:nvSpPr>
        <p:spPr>
          <a:xfrm>
            <a:off x="8307" y="5444770"/>
            <a:ext cx="913931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We May Violate Our Solemn Wedding Vows, But God Will Hold Us Accountable!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72400D-8BD9-686C-2631-A600223A2CE3}"/>
              </a:ext>
            </a:extLst>
          </p:cNvPr>
          <p:cNvSpPr txBox="1"/>
          <p:nvPr/>
        </p:nvSpPr>
        <p:spPr>
          <a:xfrm>
            <a:off x="-661" y="4091103"/>
            <a:ext cx="913931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Men Are Likewise </a:t>
            </a:r>
            <a:r>
              <a:rPr lang="en-US" sz="2400" b="1" dirty="0">
                <a:latin typeface="Arial Narrow" panose="020B0606020202030204" pitchFamily="34" charset="0"/>
              </a:rPr>
              <a:t>BOUND</a:t>
            </a:r>
            <a:r>
              <a:rPr lang="en-US" sz="2400" dirty="0">
                <a:latin typeface="Arial Narrow" panose="020B0606020202030204" pitchFamily="34" charset="0"/>
              </a:rPr>
              <a:t> By The Law Of God To Their Divinely Approved Wife!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4196B3-B9BF-AD14-A82F-EEDBC973BC5C}"/>
              </a:ext>
            </a:extLst>
          </p:cNvPr>
          <p:cNvSpPr/>
          <p:nvPr/>
        </p:nvSpPr>
        <p:spPr>
          <a:xfrm>
            <a:off x="710005" y="1828784"/>
            <a:ext cx="233440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9A24CF-FCE5-D2CD-561E-FB43B1701034}"/>
              </a:ext>
            </a:extLst>
          </p:cNvPr>
          <p:cNvSpPr/>
          <p:nvPr/>
        </p:nvSpPr>
        <p:spPr>
          <a:xfrm>
            <a:off x="4270785" y="2194553"/>
            <a:ext cx="186107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886C81-FA95-0F26-6D12-EB9802BDC80A}"/>
              </a:ext>
            </a:extLst>
          </p:cNvPr>
          <p:cNvSpPr/>
          <p:nvPr/>
        </p:nvSpPr>
        <p:spPr>
          <a:xfrm>
            <a:off x="8509299" y="2205310"/>
            <a:ext cx="57014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911A27-58D4-E5BF-D5D3-17E3D41AB640}"/>
              </a:ext>
            </a:extLst>
          </p:cNvPr>
          <p:cNvSpPr/>
          <p:nvPr/>
        </p:nvSpPr>
        <p:spPr>
          <a:xfrm>
            <a:off x="5281996" y="2560309"/>
            <a:ext cx="1979415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0BDC5F-3B78-22B2-71DA-4F18578B074E}"/>
              </a:ext>
            </a:extLst>
          </p:cNvPr>
          <p:cNvSpPr/>
          <p:nvPr/>
        </p:nvSpPr>
        <p:spPr>
          <a:xfrm>
            <a:off x="2099532" y="1464822"/>
            <a:ext cx="1611856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69587B-DCB3-CAAF-1E18-DE5091980826}"/>
              </a:ext>
            </a:extLst>
          </p:cNvPr>
          <p:cNvSpPr/>
          <p:nvPr/>
        </p:nvSpPr>
        <p:spPr>
          <a:xfrm>
            <a:off x="4120179" y="4672393"/>
            <a:ext cx="744080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6F709A-F735-50D7-0091-F298F6DF01F1}"/>
              </a:ext>
            </a:extLst>
          </p:cNvPr>
          <p:cNvSpPr/>
          <p:nvPr/>
        </p:nvSpPr>
        <p:spPr>
          <a:xfrm>
            <a:off x="2099532" y="5039948"/>
            <a:ext cx="744080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CFBD9A-4908-9463-93AD-78E4F05FA6DA}"/>
              </a:ext>
            </a:extLst>
          </p:cNvPr>
          <p:cNvSpPr txBox="1"/>
          <p:nvPr/>
        </p:nvSpPr>
        <p:spPr>
          <a:xfrm>
            <a:off x="4681" y="4579983"/>
            <a:ext cx="9139319" cy="830997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Compare With I Cor. 7:27-28</a:t>
            </a:r>
            <a:r>
              <a:rPr lang="en-US" sz="2400" dirty="0">
                <a:latin typeface="Arial Narrow" panose="020B0606020202030204" pitchFamily="34" charset="0"/>
              </a:rPr>
              <a:t>, “</a:t>
            </a:r>
            <a:r>
              <a:rPr lang="en-US" sz="2400" b="1" dirty="0">
                <a:latin typeface="Arial Narrow" panose="020B0606020202030204" pitchFamily="34" charset="0"/>
              </a:rPr>
              <a:t>Art THOU </a:t>
            </a:r>
            <a:r>
              <a:rPr lang="en-US" sz="2400" b="1" u="sng" dirty="0">
                <a:latin typeface="Arial Narrow" panose="020B0606020202030204" pitchFamily="34" charset="0"/>
              </a:rPr>
              <a:t>BOUND</a:t>
            </a:r>
            <a:r>
              <a:rPr lang="en-US" sz="2400" b="1" dirty="0">
                <a:latin typeface="Arial Narrow" panose="020B0606020202030204" pitchFamily="34" charset="0"/>
              </a:rPr>
              <a:t> Unto A Wife</a:t>
            </a:r>
            <a:r>
              <a:rPr lang="en-US" sz="2400" dirty="0">
                <a:latin typeface="Arial Narrow" panose="020B0606020202030204" pitchFamily="34" charset="0"/>
              </a:rPr>
              <a:t>? </a:t>
            </a:r>
            <a:r>
              <a:rPr lang="en-US" sz="2400" b="1" dirty="0">
                <a:latin typeface="Arial Narrow" panose="020B0606020202030204" pitchFamily="34" charset="0"/>
              </a:rPr>
              <a:t>Seek Not To Be LOOSED</a:t>
            </a:r>
            <a:r>
              <a:rPr lang="en-US" sz="2400" dirty="0">
                <a:latin typeface="Arial Narrow" panose="020B0606020202030204" pitchFamily="34" charset="0"/>
              </a:rPr>
              <a:t>. </a:t>
            </a:r>
            <a:r>
              <a:rPr lang="en-US" sz="2400" b="1" dirty="0">
                <a:latin typeface="Arial Narrow" panose="020B0606020202030204" pitchFamily="34" charset="0"/>
              </a:rPr>
              <a:t>Art THOU </a:t>
            </a:r>
            <a:r>
              <a:rPr lang="en-US" sz="2400" b="1" u="sng" dirty="0">
                <a:latin typeface="Arial Narrow" panose="020B0606020202030204" pitchFamily="34" charset="0"/>
              </a:rPr>
              <a:t>LOOSED</a:t>
            </a:r>
            <a:r>
              <a:rPr lang="en-US" sz="2400" b="1" dirty="0">
                <a:latin typeface="Arial Narrow" panose="020B0606020202030204" pitchFamily="34" charset="0"/>
              </a:rPr>
              <a:t> From A Wife</a:t>
            </a:r>
            <a:r>
              <a:rPr lang="en-US" sz="2400" dirty="0">
                <a:latin typeface="Arial Narrow" panose="020B0606020202030204" pitchFamily="34" charset="0"/>
              </a:rPr>
              <a:t>? </a:t>
            </a:r>
            <a:r>
              <a:rPr lang="en-US" sz="2400" b="1" dirty="0">
                <a:latin typeface="Arial Narrow" panose="020B0606020202030204" pitchFamily="34" charset="0"/>
              </a:rPr>
              <a:t>Seek Not A Wife</a:t>
            </a:r>
            <a:r>
              <a:rPr lang="en-US" sz="2400" dirty="0">
                <a:latin typeface="Arial Narrow" panose="020B0606020202030204" pitchFamily="34" charset="0"/>
              </a:rPr>
              <a:t>…”  </a:t>
            </a:r>
            <a:r>
              <a:rPr lang="en-US" sz="2400" b="1" u="sng" dirty="0">
                <a:latin typeface="Arial Narrow" panose="020B0606020202030204" pitchFamily="34" charset="0"/>
              </a:rPr>
              <a:t>Cf. v. 26</a:t>
            </a:r>
            <a:endParaRPr lang="en-US" sz="2000" b="1" u="sng" dirty="0">
              <a:latin typeface="Arial Narrow" panose="020B0606020202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29E085-BAFC-A664-2E31-589E788B8F02}"/>
              </a:ext>
            </a:extLst>
          </p:cNvPr>
          <p:cNvSpPr/>
          <p:nvPr/>
        </p:nvSpPr>
        <p:spPr>
          <a:xfrm>
            <a:off x="96819" y="2560309"/>
            <a:ext cx="1269402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A388F3-19AD-C2BD-3072-5122942EB084}"/>
              </a:ext>
            </a:extLst>
          </p:cNvPr>
          <p:cNvSpPr txBox="1"/>
          <p:nvPr/>
        </p:nvSpPr>
        <p:spPr>
          <a:xfrm>
            <a:off x="2890" y="1383152"/>
            <a:ext cx="9155494" cy="2677656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Rom. 7:2-3</a:t>
            </a:r>
            <a:r>
              <a:rPr lang="en-US" sz="2400" dirty="0">
                <a:latin typeface="Arial Narrow" panose="020B0606020202030204" pitchFamily="34" charset="0"/>
              </a:rPr>
              <a:t>, “For </a:t>
            </a:r>
            <a:r>
              <a:rPr lang="en-US" sz="2400" b="1" dirty="0">
                <a:latin typeface="Arial Narrow" panose="020B0606020202030204" pitchFamily="34" charset="0"/>
              </a:rPr>
              <a:t>THE WOMAN Which Hath An Husband </a:t>
            </a:r>
            <a:r>
              <a:rPr lang="en-US" sz="2400" b="1" u="sng" dirty="0">
                <a:latin typeface="Arial Narrow" panose="020B0606020202030204" pitchFamily="34" charset="0"/>
              </a:rPr>
              <a:t>IS BOUND</a:t>
            </a:r>
            <a:r>
              <a:rPr lang="en-US" sz="2400" b="1" dirty="0">
                <a:latin typeface="Arial Narrow" panose="020B0606020202030204" pitchFamily="34" charset="0"/>
              </a:rPr>
              <a:t> BY THE LAW TO HER HUSBAND So Long As He Liveth</a:t>
            </a:r>
            <a:r>
              <a:rPr lang="en-US" sz="2400" dirty="0">
                <a:latin typeface="Arial Narrow" panose="020B0606020202030204" pitchFamily="34" charset="0"/>
              </a:rPr>
              <a:t>; but if the husband be dead, </a:t>
            </a:r>
            <a:r>
              <a:rPr lang="en-US" sz="2400" b="1" dirty="0">
                <a:latin typeface="Arial Narrow" panose="020B0606020202030204" pitchFamily="34" charset="0"/>
              </a:rPr>
              <a:t>She </a:t>
            </a:r>
            <a:r>
              <a:rPr lang="en-US" sz="2400" b="1" u="sng" dirty="0">
                <a:latin typeface="Arial Narrow" panose="020B0606020202030204" pitchFamily="34" charset="0"/>
              </a:rPr>
              <a:t>IS LOOSED</a:t>
            </a:r>
            <a:r>
              <a:rPr lang="en-US" sz="2400" b="1" dirty="0">
                <a:latin typeface="Arial Narrow" panose="020B0606020202030204" pitchFamily="34" charset="0"/>
              </a:rPr>
              <a:t> From The Law Of HER HUSBAND</a:t>
            </a:r>
            <a:r>
              <a:rPr lang="en-US" sz="2400" dirty="0">
                <a:latin typeface="Arial Narrow" panose="020B0606020202030204" pitchFamily="34" charset="0"/>
              </a:rPr>
              <a:t>. 3 So then if, </a:t>
            </a:r>
            <a:r>
              <a:rPr lang="en-US" sz="2400" b="1" dirty="0">
                <a:latin typeface="Arial Narrow" panose="020B0606020202030204" pitchFamily="34" charset="0"/>
              </a:rPr>
              <a:t>While HER HUSBAND Liveth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BE MARRIED TO ANOTHER MAN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Shall Be Called AN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ADULTERESS</a:t>
            </a:r>
            <a:r>
              <a:rPr lang="en-US" sz="2400" dirty="0">
                <a:latin typeface="Arial Narrow" panose="020B0606020202030204" pitchFamily="34" charset="0"/>
              </a:rPr>
              <a:t>: but if her husband be dead, </a:t>
            </a:r>
            <a:r>
              <a:rPr lang="en-US" sz="2400" b="1" dirty="0">
                <a:latin typeface="Arial Narrow" panose="020B0606020202030204" pitchFamily="34" charset="0"/>
              </a:rPr>
              <a:t>She</a:t>
            </a:r>
            <a:r>
              <a:rPr lang="en-US" sz="2400" b="1" dirty="0">
                <a:solidFill>
                  <a:srgbClr val="EEB500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u="sng" dirty="0">
                <a:latin typeface="Arial Narrow" panose="020B0606020202030204" pitchFamily="34" charset="0"/>
              </a:rPr>
              <a:t>IS FREE</a:t>
            </a:r>
            <a:r>
              <a:rPr lang="en-US" sz="2400" b="1" dirty="0">
                <a:solidFill>
                  <a:srgbClr val="EEB500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From That Law</a:t>
            </a:r>
            <a:r>
              <a:rPr lang="en-US" sz="2400" dirty="0">
                <a:latin typeface="Arial Narrow" panose="020B0606020202030204" pitchFamily="34" charset="0"/>
              </a:rPr>
              <a:t>; So That </a:t>
            </a:r>
            <a:r>
              <a:rPr lang="en-US" sz="2400" b="1" dirty="0">
                <a:latin typeface="Arial Narrow" panose="020B0606020202030204" pitchFamily="34" charset="0"/>
              </a:rPr>
              <a:t>She Is NO ADULTERESS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Though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She </a:t>
            </a:r>
            <a:r>
              <a:rPr lang="en-US" sz="2400" b="1" u="sng" dirty="0">
                <a:latin typeface="Arial Narrow" panose="020B0606020202030204" pitchFamily="34" charset="0"/>
              </a:rPr>
              <a:t>BE MARRIED</a:t>
            </a:r>
            <a:r>
              <a:rPr lang="en-US" sz="2400" b="1" dirty="0">
                <a:latin typeface="Arial Narrow" panose="020B0606020202030204" pitchFamily="34" charset="0"/>
              </a:rPr>
              <a:t> TO ANOTHER MAN</a:t>
            </a:r>
            <a:r>
              <a:rPr lang="en-US" sz="2400" dirty="0">
                <a:latin typeface="Arial Narrow" panose="020B0606020202030204" pitchFamily="34" charset="0"/>
              </a:rPr>
              <a:t>.”  Cf.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 Always Infers A 3</a:t>
            </a:r>
            <a:r>
              <a:rPr lang="en-US" sz="2400" baseline="30000" dirty="0">
                <a:latin typeface="Arial Narrow" panose="020B0606020202030204" pitchFamily="34" charset="0"/>
              </a:rPr>
              <a:t>rd</a:t>
            </a:r>
            <a:r>
              <a:rPr lang="en-US" sz="2400" dirty="0">
                <a:latin typeface="Arial Narrow" panose="020B0606020202030204" pitchFamily="34" charset="0"/>
              </a:rPr>
              <a:t> Party While One Is Bound.</a:t>
            </a:r>
            <a:endParaRPr lang="en-US" sz="2400" b="1" u="sng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91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 animBg="1"/>
      <p:bldP spid="2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6" grpId="0"/>
      <p:bldP spid="16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491129-2B7B-DBBA-3C09-94141AA34E2D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59BCF0-10AC-7A6D-F746-4B24727E434C}"/>
              </a:ext>
            </a:extLst>
          </p:cNvPr>
          <p:cNvSpPr txBox="1"/>
          <p:nvPr/>
        </p:nvSpPr>
        <p:spPr>
          <a:xfrm>
            <a:off x="2890" y="404176"/>
            <a:ext cx="9155494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Bible Teaches That 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TO ONE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While Being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MARRIED TO ANOTHER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E21135-6A4E-B58E-E9C3-D7EE076DFA1C}"/>
              </a:ext>
            </a:extLst>
          </p:cNvPr>
          <p:cNvSpPr txBox="1"/>
          <p:nvPr/>
        </p:nvSpPr>
        <p:spPr>
          <a:xfrm>
            <a:off x="0" y="4653216"/>
            <a:ext cx="9144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Arial Narrow" panose="020B0606020202030204" pitchFamily="34" charset="0"/>
              </a:rPr>
              <a:t>V. 6</a:t>
            </a:r>
            <a:r>
              <a:rPr lang="en-US" sz="2400" dirty="0">
                <a:latin typeface="Arial Narrow" panose="020B0606020202030204" pitchFamily="34" charset="0"/>
              </a:rPr>
              <a:t> Reveals God’s </a:t>
            </a:r>
            <a:r>
              <a:rPr lang="en-US" sz="2400" b="1" dirty="0">
                <a:latin typeface="Arial Narrow" panose="020B0606020202030204" pitchFamily="34" charset="0"/>
              </a:rPr>
              <a:t>RULE</a:t>
            </a:r>
            <a:r>
              <a:rPr lang="en-US" sz="2400" dirty="0">
                <a:latin typeface="Arial Narrow" panose="020B0606020202030204" pitchFamily="34" charset="0"/>
              </a:rPr>
              <a:t> From The Beginning; </a:t>
            </a:r>
            <a:r>
              <a:rPr lang="en-US" sz="2400" b="1" u="sng" dirty="0">
                <a:latin typeface="Arial Narrow" panose="020B0606020202030204" pitchFamily="34" charset="0"/>
              </a:rPr>
              <a:t>V. 9 </a:t>
            </a:r>
            <a:r>
              <a:rPr lang="en-US" sz="2400" dirty="0">
                <a:latin typeface="Arial Narrow" panose="020B0606020202030204" pitchFamily="34" charset="0"/>
              </a:rPr>
              <a:t>Gives His </a:t>
            </a:r>
            <a:r>
              <a:rPr lang="en-US" sz="2400" b="1" dirty="0">
                <a:latin typeface="Arial Narrow" panose="020B0606020202030204" pitchFamily="34" charset="0"/>
              </a:rPr>
              <a:t>EXCEPTION</a:t>
            </a:r>
            <a:r>
              <a:rPr lang="en-US" sz="2400" dirty="0">
                <a:latin typeface="Arial Narrow" panose="020B0606020202030204" pitchFamily="34" charset="0"/>
              </a:rPr>
              <a:t>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8F6349-991C-E845-EC57-727A8D315BDD}"/>
              </a:ext>
            </a:extLst>
          </p:cNvPr>
          <p:cNvSpPr/>
          <p:nvPr/>
        </p:nvSpPr>
        <p:spPr>
          <a:xfrm>
            <a:off x="6142616" y="1914848"/>
            <a:ext cx="1280160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322D02-03C7-1204-ECB8-BCB60394E4A0}"/>
              </a:ext>
            </a:extLst>
          </p:cNvPr>
          <p:cNvSpPr/>
          <p:nvPr/>
        </p:nvSpPr>
        <p:spPr>
          <a:xfrm>
            <a:off x="3797447" y="3754417"/>
            <a:ext cx="524973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5D68C-B378-753B-6B12-3167A5A3DAB6}"/>
              </a:ext>
            </a:extLst>
          </p:cNvPr>
          <p:cNvSpPr/>
          <p:nvPr/>
        </p:nvSpPr>
        <p:spPr>
          <a:xfrm>
            <a:off x="87858" y="4121972"/>
            <a:ext cx="516187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B0D731-18F7-FABA-4E78-EE95EBC622AE}"/>
              </a:ext>
            </a:extLst>
          </p:cNvPr>
          <p:cNvSpPr/>
          <p:nvPr/>
        </p:nvSpPr>
        <p:spPr>
          <a:xfrm>
            <a:off x="7670201" y="5735617"/>
            <a:ext cx="131421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5142CB-4D08-557B-9511-9AA84D955D69}"/>
              </a:ext>
            </a:extLst>
          </p:cNvPr>
          <p:cNvSpPr/>
          <p:nvPr/>
        </p:nvSpPr>
        <p:spPr>
          <a:xfrm>
            <a:off x="7745506" y="5359090"/>
            <a:ext cx="123891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A354F-0426-4464-F3D5-12AAB4475686}"/>
              </a:ext>
            </a:extLst>
          </p:cNvPr>
          <p:cNvSpPr txBox="1"/>
          <p:nvPr/>
        </p:nvSpPr>
        <p:spPr>
          <a:xfrm>
            <a:off x="0" y="1472004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Mt. 19:3-6</a:t>
            </a:r>
            <a:r>
              <a:rPr lang="en-US" sz="2400" dirty="0">
                <a:latin typeface="Arial Narrow" panose="020B0606020202030204" pitchFamily="34" charset="0"/>
              </a:rPr>
              <a:t>, “The Pharisees also came unto him, tempting him, and saying unto him,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IS IT LAWFUL FOR A </a:t>
            </a:r>
            <a:r>
              <a:rPr lang="en-US" sz="2400" b="1" dirty="0">
                <a:latin typeface="Arial Narrow" panose="020B0606020202030204" pitchFamily="34" charset="0"/>
              </a:rPr>
              <a:t>MAN TO PUT AWAY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HIS WIFE FOR EVERY CAUSE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? 4 And he answered and said unto them,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Have ye not read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that he which made them at the beginning made them male and female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5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And said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For this cause shall a man leave father and mother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and shall cleave to his wife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: and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they twain shall be one flesh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? 6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Wherefore they are no more twain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but one flesh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.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WHAT </a:t>
            </a:r>
            <a:r>
              <a:rPr lang="en-US" sz="2400" b="1" dirty="0">
                <a:latin typeface="Arial Narrow" panose="020B0606020202030204" pitchFamily="34" charset="0"/>
              </a:rPr>
              <a:t>THEREFORE GOD HATH JOINED TOGETHER</a:t>
            </a:r>
            <a:r>
              <a:rPr lang="en-US" sz="2400" dirty="0">
                <a:latin typeface="Arial Narrow" panose="020B0606020202030204" pitchFamily="34" charset="0"/>
              </a:rPr>
              <a:t>,</a:t>
            </a:r>
            <a:r>
              <a:rPr lang="en-US" sz="2400" b="1" dirty="0">
                <a:latin typeface="Arial Narrow" panose="020B0606020202030204" pitchFamily="34" charset="0"/>
              </a:rPr>
              <a:t> LET NOT MAN PUT ASUNDER</a:t>
            </a:r>
            <a:r>
              <a:rPr lang="en-US" sz="2400" dirty="0">
                <a:latin typeface="Arial Narrow" panose="020B0606020202030204" pitchFamily="34" charset="0"/>
              </a:rPr>
              <a:t>.”  Cf. We Are Obligated To Cleave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0E4C5C-B4BB-7DAA-DCF9-57E305CA97BE}"/>
              </a:ext>
            </a:extLst>
          </p:cNvPr>
          <p:cNvSpPr txBox="1"/>
          <p:nvPr/>
        </p:nvSpPr>
        <p:spPr>
          <a:xfrm>
            <a:off x="0" y="52883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V. 9</a:t>
            </a:r>
            <a:r>
              <a:rPr lang="en-US" sz="2400" dirty="0">
                <a:latin typeface="Arial Narrow" panose="020B0606020202030204" pitchFamily="34" charset="0"/>
              </a:rPr>
              <a:t>, “And I say unto you, </a:t>
            </a:r>
            <a:r>
              <a:rPr lang="en-US" sz="2400" b="1" dirty="0">
                <a:latin typeface="Arial Narrow" panose="020B0606020202030204" pitchFamily="34" charset="0"/>
              </a:rPr>
              <a:t>WHOSOEVER SHALL PUT AWAY HIS WIFE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u="sng" dirty="0">
                <a:latin typeface="Arial Narrow" panose="020B0606020202030204" pitchFamily="34" charset="0"/>
              </a:rPr>
              <a:t>EXCEPT IT BE FOR FORNICATION</a:t>
            </a:r>
            <a:r>
              <a:rPr lang="en-US" sz="2400" dirty="0">
                <a:latin typeface="Arial Narrow" panose="020B0606020202030204" pitchFamily="34" charset="0"/>
              </a:rPr>
              <a:t>, and </a:t>
            </a:r>
            <a:r>
              <a:rPr lang="en-US" sz="2400" b="1" dirty="0">
                <a:latin typeface="Arial Narrow" panose="020B0606020202030204" pitchFamily="34" charset="0"/>
              </a:rPr>
              <a:t>SHALL MARRY ANOTHER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committeth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: </a:t>
            </a:r>
            <a:r>
              <a:rPr lang="en-US" sz="2400" u="sng" dirty="0">
                <a:latin typeface="Arial Narrow" panose="020B0606020202030204" pitchFamily="34" charset="0"/>
              </a:rPr>
              <a:t>and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WHOSO MARRIETH HER which is put away doth commit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.”  </a:t>
            </a:r>
            <a:r>
              <a:rPr lang="en-US" sz="2400" b="1" u="sng" dirty="0">
                <a:latin typeface="Arial Narrow" panose="020B0606020202030204" pitchFamily="34" charset="0"/>
              </a:rPr>
              <a:t>Cf. Rom. 7:2-3 (I Cor. 7:27</a:t>
            </a:r>
            <a:r>
              <a:rPr lang="en-US" sz="2400" u="sng" dirty="0">
                <a:latin typeface="Arial Narrow" panose="020B0606020202030204" pitchFamily="34" charset="0"/>
              </a:rPr>
              <a:t>,</a:t>
            </a:r>
            <a:r>
              <a:rPr lang="en-US" sz="2400" b="1" u="sng" dirty="0">
                <a:latin typeface="Arial Narrow" panose="020B0606020202030204" pitchFamily="34" charset="0"/>
              </a:rPr>
              <a:t> 39)</a:t>
            </a:r>
          </a:p>
        </p:txBody>
      </p:sp>
    </p:spTree>
    <p:extLst>
      <p:ext uri="{BB962C8B-B14F-4D97-AF65-F5344CB8AC3E}">
        <p14:creationId xmlns:p14="http://schemas.microsoft.com/office/powerpoint/2010/main" val="315630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491129-2B7B-DBBA-3C09-94141AA34E2D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59BCF0-10AC-7A6D-F746-4B24727E434C}"/>
              </a:ext>
            </a:extLst>
          </p:cNvPr>
          <p:cNvSpPr txBox="1"/>
          <p:nvPr/>
        </p:nvSpPr>
        <p:spPr>
          <a:xfrm>
            <a:off x="2890" y="404176"/>
            <a:ext cx="9155494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Bible Teaches That We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 TO ONE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While Being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MARRIED TO ANOTHER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E21135-6A4E-B58E-E9C3-D7EE076DFA1C}"/>
              </a:ext>
            </a:extLst>
          </p:cNvPr>
          <p:cNvSpPr txBox="1"/>
          <p:nvPr/>
        </p:nvSpPr>
        <p:spPr>
          <a:xfrm>
            <a:off x="0" y="4653216"/>
            <a:ext cx="91440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Arial Narrow" panose="020B0606020202030204" pitchFamily="34" charset="0"/>
              </a:rPr>
              <a:t>V. 6</a:t>
            </a:r>
            <a:r>
              <a:rPr lang="en-US" sz="2400" dirty="0">
                <a:latin typeface="Arial Narrow" panose="020B0606020202030204" pitchFamily="34" charset="0"/>
              </a:rPr>
              <a:t> Reveals God’s </a:t>
            </a:r>
            <a:r>
              <a:rPr lang="en-US" sz="2400" b="1" dirty="0">
                <a:latin typeface="Arial Narrow" panose="020B0606020202030204" pitchFamily="34" charset="0"/>
              </a:rPr>
              <a:t>RULE</a:t>
            </a:r>
            <a:r>
              <a:rPr lang="en-US" sz="2400" dirty="0">
                <a:latin typeface="Arial Narrow" panose="020B0606020202030204" pitchFamily="34" charset="0"/>
              </a:rPr>
              <a:t> From The Beginning; </a:t>
            </a:r>
            <a:r>
              <a:rPr lang="en-US" sz="2400" b="1" u="sng" dirty="0">
                <a:latin typeface="Arial Narrow" panose="020B0606020202030204" pitchFamily="34" charset="0"/>
              </a:rPr>
              <a:t>V. 9 </a:t>
            </a:r>
            <a:r>
              <a:rPr lang="en-US" sz="2400" dirty="0">
                <a:latin typeface="Arial Narrow" panose="020B0606020202030204" pitchFamily="34" charset="0"/>
              </a:rPr>
              <a:t>Gives His </a:t>
            </a:r>
            <a:r>
              <a:rPr lang="en-US" sz="2400" b="1" dirty="0">
                <a:latin typeface="Arial Narrow" panose="020B0606020202030204" pitchFamily="34" charset="0"/>
              </a:rPr>
              <a:t>EXCEPTION</a:t>
            </a:r>
            <a:r>
              <a:rPr lang="en-US" sz="2400" dirty="0">
                <a:latin typeface="Arial Narrow" panose="020B0606020202030204" pitchFamily="34" charset="0"/>
              </a:rPr>
              <a:t>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8F6349-991C-E845-EC57-727A8D315BDD}"/>
              </a:ext>
            </a:extLst>
          </p:cNvPr>
          <p:cNvSpPr/>
          <p:nvPr/>
        </p:nvSpPr>
        <p:spPr>
          <a:xfrm>
            <a:off x="6142616" y="1914848"/>
            <a:ext cx="1280160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322D02-03C7-1204-ECB8-BCB60394E4A0}"/>
              </a:ext>
            </a:extLst>
          </p:cNvPr>
          <p:cNvSpPr/>
          <p:nvPr/>
        </p:nvSpPr>
        <p:spPr>
          <a:xfrm>
            <a:off x="3797447" y="3754417"/>
            <a:ext cx="524973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D05D68C-B378-753B-6B12-3167A5A3DAB6}"/>
              </a:ext>
            </a:extLst>
          </p:cNvPr>
          <p:cNvSpPr/>
          <p:nvPr/>
        </p:nvSpPr>
        <p:spPr>
          <a:xfrm>
            <a:off x="87858" y="4121972"/>
            <a:ext cx="516187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B0D731-18F7-FABA-4E78-EE95EBC622AE}"/>
              </a:ext>
            </a:extLst>
          </p:cNvPr>
          <p:cNvSpPr/>
          <p:nvPr/>
        </p:nvSpPr>
        <p:spPr>
          <a:xfrm>
            <a:off x="7670201" y="5735617"/>
            <a:ext cx="131421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5142CB-4D08-557B-9511-9AA84D955D69}"/>
              </a:ext>
            </a:extLst>
          </p:cNvPr>
          <p:cNvSpPr/>
          <p:nvPr/>
        </p:nvSpPr>
        <p:spPr>
          <a:xfrm>
            <a:off x="7745506" y="5359090"/>
            <a:ext cx="123891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A354F-0426-4464-F3D5-12AAB4475686}"/>
              </a:ext>
            </a:extLst>
          </p:cNvPr>
          <p:cNvSpPr txBox="1"/>
          <p:nvPr/>
        </p:nvSpPr>
        <p:spPr>
          <a:xfrm>
            <a:off x="0" y="1472004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Mt. 19:3-6</a:t>
            </a:r>
            <a:r>
              <a:rPr lang="en-US" sz="2400" dirty="0">
                <a:latin typeface="Arial Narrow" panose="020B0606020202030204" pitchFamily="34" charset="0"/>
              </a:rPr>
              <a:t>, “The Pharisees also came unto him, tempting him, and saying unto him,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IS IT LAWFUL FOR A </a:t>
            </a:r>
            <a:r>
              <a:rPr lang="en-US" sz="2400" b="1" dirty="0">
                <a:latin typeface="Arial Narrow" panose="020B0606020202030204" pitchFamily="34" charset="0"/>
              </a:rPr>
              <a:t>MAN TO PUT AWAY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HIS WIFE FOR EVERY CAUSE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? 4 And he answered and said unto them,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Have ye not read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that he which made them at the beginning made them male and female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5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And said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For this cause shall a man leave father and mother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and shall cleave to his wife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: and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they twain shall be one flesh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? 6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Wherefore they are no more twain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but one flesh</a:t>
            </a:r>
            <a:r>
              <a:rPr lang="en-US" sz="2400" dirty="0">
                <a:solidFill>
                  <a:srgbClr val="000000"/>
                </a:solidFill>
                <a:latin typeface="Arial Narrow" panose="020B0606020202030204" pitchFamily="34" charset="0"/>
              </a:rPr>
              <a:t>. </a:t>
            </a:r>
            <a:r>
              <a:rPr lang="en-US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WHAT </a:t>
            </a:r>
            <a:r>
              <a:rPr lang="en-US" sz="2400" b="1" dirty="0">
                <a:latin typeface="Arial Narrow" panose="020B0606020202030204" pitchFamily="34" charset="0"/>
              </a:rPr>
              <a:t>THEREFORE GOD HATH JOINED TOGETHER</a:t>
            </a:r>
            <a:r>
              <a:rPr lang="en-US" sz="2400" dirty="0">
                <a:latin typeface="Arial Narrow" panose="020B0606020202030204" pitchFamily="34" charset="0"/>
              </a:rPr>
              <a:t>,</a:t>
            </a:r>
            <a:r>
              <a:rPr lang="en-US" sz="2400" b="1" dirty="0">
                <a:latin typeface="Arial Narrow" panose="020B0606020202030204" pitchFamily="34" charset="0"/>
              </a:rPr>
              <a:t> LET NOT MAN PUT ASUNDER</a:t>
            </a:r>
            <a:r>
              <a:rPr lang="en-US" sz="2400" dirty="0">
                <a:latin typeface="Arial Narrow" panose="020B0606020202030204" pitchFamily="34" charset="0"/>
              </a:rPr>
              <a:t>.”  Cf. We Are Obligated To Cleave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0E4C5C-B4BB-7DAA-DCF9-57E305CA97BE}"/>
              </a:ext>
            </a:extLst>
          </p:cNvPr>
          <p:cNvSpPr txBox="1"/>
          <p:nvPr/>
        </p:nvSpPr>
        <p:spPr>
          <a:xfrm>
            <a:off x="0" y="52883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V. 9</a:t>
            </a:r>
            <a:r>
              <a:rPr lang="en-US" sz="2400" dirty="0">
                <a:latin typeface="Arial Narrow" panose="020B0606020202030204" pitchFamily="34" charset="0"/>
              </a:rPr>
              <a:t>, “And I say unto you, </a:t>
            </a:r>
            <a:r>
              <a:rPr lang="en-US" sz="2400" b="1" dirty="0">
                <a:latin typeface="Arial Narrow" panose="020B0606020202030204" pitchFamily="34" charset="0"/>
              </a:rPr>
              <a:t>WHOSOEVER SHALL PUT AWAY HIS WIFE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u="sng" dirty="0">
                <a:latin typeface="Arial Narrow" panose="020B0606020202030204" pitchFamily="34" charset="0"/>
              </a:rPr>
              <a:t>EXCEPT IT BE FOR FORNICATION</a:t>
            </a:r>
            <a:r>
              <a:rPr lang="en-US" sz="2400" dirty="0">
                <a:latin typeface="Arial Narrow" panose="020B0606020202030204" pitchFamily="34" charset="0"/>
              </a:rPr>
              <a:t>, and </a:t>
            </a:r>
            <a:r>
              <a:rPr lang="en-US" sz="2400" b="1" dirty="0">
                <a:latin typeface="Arial Narrow" panose="020B0606020202030204" pitchFamily="34" charset="0"/>
              </a:rPr>
              <a:t>SHALL MARRY ANOTHER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committeth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: </a:t>
            </a:r>
            <a:r>
              <a:rPr lang="en-US" sz="2400" u="sng" dirty="0">
                <a:latin typeface="Arial Narrow" panose="020B0606020202030204" pitchFamily="34" charset="0"/>
              </a:rPr>
              <a:t>and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WHOSO MARRIETH HER which is put away doth commit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.”  </a:t>
            </a:r>
            <a:r>
              <a:rPr lang="en-US" sz="2400" b="1" u="sng" dirty="0">
                <a:latin typeface="Arial Narrow" panose="020B0606020202030204" pitchFamily="34" charset="0"/>
              </a:rPr>
              <a:t>Cf. Rom. 7:2-3 (I Cor. 7:27</a:t>
            </a:r>
            <a:r>
              <a:rPr lang="en-US" sz="2400" u="sng" dirty="0">
                <a:latin typeface="Arial Narrow" panose="020B0606020202030204" pitchFamily="34" charset="0"/>
              </a:rPr>
              <a:t>,</a:t>
            </a:r>
            <a:r>
              <a:rPr lang="en-US" sz="2400" b="1" u="sng" dirty="0">
                <a:latin typeface="Arial Narrow" panose="020B0606020202030204" pitchFamily="34" charset="0"/>
              </a:rPr>
              <a:t> 39)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B4391222-D41A-0678-B2AB-1E898F97B57C}"/>
              </a:ext>
            </a:extLst>
          </p:cNvPr>
          <p:cNvSpPr/>
          <p:nvPr/>
        </p:nvSpPr>
        <p:spPr>
          <a:xfrm>
            <a:off x="21020" y="2235226"/>
            <a:ext cx="9101960" cy="2944642"/>
          </a:xfrm>
          <a:prstGeom prst="wedgeRectCallout">
            <a:avLst>
              <a:gd name="adj1" fmla="val -13269"/>
              <a:gd name="adj2" fmla="val 57751"/>
            </a:avLst>
          </a:prstGeom>
          <a:solidFill>
            <a:schemeClr val="tx1"/>
          </a:solidFill>
          <a:ln>
            <a:solidFill>
              <a:schemeClr val="bg1">
                <a:lumMod val="85000"/>
              </a:schemeClr>
            </a:solidFill>
          </a:ln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God’s Rule May Require Us To Remain Unmarried (I Cor. 7:10-11)</a:t>
            </a:r>
          </a:p>
          <a:p>
            <a:pPr algn="just"/>
            <a:r>
              <a:rPr lang="en-US" sz="24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Mt. 19:11-12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, “But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HE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said unto them,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ALL MEN CANNOT RECEIVE THIS SAYING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,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 SAVE THEY TO WHOM IT IS GIVEN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. 12 For there are some eunuchs, which were so born from their mother’s womb: and there are some eunuchs, which were made eunuchs of men: and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There Be Eunuchs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Which Have Made Themselves Eunuchs For The Kingdom Of Heaven’s Sake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.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HE THAT IS ABLE TO RECEIVE IT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LET HIM RECEIVE IT</a:t>
            </a: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.”  </a:t>
            </a:r>
            <a:r>
              <a:rPr lang="en-US" sz="24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Cf. v. 10 (Jas. 1:21)</a:t>
            </a:r>
          </a:p>
        </p:txBody>
      </p:sp>
    </p:spTree>
    <p:extLst>
      <p:ext uri="{BB962C8B-B14F-4D97-AF65-F5344CB8AC3E}">
        <p14:creationId xmlns:p14="http://schemas.microsoft.com/office/powerpoint/2010/main" val="67461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224D50-591A-FDE0-076E-CA9815BB7025}"/>
              </a:ext>
            </a:extLst>
          </p:cNvPr>
          <p:cNvSpPr txBox="1"/>
          <p:nvPr/>
        </p:nvSpPr>
        <p:spPr>
          <a:xfrm>
            <a:off x="0" y="442285"/>
            <a:ext cx="4572000" cy="52322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E38745-3538-E620-3E2F-35A2EEA3CE11}"/>
              </a:ext>
            </a:extLst>
          </p:cNvPr>
          <p:cNvSpPr txBox="1"/>
          <p:nvPr/>
        </p:nvSpPr>
        <p:spPr>
          <a:xfrm>
            <a:off x="4569116" y="439417"/>
            <a:ext cx="4572000" cy="52322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959733-0F60-F1F9-BC66-E3B6420289B8}"/>
              </a:ext>
            </a:extLst>
          </p:cNvPr>
          <p:cNvSpPr txBox="1"/>
          <p:nvPr/>
        </p:nvSpPr>
        <p:spPr>
          <a:xfrm>
            <a:off x="-11494" y="1000225"/>
            <a:ext cx="4572000" cy="156966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RIGHT OR WRONG</a:t>
            </a:r>
            <a:r>
              <a:rPr lang="en-US" sz="2400" dirty="0"/>
              <a:t>,</a:t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Marries</a:t>
            </a:r>
          </a:p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</a:p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Divorces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01F315-CDB5-ACCB-767D-F1C1DFFA1B2C}"/>
              </a:ext>
            </a:extLst>
          </p:cNvPr>
          <p:cNvSpPr txBox="1"/>
          <p:nvPr/>
        </p:nvSpPr>
        <p:spPr>
          <a:xfrm>
            <a:off x="4574872" y="988731"/>
            <a:ext cx="4572000" cy="1569660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ALWAYS RIGHT</a:t>
            </a:r>
            <a:r>
              <a:rPr lang="en-US" sz="2400" dirty="0"/>
              <a:t>,</a:t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Obligates (Binds)</a:t>
            </a:r>
          </a:p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</a:t>
            </a:r>
          </a:p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Frees (Looses)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A5E113-177D-3AD5-123C-10A9F7FBA26A}"/>
              </a:ext>
            </a:extLst>
          </p:cNvPr>
          <p:cNvSpPr txBox="1"/>
          <p:nvPr/>
        </p:nvSpPr>
        <p:spPr>
          <a:xfrm>
            <a:off x="-11494" y="2689398"/>
            <a:ext cx="915261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0" i="0" dirty="0">
                <a:effectLst/>
                <a:latin typeface="Arial Narrow" panose="020B0606020202030204" pitchFamily="34" charset="0"/>
              </a:rPr>
              <a:t>God Binds / Looses Individuals, </a:t>
            </a:r>
            <a:r>
              <a:rPr lang="en-US" sz="2400" b="1" i="0" u="sng" dirty="0">
                <a:effectLst/>
                <a:latin typeface="Arial Narrow" panose="020B0606020202030204" pitchFamily="34" charset="0"/>
              </a:rPr>
              <a:t>NOT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Marriages (Cf. Rom. 7:2-3; I Cor. 7:27, 39).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FBEC163B-D80A-1CD2-820B-83FD3CEF3198}"/>
              </a:ext>
            </a:extLst>
          </p:cNvPr>
          <p:cNvSpPr/>
          <p:nvPr/>
        </p:nvSpPr>
        <p:spPr>
          <a:xfrm>
            <a:off x="1791" y="6396169"/>
            <a:ext cx="9141116" cy="469000"/>
          </a:xfrm>
          <a:prstGeom prst="wedgeRoundRectCallout">
            <a:avLst>
              <a:gd name="adj1" fmla="val -11183"/>
              <a:gd name="adj2" fmla="val -10264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It Is Possible For Any Put Away Person To Marry Another (Mt. 5:32b; 19:9b)!</a:t>
            </a:r>
            <a:endParaRPr 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ACE200-1B9B-92B6-7CAC-E05173C60004}"/>
              </a:ext>
            </a:extLst>
          </p:cNvPr>
          <p:cNvSpPr txBox="1"/>
          <p:nvPr/>
        </p:nvSpPr>
        <p:spPr>
          <a:xfrm>
            <a:off x="3765179" y="1331995"/>
            <a:ext cx="1632625" cy="1200329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Man’s Part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Arial Narrow" panose="020B0606020202030204" pitchFamily="34" charset="0"/>
              </a:rPr>
              <a:t>Vs.</a:t>
            </a:r>
            <a:b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God’s Part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47CAB-1A93-08D5-29DB-EAF986D080D8}"/>
              </a:ext>
            </a:extLst>
          </p:cNvPr>
          <p:cNvSpPr/>
          <p:nvPr/>
        </p:nvSpPr>
        <p:spPr>
          <a:xfrm>
            <a:off x="7670201" y="5014852"/>
            <a:ext cx="131421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B2F1F8-3D84-07D0-D6D8-E9159971006E}"/>
              </a:ext>
            </a:extLst>
          </p:cNvPr>
          <p:cNvSpPr/>
          <p:nvPr/>
        </p:nvSpPr>
        <p:spPr>
          <a:xfrm>
            <a:off x="4485941" y="5036359"/>
            <a:ext cx="1204853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EC251B-82A3-82F0-BD91-3BE5725EBCEB}"/>
              </a:ext>
            </a:extLst>
          </p:cNvPr>
          <p:cNvSpPr/>
          <p:nvPr/>
        </p:nvSpPr>
        <p:spPr>
          <a:xfrm>
            <a:off x="1679996" y="5758914"/>
            <a:ext cx="1859270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563527-832B-F015-4023-AD270476D2C9}"/>
              </a:ext>
            </a:extLst>
          </p:cNvPr>
          <p:cNvSpPr/>
          <p:nvPr/>
        </p:nvSpPr>
        <p:spPr>
          <a:xfrm>
            <a:off x="7799296" y="3347406"/>
            <a:ext cx="1185123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FD67A0-52DC-E820-5C35-877C358ACFB7}"/>
              </a:ext>
            </a:extLst>
          </p:cNvPr>
          <p:cNvSpPr/>
          <p:nvPr/>
        </p:nvSpPr>
        <p:spPr>
          <a:xfrm>
            <a:off x="3184224" y="4068141"/>
            <a:ext cx="1830626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382D7B-AA0B-90BB-6C75-B2F0366E14BB}"/>
              </a:ext>
            </a:extLst>
          </p:cNvPr>
          <p:cNvSpPr/>
          <p:nvPr/>
        </p:nvSpPr>
        <p:spPr>
          <a:xfrm>
            <a:off x="1549109" y="3691626"/>
            <a:ext cx="1280152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C3C72-988F-EB8C-B669-C6DFE416D770}"/>
              </a:ext>
            </a:extLst>
          </p:cNvPr>
          <p:cNvSpPr/>
          <p:nvPr/>
        </p:nvSpPr>
        <p:spPr>
          <a:xfrm>
            <a:off x="7725772" y="4069944"/>
            <a:ext cx="1280152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9413D4-7E1B-C638-11CA-CFA6B5424FDD}"/>
              </a:ext>
            </a:extLst>
          </p:cNvPr>
          <p:cNvSpPr txBox="1"/>
          <p:nvPr/>
        </p:nvSpPr>
        <p:spPr>
          <a:xfrm>
            <a:off x="3576" y="3252427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Mk. 10:11-12</a:t>
            </a:r>
            <a:r>
              <a:rPr lang="en-US" sz="2400" dirty="0">
                <a:latin typeface="Arial Narrow" panose="020B0606020202030204" pitchFamily="34" charset="0"/>
              </a:rPr>
              <a:t>, “And he saith unto them, </a:t>
            </a:r>
            <a:r>
              <a:rPr lang="en-US" sz="2400" b="1" dirty="0">
                <a:latin typeface="Arial Narrow" panose="020B0606020202030204" pitchFamily="34" charset="0"/>
              </a:rPr>
              <a:t>Whosoever Shall Put Away </a:t>
            </a:r>
            <a:r>
              <a:rPr lang="en-US" sz="2400" b="1" u="sng" dirty="0">
                <a:latin typeface="Arial Narrow" panose="020B0606020202030204" pitchFamily="34" charset="0"/>
              </a:rPr>
              <a:t>HIS</a:t>
            </a:r>
            <a:r>
              <a:rPr lang="en-US" sz="2400" b="1" dirty="0">
                <a:latin typeface="Arial Narrow" panose="020B0606020202030204" pitchFamily="34" charset="0"/>
              </a:rPr>
              <a:t> WIFE</a:t>
            </a:r>
            <a:r>
              <a:rPr lang="en-US" sz="2400" dirty="0">
                <a:latin typeface="Arial Narrow" panose="020B0606020202030204" pitchFamily="34" charset="0"/>
              </a:rPr>
              <a:t>, and </a:t>
            </a:r>
            <a:r>
              <a:rPr lang="en-US" sz="2400" b="1" dirty="0">
                <a:latin typeface="Arial Narrow" panose="020B0606020202030204" pitchFamily="34" charset="0"/>
              </a:rPr>
              <a:t>MARRY ANOTHER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COMMITTETH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b="1" dirty="0">
                <a:latin typeface="Arial Narrow" panose="020B0606020202030204" pitchFamily="34" charset="0"/>
              </a:rPr>
              <a:t> AGAINST HER</a:t>
            </a:r>
            <a:r>
              <a:rPr lang="en-US" sz="2400" dirty="0">
                <a:latin typeface="Arial Narrow" panose="020B0606020202030204" pitchFamily="34" charset="0"/>
              </a:rPr>
              <a:t>. 12 </a:t>
            </a:r>
            <a:r>
              <a:rPr lang="en-US" sz="2400" u="sng" dirty="0">
                <a:latin typeface="Arial Narrow" panose="020B0606020202030204" pitchFamily="34" charset="0"/>
              </a:rPr>
              <a:t>And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IF A Woman Shall Put Away </a:t>
            </a:r>
            <a:r>
              <a:rPr lang="en-US" sz="2400" b="1" u="sng" dirty="0">
                <a:latin typeface="Arial Narrow" panose="020B0606020202030204" pitchFamily="34" charset="0"/>
              </a:rPr>
              <a:t>HER</a:t>
            </a:r>
            <a:r>
              <a:rPr lang="en-US" sz="2400" b="1" dirty="0">
                <a:latin typeface="Arial Narrow" panose="020B0606020202030204" pitchFamily="34" charset="0"/>
              </a:rPr>
              <a:t> HUSBAND</a:t>
            </a:r>
            <a:r>
              <a:rPr lang="en-US" sz="2400" dirty="0">
                <a:latin typeface="Arial Narrow" panose="020B0606020202030204" pitchFamily="34" charset="0"/>
              </a:rPr>
              <a:t>, and </a:t>
            </a:r>
            <a:r>
              <a:rPr lang="en-US" sz="2400" b="1" dirty="0">
                <a:latin typeface="Arial Narrow" panose="020B0606020202030204" pitchFamily="34" charset="0"/>
              </a:rPr>
              <a:t>BE MARRIED TO ANOTHER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COMMITTETH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.”  </a:t>
            </a:r>
            <a:r>
              <a:rPr lang="en-US" sz="2400" b="1" u="sng" dirty="0">
                <a:latin typeface="Arial Narrow" panose="020B0606020202030204" pitchFamily="34" charset="0"/>
              </a:rPr>
              <a:t>Cf. Gen. 39:9 (I Cor. 8:12)</a:t>
            </a:r>
            <a:r>
              <a:rPr lang="en-US" sz="2400" dirty="0">
                <a:latin typeface="Arial Narrow" panose="020B0606020202030204" pitchFamily="34" charset="0"/>
              </a:rPr>
              <a:t>; </a:t>
            </a:r>
            <a:r>
              <a:rPr lang="en-US" sz="2400" b="1" u="sng" dirty="0">
                <a:latin typeface="Arial Narrow" panose="020B0606020202030204" pitchFamily="34" charset="0"/>
              </a:rPr>
              <a:t>I Tim. 3:7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B37830-EFC7-ADCE-F54D-827A525E2728}"/>
              </a:ext>
            </a:extLst>
          </p:cNvPr>
          <p:cNvSpPr txBox="1"/>
          <p:nvPr/>
        </p:nvSpPr>
        <p:spPr>
          <a:xfrm>
            <a:off x="-3606" y="494496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Lk. 16:18</a:t>
            </a:r>
            <a:r>
              <a:rPr lang="en-US" sz="2400" dirty="0">
                <a:latin typeface="Arial Narrow" panose="020B0606020202030204" pitchFamily="34" charset="0"/>
              </a:rPr>
              <a:t>, “</a:t>
            </a:r>
            <a:r>
              <a:rPr lang="en-US" sz="2400" b="1" dirty="0">
                <a:latin typeface="Arial Narrow" panose="020B0606020202030204" pitchFamily="34" charset="0"/>
              </a:rPr>
              <a:t>Whosoever </a:t>
            </a:r>
            <a:r>
              <a:rPr lang="en-US" sz="2400" b="1" dirty="0" err="1">
                <a:latin typeface="Arial Narrow" panose="020B0606020202030204" pitchFamily="34" charset="0"/>
              </a:rPr>
              <a:t>Putteth</a:t>
            </a:r>
            <a:r>
              <a:rPr lang="en-US" sz="2400" b="1" dirty="0">
                <a:latin typeface="Arial Narrow" panose="020B0606020202030204" pitchFamily="34" charset="0"/>
              </a:rPr>
              <a:t> Away </a:t>
            </a:r>
            <a:r>
              <a:rPr lang="en-US" sz="2400" b="1" u="sng" dirty="0">
                <a:latin typeface="Arial Narrow" panose="020B0606020202030204" pitchFamily="34" charset="0"/>
              </a:rPr>
              <a:t>HIS</a:t>
            </a:r>
            <a:r>
              <a:rPr lang="en-US" sz="2400" b="1" dirty="0">
                <a:latin typeface="Arial Narrow" panose="020B0606020202030204" pitchFamily="34" charset="0"/>
              </a:rPr>
              <a:t> WIFE</a:t>
            </a:r>
            <a:r>
              <a:rPr lang="en-US" sz="2400" dirty="0">
                <a:latin typeface="Arial Narrow" panose="020B0606020202030204" pitchFamily="34" charset="0"/>
              </a:rPr>
              <a:t>, and </a:t>
            </a:r>
            <a:r>
              <a:rPr lang="en-US" sz="2400" b="1" dirty="0">
                <a:latin typeface="Arial Narrow" panose="020B0606020202030204" pitchFamily="34" charset="0"/>
              </a:rPr>
              <a:t>MARRIETH ANOTHER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COMMITTETH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: </a:t>
            </a:r>
            <a:r>
              <a:rPr lang="en-US" sz="2400" u="sng" dirty="0">
                <a:latin typeface="Arial Narrow" panose="020B0606020202030204" pitchFamily="34" charset="0"/>
              </a:rPr>
              <a:t>and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WHOSOEVER MARRIETH HER THAT IS PUT AWAY FROM </a:t>
            </a:r>
            <a:r>
              <a:rPr lang="en-US" sz="2400" b="1" u="sng" dirty="0">
                <a:latin typeface="Arial Narrow" panose="020B0606020202030204" pitchFamily="34" charset="0"/>
              </a:rPr>
              <a:t>HER</a:t>
            </a:r>
            <a:r>
              <a:rPr lang="en-US" sz="2400" b="1" dirty="0">
                <a:latin typeface="Arial Narrow" panose="020B0606020202030204" pitchFamily="34" charset="0"/>
              </a:rPr>
              <a:t> HUSBAND COMMITTETH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19535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 animBg="1"/>
      <p:bldP spid="17" grpId="0" animBg="1"/>
      <p:bldP spid="9" grpId="0" animBg="1"/>
      <p:bldP spid="8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C5BA055-C04B-05D6-DA89-49B596367E4C}"/>
              </a:ext>
            </a:extLst>
          </p:cNvPr>
          <p:cNvSpPr txBox="1"/>
          <p:nvPr/>
        </p:nvSpPr>
        <p:spPr>
          <a:xfrm>
            <a:off x="4270779" y="4314536"/>
            <a:ext cx="1314198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</a:rPr>
              <a:t>“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IF</a:t>
            </a: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</a:rPr>
              <a:t>”</a:t>
            </a:r>
          </a:p>
          <a:p>
            <a:pPr algn="ctr"/>
            <a:r>
              <a:rPr lang="en-US" sz="28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No. 1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2A71570-A091-F9CC-6A41-990FB2AF6E34}"/>
              </a:ext>
            </a:extLst>
          </p:cNvPr>
          <p:cNvSpPr/>
          <p:nvPr/>
        </p:nvSpPr>
        <p:spPr>
          <a:xfrm>
            <a:off x="7792115" y="3582334"/>
            <a:ext cx="537893" cy="4616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18E93A-E14D-70EC-3B96-0066C98E641D}"/>
              </a:ext>
            </a:extLst>
          </p:cNvPr>
          <p:cNvSpPr txBox="1"/>
          <p:nvPr/>
        </p:nvSpPr>
        <p:spPr>
          <a:xfrm>
            <a:off x="-1818" y="134296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Apostle Paul Taught God’s </a:t>
            </a:r>
            <a:r>
              <a:rPr lang="en-US" sz="2400" b="1" dirty="0">
                <a:latin typeface="Arial Narrow" panose="020B0606020202030204" pitchFamily="34" charset="0"/>
              </a:rPr>
              <a:t>LAW</a:t>
            </a:r>
            <a:r>
              <a:rPr lang="en-US" sz="2400" dirty="0">
                <a:latin typeface="Arial Narrow" panose="020B0606020202030204" pitchFamily="34" charset="0"/>
              </a:rPr>
              <a:t> (</a:t>
            </a:r>
            <a:r>
              <a:rPr lang="en-US" sz="2400" b="1" dirty="0">
                <a:latin typeface="Arial Narrow" panose="020B0606020202030204" pitchFamily="34" charset="0"/>
              </a:rPr>
              <a:t>RULE</a:t>
            </a:r>
            <a:r>
              <a:rPr lang="en-US" sz="2400" dirty="0">
                <a:latin typeface="Arial Narrow" panose="020B0606020202030204" pitchFamily="34" charset="0"/>
              </a:rPr>
              <a:t>) Regarding </a:t>
            </a:r>
            <a:r>
              <a:rPr lang="en-US" sz="2400" b="1" dirty="0"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 (3</a:t>
            </a:r>
            <a:r>
              <a:rPr lang="en-US" sz="2400" baseline="30000" dirty="0">
                <a:latin typeface="Arial Narrow" panose="020B0606020202030204" pitchFamily="34" charset="0"/>
              </a:rPr>
              <a:t>rd</a:t>
            </a:r>
            <a:r>
              <a:rPr lang="en-US" sz="2400" dirty="0">
                <a:latin typeface="Arial Narrow" panose="020B0606020202030204" pitchFamily="34" charset="0"/>
              </a:rPr>
              <a:t> Party):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94A855-BB48-62FE-F50D-3A03767688DE}"/>
              </a:ext>
            </a:extLst>
          </p:cNvPr>
          <p:cNvSpPr/>
          <p:nvPr/>
        </p:nvSpPr>
        <p:spPr>
          <a:xfrm>
            <a:off x="383700" y="3821577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B769FA-3147-FBB2-8F7D-334FEA8042BC}"/>
              </a:ext>
            </a:extLst>
          </p:cNvPr>
          <p:cNvSpPr/>
          <p:nvPr/>
        </p:nvSpPr>
        <p:spPr>
          <a:xfrm>
            <a:off x="2572907" y="3834128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C72E375-8848-4006-5597-13C5D92CE2F5}"/>
              </a:ext>
            </a:extLst>
          </p:cNvPr>
          <p:cNvSpPr/>
          <p:nvPr/>
        </p:nvSpPr>
        <p:spPr>
          <a:xfrm>
            <a:off x="-10752" y="5574246"/>
            <a:ext cx="4892909" cy="1303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ADULTERY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Is Committed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If She </a:t>
            </a:r>
            <a:r>
              <a:rPr lang="en-US" sz="2400" b="1" dirty="0">
                <a:solidFill>
                  <a:schemeClr val="tx1"/>
                </a:solidFill>
              </a:rPr>
              <a:t>BE MARRIED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b="1" dirty="0">
                <a:solidFill>
                  <a:schemeClr val="tx1"/>
                </a:solidFill>
              </a:rPr>
              <a:t>ANOTHER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While Her Bound Husband Is Alive.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DE36D99-6736-015D-D82D-4E3B05610E20}"/>
              </a:ext>
            </a:extLst>
          </p:cNvPr>
          <p:cNvSpPr/>
          <p:nvPr/>
        </p:nvSpPr>
        <p:spPr>
          <a:xfrm>
            <a:off x="7297279" y="5094568"/>
            <a:ext cx="1783969" cy="1729358"/>
          </a:xfrm>
          <a:prstGeom prst="ellipse">
            <a:avLst/>
          </a:prstGeom>
          <a:solidFill>
            <a:srgbClr val="FF9797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Another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(3</a:t>
            </a:r>
            <a:r>
              <a:rPr lang="en-US" sz="2000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rd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Party)</a:t>
            </a:r>
            <a:endParaRPr lang="en-US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5DCFD37-A0D7-72A6-828A-9794EF2DF4D1}"/>
              </a:ext>
            </a:extLst>
          </p:cNvPr>
          <p:cNvSpPr/>
          <p:nvPr/>
        </p:nvSpPr>
        <p:spPr>
          <a:xfrm>
            <a:off x="5237180" y="3124112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0F1592-F120-65C3-4E49-28A45F2ADD4B}"/>
              </a:ext>
            </a:extLst>
          </p:cNvPr>
          <p:cNvSpPr/>
          <p:nvPr/>
        </p:nvSpPr>
        <p:spPr>
          <a:xfrm>
            <a:off x="5274856" y="5083805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98118B-F45C-76AD-EF98-21A79FA86778}"/>
              </a:ext>
            </a:extLst>
          </p:cNvPr>
          <p:cNvSpPr txBox="1"/>
          <p:nvPr/>
        </p:nvSpPr>
        <p:spPr>
          <a:xfrm>
            <a:off x="-11494" y="408454"/>
            <a:ext cx="9155494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N.T. Reveals How Someone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To One Person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(By God’s Law), While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Another (Via Civil Law)!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01A04-521C-F710-9BC2-95B63CC3F46D}"/>
              </a:ext>
            </a:extLst>
          </p:cNvPr>
          <p:cNvSpPr txBox="1"/>
          <p:nvPr/>
        </p:nvSpPr>
        <p:spPr>
          <a:xfrm>
            <a:off x="7013989" y="3211130"/>
            <a:ext cx="2121053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Two Scenarios</a:t>
            </a:r>
            <a:r>
              <a:rPr lang="en-US" sz="2400" dirty="0">
                <a:latin typeface="Arial Narrow" panose="020B0606020202030204" pitchFamily="34" charset="0"/>
              </a:rPr>
              <a:t>: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“</a:t>
            </a:r>
            <a:r>
              <a:rPr lang="en-US" sz="2400" b="1" dirty="0">
                <a:latin typeface="Arial Narrow" panose="020B0606020202030204" pitchFamily="34" charset="0"/>
              </a:rPr>
              <a:t>IF</a:t>
            </a:r>
            <a:r>
              <a:rPr lang="en-US" sz="2400" dirty="0">
                <a:latin typeface="Arial Narrow" panose="020B0606020202030204" pitchFamily="34" charset="0"/>
              </a:rPr>
              <a:t>”</a:t>
            </a:r>
          </a:p>
          <a:p>
            <a:r>
              <a:rPr lang="en-US" sz="2400" b="1" dirty="0">
                <a:latin typeface="Arial Narrow" panose="020B0606020202030204" pitchFamily="34" charset="0"/>
              </a:rPr>
              <a:t>1.</a:t>
            </a:r>
            <a:r>
              <a:rPr lang="en-US" sz="2400" dirty="0">
                <a:latin typeface="Arial Narrow" panose="020B0606020202030204" pitchFamily="34" charset="0"/>
              </a:rPr>
              <a:t>  While </a:t>
            </a:r>
            <a:r>
              <a:rPr lang="en-US" sz="2400" b="1" dirty="0">
                <a:latin typeface="Arial Narrow" panose="020B0606020202030204" pitchFamily="34" charset="0"/>
              </a:rPr>
              <a:t>ALIVE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2.</a:t>
            </a:r>
            <a:r>
              <a:rPr lang="en-US" sz="2400" dirty="0">
                <a:latin typeface="Arial Narrow" panose="020B0606020202030204" pitchFamily="34" charset="0"/>
              </a:rPr>
              <a:t>  While </a:t>
            </a:r>
            <a:r>
              <a:rPr lang="en-US" sz="2400" b="1" dirty="0">
                <a:latin typeface="Arial Narrow" panose="020B0606020202030204" pitchFamily="34" charset="0"/>
              </a:rPr>
              <a:t>DEAD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3260CE-F029-354E-97FA-E54F0DDBB6A1}"/>
              </a:ext>
            </a:extLst>
          </p:cNvPr>
          <p:cNvSpPr/>
          <p:nvPr/>
        </p:nvSpPr>
        <p:spPr>
          <a:xfrm>
            <a:off x="88912" y="2282366"/>
            <a:ext cx="1567766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0F9274C-925E-ECC2-7706-5FB6AF27B2CE}"/>
              </a:ext>
            </a:extLst>
          </p:cNvPr>
          <p:cNvSpPr/>
          <p:nvPr/>
        </p:nvSpPr>
        <p:spPr>
          <a:xfrm>
            <a:off x="3818964" y="1905851"/>
            <a:ext cx="1678193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0A3D5C-0DC1-18C9-D26D-742F2552FEE2}"/>
              </a:ext>
            </a:extLst>
          </p:cNvPr>
          <p:cNvSpPr/>
          <p:nvPr/>
        </p:nvSpPr>
        <p:spPr>
          <a:xfrm>
            <a:off x="7403054" y="2284169"/>
            <a:ext cx="165203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056A397-9DB1-5149-6B68-20FA2B2567B9}"/>
              </a:ext>
            </a:extLst>
          </p:cNvPr>
          <p:cNvSpPr/>
          <p:nvPr/>
        </p:nvSpPr>
        <p:spPr>
          <a:xfrm>
            <a:off x="946669" y="3361742"/>
            <a:ext cx="2990621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 </a:t>
            </a:r>
            <a:r>
              <a:rPr lang="en-US" sz="2400" b="1" dirty="0">
                <a:solidFill>
                  <a:schemeClr val="tx1"/>
                </a:solidFill>
              </a:rPr>
              <a:t>God’s Rule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25DED71B-662E-1696-8E09-1E0610D76AF0}"/>
              </a:ext>
            </a:extLst>
          </p:cNvPr>
          <p:cNvSpPr/>
          <p:nvPr/>
        </p:nvSpPr>
        <p:spPr>
          <a:xfrm flipH="1">
            <a:off x="6196403" y="4570151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758545F4-9233-33CB-0935-7358652A1ECC}"/>
              </a:ext>
            </a:extLst>
          </p:cNvPr>
          <p:cNvSpPr/>
          <p:nvPr/>
        </p:nvSpPr>
        <p:spPr>
          <a:xfrm>
            <a:off x="5412874" y="4625747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718542-56D4-CED9-EDDF-B87141FE57B7}"/>
              </a:ext>
            </a:extLst>
          </p:cNvPr>
          <p:cNvSpPr txBox="1"/>
          <p:nvPr/>
        </p:nvSpPr>
        <p:spPr>
          <a:xfrm rot="16200000">
            <a:off x="5301718" y="4932324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624A39-78EE-7054-3707-7FF51DDCEB89}"/>
              </a:ext>
            </a:extLst>
          </p:cNvPr>
          <p:cNvSpPr txBox="1"/>
          <p:nvPr/>
        </p:nvSpPr>
        <p:spPr>
          <a:xfrm>
            <a:off x="4516390" y="4867784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EF906D34-F125-AD9D-C50E-87FB96CCEBBC}"/>
              </a:ext>
            </a:extLst>
          </p:cNvPr>
          <p:cNvSpPr/>
          <p:nvPr/>
        </p:nvSpPr>
        <p:spPr>
          <a:xfrm flipH="1">
            <a:off x="2140781" y="4720763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62DA09E7-E5C9-FAF0-1AC6-C1700B5A68A0}"/>
              </a:ext>
            </a:extLst>
          </p:cNvPr>
          <p:cNvSpPr/>
          <p:nvPr/>
        </p:nvSpPr>
        <p:spPr>
          <a:xfrm>
            <a:off x="2045740" y="3818918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EA3D59B-1DE4-EE54-FBA0-3394F344474A}"/>
              </a:ext>
            </a:extLst>
          </p:cNvPr>
          <p:cNvSpPr txBox="1"/>
          <p:nvPr/>
        </p:nvSpPr>
        <p:spPr>
          <a:xfrm rot="16200000">
            <a:off x="1192306" y="4996872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963593F-57A5-27B1-7F2A-BBF08B26C554}"/>
              </a:ext>
            </a:extLst>
          </p:cNvPr>
          <p:cNvSpPr txBox="1"/>
          <p:nvPr/>
        </p:nvSpPr>
        <p:spPr>
          <a:xfrm>
            <a:off x="1246076" y="4103989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3" name="Arrow: Up-Down 32">
            <a:extLst>
              <a:ext uri="{FF2B5EF4-FFF2-40B4-BE49-F238E27FC236}">
                <a16:creationId xmlns:a16="http://schemas.microsoft.com/office/drawing/2014/main" id="{04497FED-5972-B64A-7211-A77F8F1AE3A0}"/>
              </a:ext>
            </a:extLst>
          </p:cNvPr>
          <p:cNvSpPr/>
          <p:nvPr/>
        </p:nvSpPr>
        <p:spPr>
          <a:xfrm>
            <a:off x="6800656" y="5733830"/>
            <a:ext cx="688451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4FCE12-327A-02AF-33B7-6678CF56D41A}"/>
              </a:ext>
            </a:extLst>
          </p:cNvPr>
          <p:cNvSpPr txBox="1"/>
          <p:nvPr/>
        </p:nvSpPr>
        <p:spPr>
          <a:xfrm>
            <a:off x="6476098" y="6167707"/>
            <a:ext cx="1412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Married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7E951B-6DFD-CEB4-9293-F527087140F1}"/>
              </a:ext>
            </a:extLst>
          </p:cNvPr>
          <p:cNvSpPr txBox="1"/>
          <p:nvPr/>
        </p:nvSpPr>
        <p:spPr>
          <a:xfrm>
            <a:off x="-3606" y="18252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Rom. 7:3</a:t>
            </a:r>
            <a:r>
              <a:rPr lang="en-US" sz="2400" dirty="0">
                <a:latin typeface="Arial Narrow" panose="020B0606020202030204" pitchFamily="34" charset="0"/>
              </a:rPr>
              <a:t>, “</a:t>
            </a:r>
            <a:r>
              <a:rPr lang="en-US" sz="2400" b="1" dirty="0">
                <a:latin typeface="Arial Narrow" panose="020B0606020202030204" pitchFamily="34" charset="0"/>
              </a:rPr>
              <a:t>SO THEN IF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While </a:t>
            </a:r>
            <a:r>
              <a:rPr lang="en-US" sz="2400" b="1" u="sng" dirty="0">
                <a:latin typeface="Arial Narrow" panose="020B0606020202030204" pitchFamily="34" charset="0"/>
              </a:rPr>
              <a:t>Her</a:t>
            </a:r>
            <a:r>
              <a:rPr lang="en-US" sz="2400" b="1" dirty="0">
                <a:latin typeface="Arial Narrow" panose="020B0606020202030204" pitchFamily="34" charset="0"/>
              </a:rPr>
              <a:t> Husband Liveth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BE MARRIED To Another Man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Shall Be Called An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ADULTERESS</a:t>
            </a:r>
            <a:r>
              <a:rPr lang="en-US" sz="2400" dirty="0">
                <a:latin typeface="Arial Narrow" panose="020B0606020202030204" pitchFamily="34" charset="0"/>
              </a:rPr>
              <a:t>: but </a:t>
            </a:r>
            <a:r>
              <a:rPr lang="en-US" sz="2400" b="1" dirty="0">
                <a:latin typeface="Arial Narrow" panose="020B0606020202030204" pitchFamily="34" charset="0"/>
              </a:rPr>
              <a:t>IF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u="sng" dirty="0">
                <a:latin typeface="Arial Narrow" panose="020B0606020202030204" pitchFamily="34" charset="0"/>
              </a:rPr>
              <a:t>Her</a:t>
            </a:r>
            <a:r>
              <a:rPr lang="en-US" sz="2400" b="1" dirty="0">
                <a:latin typeface="Arial Narrow" panose="020B0606020202030204" pitchFamily="34" charset="0"/>
              </a:rPr>
              <a:t> Husband Be Dead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Is </a:t>
            </a:r>
            <a:r>
              <a:rPr lang="en-US" sz="2400" b="1" u="sng" dirty="0">
                <a:latin typeface="Arial Narrow" panose="020B0606020202030204" pitchFamily="34" charset="0"/>
              </a:rPr>
              <a:t>FREE</a:t>
            </a:r>
            <a:r>
              <a:rPr lang="en-US" sz="2400" b="1" dirty="0">
                <a:latin typeface="Arial Narrow" panose="020B0606020202030204" pitchFamily="34" charset="0"/>
              </a:rPr>
              <a:t> From That Law</a:t>
            </a:r>
            <a:r>
              <a:rPr lang="en-US" sz="2400" dirty="0">
                <a:latin typeface="Arial Narrow" panose="020B0606020202030204" pitchFamily="34" charset="0"/>
              </a:rPr>
              <a:t>; so that </a:t>
            </a:r>
            <a:r>
              <a:rPr lang="en-US" sz="2400" b="1" dirty="0">
                <a:latin typeface="Arial Narrow" panose="020B0606020202030204" pitchFamily="34" charset="0"/>
              </a:rPr>
              <a:t>She Is NO ADULTERESS</a:t>
            </a:r>
            <a:r>
              <a:rPr lang="en-US" sz="2400" dirty="0">
                <a:latin typeface="Arial Narrow" panose="020B0606020202030204" pitchFamily="34" charset="0"/>
              </a:rPr>
              <a:t>, though </a:t>
            </a:r>
            <a:r>
              <a:rPr lang="en-US" sz="2400" b="1" dirty="0">
                <a:latin typeface="Arial Narrow" panose="020B0606020202030204" pitchFamily="34" charset="0"/>
              </a:rPr>
              <a:t>She Be Married To Another Man</a:t>
            </a:r>
            <a:r>
              <a:rPr lang="en-US" sz="2400" dirty="0">
                <a:latin typeface="Arial Narrow" panose="020B0606020202030204" pitchFamily="34" charset="0"/>
              </a:rPr>
              <a:t>.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”</a:t>
            </a:r>
            <a:endParaRPr 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99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" grpId="0" animBg="1"/>
      <p:bldP spid="10" grpId="0"/>
      <p:bldP spid="13" grpId="0" animBg="1"/>
      <p:bldP spid="14" grpId="0" animBg="1"/>
      <p:bldP spid="19" grpId="0"/>
      <p:bldP spid="6" grpId="0" animBg="1"/>
      <p:bldP spid="9" grpId="0" animBg="1"/>
      <p:bldP spid="11" grpId="0" animBg="1"/>
      <p:bldP spid="5" grpId="0" animBg="1"/>
      <p:bldP spid="4" grpId="0" animBg="1"/>
      <p:bldP spid="23" grpId="0" animBg="1"/>
      <p:bldP spid="24" grpId="0" animBg="1"/>
      <p:bldP spid="26" grpId="0" animBg="1"/>
      <p:bldP spid="3" grpId="0" animBg="1"/>
      <p:bldP spid="12" grpId="0" animBg="1"/>
      <p:bldP spid="25" grpId="0" animBg="1"/>
      <p:bldP spid="27" grpId="0"/>
      <p:bldP spid="28" grpId="0"/>
      <p:bldP spid="29" grpId="0" animBg="1"/>
      <p:bldP spid="30" grpId="0" animBg="1"/>
      <p:bldP spid="31" grpId="0"/>
      <p:bldP spid="32" grpId="0"/>
      <p:bldP spid="33" grpId="0" animBg="1"/>
      <p:bldP spid="21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C5BA055-C04B-05D6-DA89-49B596367E4C}"/>
              </a:ext>
            </a:extLst>
          </p:cNvPr>
          <p:cNvSpPr txBox="1"/>
          <p:nvPr/>
        </p:nvSpPr>
        <p:spPr>
          <a:xfrm>
            <a:off x="4270779" y="4314536"/>
            <a:ext cx="1314198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</a:rPr>
              <a:t>“</a:t>
            </a:r>
            <a:r>
              <a:rPr lang="en-US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IF</a:t>
            </a:r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</a:rPr>
              <a:t>”</a:t>
            </a:r>
          </a:p>
          <a:p>
            <a:pPr algn="ctr"/>
            <a:r>
              <a:rPr lang="en-US" sz="2800" b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No. 2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2A71570-A091-F9CC-6A41-990FB2AF6E34}"/>
              </a:ext>
            </a:extLst>
          </p:cNvPr>
          <p:cNvSpPr/>
          <p:nvPr/>
        </p:nvSpPr>
        <p:spPr>
          <a:xfrm>
            <a:off x="7792115" y="3582334"/>
            <a:ext cx="537893" cy="46166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18E93A-E14D-70EC-3B96-0066C98E641D}"/>
              </a:ext>
            </a:extLst>
          </p:cNvPr>
          <p:cNvSpPr txBox="1"/>
          <p:nvPr/>
        </p:nvSpPr>
        <p:spPr>
          <a:xfrm>
            <a:off x="-1818" y="134296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Apostle Paul Taught God’s </a:t>
            </a:r>
            <a:r>
              <a:rPr lang="en-US" sz="2400" b="1" dirty="0">
                <a:latin typeface="Arial Narrow" panose="020B0606020202030204" pitchFamily="34" charset="0"/>
              </a:rPr>
              <a:t>LAW</a:t>
            </a:r>
            <a:r>
              <a:rPr lang="en-US" sz="2400" dirty="0">
                <a:latin typeface="Arial Narrow" panose="020B0606020202030204" pitchFamily="34" charset="0"/>
              </a:rPr>
              <a:t> (</a:t>
            </a:r>
            <a:r>
              <a:rPr lang="en-US" sz="2400" b="1" dirty="0">
                <a:latin typeface="Arial Narrow" panose="020B0606020202030204" pitchFamily="34" charset="0"/>
              </a:rPr>
              <a:t>RULE</a:t>
            </a:r>
            <a:r>
              <a:rPr lang="en-US" sz="2400" dirty="0">
                <a:latin typeface="Arial Narrow" panose="020B0606020202030204" pitchFamily="34" charset="0"/>
              </a:rPr>
              <a:t>) Regarding </a:t>
            </a:r>
            <a:r>
              <a:rPr lang="en-US" sz="2400" b="1" dirty="0">
                <a:latin typeface="Arial Narrow" panose="020B0606020202030204" pitchFamily="34" charset="0"/>
              </a:rPr>
              <a:t>ADULTERY</a:t>
            </a:r>
            <a:r>
              <a:rPr lang="en-US" sz="2400" dirty="0">
                <a:latin typeface="Arial Narrow" panose="020B0606020202030204" pitchFamily="34" charset="0"/>
              </a:rPr>
              <a:t> (3</a:t>
            </a:r>
            <a:r>
              <a:rPr lang="en-US" sz="2400" baseline="30000" dirty="0">
                <a:latin typeface="Arial Narrow" panose="020B0606020202030204" pitchFamily="34" charset="0"/>
              </a:rPr>
              <a:t>rd</a:t>
            </a:r>
            <a:r>
              <a:rPr lang="en-US" sz="2400" dirty="0">
                <a:latin typeface="Arial Narrow" panose="020B0606020202030204" pitchFamily="34" charset="0"/>
              </a:rPr>
              <a:t> Party):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B94A855-BB48-62FE-F50D-3A03767688DE}"/>
              </a:ext>
            </a:extLst>
          </p:cNvPr>
          <p:cNvSpPr/>
          <p:nvPr/>
        </p:nvSpPr>
        <p:spPr>
          <a:xfrm>
            <a:off x="383700" y="3821577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B769FA-3147-FBB2-8F7D-334FEA8042BC}"/>
              </a:ext>
            </a:extLst>
          </p:cNvPr>
          <p:cNvSpPr/>
          <p:nvPr/>
        </p:nvSpPr>
        <p:spPr>
          <a:xfrm>
            <a:off x="2572907" y="3834128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C72E375-8848-4006-5597-13C5D92CE2F5}"/>
              </a:ext>
            </a:extLst>
          </p:cNvPr>
          <p:cNvSpPr/>
          <p:nvPr/>
        </p:nvSpPr>
        <p:spPr>
          <a:xfrm>
            <a:off x="-10752" y="5574246"/>
            <a:ext cx="4892909" cy="1303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NO ADULTERY</a:t>
            </a:r>
            <a:r>
              <a:rPr lang="en-US" sz="2400" dirty="0">
                <a:solidFill>
                  <a:schemeClr val="tx1"/>
                </a:solidFill>
              </a:rPr>
              <a:t> Is Committed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If She </a:t>
            </a:r>
            <a:r>
              <a:rPr lang="en-US" sz="2400" b="1" dirty="0">
                <a:solidFill>
                  <a:schemeClr val="tx1"/>
                </a:solidFill>
              </a:rPr>
              <a:t>BE MARRIED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b="1" dirty="0">
                <a:solidFill>
                  <a:schemeClr val="tx1"/>
                </a:solidFill>
              </a:rPr>
              <a:t>ANOTHER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When Her Bound Husband Is Dead.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5DCFD37-A0D7-72A6-828A-9794EF2DF4D1}"/>
              </a:ext>
            </a:extLst>
          </p:cNvPr>
          <p:cNvSpPr/>
          <p:nvPr/>
        </p:nvSpPr>
        <p:spPr>
          <a:xfrm>
            <a:off x="5237180" y="3124112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The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A0F1592-F120-65C3-4E49-28A45F2ADD4B}"/>
              </a:ext>
            </a:extLst>
          </p:cNvPr>
          <p:cNvSpPr/>
          <p:nvPr/>
        </p:nvSpPr>
        <p:spPr>
          <a:xfrm>
            <a:off x="5274856" y="5083805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Wife</a:t>
            </a:r>
            <a:endParaRPr lang="en-US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1DBEB3E-CFFB-D04B-4D84-8A560B35D5DE}"/>
              </a:ext>
            </a:extLst>
          </p:cNvPr>
          <p:cNvSpPr/>
          <p:nvPr/>
        </p:nvSpPr>
        <p:spPr>
          <a:xfrm>
            <a:off x="946669" y="3361742"/>
            <a:ext cx="2990621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 </a:t>
            </a:r>
            <a:r>
              <a:rPr lang="en-US" sz="2400" b="1" dirty="0">
                <a:solidFill>
                  <a:schemeClr val="tx1"/>
                </a:solidFill>
              </a:rPr>
              <a:t>God’s Rule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98118B-F45C-76AD-EF98-21A79FA86778}"/>
              </a:ext>
            </a:extLst>
          </p:cNvPr>
          <p:cNvSpPr txBox="1"/>
          <p:nvPr/>
        </p:nvSpPr>
        <p:spPr>
          <a:xfrm>
            <a:off x="-11494" y="408454"/>
            <a:ext cx="9155494" cy="954107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N.T. Reveals How Someone Can Be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To One Person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(By God’s Law), While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Another (Via Civil Law)!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01A04-521C-F710-9BC2-95B63CC3F46D}"/>
              </a:ext>
            </a:extLst>
          </p:cNvPr>
          <p:cNvSpPr txBox="1"/>
          <p:nvPr/>
        </p:nvSpPr>
        <p:spPr>
          <a:xfrm>
            <a:off x="7013989" y="3211130"/>
            <a:ext cx="2121053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Two Scenarios</a:t>
            </a:r>
            <a:r>
              <a:rPr lang="en-US" sz="2400" dirty="0">
                <a:latin typeface="Arial Narrow" panose="020B0606020202030204" pitchFamily="34" charset="0"/>
              </a:rPr>
              <a:t>: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“</a:t>
            </a:r>
            <a:r>
              <a:rPr lang="en-US" sz="2400" b="1" dirty="0">
                <a:latin typeface="Arial Narrow" panose="020B0606020202030204" pitchFamily="34" charset="0"/>
              </a:rPr>
              <a:t>IF</a:t>
            </a:r>
            <a:r>
              <a:rPr lang="en-US" sz="2400" dirty="0">
                <a:latin typeface="Arial Narrow" panose="020B0606020202030204" pitchFamily="34" charset="0"/>
              </a:rPr>
              <a:t>”</a:t>
            </a:r>
          </a:p>
          <a:p>
            <a:r>
              <a:rPr lang="en-US" sz="2400" b="1" dirty="0">
                <a:latin typeface="Arial Narrow" panose="020B0606020202030204" pitchFamily="34" charset="0"/>
              </a:rPr>
              <a:t>1.</a:t>
            </a:r>
            <a:r>
              <a:rPr lang="en-US" sz="2400" dirty="0">
                <a:latin typeface="Arial Narrow" panose="020B0606020202030204" pitchFamily="34" charset="0"/>
              </a:rPr>
              <a:t>  While </a:t>
            </a:r>
            <a:r>
              <a:rPr lang="en-US" sz="2400" b="1" dirty="0">
                <a:latin typeface="Arial Narrow" panose="020B0606020202030204" pitchFamily="34" charset="0"/>
              </a:rPr>
              <a:t>ALIVE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>2.</a:t>
            </a:r>
            <a:r>
              <a:rPr lang="en-US" sz="2400" dirty="0">
                <a:latin typeface="Arial Narrow" panose="020B0606020202030204" pitchFamily="34" charset="0"/>
              </a:rPr>
              <a:t>  While </a:t>
            </a:r>
            <a:r>
              <a:rPr lang="en-US" sz="2400" b="1" dirty="0">
                <a:latin typeface="Arial Narrow" panose="020B0606020202030204" pitchFamily="34" charset="0"/>
              </a:rPr>
              <a:t>DEAD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3260CE-F029-354E-97FA-E54F0DDBB6A1}"/>
              </a:ext>
            </a:extLst>
          </p:cNvPr>
          <p:cNvSpPr/>
          <p:nvPr/>
        </p:nvSpPr>
        <p:spPr>
          <a:xfrm>
            <a:off x="88912" y="2282366"/>
            <a:ext cx="1589281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0F9274C-925E-ECC2-7706-5FB6AF27B2CE}"/>
              </a:ext>
            </a:extLst>
          </p:cNvPr>
          <p:cNvSpPr/>
          <p:nvPr/>
        </p:nvSpPr>
        <p:spPr>
          <a:xfrm>
            <a:off x="3818965" y="1905851"/>
            <a:ext cx="1635162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0A3D5C-0DC1-18C9-D26D-742F2552FEE2}"/>
              </a:ext>
            </a:extLst>
          </p:cNvPr>
          <p:cNvSpPr/>
          <p:nvPr/>
        </p:nvSpPr>
        <p:spPr>
          <a:xfrm>
            <a:off x="7403054" y="2284169"/>
            <a:ext cx="1652034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AA43A11F-5882-DBD9-77A1-716AB22C491D}"/>
              </a:ext>
            </a:extLst>
          </p:cNvPr>
          <p:cNvSpPr/>
          <p:nvPr/>
        </p:nvSpPr>
        <p:spPr>
          <a:xfrm>
            <a:off x="2065460" y="4355007"/>
            <a:ext cx="731525" cy="94127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849002-EDEC-89DB-D0A4-46BCDCC3C5F6}"/>
              </a:ext>
            </a:extLst>
          </p:cNvPr>
          <p:cNvSpPr txBox="1"/>
          <p:nvPr/>
        </p:nvSpPr>
        <p:spPr>
          <a:xfrm>
            <a:off x="1990159" y="4586276"/>
            <a:ext cx="975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Free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D93C0B67-5837-F7A0-68ED-FFC8297CA244}"/>
              </a:ext>
            </a:extLst>
          </p:cNvPr>
          <p:cNvSpPr/>
          <p:nvPr/>
        </p:nvSpPr>
        <p:spPr>
          <a:xfrm>
            <a:off x="5766090" y="4580925"/>
            <a:ext cx="731525" cy="94127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19D6D0-7AAB-FDF6-CF08-0988532A9D25}"/>
              </a:ext>
            </a:extLst>
          </p:cNvPr>
          <p:cNvSpPr txBox="1"/>
          <p:nvPr/>
        </p:nvSpPr>
        <p:spPr>
          <a:xfrm>
            <a:off x="5617280" y="4857014"/>
            <a:ext cx="975339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Free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7B96D8D-96E7-8840-9082-0828FEADE273}"/>
              </a:ext>
            </a:extLst>
          </p:cNvPr>
          <p:cNvSpPr/>
          <p:nvPr/>
        </p:nvSpPr>
        <p:spPr>
          <a:xfrm>
            <a:off x="7297279" y="5094568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NO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Adultery</a:t>
            </a:r>
          </a:p>
        </p:txBody>
      </p:sp>
      <p:sp>
        <p:nvSpPr>
          <p:cNvPr id="15" name="Arrow: Up-Down 14">
            <a:extLst>
              <a:ext uri="{FF2B5EF4-FFF2-40B4-BE49-F238E27FC236}">
                <a16:creationId xmlns:a16="http://schemas.microsoft.com/office/drawing/2014/main" id="{123A7371-AFBA-08A8-01DE-70FB18D6113E}"/>
              </a:ext>
            </a:extLst>
          </p:cNvPr>
          <p:cNvSpPr/>
          <p:nvPr/>
        </p:nvSpPr>
        <p:spPr>
          <a:xfrm>
            <a:off x="6746866" y="5701556"/>
            <a:ext cx="688451" cy="1363566"/>
          </a:xfrm>
          <a:prstGeom prst="upDownArrow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B2455C4-EDF4-410E-B296-AFE957BEDA11}"/>
              </a:ext>
            </a:extLst>
          </p:cNvPr>
          <p:cNvSpPr txBox="1"/>
          <p:nvPr/>
        </p:nvSpPr>
        <p:spPr>
          <a:xfrm>
            <a:off x="6390034" y="6146193"/>
            <a:ext cx="1412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Married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2F89D37-E9D7-C1C0-7B85-2E9AF0A91D71}"/>
              </a:ext>
            </a:extLst>
          </p:cNvPr>
          <p:cNvSpPr txBox="1"/>
          <p:nvPr/>
        </p:nvSpPr>
        <p:spPr>
          <a:xfrm>
            <a:off x="953874" y="5085750"/>
            <a:ext cx="643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Dies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91E188-1939-1EA3-BFAF-94F0A00A318F}"/>
              </a:ext>
            </a:extLst>
          </p:cNvPr>
          <p:cNvSpPr txBox="1"/>
          <p:nvPr/>
        </p:nvSpPr>
        <p:spPr>
          <a:xfrm>
            <a:off x="5764298" y="3080254"/>
            <a:ext cx="731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Be</a:t>
            </a:r>
            <a:br>
              <a:rPr lang="en-US" b="1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Dead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7E951B-6DFD-CEB4-9293-F527087140F1}"/>
              </a:ext>
            </a:extLst>
          </p:cNvPr>
          <p:cNvSpPr txBox="1"/>
          <p:nvPr/>
        </p:nvSpPr>
        <p:spPr>
          <a:xfrm>
            <a:off x="-3606" y="182524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Rom. 7:3</a:t>
            </a:r>
            <a:r>
              <a:rPr lang="en-US" sz="2400" dirty="0">
                <a:latin typeface="Arial Narrow" panose="020B0606020202030204" pitchFamily="34" charset="0"/>
              </a:rPr>
              <a:t>, “</a:t>
            </a:r>
            <a:r>
              <a:rPr lang="en-US" sz="2400" b="1" dirty="0">
                <a:latin typeface="Arial Narrow" panose="020B0606020202030204" pitchFamily="34" charset="0"/>
              </a:rPr>
              <a:t>SO THEN IF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While </a:t>
            </a:r>
            <a:r>
              <a:rPr lang="en-US" sz="2400" b="1" u="sng" dirty="0">
                <a:latin typeface="Arial Narrow" panose="020B0606020202030204" pitchFamily="34" charset="0"/>
              </a:rPr>
              <a:t>Her</a:t>
            </a:r>
            <a:r>
              <a:rPr lang="en-US" sz="2400" b="1" dirty="0">
                <a:latin typeface="Arial Narrow" panose="020B0606020202030204" pitchFamily="34" charset="0"/>
              </a:rPr>
              <a:t> Husband Liveth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BE MARRIED To Another Man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Shall Be Called An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ADULTERESS</a:t>
            </a:r>
            <a:r>
              <a:rPr lang="en-US" sz="2400" dirty="0">
                <a:latin typeface="Arial Narrow" panose="020B0606020202030204" pitchFamily="34" charset="0"/>
              </a:rPr>
              <a:t>: but </a:t>
            </a:r>
            <a:r>
              <a:rPr lang="en-US" sz="2400" b="1" dirty="0">
                <a:latin typeface="Arial Narrow" panose="020B0606020202030204" pitchFamily="34" charset="0"/>
              </a:rPr>
              <a:t>IF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u="sng" dirty="0">
                <a:latin typeface="Arial Narrow" panose="020B0606020202030204" pitchFamily="34" charset="0"/>
              </a:rPr>
              <a:t>Her</a:t>
            </a:r>
            <a:r>
              <a:rPr lang="en-US" sz="2400" b="1" dirty="0">
                <a:latin typeface="Arial Narrow" panose="020B0606020202030204" pitchFamily="34" charset="0"/>
              </a:rPr>
              <a:t> Husband Be Dead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She Is </a:t>
            </a:r>
            <a:r>
              <a:rPr lang="en-US" sz="2400" b="1" u="sng" dirty="0">
                <a:latin typeface="Arial Narrow" panose="020B0606020202030204" pitchFamily="34" charset="0"/>
              </a:rPr>
              <a:t>FREE</a:t>
            </a:r>
            <a:r>
              <a:rPr lang="en-US" sz="2400" b="1" dirty="0">
                <a:latin typeface="Arial Narrow" panose="020B0606020202030204" pitchFamily="34" charset="0"/>
              </a:rPr>
              <a:t> From That Law</a:t>
            </a:r>
            <a:r>
              <a:rPr lang="en-US" sz="2400" dirty="0">
                <a:latin typeface="Arial Narrow" panose="020B0606020202030204" pitchFamily="34" charset="0"/>
              </a:rPr>
              <a:t>; so that </a:t>
            </a:r>
            <a:r>
              <a:rPr lang="en-US" sz="2400" b="1" dirty="0">
                <a:latin typeface="Arial Narrow" panose="020B0606020202030204" pitchFamily="34" charset="0"/>
              </a:rPr>
              <a:t>She Is NO ADULTERESS</a:t>
            </a:r>
            <a:r>
              <a:rPr lang="en-US" sz="2400" dirty="0">
                <a:latin typeface="Arial Narrow" panose="020B0606020202030204" pitchFamily="34" charset="0"/>
              </a:rPr>
              <a:t>, though </a:t>
            </a:r>
            <a:r>
              <a:rPr lang="en-US" sz="2400" b="1" dirty="0">
                <a:latin typeface="Arial Narrow" panose="020B0606020202030204" pitchFamily="34" charset="0"/>
              </a:rPr>
              <a:t>She Be Married To Another Man</a:t>
            </a:r>
            <a:r>
              <a:rPr lang="en-US" sz="2400" dirty="0">
                <a:latin typeface="Arial Narrow" panose="020B0606020202030204" pitchFamily="34" charset="0"/>
              </a:rPr>
              <a:t>.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”</a:t>
            </a:r>
            <a:endParaRPr 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1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/>
      <p:bldP spid="3" grpId="0" animBg="1"/>
      <p:bldP spid="12" grpId="0"/>
      <p:bldP spid="27" grpId="0" animBg="1"/>
      <p:bldP spid="28" grpId="0"/>
      <p:bldP spid="29" grpId="0" animBg="1"/>
      <p:bldP spid="15" grpId="0" animBg="1"/>
      <p:bldP spid="31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62EF7A-A9F1-0805-1846-C810CBC2D405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15E1C5-C2C7-3F00-3320-4F5867DA5DBA}"/>
              </a:ext>
            </a:extLst>
          </p:cNvPr>
          <p:cNvSpPr txBox="1"/>
          <p:nvPr/>
        </p:nvSpPr>
        <p:spPr>
          <a:xfrm>
            <a:off x="1788" y="410587"/>
            <a:ext cx="9140424" cy="507831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Although </a:t>
            </a: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</a:t>
            </a:r>
            <a:r>
              <a:rPr lang="en-US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To Philip, Herodias Is No Longer </a:t>
            </a:r>
            <a:r>
              <a:rPr lang="en-US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</a:t>
            </a:r>
            <a:r>
              <a:rPr lang="en-US" sz="27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To Him: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E34CFBC4-97D0-FEE8-6FEF-402A439A2B14}"/>
              </a:ext>
            </a:extLst>
          </p:cNvPr>
          <p:cNvSpPr/>
          <p:nvPr/>
        </p:nvSpPr>
        <p:spPr>
          <a:xfrm>
            <a:off x="6956601" y="2882081"/>
            <a:ext cx="2198156" cy="2145975"/>
          </a:xfrm>
          <a:prstGeom prst="wedgeRoundRectCallout">
            <a:avLst>
              <a:gd name="adj1" fmla="val 31424"/>
              <a:gd name="adj2" fmla="val -58887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Being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BOUND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1950" dirty="0">
                <a:solidFill>
                  <a:schemeClr val="tx1"/>
                </a:solidFill>
                <a:latin typeface="Arial Narrow" panose="020B0606020202030204" pitchFamily="34" charset="0"/>
              </a:rPr>
              <a:t>(Divinely Obligated)</a:t>
            </a:r>
            <a:br>
              <a:rPr lang="en-US" sz="195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To Philip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Was God’s Law.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FDDB962D-D66F-1513-97C8-2D90CDC1F08A}"/>
              </a:ext>
            </a:extLst>
          </p:cNvPr>
          <p:cNvSpPr/>
          <p:nvPr/>
        </p:nvSpPr>
        <p:spPr>
          <a:xfrm>
            <a:off x="0" y="935901"/>
            <a:ext cx="2572907" cy="2219538"/>
          </a:xfrm>
          <a:prstGeom prst="wedgeRoundRectCallout">
            <a:avLst>
              <a:gd name="adj1" fmla="val 58248"/>
              <a:gd name="adj2" fmla="val 676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Herodias’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Marriage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(Via Civil Law)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With Herod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Was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Sinful.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I Cor. 7:2</a:t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(Heb 13:5)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3AEB76-7165-6045-8972-543171A45E72}"/>
              </a:ext>
            </a:extLst>
          </p:cNvPr>
          <p:cNvSpPr/>
          <p:nvPr/>
        </p:nvSpPr>
        <p:spPr>
          <a:xfrm>
            <a:off x="383700" y="3821577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Philip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2A53BFD-74E4-55CA-9855-06CFDDC3FF31}"/>
              </a:ext>
            </a:extLst>
          </p:cNvPr>
          <p:cNvSpPr/>
          <p:nvPr/>
        </p:nvSpPr>
        <p:spPr>
          <a:xfrm>
            <a:off x="2572907" y="3834128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Herodias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63764B6-7160-F483-88C8-AB7E1B7432CB}"/>
              </a:ext>
            </a:extLst>
          </p:cNvPr>
          <p:cNvSpPr/>
          <p:nvPr/>
        </p:nvSpPr>
        <p:spPr>
          <a:xfrm>
            <a:off x="-182880" y="5574246"/>
            <a:ext cx="5219282" cy="13034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Any Subsequent Marriage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b="1" dirty="0">
                <a:solidFill>
                  <a:schemeClr val="tx1"/>
                </a:solidFill>
              </a:rPr>
              <a:t>ANOTHER </a:t>
            </a:r>
            <a:r>
              <a:rPr lang="en-US" sz="2400" dirty="0">
                <a:solidFill>
                  <a:schemeClr val="tx1"/>
                </a:solidFill>
              </a:rPr>
              <a:t>Is Sinful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While One’s Obligated Mate Lives.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5FD61BE-2BB2-FBB5-6D4D-6904C382B00B}"/>
              </a:ext>
            </a:extLst>
          </p:cNvPr>
          <p:cNvSpPr/>
          <p:nvPr/>
        </p:nvSpPr>
        <p:spPr>
          <a:xfrm>
            <a:off x="5183390" y="3124112"/>
            <a:ext cx="1783969" cy="172935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Herodias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0CC0061-2B4E-3E55-879B-D537E54C67A2}"/>
              </a:ext>
            </a:extLst>
          </p:cNvPr>
          <p:cNvSpPr/>
          <p:nvPr/>
        </p:nvSpPr>
        <p:spPr>
          <a:xfrm>
            <a:off x="5221066" y="5083805"/>
            <a:ext cx="1783969" cy="1729358"/>
          </a:xfrm>
          <a:prstGeom prst="ellipse">
            <a:avLst/>
          </a:prstGeom>
          <a:solidFill>
            <a:srgbClr val="FF9797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Herod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3611BD-5D0E-8130-CD37-19ECC8283ACC}"/>
              </a:ext>
            </a:extLst>
          </p:cNvPr>
          <p:cNvSpPr/>
          <p:nvPr/>
        </p:nvSpPr>
        <p:spPr>
          <a:xfrm>
            <a:off x="2646392" y="2808985"/>
            <a:ext cx="2280610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92791A-3331-F975-7EB7-ED80C682357A}"/>
              </a:ext>
            </a:extLst>
          </p:cNvPr>
          <p:cNvSpPr/>
          <p:nvPr/>
        </p:nvSpPr>
        <p:spPr>
          <a:xfrm>
            <a:off x="6795235" y="1700887"/>
            <a:ext cx="1783969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E08E77-A59B-C28B-D0AE-8AB729290BA9}"/>
              </a:ext>
            </a:extLst>
          </p:cNvPr>
          <p:cNvSpPr/>
          <p:nvPr/>
        </p:nvSpPr>
        <p:spPr>
          <a:xfrm>
            <a:off x="8532617" y="2433442"/>
            <a:ext cx="528908" cy="32037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EC0D19-3D89-91B6-2D52-77ADACA70D9C}"/>
              </a:ext>
            </a:extLst>
          </p:cNvPr>
          <p:cNvSpPr txBox="1"/>
          <p:nvPr/>
        </p:nvSpPr>
        <p:spPr>
          <a:xfrm>
            <a:off x="6949434" y="4919974"/>
            <a:ext cx="21981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But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</a:rPr>
              <a:t>Herodias Was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Sinfully </a:t>
            </a:r>
            <a:r>
              <a:rPr lang="en-US" sz="2400" b="1" dirty="0">
                <a:latin typeface="Arial Narrow" panose="020B0606020202030204" pitchFamily="34" charset="0"/>
              </a:rPr>
              <a:t>MARRIED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To Herod!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1A7DD44-FD54-71D1-448D-95E9B5819494}"/>
              </a:ext>
            </a:extLst>
          </p:cNvPr>
          <p:cNvSpPr/>
          <p:nvPr/>
        </p:nvSpPr>
        <p:spPr>
          <a:xfrm>
            <a:off x="946669" y="3361742"/>
            <a:ext cx="2990621" cy="44107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 </a:t>
            </a:r>
            <a:r>
              <a:rPr lang="en-US" sz="2400" b="1" dirty="0">
                <a:solidFill>
                  <a:schemeClr val="tx1"/>
                </a:solidFill>
              </a:rPr>
              <a:t>God’s Rule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B18F3DB6-DAD0-E910-A660-F5A10331DE36}"/>
              </a:ext>
            </a:extLst>
          </p:cNvPr>
          <p:cNvSpPr/>
          <p:nvPr/>
        </p:nvSpPr>
        <p:spPr>
          <a:xfrm flipH="1">
            <a:off x="2097754" y="4677731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6B7A8104-F0A9-DADB-CB8F-835130D626C3}"/>
              </a:ext>
            </a:extLst>
          </p:cNvPr>
          <p:cNvSpPr/>
          <p:nvPr/>
        </p:nvSpPr>
        <p:spPr>
          <a:xfrm>
            <a:off x="2013471" y="3754370"/>
            <a:ext cx="731525" cy="105163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EEB50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884C5B-3C4A-B371-B27B-293D80012930}"/>
              </a:ext>
            </a:extLst>
          </p:cNvPr>
          <p:cNvSpPr txBox="1"/>
          <p:nvPr/>
        </p:nvSpPr>
        <p:spPr>
          <a:xfrm rot="16200000">
            <a:off x="1149279" y="4953840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162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F1531C-E655-0585-53A7-B2EF010926F3}"/>
              </a:ext>
            </a:extLst>
          </p:cNvPr>
          <p:cNvSpPr txBox="1"/>
          <p:nvPr/>
        </p:nvSpPr>
        <p:spPr>
          <a:xfrm>
            <a:off x="1213807" y="4039441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Bound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7260AE-1621-92D6-9593-2D4DEB97D804}"/>
              </a:ext>
            </a:extLst>
          </p:cNvPr>
          <p:cNvSpPr txBox="1"/>
          <p:nvPr/>
        </p:nvSpPr>
        <p:spPr>
          <a:xfrm>
            <a:off x="2624867" y="914398"/>
            <a:ext cx="65298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Mk. 6:17-18</a:t>
            </a:r>
            <a:r>
              <a:rPr lang="en-US" sz="2400" dirty="0">
                <a:latin typeface="Arial Narrow" panose="020B0606020202030204" pitchFamily="34" charset="0"/>
              </a:rPr>
              <a:t>, “For </a:t>
            </a:r>
            <a:r>
              <a:rPr lang="en-US" sz="2400" b="1" dirty="0">
                <a:latin typeface="Arial Narrow" panose="020B0606020202030204" pitchFamily="34" charset="0"/>
              </a:rPr>
              <a:t>HEROD</a:t>
            </a:r>
            <a:r>
              <a:rPr lang="en-US" sz="2400" dirty="0">
                <a:latin typeface="Arial Narrow" panose="020B0606020202030204" pitchFamily="34" charset="0"/>
              </a:rPr>
              <a:t> himself had sent forth and laid hold upon John, and bound him in prison </a:t>
            </a:r>
            <a:r>
              <a:rPr lang="en-US" sz="2400" u="sng" dirty="0">
                <a:latin typeface="Arial Narrow" panose="020B0606020202030204" pitchFamily="34" charset="0"/>
              </a:rPr>
              <a:t>for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HERODIAS’</a:t>
            </a:r>
            <a:r>
              <a:rPr lang="en-US" sz="2400" dirty="0">
                <a:latin typeface="Arial Narrow" panose="020B0606020202030204" pitchFamily="34" charset="0"/>
              </a:rPr>
              <a:t> sake, </a:t>
            </a:r>
            <a:r>
              <a:rPr lang="en-US" sz="2400" b="1" dirty="0">
                <a:latin typeface="Arial Narrow" panose="020B0606020202030204" pitchFamily="34" charset="0"/>
              </a:rPr>
              <a:t>HIS BROTHER PHILIP’S WIFE</a:t>
            </a:r>
            <a:r>
              <a:rPr lang="en-US" sz="2400" dirty="0">
                <a:latin typeface="Arial Narrow" panose="020B0606020202030204" pitchFamily="34" charset="0"/>
              </a:rPr>
              <a:t>: </a:t>
            </a:r>
            <a:r>
              <a:rPr lang="en-US" sz="2400" u="sng" dirty="0">
                <a:latin typeface="Arial Narrow" panose="020B0606020202030204" pitchFamily="34" charset="0"/>
              </a:rPr>
              <a:t>for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HE HAD MARRIED HER</a:t>
            </a:r>
            <a:r>
              <a:rPr lang="en-US" sz="2400" dirty="0">
                <a:latin typeface="Arial Narrow" panose="020B0606020202030204" pitchFamily="34" charset="0"/>
              </a:rPr>
              <a:t>. 18 For John had said unto </a:t>
            </a:r>
            <a:r>
              <a:rPr lang="en-US" sz="2400" b="1" dirty="0">
                <a:latin typeface="Arial Narrow" panose="020B0606020202030204" pitchFamily="34" charset="0"/>
              </a:rPr>
              <a:t>HEROD</a:t>
            </a:r>
            <a:r>
              <a:rPr lang="en-US" sz="2400" dirty="0">
                <a:latin typeface="Arial Narrow" panose="020B0606020202030204" pitchFamily="34" charset="0"/>
              </a:rPr>
              <a:t>, </a:t>
            </a:r>
            <a:r>
              <a:rPr lang="en-US" sz="2400" b="1" dirty="0">
                <a:latin typeface="Arial Narrow" panose="020B0606020202030204" pitchFamily="34" charset="0"/>
              </a:rPr>
              <a:t>IT IS NOT LAWFUL FOR THEE TO HAVE THY BROTHER’S WIFE</a:t>
            </a:r>
            <a:r>
              <a:rPr lang="en-US" sz="2400" dirty="0">
                <a:latin typeface="Arial Narrow" panose="020B0606020202030204" pitchFamily="34" charset="0"/>
              </a:rPr>
              <a:t>.”</a:t>
            </a:r>
          </a:p>
        </p:txBody>
      </p:sp>
      <p:sp>
        <p:nvSpPr>
          <p:cNvPr id="21" name="Arrow: Up-Down 20">
            <a:extLst>
              <a:ext uri="{FF2B5EF4-FFF2-40B4-BE49-F238E27FC236}">
                <a16:creationId xmlns:a16="http://schemas.microsoft.com/office/drawing/2014/main" id="{557DB9A8-AB42-C555-6AE4-712F5B0A10D6}"/>
              </a:ext>
            </a:extLst>
          </p:cNvPr>
          <p:cNvSpPr/>
          <p:nvPr/>
        </p:nvSpPr>
        <p:spPr>
          <a:xfrm>
            <a:off x="5723071" y="4335332"/>
            <a:ext cx="754822" cy="1363566"/>
          </a:xfrm>
          <a:prstGeom prst="upDownArrow">
            <a:avLst/>
          </a:prstGeom>
          <a:solidFill>
            <a:srgbClr val="FF9797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4056DE-D3E2-E332-BCAE-E02F26FB0CD3}"/>
              </a:ext>
            </a:extLst>
          </p:cNvPr>
          <p:cNvSpPr txBox="1"/>
          <p:nvPr/>
        </p:nvSpPr>
        <p:spPr>
          <a:xfrm>
            <a:off x="4849888" y="4803236"/>
            <a:ext cx="2485018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Narrow" panose="020B0606020202030204" pitchFamily="34" charset="0"/>
              </a:rPr>
              <a:t>Married</a:t>
            </a:r>
          </a:p>
        </p:txBody>
      </p:sp>
    </p:spTree>
    <p:extLst>
      <p:ext uri="{BB962C8B-B14F-4D97-AF65-F5344CB8AC3E}">
        <p14:creationId xmlns:p14="http://schemas.microsoft.com/office/powerpoint/2010/main" val="179127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2" grpId="0" animBg="1"/>
      <p:bldP spid="19" grpId="0" animBg="1"/>
      <p:bldP spid="23" grpId="0" animBg="1"/>
      <p:bldP spid="26" grpId="0"/>
      <p:bldP spid="32" grpId="0" animBg="1"/>
      <p:bldP spid="33" grpId="0" animBg="1"/>
      <p:bldP spid="5" grpId="0" animBg="1"/>
      <p:bldP spid="6" grpId="0" animBg="1"/>
      <p:bldP spid="8" grpId="0" animBg="1"/>
      <p:bldP spid="9" grpId="0"/>
      <p:bldP spid="10" grpId="0" animBg="1"/>
      <p:bldP spid="11" grpId="0" animBg="1"/>
      <p:bldP spid="13" grpId="0" animBg="1"/>
      <p:bldP spid="14" grpId="0"/>
      <p:bldP spid="15" grpId="0"/>
      <p:bldP spid="3" grpId="0"/>
      <p:bldP spid="21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491129-2B7B-DBBA-3C09-94141AA34E2D}"/>
              </a:ext>
            </a:extLst>
          </p:cNvPr>
          <p:cNvSpPr txBox="1"/>
          <p:nvPr/>
        </p:nvSpPr>
        <p:spPr>
          <a:xfrm>
            <a:off x="0" y="2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The Difference Between Being Bound And Being Married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953EC4-D9A0-C097-4017-7ABB64907BAF}"/>
              </a:ext>
            </a:extLst>
          </p:cNvPr>
          <p:cNvSpPr txBox="1"/>
          <p:nvPr/>
        </p:nvSpPr>
        <p:spPr>
          <a:xfrm>
            <a:off x="-11494" y="440728"/>
            <a:ext cx="9155494" cy="867930"/>
          </a:xfrm>
          <a:prstGeom prst="rect">
            <a:avLst/>
          </a:prstGeom>
          <a:solidFill>
            <a:schemeClr val="tx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Many Confuse The 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DIVINE</a:t>
            </a:r>
            <a: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Obligation (Being 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BOUND</a:t>
            </a:r>
            <a: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</a:t>
            </a:r>
            <a:b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With The 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PHYSICAL</a:t>
            </a:r>
            <a: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Relationship (Being 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MARRIED</a:t>
            </a:r>
            <a:r>
              <a:rPr lang="en-US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CFDAB4-9584-19B0-5087-2C09CDF4B600}"/>
              </a:ext>
            </a:extLst>
          </p:cNvPr>
          <p:cNvSpPr txBox="1"/>
          <p:nvPr/>
        </p:nvSpPr>
        <p:spPr>
          <a:xfrm>
            <a:off x="8307" y="1346090"/>
            <a:ext cx="9139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 Narrow" panose="020B0606020202030204" pitchFamily="34" charset="0"/>
              </a:rPr>
              <a:t>There’s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God’s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Part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(He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Obligates</a:t>
            </a:r>
            <a:r>
              <a:rPr lang="en-US" sz="8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/</a:t>
            </a:r>
            <a:r>
              <a:rPr lang="en-US" sz="8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Frees)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And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Man’s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400" b="1" dirty="0">
                <a:latin typeface="Arial Narrow" panose="020B0606020202030204" pitchFamily="34" charset="0"/>
              </a:rPr>
              <a:t>Part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(He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Marries</a:t>
            </a:r>
            <a:r>
              <a:rPr lang="en-US" sz="8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/</a:t>
            </a:r>
            <a:r>
              <a:rPr lang="en-US" sz="80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Divorces).</a:t>
            </a:r>
            <a:br>
              <a:rPr lang="en-US" sz="2400" dirty="0">
                <a:latin typeface="Arial Narrow" panose="020B0606020202030204" pitchFamily="34" charset="0"/>
              </a:rPr>
            </a:br>
            <a:r>
              <a:rPr lang="en-US" sz="2400" dirty="0">
                <a:latin typeface="Arial Narrow" panose="020B0606020202030204" pitchFamily="34" charset="0"/>
              </a:rPr>
              <a:t>Beware Of </a:t>
            </a:r>
            <a:r>
              <a:rPr lang="en-US" sz="2400" i="1" dirty="0">
                <a:latin typeface="Arial Narrow" panose="020B0606020202030204" pitchFamily="34" charset="0"/>
              </a:rPr>
              <a:t>“The Speech Of Ashdod” </a:t>
            </a:r>
            <a:r>
              <a:rPr lang="en-US" sz="2400" dirty="0">
                <a:latin typeface="Arial Narrow" panose="020B0606020202030204" pitchFamily="34" charset="0"/>
              </a:rPr>
              <a:t>(I Pet. 4:11; Cf. II Tim. 2:15)!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30C232-AD47-8B64-C43C-2C0C3F0FA52B}"/>
              </a:ext>
            </a:extLst>
          </p:cNvPr>
          <p:cNvSpPr txBox="1"/>
          <p:nvPr/>
        </p:nvSpPr>
        <p:spPr>
          <a:xfrm>
            <a:off x="4681" y="3816169"/>
            <a:ext cx="913931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dirty="0">
                <a:effectLst/>
                <a:latin typeface="Arial Narrow" panose="020B0606020202030204" pitchFamily="34" charset="0"/>
              </a:rPr>
              <a:t>PEOPLE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(Right Or Wrong)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MARRY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And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DIVORCE 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(I Jn. 3:4)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.</a:t>
            </a:r>
            <a:br>
              <a:rPr lang="en-US" sz="2400" b="0" i="0" dirty="0">
                <a:effectLst/>
                <a:latin typeface="Arial Narrow" panose="020B0606020202030204" pitchFamily="34" charset="0"/>
              </a:rPr>
            </a:br>
            <a:r>
              <a:rPr lang="en-US" sz="2400" b="0" i="0" dirty="0">
                <a:effectLst/>
                <a:latin typeface="Arial Narrow" panose="020B0606020202030204" pitchFamily="34" charset="0"/>
              </a:rPr>
              <a:t>[Thus, Marriages / Divorces Are Either Lawful (Approved By God) Or Sinful.]</a:t>
            </a:r>
            <a:br>
              <a:rPr lang="en-US" sz="2400" b="0" i="0" dirty="0">
                <a:effectLst/>
                <a:latin typeface="Arial Narrow" panose="020B0606020202030204" pitchFamily="34" charset="0"/>
              </a:rPr>
            </a:br>
            <a:r>
              <a:rPr lang="en-US" sz="2400" b="1" i="0" dirty="0">
                <a:effectLst/>
                <a:latin typeface="Arial Narrow" panose="020B0606020202030204" pitchFamily="34" charset="0"/>
              </a:rPr>
              <a:t>GOD BINDS 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(Obligates)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AND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LOOSES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(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Frees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)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INDIVIDUALS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.</a:t>
            </a:r>
            <a:endParaRPr lang="en-US" sz="2000" b="1" u="sng" dirty="0"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AF9BA0-F536-9E95-511B-0209135B8214}"/>
              </a:ext>
            </a:extLst>
          </p:cNvPr>
          <p:cNvSpPr txBox="1"/>
          <p:nvPr/>
        </p:nvSpPr>
        <p:spPr>
          <a:xfrm>
            <a:off x="-4289" y="5108883"/>
            <a:ext cx="9159047" cy="1815882"/>
          </a:xfrm>
          <a:prstGeom prst="rect">
            <a:avLst/>
          </a:prstGeom>
          <a:noFill/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u="sng" dirty="0">
                <a:effectLst/>
                <a:latin typeface="Arial Narrow" panose="020B0606020202030204" pitchFamily="34" charset="0"/>
              </a:rPr>
              <a:t>When We Are Aware Of A Person’s Individual Circumstances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:</a:t>
            </a:r>
            <a:endParaRPr lang="en-US" sz="2400" b="1" i="0" u="sng" dirty="0">
              <a:effectLst/>
              <a:latin typeface="Arial Narrow" panose="020B0606020202030204" pitchFamily="34" charset="0"/>
            </a:endParaRPr>
          </a:p>
          <a:p>
            <a:pPr algn="ctr"/>
            <a:br>
              <a:rPr lang="en-US" sz="1200" b="0" i="0" dirty="0">
                <a:effectLst/>
                <a:latin typeface="Arial Narrow" panose="020B0606020202030204" pitchFamily="34" charset="0"/>
              </a:rPr>
            </a:br>
            <a:r>
              <a:rPr lang="en-US" sz="2400" b="0" i="0" dirty="0">
                <a:effectLst/>
                <a:latin typeface="Arial Narrow" panose="020B0606020202030204" pitchFamily="34" charset="0"/>
              </a:rPr>
              <a:t>We Can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KNOW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If They Are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BOUND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Or If They Are </a:t>
            </a:r>
            <a:r>
              <a:rPr lang="en-US" sz="2400" b="1" i="0" dirty="0">
                <a:effectLst/>
                <a:latin typeface="Arial Narrow" panose="020B0606020202030204" pitchFamily="34" charset="0"/>
              </a:rPr>
              <a:t>FREE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 (Jn. 8:31-32)!</a:t>
            </a:r>
            <a:br>
              <a:rPr lang="en-US" sz="2400" i="0" dirty="0">
                <a:effectLst/>
                <a:latin typeface="Arial Narrow" panose="020B0606020202030204" pitchFamily="34" charset="0"/>
              </a:rPr>
            </a:br>
            <a:r>
              <a:rPr lang="en-US" sz="2400" b="0" i="0" dirty="0">
                <a:effectLst/>
                <a:latin typeface="Arial Narrow" panose="020B0606020202030204" pitchFamily="34" charset="0"/>
              </a:rPr>
              <a:t>We Can </a:t>
            </a:r>
            <a:r>
              <a:rPr lang="en-US" sz="2400" b="1" dirty="0">
                <a:latin typeface="Arial Narrow" panose="020B0606020202030204" pitchFamily="34" charset="0"/>
              </a:rPr>
              <a:t>IDENTIFY</a:t>
            </a:r>
            <a:r>
              <a:rPr lang="en-US" sz="2400" b="0" i="0" dirty="0">
                <a:effectLst/>
                <a:latin typeface="Arial Narrow" panose="020B0606020202030204" pitchFamily="34" charset="0"/>
              </a:rPr>
              <a:t> An Unjust Divorce From One God Approves</a:t>
            </a:r>
            <a:r>
              <a:rPr lang="en-US" sz="2400" i="0" dirty="0">
                <a:effectLst/>
                <a:latin typeface="Arial Narrow" panose="020B0606020202030204" pitchFamily="34" charset="0"/>
              </a:rPr>
              <a:t> (II Tim. 2:15)!</a:t>
            </a:r>
            <a:br>
              <a:rPr lang="en-US" sz="2400" i="0" dirty="0">
                <a:effectLst/>
                <a:latin typeface="Arial Narrow" panose="020B0606020202030204" pitchFamily="34" charset="0"/>
              </a:rPr>
            </a:br>
            <a:r>
              <a:rPr lang="en-US" sz="2400" b="0" i="0" dirty="0">
                <a:effectLst/>
                <a:latin typeface="Arial Narrow" panose="020B0606020202030204" pitchFamily="34" charset="0"/>
              </a:rPr>
              <a:t>We C</a:t>
            </a:r>
            <a:r>
              <a:rPr lang="en-US" sz="2400" dirty="0">
                <a:latin typeface="Arial Narrow" panose="020B0606020202030204" pitchFamily="34" charset="0"/>
              </a:rPr>
              <a:t>an Also </a:t>
            </a:r>
            <a:r>
              <a:rPr lang="en-US" sz="2400" b="1" dirty="0">
                <a:latin typeface="Arial Narrow" panose="020B0606020202030204" pitchFamily="34" charset="0"/>
              </a:rPr>
              <a:t>RECONIZE</a:t>
            </a:r>
            <a:r>
              <a:rPr lang="en-US" sz="2400" dirty="0">
                <a:latin typeface="Arial Narrow" panose="020B0606020202030204" pitchFamily="34" charset="0"/>
              </a:rPr>
              <a:t> Marriages Which Are </a:t>
            </a:r>
            <a:r>
              <a:rPr lang="en-US" sz="2400" b="1" dirty="0">
                <a:solidFill>
                  <a:srgbClr val="C00000"/>
                </a:solidFill>
                <a:latin typeface="Arial Narrow" panose="020B0606020202030204" pitchFamily="34" charset="0"/>
              </a:rPr>
              <a:t>ADULTEROUS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(Eph. 5:17)!</a:t>
            </a: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F028A3-185F-CCCE-5B9B-31A0D5B9C20B}"/>
              </a:ext>
            </a:extLst>
          </p:cNvPr>
          <p:cNvSpPr txBox="1"/>
          <p:nvPr/>
        </p:nvSpPr>
        <p:spPr>
          <a:xfrm>
            <a:off x="-657" y="2186981"/>
            <a:ext cx="91393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>
                <a:latin typeface="Arial Narrow" panose="020B0606020202030204" pitchFamily="34" charset="0"/>
              </a:rPr>
              <a:t>Neh. 13:23-24</a:t>
            </a:r>
            <a:r>
              <a:rPr lang="en-US" sz="2400" b="0" u="none" dirty="0">
                <a:latin typeface="Arial Narrow" panose="020B0606020202030204" pitchFamily="34" charset="0"/>
              </a:rPr>
              <a:t>, “In those days also </a:t>
            </a:r>
            <a:r>
              <a:rPr lang="en-US" sz="2400" b="1" u="none" dirty="0">
                <a:latin typeface="Arial Narrow" panose="020B0606020202030204" pitchFamily="34" charset="0"/>
              </a:rPr>
              <a:t>SAW I JEWS </a:t>
            </a:r>
            <a:r>
              <a:rPr lang="en-US" sz="2400" b="0" u="none" dirty="0">
                <a:latin typeface="Arial Narrow" panose="020B0606020202030204" pitchFamily="34" charset="0"/>
              </a:rPr>
              <a:t>that had </a:t>
            </a:r>
            <a:r>
              <a:rPr lang="en-US" sz="2400" b="1" u="none" dirty="0">
                <a:latin typeface="Arial Narrow" panose="020B0606020202030204" pitchFamily="34" charset="0"/>
              </a:rPr>
              <a:t>MARRIED WIVES OF ASHDOD</a:t>
            </a:r>
            <a:r>
              <a:rPr lang="en-US" sz="2400" b="0" u="none" dirty="0">
                <a:latin typeface="Arial Narrow" panose="020B0606020202030204" pitchFamily="34" charset="0"/>
              </a:rPr>
              <a:t>, of </a:t>
            </a:r>
            <a:r>
              <a:rPr lang="en-US" sz="2400" b="1" u="none" dirty="0">
                <a:latin typeface="Arial Narrow" panose="020B0606020202030204" pitchFamily="34" charset="0"/>
              </a:rPr>
              <a:t>AMMON</a:t>
            </a:r>
            <a:r>
              <a:rPr lang="en-US" sz="2400" b="0" u="none" dirty="0">
                <a:latin typeface="Arial Narrow" panose="020B0606020202030204" pitchFamily="34" charset="0"/>
              </a:rPr>
              <a:t>, and of </a:t>
            </a:r>
            <a:r>
              <a:rPr lang="en-US" sz="2400" b="1" u="none" dirty="0">
                <a:latin typeface="Arial Narrow" panose="020B0606020202030204" pitchFamily="34" charset="0"/>
              </a:rPr>
              <a:t>MOAB</a:t>
            </a:r>
            <a:r>
              <a:rPr lang="en-US" sz="2400" b="0" u="none" dirty="0">
                <a:latin typeface="Arial Narrow" panose="020B0606020202030204" pitchFamily="34" charset="0"/>
              </a:rPr>
              <a:t>: 24 And </a:t>
            </a:r>
            <a:r>
              <a:rPr lang="en-US" sz="2400" b="1" u="none" dirty="0">
                <a:latin typeface="Arial Narrow" panose="020B0606020202030204" pitchFamily="34" charset="0"/>
              </a:rPr>
              <a:t>THEIR CHILDREN SPAKE HALF </a:t>
            </a:r>
            <a:r>
              <a:rPr lang="en-US" sz="2400" b="1" dirty="0">
                <a:latin typeface="Arial Narrow" panose="020B0606020202030204" pitchFamily="34" charset="0"/>
              </a:rPr>
              <a:t>IN THE SPEECH OF ASHDOD</a:t>
            </a:r>
            <a:r>
              <a:rPr lang="en-US" sz="2400" b="0" u="none" dirty="0">
                <a:latin typeface="Arial Narrow" panose="020B0606020202030204" pitchFamily="34" charset="0"/>
              </a:rPr>
              <a:t>, </a:t>
            </a:r>
            <a:r>
              <a:rPr lang="en-US" sz="2400" b="0" u="sng" dirty="0">
                <a:latin typeface="Arial Narrow" panose="020B0606020202030204" pitchFamily="34" charset="0"/>
              </a:rPr>
              <a:t>and</a:t>
            </a:r>
            <a:r>
              <a:rPr lang="en-US" sz="2400" b="0" u="none" dirty="0">
                <a:latin typeface="Arial Narrow" panose="020B0606020202030204" pitchFamily="34" charset="0"/>
              </a:rPr>
              <a:t> </a:t>
            </a:r>
            <a:r>
              <a:rPr lang="en-US" sz="2400" b="1" u="none" dirty="0">
                <a:latin typeface="Arial Narrow" panose="020B0606020202030204" pitchFamily="34" charset="0"/>
              </a:rPr>
              <a:t>COULD NOT SPEAK IN THE JEWS’ LANGUAGE</a:t>
            </a:r>
            <a:r>
              <a:rPr lang="en-US" sz="2400" b="0" u="none" dirty="0">
                <a:latin typeface="Arial Narrow" panose="020B0606020202030204" pitchFamily="34" charset="0"/>
              </a:rPr>
              <a:t>, </a:t>
            </a:r>
            <a:r>
              <a:rPr lang="en-US" sz="2400" b="0" u="sng" dirty="0">
                <a:latin typeface="Arial Narrow" panose="020B0606020202030204" pitchFamily="34" charset="0"/>
              </a:rPr>
              <a:t>but</a:t>
            </a:r>
            <a:r>
              <a:rPr lang="en-US" sz="2400" b="0" dirty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According To The Language Of Each People</a:t>
            </a:r>
            <a:r>
              <a:rPr lang="en-US" sz="2400" b="0" u="none" dirty="0">
                <a:latin typeface="Arial Narrow" panose="020B0606020202030204" pitchFamily="34" charset="0"/>
              </a:rPr>
              <a:t>.”  </a:t>
            </a:r>
            <a:r>
              <a:rPr lang="en-US" sz="2400" b="1" u="sng" dirty="0">
                <a:latin typeface="Arial Narrow" panose="020B0606020202030204" pitchFamily="34" charset="0"/>
              </a:rPr>
              <a:t>Cf. Rom. 15:4</a:t>
            </a:r>
          </a:p>
        </p:txBody>
      </p:sp>
    </p:spTree>
    <p:extLst>
      <p:ext uri="{BB962C8B-B14F-4D97-AF65-F5344CB8AC3E}">
        <p14:creationId xmlns:p14="http://schemas.microsoft.com/office/powerpoint/2010/main" val="10309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 animBg="1"/>
      <p:bldP spid="12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3828</Words>
  <Application>Microsoft Office PowerPoint</Application>
  <PresentationFormat>On-screen Show (4:3)</PresentationFormat>
  <Paragraphs>279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Belknap</dc:creator>
  <cp:lastModifiedBy>Rachel Dockens</cp:lastModifiedBy>
  <cp:revision>93</cp:revision>
  <cp:lastPrinted>2023-10-09T18:27:55Z</cp:lastPrinted>
  <dcterms:created xsi:type="dcterms:W3CDTF">2023-03-02T18:31:44Z</dcterms:created>
  <dcterms:modified xsi:type="dcterms:W3CDTF">2023-11-09T22:14:04Z</dcterms:modified>
</cp:coreProperties>
</file>