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75" r:id="rId3"/>
    <p:sldId id="284" r:id="rId4"/>
    <p:sldId id="273" r:id="rId5"/>
    <p:sldId id="286" r:id="rId6"/>
    <p:sldId id="261" r:id="rId7"/>
    <p:sldId id="422" r:id="rId8"/>
    <p:sldId id="262" r:id="rId9"/>
    <p:sldId id="263" r:id="rId10"/>
    <p:sldId id="266" r:id="rId11"/>
    <p:sldId id="283" r:id="rId12"/>
    <p:sldId id="26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494" autoAdjust="0"/>
    <p:restoredTop sz="80751" autoAdjust="0"/>
  </p:normalViewPr>
  <p:slideViewPr>
    <p:cSldViewPr>
      <p:cViewPr varScale="1">
        <p:scale>
          <a:sx n="86" d="100"/>
          <a:sy n="86" d="100"/>
        </p:scale>
        <p:origin x="1854" y="78"/>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58"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23D283D-6C16-47A6-9F38-4CAB8F3B4BF3}" type="slidenum">
              <a:rPr lang="en-US" smtClean="0"/>
              <a:t>‹#›</a:t>
            </a:fld>
            <a:endParaRPr lang="en-US"/>
          </a:p>
        </p:txBody>
      </p:sp>
    </p:spTree>
    <p:extLst>
      <p:ext uri="{BB962C8B-B14F-4D97-AF65-F5344CB8AC3E}">
        <p14:creationId xmlns:p14="http://schemas.microsoft.com/office/powerpoint/2010/main" val="26612292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3C5310E-686F-4F0D-8D3F-A25A2E535F08}" type="slidenum">
              <a:rPr lang="en-US" smtClean="0"/>
              <a:t>‹#›</a:t>
            </a:fld>
            <a:endParaRPr lang="en-US"/>
          </a:p>
        </p:txBody>
      </p:sp>
    </p:spTree>
    <p:extLst>
      <p:ext uri="{BB962C8B-B14F-4D97-AF65-F5344CB8AC3E}">
        <p14:creationId xmlns:p14="http://schemas.microsoft.com/office/powerpoint/2010/main" val="3683536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dirty="0"/>
              <a:t>A Study Of </a:t>
            </a:r>
            <a:r>
              <a:rPr lang="en-US" sz="1200" b="1" u="sng" dirty="0"/>
              <a:t>GEOLOGY</a:t>
            </a:r>
            <a:r>
              <a:rPr lang="en-US" sz="1200" dirty="0"/>
              <a:t> (</a:t>
            </a:r>
            <a:r>
              <a:rPr lang="en-US" sz="1200" b="1" dirty="0"/>
              <a:t>Limestone Formations</a:t>
            </a:r>
            <a:r>
              <a:rPr lang="en-US" sz="1200" dirty="0"/>
              <a:t>; Stalactites &amp; Stalagmites)  A Column Or A Marriage.</a:t>
            </a:r>
          </a:p>
          <a:p>
            <a:pPr defTabSz="931774">
              <a:defRPr/>
            </a:pPr>
            <a:endParaRPr lang="en-US" altLang="en-US" dirty="0">
              <a:effectLst>
                <a:outerShdw blurRad="38100" dist="38100" dir="2700000" algn="tl">
                  <a:srgbClr val="C0C0C0"/>
                </a:outerShdw>
              </a:effectLst>
            </a:endParaRPr>
          </a:p>
          <a:p>
            <a:endParaRPr lang="en-US" dirty="0"/>
          </a:p>
        </p:txBody>
      </p:sp>
      <p:sp>
        <p:nvSpPr>
          <p:cNvPr id="4" name="Slide Number Placeholder 3"/>
          <p:cNvSpPr>
            <a:spLocks noGrp="1"/>
          </p:cNvSpPr>
          <p:nvPr>
            <p:ph type="sldNum" sz="quarter" idx="5"/>
          </p:nvPr>
        </p:nvSpPr>
        <p:spPr/>
        <p:txBody>
          <a:bodyPr/>
          <a:lstStyle/>
          <a:p>
            <a:fld id="{03C5310E-686F-4F0D-8D3F-A25A2E535F08}" type="slidenum">
              <a:rPr lang="en-US" smtClean="0"/>
              <a:t>2</a:t>
            </a:fld>
            <a:endParaRPr lang="en-US"/>
          </a:p>
        </p:txBody>
      </p:sp>
    </p:spTree>
    <p:extLst>
      <p:ext uri="{BB962C8B-B14F-4D97-AF65-F5344CB8AC3E}">
        <p14:creationId xmlns:p14="http://schemas.microsoft.com/office/powerpoint/2010/main" val="3831127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effectLst>
                  <a:outerShdw blurRad="38100" dist="38100" dir="2700000" algn="tl">
                    <a:srgbClr val="C0C0C0"/>
                  </a:outerShdw>
                </a:effectLst>
              </a:rPr>
              <a:t>(“</a:t>
            </a:r>
            <a:r>
              <a:rPr lang="en-US" altLang="en-US" b="1" dirty="0">
                <a:effectLst>
                  <a:outerShdw blurRad="38100" dist="38100" dir="2700000" algn="tl">
                    <a:srgbClr val="C0C0C0"/>
                  </a:outerShdw>
                </a:effectLst>
              </a:rPr>
              <a:t>Except</a:t>
            </a:r>
            <a:r>
              <a:rPr lang="en-US" altLang="en-US" dirty="0">
                <a:effectLst>
                  <a:outerShdw blurRad="38100" dist="38100" dir="2700000" algn="tl">
                    <a:srgbClr val="C0C0C0"/>
                  </a:outerShdw>
                </a:effectLst>
              </a:rPr>
              <a:t>” </a:t>
            </a:r>
            <a:r>
              <a:rPr lang="en-US" altLang="en-US" u="sng" dirty="0">
                <a:effectLst>
                  <a:outerShdw blurRad="38100" dist="38100" dir="2700000" algn="tl">
                    <a:srgbClr val="C0C0C0"/>
                  </a:outerShdw>
                </a:effectLst>
              </a:rPr>
              <a:t>Means</a:t>
            </a:r>
            <a:r>
              <a:rPr lang="en-US" altLang="en-US" dirty="0">
                <a:effectLst>
                  <a:outerShdw blurRad="38100" dist="38100" dir="2700000" algn="tl">
                    <a:srgbClr val="C0C0C0"/>
                  </a:outerShdw>
                </a:effectLst>
              </a:rPr>
              <a:t>, </a:t>
            </a:r>
            <a:r>
              <a:rPr lang="en-US" altLang="en-US" i="1" dirty="0">
                <a:effectLst>
                  <a:outerShdw blurRad="38100" dist="38100" dir="2700000" algn="tl">
                    <a:srgbClr val="C0C0C0"/>
                  </a:outerShdw>
                </a:effectLst>
              </a:rPr>
              <a:t>“If And Only If.”</a:t>
            </a:r>
            <a:r>
              <a:rPr lang="en-US" altLang="en-US" dirty="0">
                <a:effectLst>
                  <a:outerShdw blurRad="38100" dist="38100" dir="2700000" algn="tl">
                    <a:srgbClr val="C0C0C0"/>
                  </a:outerShdw>
                </a:effectLst>
              </a:rPr>
              <a:t>)</a:t>
            </a:r>
          </a:p>
          <a:p>
            <a:pPr defTabSz="931774">
              <a:defRPr/>
            </a:pPr>
            <a:endParaRPr lang="en-US" altLang="en-US" dirty="0">
              <a:effectLst>
                <a:outerShdw blurRad="38100" dist="38100" dir="2700000" algn="tl">
                  <a:srgbClr val="C0C0C0"/>
                </a:outerShdw>
              </a:effectLst>
            </a:endParaRPr>
          </a:p>
          <a:p>
            <a:pPr algn="just">
              <a:lnSpc>
                <a:spcPct val="80000"/>
              </a:lnSpc>
            </a:pPr>
            <a:r>
              <a:rPr lang="en-US" altLang="en-US" dirty="0">
                <a:effectLst>
                  <a:outerShdw blurRad="38100" dist="38100" dir="2700000" algn="tl">
                    <a:srgbClr val="C0C0C0"/>
                  </a:outerShdw>
                </a:effectLst>
              </a:rPr>
              <a:t>The Pharisees Asked (</a:t>
            </a:r>
            <a:r>
              <a:rPr lang="en-US" altLang="en-US" b="1" dirty="0">
                <a:effectLst>
                  <a:outerShdw blurRad="38100" dist="38100" dir="2700000" algn="tl">
                    <a:srgbClr val="C0C0C0"/>
                  </a:outerShdw>
                </a:effectLst>
              </a:rPr>
              <a:t>Mt. 19:3</a:t>
            </a:r>
            <a:r>
              <a:rPr lang="en-US" altLang="en-US" dirty="0">
                <a:effectLst>
                  <a:outerShdw blurRad="38100" dist="38100" dir="2700000" algn="tl">
                    <a:srgbClr val="C0C0C0"/>
                  </a:outerShdw>
                </a:effectLst>
              </a:rPr>
              <a:t>) Whether It Was Lawful To Put Away </a:t>
            </a:r>
            <a:r>
              <a:rPr lang="en-US" altLang="en-US" i="1" dirty="0">
                <a:effectLst>
                  <a:outerShdw blurRad="38100" dist="38100" dir="2700000" algn="tl">
                    <a:srgbClr val="C0C0C0"/>
                  </a:outerShdw>
                </a:effectLst>
              </a:rPr>
              <a:t>“For Every Cause,”</a:t>
            </a:r>
            <a:r>
              <a:rPr lang="en-US" altLang="en-US" dirty="0">
                <a:effectLst>
                  <a:outerShdw blurRad="38100" dist="38100" dir="2700000" algn="tl">
                    <a:srgbClr val="C0C0C0"/>
                  </a:outerShdw>
                </a:effectLst>
              </a:rPr>
              <a:t> And Jesus’ Answer In </a:t>
            </a:r>
            <a:r>
              <a:rPr lang="en-US" altLang="en-US" b="1" u="sng" dirty="0">
                <a:effectLst>
                  <a:outerShdw blurRad="38100" dist="38100" dir="2700000" algn="tl">
                    <a:srgbClr val="C0C0C0"/>
                  </a:outerShdw>
                </a:effectLst>
              </a:rPr>
              <a:t>Verse 6</a:t>
            </a:r>
            <a:r>
              <a:rPr lang="en-US" altLang="en-US" dirty="0">
                <a:effectLst>
                  <a:outerShdw blurRad="38100" dist="38100" dir="2700000" algn="tl">
                    <a:srgbClr val="C0C0C0"/>
                  </a:outerShdw>
                </a:effectLst>
              </a:rPr>
              <a:t> Was </a:t>
            </a:r>
            <a:r>
              <a:rPr lang="en-US" altLang="en-US" i="1" dirty="0">
                <a:effectLst>
                  <a:outerShdw blurRad="38100" dist="38100" dir="2700000" algn="tl">
                    <a:srgbClr val="C0C0C0"/>
                  </a:outerShdw>
                </a:effectLst>
              </a:rPr>
              <a:t>“What Therefore God Hath Joined Together, </a:t>
            </a:r>
            <a:r>
              <a:rPr lang="en-US" altLang="en-US" b="1" i="1" u="sng" dirty="0">
                <a:effectLst>
                  <a:outerShdw blurRad="38100" dist="38100" dir="2700000" algn="tl">
                    <a:srgbClr val="C0C0C0"/>
                  </a:outerShdw>
                </a:effectLst>
              </a:rPr>
              <a:t>Let Not</a:t>
            </a:r>
            <a:r>
              <a:rPr lang="en-US" altLang="en-US" i="1" dirty="0">
                <a:effectLst>
                  <a:outerShdw blurRad="38100" dist="38100" dir="2700000" algn="tl">
                    <a:srgbClr val="C0C0C0"/>
                  </a:outerShdw>
                </a:effectLst>
              </a:rPr>
              <a:t> Man Put Asunder”</a:t>
            </a:r>
            <a:r>
              <a:rPr lang="en-US" altLang="en-US" dirty="0">
                <a:effectLst>
                  <a:outerShdw blurRad="38100" dist="38100" dir="2700000" algn="tl">
                    <a:srgbClr val="C0C0C0"/>
                  </a:outerShdw>
                </a:effectLst>
              </a:rPr>
              <a:t> (</a:t>
            </a:r>
            <a:r>
              <a:rPr lang="en-US" altLang="en-US" b="1" dirty="0">
                <a:effectLst>
                  <a:outerShdw blurRad="38100" dist="38100" dir="2700000" algn="tl">
                    <a:srgbClr val="C0C0C0"/>
                  </a:outerShdw>
                </a:effectLst>
              </a:rPr>
              <a:t>Cf.</a:t>
            </a:r>
            <a:r>
              <a:rPr lang="en-US" altLang="en-US" dirty="0">
                <a:effectLst>
                  <a:outerShdw blurRad="38100" dist="38100" dir="2700000" algn="tl">
                    <a:srgbClr val="C0C0C0"/>
                  </a:outerShdw>
                </a:effectLst>
              </a:rPr>
              <a:t> </a:t>
            </a:r>
            <a:r>
              <a:rPr lang="en-US" altLang="en-US" b="1" dirty="0">
                <a:effectLst>
                  <a:outerShdw blurRad="38100" dist="38100" dir="2700000" algn="tl">
                    <a:srgbClr val="C0C0C0"/>
                  </a:outerShdw>
                </a:effectLst>
              </a:rPr>
              <a:t>I Cor. 7:10</a:t>
            </a:r>
            <a:r>
              <a:rPr lang="en-US" altLang="en-US" dirty="0">
                <a:effectLst>
                  <a:outerShdw blurRad="38100" dist="38100" dir="2700000" algn="tl">
                    <a:srgbClr val="C0C0C0"/>
                  </a:outerShdw>
                </a:effectLst>
              </a:rPr>
              <a:t>). </a:t>
            </a:r>
          </a:p>
          <a:p>
            <a:pPr algn="just">
              <a:lnSpc>
                <a:spcPct val="80000"/>
              </a:lnSpc>
            </a:pPr>
            <a:endParaRPr lang="en-US" altLang="en-US" sz="900" dirty="0">
              <a:effectLst>
                <a:outerShdw blurRad="38100" dist="38100" dir="2700000" algn="tl">
                  <a:srgbClr val="C0C0C0"/>
                </a:outerShdw>
              </a:effectLst>
            </a:endParaRPr>
          </a:p>
          <a:p>
            <a:pPr algn="just">
              <a:lnSpc>
                <a:spcPct val="80000"/>
              </a:lnSpc>
            </a:pPr>
            <a:r>
              <a:rPr lang="en-US" altLang="en-US" dirty="0">
                <a:effectLst>
                  <a:outerShdw blurRad="38100" dist="38100" dir="2700000" algn="tl">
                    <a:srgbClr val="C0C0C0"/>
                  </a:outerShdw>
                </a:effectLst>
              </a:rPr>
              <a:t>In </a:t>
            </a:r>
            <a:r>
              <a:rPr lang="en-US" altLang="en-US" b="1" u="sng" dirty="0">
                <a:effectLst>
                  <a:outerShdw blurRad="38100" dist="38100" dir="2700000" algn="tl">
                    <a:srgbClr val="C0C0C0"/>
                  </a:outerShdw>
                </a:effectLst>
              </a:rPr>
              <a:t>Verse 9</a:t>
            </a:r>
            <a:r>
              <a:rPr lang="en-US" altLang="en-US" dirty="0">
                <a:effectLst>
                  <a:outerShdw blurRad="38100" dist="38100" dir="2700000" algn="tl">
                    <a:srgbClr val="C0C0C0"/>
                  </a:outerShdw>
                </a:effectLst>
              </a:rPr>
              <a:t>, Jesus Gave One And </a:t>
            </a:r>
            <a:r>
              <a:rPr lang="en-US" altLang="en-US" b="1" i="1" dirty="0">
                <a:effectLst>
                  <a:outerShdw blurRad="38100" dist="38100" dir="2700000" algn="tl">
                    <a:srgbClr val="C0C0C0"/>
                  </a:outerShdw>
                </a:effectLst>
              </a:rPr>
              <a:t>Only</a:t>
            </a:r>
            <a:r>
              <a:rPr lang="en-US" altLang="en-US" dirty="0">
                <a:effectLst>
                  <a:outerShdw blurRad="38100" dist="38100" dir="2700000" algn="tl">
                    <a:srgbClr val="C0C0C0"/>
                  </a:outerShdw>
                </a:effectLst>
              </a:rPr>
              <a:t> One Exception To This Emphatic Prohibition: </a:t>
            </a:r>
            <a:r>
              <a:rPr lang="en-US" altLang="en-US" i="1" dirty="0">
                <a:effectLst>
                  <a:outerShdw blurRad="38100" dist="38100" dir="2700000" algn="tl">
                    <a:srgbClr val="C0C0C0"/>
                  </a:outerShdw>
                </a:effectLst>
              </a:rPr>
              <a:t>“For Fornication.”</a:t>
            </a:r>
          </a:p>
          <a:p>
            <a:pPr algn="just">
              <a:lnSpc>
                <a:spcPct val="80000"/>
              </a:lnSpc>
            </a:pPr>
            <a:endParaRPr lang="en-US" altLang="en-US" i="1" dirty="0">
              <a:effectLst>
                <a:outerShdw blurRad="38100" dist="38100" dir="2700000" algn="tl">
                  <a:srgbClr val="C0C0C0"/>
                </a:outerShdw>
              </a:effectLst>
            </a:endParaRPr>
          </a:p>
          <a:p>
            <a:pPr algn="just">
              <a:lnSpc>
                <a:spcPct val="80000"/>
              </a:lnSpc>
            </a:pPr>
            <a:r>
              <a:rPr lang="en-US" altLang="en-US" sz="1800" b="1" i="0" u="sng" dirty="0">
                <a:effectLst/>
              </a:rPr>
              <a:t>Mk. 10:10-12</a:t>
            </a:r>
            <a:r>
              <a:rPr lang="en-US" altLang="en-US" sz="1800" i="0" dirty="0">
                <a:effectLst/>
              </a:rPr>
              <a:t>, “And in the house his disciples asked him again of the same matter. 11 And he saith unto them, </a:t>
            </a:r>
            <a:r>
              <a:rPr lang="en-US" altLang="en-US" sz="1800" b="1" i="0" dirty="0">
                <a:effectLst/>
              </a:rPr>
              <a:t>WHOSOEVER SHALL PUT AWAY HIS WIFE</a:t>
            </a:r>
            <a:r>
              <a:rPr lang="en-US" altLang="en-US" sz="1800" i="0" dirty="0">
                <a:effectLst/>
              </a:rPr>
              <a:t>, and marry another, committeth adultery against her. 12 </a:t>
            </a:r>
            <a:r>
              <a:rPr lang="en-US" altLang="en-US" sz="1800" b="1" i="0" dirty="0">
                <a:effectLst/>
              </a:rPr>
              <a:t>AND IF A WOMAN SHALL PUT AWAY HER HUSBAND</a:t>
            </a:r>
            <a:r>
              <a:rPr lang="en-US" altLang="en-US" sz="1800" i="0" dirty="0">
                <a:effectLst/>
              </a:rPr>
              <a:t>, and </a:t>
            </a:r>
            <a:r>
              <a:rPr lang="en-US" altLang="en-US" sz="1800" b="1" i="0" dirty="0">
                <a:effectLst/>
              </a:rPr>
              <a:t>BE MARRIED TO ANOTHER</a:t>
            </a:r>
            <a:r>
              <a:rPr lang="en-US" altLang="en-US" sz="1800" i="0" dirty="0">
                <a:effectLst/>
              </a:rPr>
              <a:t>, she committeth adultery.”</a:t>
            </a:r>
          </a:p>
          <a:p>
            <a:pPr defTabSz="931774">
              <a:defRPr/>
            </a:pPr>
            <a:endParaRPr lang="en-US" altLang="en-US" dirty="0">
              <a:effectLst>
                <a:outerShdw blurRad="38100" dist="38100" dir="2700000" algn="tl">
                  <a:srgbClr val="C0C0C0"/>
                </a:outerShdw>
              </a:effectLst>
            </a:endParaRPr>
          </a:p>
          <a:p>
            <a:endParaRPr lang="en-US" dirty="0"/>
          </a:p>
        </p:txBody>
      </p:sp>
      <p:sp>
        <p:nvSpPr>
          <p:cNvPr id="4" name="Slide Number Placeholder 3"/>
          <p:cNvSpPr>
            <a:spLocks noGrp="1"/>
          </p:cNvSpPr>
          <p:nvPr>
            <p:ph type="sldNum" sz="quarter" idx="5"/>
          </p:nvPr>
        </p:nvSpPr>
        <p:spPr/>
        <p:txBody>
          <a:bodyPr/>
          <a:lstStyle/>
          <a:p>
            <a:fld id="{03C5310E-686F-4F0D-8D3F-A25A2E535F08}" type="slidenum">
              <a:rPr lang="en-US" smtClean="0"/>
              <a:t>3</a:t>
            </a:fld>
            <a:endParaRPr lang="en-US"/>
          </a:p>
        </p:txBody>
      </p:sp>
    </p:spTree>
    <p:extLst>
      <p:ext uri="{BB962C8B-B14F-4D97-AF65-F5344CB8AC3E}">
        <p14:creationId xmlns:p14="http://schemas.microsoft.com/office/powerpoint/2010/main" val="2721703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Mk. 10:2</a:t>
            </a:r>
            <a:r>
              <a:rPr lang="en-US" dirty="0"/>
              <a:t>, “And the Pharisees came to him, and asked him, Is it lawful for a man (</a:t>
            </a:r>
            <a:r>
              <a:rPr lang="en-US" b="1" dirty="0"/>
              <a:t>ANER</a:t>
            </a:r>
            <a:r>
              <a:rPr lang="en-US" dirty="0"/>
              <a:t>) to put away his wife? tempting him.”</a:t>
            </a:r>
          </a:p>
        </p:txBody>
      </p:sp>
      <p:sp>
        <p:nvSpPr>
          <p:cNvPr id="4" name="Slide Number Placeholder 3"/>
          <p:cNvSpPr>
            <a:spLocks noGrp="1"/>
          </p:cNvSpPr>
          <p:nvPr>
            <p:ph type="sldNum" sz="quarter" idx="5"/>
          </p:nvPr>
        </p:nvSpPr>
        <p:spPr/>
        <p:txBody>
          <a:bodyPr/>
          <a:lstStyle/>
          <a:p>
            <a:fld id="{03C5310E-686F-4F0D-8D3F-A25A2E535F08}" type="slidenum">
              <a:rPr lang="en-US" smtClean="0"/>
              <a:t>4</a:t>
            </a:fld>
            <a:endParaRPr lang="en-US"/>
          </a:p>
        </p:txBody>
      </p:sp>
    </p:spTree>
    <p:extLst>
      <p:ext uri="{BB962C8B-B14F-4D97-AF65-F5344CB8AC3E}">
        <p14:creationId xmlns:p14="http://schemas.microsoft.com/office/powerpoint/2010/main" val="4098261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Mk. 10:2</a:t>
            </a:r>
            <a:r>
              <a:rPr lang="en-US" dirty="0"/>
              <a:t>, “And the Pharisees came to him, and asked him, Is it lawful for a man (</a:t>
            </a:r>
            <a:r>
              <a:rPr lang="en-US" b="1" dirty="0"/>
              <a:t>ANER</a:t>
            </a:r>
            <a:r>
              <a:rPr lang="en-US" dirty="0"/>
              <a:t>) to put away his wife? tempting him.”</a:t>
            </a:r>
          </a:p>
        </p:txBody>
      </p:sp>
      <p:sp>
        <p:nvSpPr>
          <p:cNvPr id="4" name="Slide Number Placeholder 3"/>
          <p:cNvSpPr>
            <a:spLocks noGrp="1"/>
          </p:cNvSpPr>
          <p:nvPr>
            <p:ph type="sldNum" sz="quarter" idx="5"/>
          </p:nvPr>
        </p:nvSpPr>
        <p:spPr/>
        <p:txBody>
          <a:bodyPr/>
          <a:lstStyle/>
          <a:p>
            <a:fld id="{03C5310E-686F-4F0D-8D3F-A25A2E535F08}" type="slidenum">
              <a:rPr lang="en-US" smtClean="0"/>
              <a:t>5</a:t>
            </a:fld>
            <a:endParaRPr lang="en-US"/>
          </a:p>
        </p:txBody>
      </p:sp>
    </p:spTree>
    <p:extLst>
      <p:ext uri="{BB962C8B-B14F-4D97-AF65-F5344CB8AC3E}">
        <p14:creationId xmlns:p14="http://schemas.microsoft.com/office/powerpoint/2010/main" val="2318981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dirty="0">
                <a:latin typeface="Arial Narrow" panose="020B0606020202030204" pitchFamily="34" charset="0"/>
              </a:rPr>
              <a:t>I Cor. 7:5</a:t>
            </a:r>
            <a:r>
              <a:rPr lang="en-US" sz="1200" dirty="0">
                <a:latin typeface="Arial Narrow" panose="020B0606020202030204" pitchFamily="34" charset="0"/>
              </a:rPr>
              <a:t> “</a:t>
            </a:r>
            <a:r>
              <a:rPr lang="en-US" sz="1200" b="1" dirty="0">
                <a:latin typeface="Arial Narrow" panose="020B0606020202030204" pitchFamily="34" charset="0"/>
              </a:rPr>
              <a:t>DEFRAUD YE NOT ONE THE OTHER</a:t>
            </a:r>
            <a:r>
              <a:rPr lang="en-US" sz="1200" dirty="0">
                <a:latin typeface="Arial Narrow" panose="020B0606020202030204" pitchFamily="34" charset="0"/>
              </a:rPr>
              <a:t>, </a:t>
            </a:r>
            <a:r>
              <a:rPr lang="en-US" sz="1200" b="1" dirty="0">
                <a:latin typeface="Arial Narrow" panose="020B0606020202030204" pitchFamily="34" charset="0"/>
              </a:rPr>
              <a:t>EXCEPT IT BE WITH CONSENT FOR A TIME</a:t>
            </a:r>
            <a:r>
              <a:rPr lang="en-US" sz="1200" dirty="0">
                <a:latin typeface="Arial Narrow" panose="020B0606020202030204" pitchFamily="34" charset="0"/>
              </a:rPr>
              <a:t>, </a:t>
            </a:r>
            <a:r>
              <a:rPr lang="en-US" sz="1200" u="sng" dirty="0">
                <a:latin typeface="Arial Narrow" panose="020B0606020202030204" pitchFamily="34" charset="0"/>
              </a:rPr>
              <a:t>that</a:t>
            </a:r>
            <a:r>
              <a:rPr lang="en-US" sz="1200" dirty="0">
                <a:latin typeface="Arial Narrow" panose="020B0606020202030204" pitchFamily="34" charset="0"/>
              </a:rPr>
              <a:t> ye may give yourselves to fasting and prayer; </a:t>
            </a:r>
            <a:r>
              <a:rPr lang="en-US" sz="1200" u="sng" dirty="0">
                <a:latin typeface="Arial Narrow" panose="020B0606020202030204" pitchFamily="34" charset="0"/>
              </a:rPr>
              <a:t>and</a:t>
            </a:r>
            <a:r>
              <a:rPr lang="en-US" sz="1200" dirty="0">
                <a:latin typeface="Arial Narrow" panose="020B0606020202030204" pitchFamily="34" charset="0"/>
              </a:rPr>
              <a:t> </a:t>
            </a:r>
            <a:r>
              <a:rPr lang="en-US" sz="1200" b="1" dirty="0">
                <a:latin typeface="Arial Narrow" panose="020B0606020202030204" pitchFamily="34" charset="0"/>
              </a:rPr>
              <a:t>COME TOGETHER AGAIN</a:t>
            </a:r>
            <a:r>
              <a:rPr lang="en-US" sz="1200" dirty="0">
                <a:latin typeface="Arial Narrow" panose="020B0606020202030204" pitchFamily="34" charset="0"/>
              </a:rPr>
              <a:t>, </a:t>
            </a:r>
            <a:r>
              <a:rPr lang="en-US" sz="1200" b="1" u="sng" dirty="0">
                <a:solidFill>
                  <a:srgbClr val="C00000"/>
                </a:solidFill>
                <a:latin typeface="Arial Narrow" panose="020B0606020202030204" pitchFamily="34" charset="0"/>
              </a:rPr>
              <a:t>THAT</a:t>
            </a:r>
            <a:r>
              <a:rPr lang="en-US" sz="1200" b="1" dirty="0">
                <a:solidFill>
                  <a:srgbClr val="C00000"/>
                </a:solidFill>
                <a:latin typeface="Arial Narrow" panose="020B0606020202030204" pitchFamily="34" charset="0"/>
              </a:rPr>
              <a:t> SATAN TEMPT YOU NOT FOR YOUR INCONTINENCY</a:t>
            </a:r>
            <a:r>
              <a:rPr lang="en-US" sz="1200" dirty="0">
                <a:latin typeface="Arial Narrow" panose="020B0606020202030204" pitchFamily="34" charset="0"/>
              </a:rPr>
              <a:t>.”</a:t>
            </a:r>
            <a:endParaRPr lang="en-US" dirty="0"/>
          </a:p>
        </p:txBody>
      </p:sp>
      <p:sp>
        <p:nvSpPr>
          <p:cNvPr id="4" name="Slide Number Placeholder 3"/>
          <p:cNvSpPr>
            <a:spLocks noGrp="1"/>
          </p:cNvSpPr>
          <p:nvPr>
            <p:ph type="sldNum" sz="quarter" idx="5"/>
          </p:nvPr>
        </p:nvSpPr>
        <p:spPr/>
        <p:txBody>
          <a:bodyPr/>
          <a:lstStyle/>
          <a:p>
            <a:fld id="{03C5310E-686F-4F0D-8D3F-A25A2E535F08}" type="slidenum">
              <a:rPr lang="en-US" smtClean="0"/>
              <a:t>8</a:t>
            </a:fld>
            <a:endParaRPr lang="en-US"/>
          </a:p>
        </p:txBody>
      </p:sp>
    </p:spTree>
    <p:extLst>
      <p:ext uri="{BB962C8B-B14F-4D97-AF65-F5344CB8AC3E}">
        <p14:creationId xmlns:p14="http://schemas.microsoft.com/office/powerpoint/2010/main" val="2580884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Prov. 31:2 (king Lemuel, his mother taught him)</a:t>
            </a:r>
            <a:r>
              <a:rPr lang="en-US" dirty="0"/>
              <a:t>, “What, my son? and what, the son of my womb? and what, the son of my vows?”</a:t>
            </a:r>
          </a:p>
          <a:p>
            <a:endParaRPr lang="en-US" dirty="0"/>
          </a:p>
          <a:p>
            <a:r>
              <a:rPr lang="en-US" b="1" u="sng" dirty="0"/>
              <a:t>Rev. 12:9</a:t>
            </a:r>
            <a:r>
              <a:rPr lang="en-US" dirty="0"/>
              <a:t>, “And the great dragon was cast out, that old serpent, called the Devil, and Satan, which </a:t>
            </a:r>
            <a:r>
              <a:rPr lang="en-US" dirty="0" err="1"/>
              <a:t>deceiveth</a:t>
            </a:r>
            <a:r>
              <a:rPr lang="en-US" dirty="0"/>
              <a:t> the whole world.”</a:t>
            </a:r>
          </a:p>
          <a:p>
            <a:endParaRPr lang="en-US" dirty="0"/>
          </a:p>
          <a:p>
            <a:r>
              <a:rPr lang="en-US" b="1" u="sng" dirty="0"/>
              <a:t>Mal. 2:14-16</a:t>
            </a:r>
            <a:r>
              <a:rPr lang="en-US" dirty="0"/>
              <a:t>, “Yet ye say, Wherefore? Because </a:t>
            </a:r>
            <a:r>
              <a:rPr lang="en-US" b="1" dirty="0"/>
              <a:t>the LORD hath been witness between thee and the wife of thy youth</a:t>
            </a:r>
            <a:r>
              <a:rPr lang="en-US" dirty="0"/>
              <a:t>, </a:t>
            </a:r>
            <a:r>
              <a:rPr lang="en-US" b="1" dirty="0"/>
              <a:t>against whom thou hast dealt treacherously</a:t>
            </a:r>
            <a:r>
              <a:rPr lang="en-US" dirty="0"/>
              <a:t>: yet is </a:t>
            </a:r>
            <a:r>
              <a:rPr lang="en-US" b="1" dirty="0"/>
              <a:t>she thy companion</a:t>
            </a:r>
            <a:r>
              <a:rPr lang="en-US" dirty="0"/>
              <a:t>, and </a:t>
            </a:r>
            <a:r>
              <a:rPr lang="en-US" b="1" dirty="0"/>
              <a:t>THE WIFE OF THY COVENANT. </a:t>
            </a:r>
            <a:r>
              <a:rPr lang="en-US" dirty="0"/>
              <a:t>15 And </a:t>
            </a:r>
            <a:r>
              <a:rPr lang="en-US" b="1" dirty="0"/>
              <a:t>DID NOT HE MAKE ONE? (</a:t>
            </a:r>
            <a:r>
              <a:rPr lang="en-US" b="1" u="sng" dirty="0"/>
              <a:t>Mt. 19:6</a:t>
            </a:r>
            <a:r>
              <a:rPr lang="en-US" b="1" dirty="0"/>
              <a:t>). </a:t>
            </a:r>
            <a:r>
              <a:rPr lang="en-US" dirty="0"/>
              <a:t>Yet had he the residue of the spirit. </a:t>
            </a:r>
            <a:r>
              <a:rPr lang="en-US" b="1" dirty="0"/>
              <a:t>AND WHEREFORE ONE? THAT HE MIGHT SEEK A GODLY SEED</a:t>
            </a:r>
            <a:r>
              <a:rPr lang="en-US" dirty="0"/>
              <a:t>. Therefore take heed to your spirit, and let none deal treacherously against the wife of his youth. 16 For the LORD, the God of Israel, saith that he </a:t>
            </a:r>
            <a:r>
              <a:rPr lang="en-US" dirty="0" err="1"/>
              <a:t>hateth</a:t>
            </a:r>
            <a:r>
              <a:rPr lang="en-US" dirty="0"/>
              <a:t> putting away: for one </a:t>
            </a:r>
            <a:r>
              <a:rPr lang="en-US" dirty="0" err="1"/>
              <a:t>covereth</a:t>
            </a:r>
            <a:r>
              <a:rPr lang="en-US" dirty="0"/>
              <a:t> violence with his garment, saith the LORD of hosts: therefore take heed to your spirit, that ye deal not treacherously.</a:t>
            </a:r>
          </a:p>
          <a:p>
            <a:endParaRPr lang="en-US" dirty="0"/>
          </a:p>
          <a:p>
            <a:r>
              <a:rPr lang="en-US" dirty="0"/>
              <a:t>Ps 15:1 (David). “LORD, who shall abide in thy tabernacle? who shall dwell in thy holy hill? 2 He that walketh uprightly, and worketh righteousness, and speaketh the truth in his heart….4 ….He that </a:t>
            </a:r>
            <a:r>
              <a:rPr lang="en-US" dirty="0" err="1"/>
              <a:t>sweareth</a:t>
            </a:r>
            <a:r>
              <a:rPr lang="en-US" dirty="0"/>
              <a:t> to his own hurt, and </a:t>
            </a:r>
            <a:r>
              <a:rPr lang="en-US" dirty="0" err="1"/>
              <a:t>changeth</a:t>
            </a:r>
            <a:r>
              <a:rPr lang="en-US" dirty="0"/>
              <a:t> not.</a:t>
            </a:r>
          </a:p>
        </p:txBody>
      </p:sp>
      <p:sp>
        <p:nvSpPr>
          <p:cNvPr id="4" name="Slide Number Placeholder 3"/>
          <p:cNvSpPr>
            <a:spLocks noGrp="1"/>
          </p:cNvSpPr>
          <p:nvPr>
            <p:ph type="sldNum" sz="quarter" idx="5"/>
          </p:nvPr>
        </p:nvSpPr>
        <p:spPr/>
        <p:txBody>
          <a:bodyPr/>
          <a:lstStyle/>
          <a:p>
            <a:fld id="{03C5310E-686F-4F0D-8D3F-A25A2E535F08}" type="slidenum">
              <a:rPr lang="en-US" smtClean="0"/>
              <a:t>9</a:t>
            </a:fld>
            <a:endParaRPr lang="en-US"/>
          </a:p>
        </p:txBody>
      </p:sp>
    </p:spTree>
    <p:extLst>
      <p:ext uri="{BB962C8B-B14F-4D97-AF65-F5344CB8AC3E}">
        <p14:creationId xmlns:p14="http://schemas.microsoft.com/office/powerpoint/2010/main" val="1798780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Narrow" panose="020B0606020202030204" pitchFamily="34" charset="0"/>
              </a:rPr>
              <a:t>Are We Not To Be “The Salt Of The Earth” / “Light Of The World?” Are Not All Of Us To “Glorify God” In All Things (Mt. 5:13-16)?</a:t>
            </a:r>
          </a:p>
          <a:p>
            <a:pPr defTabSz="931774">
              <a:defRPr/>
            </a:pPr>
            <a:r>
              <a:rPr lang="en-US" dirty="0">
                <a:latin typeface="Arial Narrow" panose="020B0606020202030204" pitchFamily="34" charset="0"/>
              </a:rPr>
              <a:t>We Are To Live Exemplary Lives!</a:t>
            </a:r>
          </a:p>
          <a:p>
            <a:endParaRPr lang="en-US" altLang="en-US" dirty="0">
              <a:latin typeface="Arial Narrow" panose="020B0606020202030204" pitchFamily="34" charset="0"/>
            </a:endParaRPr>
          </a:p>
          <a:p>
            <a:r>
              <a:rPr lang="en-US" altLang="en-US" b="1" u="sng" dirty="0">
                <a:latin typeface="Arial Narrow" panose="020B0606020202030204" pitchFamily="34" charset="0"/>
              </a:rPr>
              <a:t>Mt. 5:13-16</a:t>
            </a:r>
            <a:r>
              <a:rPr lang="en-US" altLang="en-US" dirty="0">
                <a:latin typeface="Arial Narrow" panose="020B0606020202030204" pitchFamily="34" charset="0"/>
              </a:rPr>
              <a:t>, “Ye are the salt of the earth: but if the salt have lost his </a:t>
            </a:r>
            <a:r>
              <a:rPr lang="en-US" altLang="en-US" dirty="0" err="1">
                <a:latin typeface="Arial Narrow" panose="020B0606020202030204" pitchFamily="34" charset="0"/>
              </a:rPr>
              <a:t>savour</a:t>
            </a:r>
            <a:r>
              <a:rPr lang="en-US" altLang="en-US" dirty="0">
                <a:latin typeface="Arial Narrow" panose="020B0606020202030204" pitchFamily="34" charset="0"/>
              </a:rPr>
              <a:t>, wherewith shall it be salted? it is thenceforth good for nothing, but to be cast out, and to be trodden under foot of men. 14 Ye are the light of the world. A city that is set on an hill cannot be hid. 15 Neither do men light a candle, and put it under a bushel, but on a candlestick; and it giveth light unto all that are in the house. 16 Let your light so shine before men, that they may see your good works, and glorify your Father which is in heaven.”</a:t>
            </a:r>
            <a:endParaRPr lang="en-US" dirty="0"/>
          </a:p>
          <a:p>
            <a:endParaRPr lang="en-US" dirty="0"/>
          </a:p>
          <a:p>
            <a:pPr defTabSz="931774">
              <a:defRPr/>
            </a:pPr>
            <a:r>
              <a:rPr lang="en-US" b="1" u="sng" dirty="0">
                <a:latin typeface="Arial Narrow" panose="020B0606020202030204" pitchFamily="34" charset="0"/>
              </a:rPr>
              <a:t>I Tim. 5:14</a:t>
            </a:r>
            <a:r>
              <a:rPr lang="en-US" dirty="0">
                <a:latin typeface="Arial Narrow" panose="020B0606020202030204" pitchFamily="34" charset="0"/>
              </a:rPr>
              <a:t>, “I will therefore that the younger women marry, bear children, guide the house, </a:t>
            </a:r>
            <a:r>
              <a:rPr lang="en-US" b="1" dirty="0">
                <a:solidFill>
                  <a:srgbClr val="C00000"/>
                </a:solidFill>
                <a:latin typeface="Arial Narrow" panose="020B0606020202030204" pitchFamily="34" charset="0"/>
              </a:rPr>
              <a:t>GIVE NONE OCCASION TO THE ADVERSARY TO SPEAK REPROACHFULLY</a:t>
            </a:r>
            <a:r>
              <a:rPr lang="en-US" dirty="0">
                <a:latin typeface="Arial Narrow" panose="020B0606020202030204" pitchFamily="34" charset="0"/>
              </a:rPr>
              <a:t>.”</a:t>
            </a:r>
          </a:p>
          <a:p>
            <a:endParaRPr lang="en-US" dirty="0"/>
          </a:p>
          <a:p>
            <a:pPr defTabSz="931774">
              <a:defRPr/>
            </a:pPr>
            <a:r>
              <a:rPr lang="en-US" b="1" u="sng" dirty="0">
                <a:latin typeface="Arial Narrow" panose="020B0606020202030204" pitchFamily="34" charset="0"/>
              </a:rPr>
              <a:t>Tit. 2:5-8, The Young Women</a:t>
            </a:r>
            <a:r>
              <a:rPr lang="en-US" dirty="0">
                <a:latin typeface="Arial Narrow" panose="020B0606020202030204" pitchFamily="34" charset="0"/>
              </a:rPr>
              <a:t>, “…discreet, chaste, keepers at home, good, obedient to their own husbands, </a:t>
            </a:r>
            <a:r>
              <a:rPr lang="en-US" b="1" dirty="0">
                <a:solidFill>
                  <a:srgbClr val="C00000"/>
                </a:solidFill>
                <a:latin typeface="Arial Narrow" panose="020B0606020202030204" pitchFamily="34" charset="0"/>
              </a:rPr>
              <a:t>THAT THE WORD OF GOD BE NOT BLASPHEMED</a:t>
            </a:r>
            <a:r>
              <a:rPr lang="en-US" dirty="0">
                <a:latin typeface="Arial Narrow" panose="020B0606020202030204" pitchFamily="34" charset="0"/>
              </a:rPr>
              <a:t>. 6 </a:t>
            </a:r>
            <a:r>
              <a:rPr lang="en-US" b="1" dirty="0">
                <a:latin typeface="Arial Narrow" panose="020B0606020202030204" pitchFamily="34" charset="0"/>
              </a:rPr>
              <a:t>YOUNG</a:t>
            </a:r>
            <a:r>
              <a:rPr lang="en-US" dirty="0">
                <a:latin typeface="Arial Narrow" panose="020B0606020202030204" pitchFamily="34" charset="0"/>
              </a:rPr>
              <a:t> </a:t>
            </a:r>
            <a:r>
              <a:rPr lang="en-US" b="1" dirty="0">
                <a:latin typeface="Arial Narrow" panose="020B0606020202030204" pitchFamily="34" charset="0"/>
              </a:rPr>
              <a:t>MEN LIKEWISE </a:t>
            </a:r>
            <a:r>
              <a:rPr lang="en-US" dirty="0">
                <a:latin typeface="Arial Narrow" panose="020B0606020202030204" pitchFamily="34" charset="0"/>
              </a:rPr>
              <a:t>exhort to be sober minded. 7 </a:t>
            </a:r>
            <a:r>
              <a:rPr lang="en-US" b="1" dirty="0">
                <a:latin typeface="Arial Narrow" panose="020B0606020202030204" pitchFamily="34" charset="0"/>
              </a:rPr>
              <a:t>In ALL THINGS shewing thyself a pattern of good works</a:t>
            </a:r>
            <a:r>
              <a:rPr lang="en-US" dirty="0">
                <a:latin typeface="Arial Narrow" panose="020B0606020202030204" pitchFamily="34" charset="0"/>
              </a:rPr>
              <a:t>: in doctrine shewing uncorruptness, gravity, sincerity, 8 Sound speech, </a:t>
            </a:r>
            <a:r>
              <a:rPr lang="en-US" b="1" dirty="0">
                <a:latin typeface="Arial Narrow" panose="020B0606020202030204" pitchFamily="34" charset="0"/>
              </a:rPr>
              <a:t>that cannot be condemned</a:t>
            </a:r>
            <a:r>
              <a:rPr lang="en-US" dirty="0">
                <a:latin typeface="Arial Narrow" panose="020B0606020202030204" pitchFamily="34" charset="0"/>
              </a:rPr>
              <a:t>; </a:t>
            </a:r>
            <a:r>
              <a:rPr lang="en-US" b="1" dirty="0">
                <a:latin typeface="Arial Narrow" panose="020B0606020202030204" pitchFamily="34" charset="0"/>
              </a:rPr>
              <a:t>that he that is of the contrary part may be ashamed</a:t>
            </a:r>
            <a:r>
              <a:rPr lang="en-US" dirty="0">
                <a:latin typeface="Arial Narrow" panose="020B0606020202030204" pitchFamily="34" charset="0"/>
              </a:rPr>
              <a:t>, </a:t>
            </a:r>
            <a:r>
              <a:rPr lang="en-US" b="1" dirty="0">
                <a:solidFill>
                  <a:srgbClr val="C00000"/>
                </a:solidFill>
                <a:latin typeface="Arial Narrow" panose="020B0606020202030204" pitchFamily="34" charset="0"/>
              </a:rPr>
              <a:t>HAVING NO EVIL THING TO SAY OF YOU</a:t>
            </a:r>
            <a:r>
              <a:rPr lang="en-US" dirty="0">
                <a:latin typeface="Arial Narrow" panose="020B0606020202030204" pitchFamily="34" charset="0"/>
              </a:rPr>
              <a:t>.”</a:t>
            </a:r>
          </a:p>
          <a:p>
            <a:endParaRPr lang="en-US" dirty="0"/>
          </a:p>
          <a:p>
            <a:pPr defTabSz="931774">
              <a:defRPr/>
            </a:pPr>
            <a:r>
              <a:rPr lang="en-US" dirty="0">
                <a:latin typeface="Arial Narrow" panose="020B0606020202030204" pitchFamily="34" charset="0"/>
              </a:rPr>
              <a:t>Our Home Life Must Not Provide An Occasion For People To Talk!</a:t>
            </a:r>
          </a:p>
          <a:p>
            <a:endParaRPr lang="en-US" dirty="0"/>
          </a:p>
        </p:txBody>
      </p:sp>
      <p:sp>
        <p:nvSpPr>
          <p:cNvPr id="4" name="Slide Number Placeholder 3"/>
          <p:cNvSpPr>
            <a:spLocks noGrp="1"/>
          </p:cNvSpPr>
          <p:nvPr>
            <p:ph type="sldNum" sz="quarter" idx="5"/>
          </p:nvPr>
        </p:nvSpPr>
        <p:spPr/>
        <p:txBody>
          <a:bodyPr/>
          <a:lstStyle/>
          <a:p>
            <a:fld id="{03C5310E-686F-4F0D-8D3F-A25A2E535F08}" type="slidenum">
              <a:rPr lang="en-US" smtClean="0"/>
              <a:t>10</a:t>
            </a:fld>
            <a:endParaRPr lang="en-US"/>
          </a:p>
        </p:txBody>
      </p:sp>
    </p:spTree>
    <p:extLst>
      <p:ext uri="{BB962C8B-B14F-4D97-AF65-F5344CB8AC3E}">
        <p14:creationId xmlns:p14="http://schemas.microsoft.com/office/powerpoint/2010/main" val="3984150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Anomia</a:t>
            </a:r>
          </a:p>
        </p:txBody>
      </p:sp>
      <p:sp>
        <p:nvSpPr>
          <p:cNvPr id="4" name="Slide Number Placeholder 3"/>
          <p:cNvSpPr>
            <a:spLocks noGrp="1"/>
          </p:cNvSpPr>
          <p:nvPr>
            <p:ph type="sldNum" sz="quarter" idx="5"/>
          </p:nvPr>
        </p:nvSpPr>
        <p:spPr/>
        <p:txBody>
          <a:bodyPr/>
          <a:lstStyle/>
          <a:p>
            <a:fld id="{03C5310E-686F-4F0D-8D3F-A25A2E535F08}" type="slidenum">
              <a:rPr lang="en-US" smtClean="0"/>
              <a:t>11</a:t>
            </a:fld>
            <a:endParaRPr lang="en-US"/>
          </a:p>
        </p:txBody>
      </p:sp>
    </p:spTree>
    <p:extLst>
      <p:ext uri="{BB962C8B-B14F-4D97-AF65-F5344CB8AC3E}">
        <p14:creationId xmlns:p14="http://schemas.microsoft.com/office/powerpoint/2010/main" val="1814824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A79080E-4FFB-4A06-938E-1380058FE49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2702409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79080E-4FFB-4A06-938E-1380058FE49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1317732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79080E-4FFB-4A06-938E-1380058FE49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2127075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79080E-4FFB-4A06-938E-1380058FE49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1765175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79080E-4FFB-4A06-938E-1380058FE49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174921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79080E-4FFB-4A06-938E-1380058FE499}"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2308333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79080E-4FFB-4A06-938E-1380058FE499}" type="datetimeFigureOut">
              <a:rPr lang="en-US" smtClean="0"/>
              <a:t>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385232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79080E-4FFB-4A06-938E-1380058FE499}" type="datetimeFigureOut">
              <a:rPr lang="en-US" smtClean="0"/>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2316243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9080E-4FFB-4A06-938E-1380058FE499}" type="datetimeFigureOut">
              <a:rPr lang="en-US" smtClean="0"/>
              <a:t>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213172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79080E-4FFB-4A06-938E-1380058FE499}"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2922499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79080E-4FFB-4A06-938E-1380058FE499}"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76557-2746-49D9-87E4-B88415A46CEB}" type="slidenum">
              <a:rPr lang="en-US" smtClean="0"/>
              <a:t>‹#›</a:t>
            </a:fld>
            <a:endParaRPr lang="en-US"/>
          </a:p>
        </p:txBody>
      </p:sp>
    </p:spTree>
    <p:extLst>
      <p:ext uri="{BB962C8B-B14F-4D97-AF65-F5344CB8AC3E}">
        <p14:creationId xmlns:p14="http://schemas.microsoft.com/office/powerpoint/2010/main" val="239016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9080E-4FFB-4A06-938E-1380058FE499}" type="datetimeFigureOut">
              <a:rPr lang="en-US" smtClean="0"/>
              <a:t>11/9/2023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76557-2746-49D9-87E4-B88415A46CEB}" type="slidenum">
              <a:rPr lang="en-US" smtClean="0"/>
              <a:t>‹#›</a:t>
            </a:fld>
            <a:endParaRPr lang="en-US"/>
          </a:p>
        </p:txBody>
      </p:sp>
    </p:spTree>
    <p:extLst>
      <p:ext uri="{BB962C8B-B14F-4D97-AF65-F5344CB8AC3E}">
        <p14:creationId xmlns:p14="http://schemas.microsoft.com/office/powerpoint/2010/main" val="359133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76200" y="0"/>
            <a:ext cx="9260485"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0" y="575608"/>
            <a:ext cx="9144000" cy="1938992"/>
          </a:xfrm>
          <a:prstGeom prst="rect">
            <a:avLst/>
          </a:prstGeom>
          <a:noFill/>
        </p:spPr>
        <p:txBody>
          <a:bodyPr wrap="square" rtlCol="0">
            <a:spAutoFit/>
          </a:bodyPr>
          <a:lstStyle/>
          <a:p>
            <a:pPr algn="ctr"/>
            <a:r>
              <a:rPr lang="en-US" sz="4000" b="1" dirty="0"/>
              <a:t>The Seven Sins</a:t>
            </a:r>
            <a:br>
              <a:rPr lang="en-US" sz="4000" b="1" dirty="0"/>
            </a:br>
            <a:r>
              <a:rPr lang="en-US" sz="4000" b="1" dirty="0"/>
              <a:t>Of</a:t>
            </a:r>
            <a:br>
              <a:rPr lang="en-US" sz="4000" b="1" dirty="0"/>
            </a:br>
            <a:r>
              <a:rPr lang="en-US" sz="4000" b="1" dirty="0"/>
              <a:t>An Unauthorized Divorce</a:t>
            </a:r>
          </a:p>
        </p:txBody>
      </p:sp>
      <p:sp>
        <p:nvSpPr>
          <p:cNvPr id="3" name="TextBox 2"/>
          <p:cNvSpPr txBox="1"/>
          <p:nvPr/>
        </p:nvSpPr>
        <p:spPr>
          <a:xfrm>
            <a:off x="0" y="5786735"/>
            <a:ext cx="9144000" cy="461665"/>
          </a:xfrm>
          <a:prstGeom prst="rect">
            <a:avLst/>
          </a:prstGeom>
          <a:noFill/>
        </p:spPr>
        <p:txBody>
          <a:bodyPr wrap="square" rtlCol="0">
            <a:spAutoFit/>
          </a:bodyPr>
          <a:lstStyle/>
          <a:p>
            <a:pPr algn="ctr"/>
            <a:r>
              <a:rPr lang="en-US" sz="2400" dirty="0"/>
              <a:t>(For A Cause Other Than Fornication, Mt. 5:32; 19:9)</a:t>
            </a:r>
          </a:p>
        </p:txBody>
      </p:sp>
    </p:spTree>
    <p:extLst>
      <p:ext uri="{BB962C8B-B14F-4D97-AF65-F5344CB8AC3E}">
        <p14:creationId xmlns:p14="http://schemas.microsoft.com/office/powerpoint/2010/main" val="38860297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500"/>
                                        <p:tgtEl>
                                          <p:spTgt spid="1027"/>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p:cTn id="10" dur="500" fill="hold"/>
                                        <p:tgtEl>
                                          <p:spTgt spid="2"/>
                                        </p:tgtEl>
                                        <p:attrNameLst>
                                          <p:attrName>ppt_w</p:attrName>
                                        </p:attrNameLst>
                                      </p:cBhvr>
                                      <p:tavLst>
                                        <p:tav tm="0">
                                          <p:val>
                                            <p:fltVal val="0"/>
                                          </p:val>
                                        </p:tav>
                                        <p:tav tm="100000">
                                          <p:val>
                                            <p:strVal val="#ppt_w"/>
                                          </p:val>
                                        </p:tav>
                                      </p:tavLst>
                                    </p:anim>
                                    <p:anim calcmode="lin" valueType="num">
                                      <p:cBhvr>
                                        <p:cTn id="11" dur="500" fill="hold"/>
                                        <p:tgtEl>
                                          <p:spTgt spid="2"/>
                                        </p:tgtEl>
                                        <p:attrNameLst>
                                          <p:attrName>ppt_h</p:attrName>
                                        </p:attrNameLst>
                                      </p:cBhvr>
                                      <p:tavLst>
                                        <p:tav tm="0">
                                          <p:val>
                                            <p:fltVal val="0"/>
                                          </p:val>
                                        </p:tav>
                                        <p:tav tm="100000">
                                          <p:val>
                                            <p:strVal val="#ppt_h"/>
                                          </p:val>
                                        </p:tav>
                                      </p:tavLst>
                                    </p:anim>
                                    <p:animEffect transition="in" filter="fade">
                                      <p:cBhvr>
                                        <p:cTn id="12" dur="500"/>
                                        <p:tgtEl>
                                          <p:spTgt spid="2"/>
                                        </p:tgtEl>
                                      </p:cBhvr>
                                    </p:animEffect>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14400"/>
            <a:ext cx="9144000" cy="523220"/>
          </a:xfrm>
          <a:prstGeom prst="rect">
            <a:avLst/>
          </a:prstGeom>
          <a:noFill/>
        </p:spPr>
        <p:txBody>
          <a:bodyPr wrap="square" rtlCol="0">
            <a:spAutoFit/>
          </a:bodyPr>
          <a:lstStyle/>
          <a:p>
            <a:r>
              <a:rPr lang="en-US" sz="2800" b="1" dirty="0">
                <a:latin typeface="Arial Narrow" panose="020B0606020202030204" pitchFamily="34" charset="0"/>
              </a:rPr>
              <a:t>5.) SINFUL DIVORCE DESTROYS OUR INFLUENCE</a:t>
            </a:r>
            <a:r>
              <a:rPr lang="en-US" sz="1200" b="1" dirty="0">
                <a:latin typeface="Arial Narrow" panose="020B0606020202030204" pitchFamily="34" charset="0"/>
              </a:rPr>
              <a:t> </a:t>
            </a:r>
            <a:r>
              <a:rPr lang="en-US" sz="2800" b="1" dirty="0">
                <a:latin typeface="Arial Narrow" panose="020B0606020202030204" pitchFamily="34" charset="0"/>
              </a:rPr>
              <a:t>/</a:t>
            </a:r>
            <a:r>
              <a:rPr lang="en-US" sz="1200" b="1" dirty="0">
                <a:latin typeface="Arial Narrow" panose="020B0606020202030204" pitchFamily="34" charset="0"/>
              </a:rPr>
              <a:t> </a:t>
            </a:r>
            <a:r>
              <a:rPr lang="en-US" sz="2800" b="1" dirty="0">
                <a:latin typeface="Arial Narrow" panose="020B0606020202030204" pitchFamily="34" charset="0"/>
              </a:rPr>
              <a:t>EXAMPLE!</a:t>
            </a:r>
            <a:endParaRPr lang="en-US" sz="2800" dirty="0">
              <a:latin typeface="Arial Narrow" panose="020B0606020202030204" pitchFamily="34" charset="0"/>
            </a:endParaRPr>
          </a:p>
        </p:txBody>
      </p:sp>
      <p:sp>
        <p:nvSpPr>
          <p:cNvPr id="11" name="TextBox 10">
            <a:extLst>
              <a:ext uri="{FF2B5EF4-FFF2-40B4-BE49-F238E27FC236}">
                <a16:creationId xmlns:a16="http://schemas.microsoft.com/office/drawing/2014/main" id="{5A9BDAF6-B31C-4B17-B2F2-1A2C8464F210}"/>
              </a:ext>
            </a:extLst>
          </p:cNvPr>
          <p:cNvSpPr txBox="1"/>
          <p:nvPr/>
        </p:nvSpPr>
        <p:spPr>
          <a:xfrm>
            <a:off x="0" y="4373940"/>
            <a:ext cx="9144000" cy="1569660"/>
          </a:xfrm>
          <a:prstGeom prst="rect">
            <a:avLst/>
          </a:prstGeom>
          <a:noFill/>
        </p:spPr>
        <p:txBody>
          <a:bodyPr wrap="square" rtlCol="0">
            <a:spAutoFit/>
          </a:bodyPr>
          <a:lstStyle/>
          <a:p>
            <a:pPr algn="ctr"/>
            <a:r>
              <a:rPr lang="en-US" altLang="en-US" sz="2400" dirty="0">
                <a:latin typeface="Arial Narrow" panose="020B0606020202030204" pitchFamily="34" charset="0"/>
              </a:rPr>
              <a:t>In </a:t>
            </a:r>
            <a:r>
              <a:rPr lang="en-US" altLang="en-US" sz="2400" b="1" dirty="0">
                <a:latin typeface="Arial Narrow" panose="020B0606020202030204" pitchFamily="34" charset="0"/>
              </a:rPr>
              <a:t>I Timothy 5:14</a:t>
            </a:r>
            <a:r>
              <a:rPr lang="en-US" altLang="en-US" sz="2400" dirty="0">
                <a:latin typeface="Arial Narrow" panose="020B0606020202030204" pitchFamily="34" charset="0"/>
              </a:rPr>
              <a:t> and </a:t>
            </a:r>
            <a:r>
              <a:rPr lang="en-US" altLang="en-US" sz="2400" b="1" dirty="0">
                <a:latin typeface="Arial Narrow" panose="020B0606020202030204" pitchFamily="34" charset="0"/>
              </a:rPr>
              <a:t>Titus 2:3-5</a:t>
            </a:r>
            <a:r>
              <a:rPr lang="en-US" altLang="en-US" sz="2400" dirty="0">
                <a:latin typeface="Arial Narrow" panose="020B0606020202030204" pitchFamily="34" charset="0"/>
              </a:rPr>
              <a:t>,</a:t>
            </a:r>
            <a:br>
              <a:rPr lang="en-US" altLang="en-US" sz="2400" dirty="0">
                <a:latin typeface="Arial Narrow" panose="020B0606020202030204" pitchFamily="34" charset="0"/>
              </a:rPr>
            </a:br>
            <a:r>
              <a:rPr lang="en-US" altLang="en-US" sz="2400" dirty="0">
                <a:latin typeface="Arial Narrow" panose="020B0606020202030204" pitchFamily="34" charset="0"/>
              </a:rPr>
              <a:t>Paul Instructs The Older Women (As Well As The Younger)</a:t>
            </a:r>
            <a:br>
              <a:rPr lang="en-US" altLang="en-US" sz="2400" dirty="0">
                <a:latin typeface="Arial Narrow" panose="020B0606020202030204" pitchFamily="34" charset="0"/>
              </a:rPr>
            </a:br>
            <a:r>
              <a:rPr lang="en-US" altLang="en-US" sz="2400" dirty="0">
                <a:latin typeface="Arial Narrow" panose="020B0606020202030204" pitchFamily="34" charset="0"/>
              </a:rPr>
              <a:t>About The Importance of Fulfilling Their Roles In The Home,</a:t>
            </a:r>
            <a:br>
              <a:rPr lang="en-US" altLang="en-US" sz="2400" dirty="0">
                <a:latin typeface="Arial Narrow" panose="020B0606020202030204" pitchFamily="34" charset="0"/>
              </a:rPr>
            </a:br>
            <a:r>
              <a:rPr lang="en-US" altLang="en-US" sz="2400" i="1" dirty="0">
                <a:latin typeface="Arial Narrow" panose="020B0606020202030204" pitchFamily="34" charset="0"/>
              </a:rPr>
              <a:t>“That The Word of God Be Not Blasphemed.”</a:t>
            </a:r>
            <a:endParaRPr lang="en-US" altLang="en-US" sz="1100" dirty="0">
              <a:effectLst>
                <a:outerShdw blurRad="38100" dist="38100" dir="2700000" algn="tl">
                  <a:srgbClr val="C0C0C0"/>
                </a:outerShdw>
              </a:effectLst>
              <a:latin typeface="Arial Narrow" panose="020B0606020202030204" pitchFamily="34" charset="0"/>
            </a:endParaRPr>
          </a:p>
        </p:txBody>
      </p:sp>
      <p:sp>
        <p:nvSpPr>
          <p:cNvPr id="12" name="TextBox 11">
            <a:extLst>
              <a:ext uri="{FF2B5EF4-FFF2-40B4-BE49-F238E27FC236}">
                <a16:creationId xmlns:a16="http://schemas.microsoft.com/office/drawing/2014/main" id="{C7BD0EC6-1F07-40D7-BDC8-BB5D52B3EB9D}"/>
              </a:ext>
            </a:extLst>
          </p:cNvPr>
          <p:cNvSpPr txBox="1"/>
          <p:nvPr/>
        </p:nvSpPr>
        <p:spPr>
          <a:xfrm>
            <a:off x="0" y="6027003"/>
            <a:ext cx="9144000" cy="830997"/>
          </a:xfrm>
          <a:prstGeom prst="rect">
            <a:avLst/>
          </a:prstGeom>
          <a:solidFill>
            <a:schemeClr val="bg1">
              <a:lumMod val="85000"/>
            </a:schemeClr>
          </a:solidFill>
          <a:effectLst>
            <a:softEdge rad="63500"/>
          </a:effectLst>
        </p:spPr>
        <p:txBody>
          <a:bodyPr wrap="square" rtlCol="0">
            <a:spAutoFit/>
          </a:bodyPr>
          <a:lstStyle/>
          <a:p>
            <a:pPr algn="ctr"/>
            <a:r>
              <a:rPr lang="en-US" altLang="en-US" sz="2400" dirty="0">
                <a:latin typeface="Arial Narrow" panose="020B0606020202030204" pitchFamily="34" charset="0"/>
              </a:rPr>
              <a:t>When Our Family Life Is Out Of Order,</a:t>
            </a:r>
            <a:br>
              <a:rPr lang="en-US" altLang="en-US" sz="2400" dirty="0">
                <a:latin typeface="Arial Narrow" panose="020B0606020202030204" pitchFamily="34" charset="0"/>
              </a:rPr>
            </a:br>
            <a:r>
              <a:rPr lang="en-US" altLang="en-US" sz="2400" dirty="0">
                <a:latin typeface="Arial Narrow" panose="020B0606020202030204" pitchFamily="34" charset="0"/>
              </a:rPr>
              <a:t>We Are Giving An Occasion To The Adversary To Speak Reproachfully!</a:t>
            </a:r>
          </a:p>
        </p:txBody>
      </p:sp>
      <p:pic>
        <p:nvPicPr>
          <p:cNvPr id="13" name="Picture 12">
            <a:extLst>
              <a:ext uri="{FF2B5EF4-FFF2-40B4-BE49-F238E27FC236}">
                <a16:creationId xmlns:a16="http://schemas.microsoft.com/office/drawing/2014/main" id="{D8A7D55D-C2DF-4BC2-81F6-7F2EA6343133}"/>
              </a:ext>
            </a:extLst>
          </p:cNvPr>
          <p:cNvPicPr>
            <a:picLocks noChangeAspect="1"/>
          </p:cNvPicPr>
          <p:nvPr/>
        </p:nvPicPr>
        <p:blipFill>
          <a:blip r:embed="rId3"/>
          <a:stretch>
            <a:fillRect/>
          </a:stretch>
        </p:blipFill>
        <p:spPr>
          <a:xfrm>
            <a:off x="609600" y="3048000"/>
            <a:ext cx="1752600" cy="1185352"/>
          </a:xfrm>
          <a:prstGeom prst="rect">
            <a:avLst/>
          </a:prstGeom>
          <a:effectLst>
            <a:softEdge rad="63500"/>
          </a:effectLst>
        </p:spPr>
      </p:pic>
      <p:sp>
        <p:nvSpPr>
          <p:cNvPr id="14" name="Rectangle 1">
            <a:extLst>
              <a:ext uri="{FF2B5EF4-FFF2-40B4-BE49-F238E27FC236}">
                <a16:creationId xmlns:a16="http://schemas.microsoft.com/office/drawing/2014/main" id="{DD867A81-10CD-433A-9CA3-6BF6DBECEE49}"/>
              </a:ext>
            </a:extLst>
          </p:cNvPr>
          <p:cNvSpPr>
            <a:spLocks noChangeArrowheads="1"/>
          </p:cNvSpPr>
          <p:nvPr/>
        </p:nvSpPr>
        <p:spPr bwMode="auto">
          <a:xfrm>
            <a:off x="2438400" y="3083004"/>
            <a:ext cx="6553200" cy="1107996"/>
          </a:xfrm>
          <a:prstGeom prst="rect">
            <a:avLst/>
          </a:prstGeom>
          <a:no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sz="2400" dirty="0">
                <a:latin typeface="Arial Narrow" panose="020B0606020202030204" pitchFamily="34" charset="0"/>
              </a:rPr>
              <a:t>Our</a:t>
            </a:r>
            <a:r>
              <a:rPr lang="en-US" sz="2000" dirty="0">
                <a:latin typeface="Arial Narrow" panose="020B0606020202030204" pitchFamily="34" charset="0"/>
              </a:rPr>
              <a:t> </a:t>
            </a:r>
            <a:r>
              <a:rPr lang="en-US" sz="2400" dirty="0">
                <a:latin typeface="Arial Narrow" panose="020B0606020202030204" pitchFamily="34" charset="0"/>
              </a:rPr>
              <a:t>Example</a:t>
            </a:r>
            <a:r>
              <a:rPr lang="en-US" sz="2000" dirty="0">
                <a:latin typeface="Arial Narrow" panose="020B0606020202030204" pitchFamily="34" charset="0"/>
              </a:rPr>
              <a:t> </a:t>
            </a:r>
            <a:r>
              <a:rPr lang="en-US" sz="2400" dirty="0">
                <a:latin typeface="Arial Narrow" panose="020B0606020202030204" pitchFamily="34" charset="0"/>
              </a:rPr>
              <a:t>Is</a:t>
            </a:r>
            <a:r>
              <a:rPr lang="en-US" sz="2000" dirty="0">
                <a:latin typeface="Arial Narrow" panose="020B0606020202030204" pitchFamily="34" charset="0"/>
              </a:rPr>
              <a:t> </a:t>
            </a:r>
            <a:r>
              <a:rPr lang="en-US" sz="2400" dirty="0">
                <a:latin typeface="Arial Narrow" panose="020B0606020202030204" pitchFamily="34" charset="0"/>
              </a:rPr>
              <a:t>Not</a:t>
            </a:r>
            <a:r>
              <a:rPr lang="en-US" sz="2000" dirty="0">
                <a:latin typeface="Arial Narrow" panose="020B0606020202030204" pitchFamily="34" charset="0"/>
              </a:rPr>
              <a:t> </a:t>
            </a:r>
            <a:r>
              <a:rPr lang="en-US" sz="2400" dirty="0">
                <a:latin typeface="Arial Narrow" panose="020B0606020202030204" pitchFamily="34" charset="0"/>
              </a:rPr>
              <a:t>Only</a:t>
            </a:r>
            <a:r>
              <a:rPr lang="en-US" sz="2000" dirty="0">
                <a:latin typeface="Arial Narrow" panose="020B0606020202030204" pitchFamily="34" charset="0"/>
              </a:rPr>
              <a:t> </a:t>
            </a:r>
            <a:r>
              <a:rPr lang="en-US" sz="2400" dirty="0">
                <a:latin typeface="Arial Narrow" panose="020B0606020202030204" pitchFamily="34" charset="0"/>
              </a:rPr>
              <a:t>To</a:t>
            </a:r>
            <a:r>
              <a:rPr lang="en-US" sz="2000" dirty="0">
                <a:latin typeface="Arial Narrow" panose="020B0606020202030204" pitchFamily="34" charset="0"/>
              </a:rPr>
              <a:t> </a:t>
            </a:r>
            <a:r>
              <a:rPr lang="en-US" sz="2400" dirty="0">
                <a:latin typeface="Arial Narrow" panose="020B0606020202030204" pitchFamily="34" charset="0"/>
              </a:rPr>
              <a:t>Be</a:t>
            </a:r>
            <a:r>
              <a:rPr lang="en-US" sz="2000" dirty="0">
                <a:latin typeface="Arial Narrow" panose="020B0606020202030204" pitchFamily="34" charset="0"/>
              </a:rPr>
              <a:t> </a:t>
            </a:r>
            <a:r>
              <a:rPr lang="en-US" sz="2400" b="1" i="1" dirty="0">
                <a:latin typeface="Arial Narrow" panose="020B0606020202030204" pitchFamily="34" charset="0"/>
              </a:rPr>
              <a:t>Tasteful</a:t>
            </a:r>
            <a:r>
              <a:rPr lang="en-US" i="1" dirty="0">
                <a:latin typeface="Arial Narrow" panose="020B0606020202030204" pitchFamily="34" charset="0"/>
              </a:rPr>
              <a:t> </a:t>
            </a:r>
            <a:r>
              <a:rPr lang="en-US" sz="2400" i="1" dirty="0">
                <a:latin typeface="Arial Narrow" panose="020B0606020202030204" pitchFamily="34" charset="0"/>
              </a:rPr>
              <a:t>&amp;</a:t>
            </a:r>
            <a:r>
              <a:rPr lang="en-US" i="1" dirty="0">
                <a:latin typeface="Arial Narrow" panose="020B0606020202030204" pitchFamily="34" charset="0"/>
              </a:rPr>
              <a:t> </a:t>
            </a:r>
            <a:r>
              <a:rPr lang="en-US" sz="2400" b="1" i="1" dirty="0">
                <a:latin typeface="Arial Narrow" panose="020B0606020202030204" pitchFamily="34" charset="0"/>
              </a:rPr>
              <a:t>Bright</a:t>
            </a:r>
            <a:r>
              <a:rPr lang="en-US" sz="2400" i="1" dirty="0">
                <a:latin typeface="Arial Narrow" panose="020B0606020202030204" pitchFamily="34" charset="0"/>
              </a:rPr>
              <a:t> </a:t>
            </a:r>
            <a:br>
              <a:rPr lang="en-US" sz="2400" i="1" dirty="0">
                <a:latin typeface="Arial Narrow" panose="020B0606020202030204" pitchFamily="34" charset="0"/>
              </a:rPr>
            </a:br>
            <a:r>
              <a:rPr lang="en-US" sz="2400" dirty="0">
                <a:latin typeface="Arial Narrow" panose="020B0606020202030204" pitchFamily="34" charset="0"/>
              </a:rPr>
              <a:t>Before Other Christians,</a:t>
            </a:r>
          </a:p>
          <a:p>
            <a:pPr algn="ctr"/>
            <a:r>
              <a:rPr lang="en-US" sz="2400" dirty="0">
                <a:latin typeface="Arial Narrow" panose="020B0606020202030204" pitchFamily="34" charset="0"/>
              </a:rPr>
              <a:t>But Also Before Those In Darkness (Mt. 5:13-16)!</a:t>
            </a:r>
          </a:p>
        </p:txBody>
      </p:sp>
      <p:sp>
        <p:nvSpPr>
          <p:cNvPr id="3" name="TextBox 2">
            <a:extLst>
              <a:ext uri="{FF2B5EF4-FFF2-40B4-BE49-F238E27FC236}">
                <a16:creationId xmlns:a16="http://schemas.microsoft.com/office/drawing/2014/main" id="{75B6A18D-5431-17E4-C702-30AA70C3175C}"/>
              </a:ext>
            </a:extLst>
          </p:cNvPr>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5" name="TextBox 4">
            <a:extLst>
              <a:ext uri="{FF2B5EF4-FFF2-40B4-BE49-F238E27FC236}">
                <a16:creationId xmlns:a16="http://schemas.microsoft.com/office/drawing/2014/main" id="{7DB9B1F1-1DC3-103C-E7F7-6F9BCE97A732}"/>
              </a:ext>
            </a:extLst>
          </p:cNvPr>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2" name="Rectangle 1">
            <a:extLst>
              <a:ext uri="{FF2B5EF4-FFF2-40B4-BE49-F238E27FC236}">
                <a16:creationId xmlns:a16="http://schemas.microsoft.com/office/drawing/2014/main" id="{41878485-861B-214D-55C8-E6FAC516FDD1}"/>
              </a:ext>
            </a:extLst>
          </p:cNvPr>
          <p:cNvSpPr/>
          <p:nvPr/>
        </p:nvSpPr>
        <p:spPr>
          <a:xfrm>
            <a:off x="5867400" y="1676400"/>
            <a:ext cx="28956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TextBox 9">
            <a:extLst>
              <a:ext uri="{FF2B5EF4-FFF2-40B4-BE49-F238E27FC236}">
                <a16:creationId xmlns:a16="http://schemas.microsoft.com/office/drawing/2014/main" id="{C6E6097D-F23B-4187-AE45-23B71689660D}"/>
              </a:ext>
            </a:extLst>
          </p:cNvPr>
          <p:cNvSpPr txBox="1"/>
          <p:nvPr/>
        </p:nvSpPr>
        <p:spPr>
          <a:xfrm>
            <a:off x="0" y="1600200"/>
            <a:ext cx="9144000" cy="1200329"/>
          </a:xfrm>
          <a:prstGeom prst="rect">
            <a:avLst/>
          </a:prstGeom>
          <a:noFill/>
        </p:spPr>
        <p:txBody>
          <a:bodyPr wrap="square" rtlCol="0">
            <a:spAutoFit/>
          </a:bodyPr>
          <a:lstStyle/>
          <a:p>
            <a:pPr algn="just"/>
            <a:r>
              <a:rPr lang="en-US" sz="2400" b="1" u="sng" dirty="0">
                <a:latin typeface="Arial Narrow" panose="020B0606020202030204" pitchFamily="34" charset="0"/>
              </a:rPr>
              <a:t>I Tim. 4:12</a:t>
            </a:r>
            <a:r>
              <a:rPr lang="en-US" sz="2400" dirty="0">
                <a:latin typeface="Arial Narrow" panose="020B0606020202030204" pitchFamily="34" charset="0"/>
              </a:rPr>
              <a:t>, “</a:t>
            </a:r>
            <a:r>
              <a:rPr lang="en-US" sz="2400" b="1" dirty="0">
                <a:latin typeface="Arial Narrow" panose="020B0606020202030204" pitchFamily="34" charset="0"/>
              </a:rPr>
              <a:t>Let no man DESPISE</a:t>
            </a:r>
            <a:r>
              <a:rPr lang="en-US" sz="2400" dirty="0">
                <a:latin typeface="Arial Narrow" panose="020B0606020202030204" pitchFamily="34" charset="0"/>
              </a:rPr>
              <a:t> </a:t>
            </a:r>
            <a:r>
              <a:rPr lang="en-US" sz="2400" b="1" dirty="0">
                <a:latin typeface="Arial Narrow" panose="020B0606020202030204" pitchFamily="34" charset="0"/>
              </a:rPr>
              <a:t>thy youth</a:t>
            </a:r>
            <a:r>
              <a:rPr lang="en-US" sz="2400" dirty="0">
                <a:latin typeface="Arial Narrow" panose="020B0606020202030204" pitchFamily="34" charset="0"/>
              </a:rPr>
              <a:t>; but </a:t>
            </a:r>
            <a:r>
              <a:rPr lang="en-US" sz="2400" b="1" dirty="0">
                <a:latin typeface="Arial Narrow" panose="020B0606020202030204" pitchFamily="34" charset="0"/>
              </a:rPr>
              <a:t>BE THOU AN EXAMPLE of the believers</a:t>
            </a:r>
            <a:r>
              <a:rPr lang="en-US" sz="2400" dirty="0">
                <a:latin typeface="Arial Narrow" panose="020B0606020202030204" pitchFamily="34" charset="0"/>
              </a:rPr>
              <a:t>, </a:t>
            </a:r>
            <a:r>
              <a:rPr lang="en-US" sz="2400" b="1" dirty="0">
                <a:latin typeface="Arial Narrow" panose="020B0606020202030204" pitchFamily="34" charset="0"/>
              </a:rPr>
              <a:t>in word</a:t>
            </a:r>
            <a:r>
              <a:rPr lang="en-US" sz="2400" dirty="0">
                <a:latin typeface="Arial Narrow" panose="020B0606020202030204" pitchFamily="34" charset="0"/>
              </a:rPr>
              <a:t>, </a:t>
            </a:r>
            <a:r>
              <a:rPr lang="en-US" sz="2400" b="1" dirty="0">
                <a:latin typeface="Arial Narrow" panose="020B0606020202030204" pitchFamily="34" charset="0"/>
              </a:rPr>
              <a:t>in conversation</a:t>
            </a:r>
            <a:r>
              <a:rPr lang="en-US" sz="2400" dirty="0">
                <a:latin typeface="Arial Narrow" panose="020B0606020202030204" pitchFamily="34" charset="0"/>
              </a:rPr>
              <a:t>, </a:t>
            </a:r>
            <a:r>
              <a:rPr lang="en-US" sz="2400" b="1" dirty="0">
                <a:latin typeface="Arial Narrow" panose="020B0606020202030204" pitchFamily="34" charset="0"/>
              </a:rPr>
              <a:t>in charity</a:t>
            </a:r>
            <a:r>
              <a:rPr lang="en-US" sz="2400" dirty="0">
                <a:latin typeface="Arial Narrow" panose="020B0606020202030204" pitchFamily="34" charset="0"/>
              </a:rPr>
              <a:t>, </a:t>
            </a:r>
            <a:r>
              <a:rPr lang="en-US" sz="2400" b="1" dirty="0">
                <a:latin typeface="Arial Narrow" panose="020B0606020202030204" pitchFamily="34" charset="0"/>
              </a:rPr>
              <a:t>in spirit</a:t>
            </a:r>
            <a:r>
              <a:rPr lang="en-US" sz="2400" dirty="0">
                <a:latin typeface="Arial Narrow" panose="020B0606020202030204" pitchFamily="34" charset="0"/>
              </a:rPr>
              <a:t>, </a:t>
            </a:r>
            <a:r>
              <a:rPr lang="en-US" sz="2400" b="1" dirty="0">
                <a:latin typeface="Arial Narrow" panose="020B0606020202030204" pitchFamily="34" charset="0"/>
              </a:rPr>
              <a:t>in faith</a:t>
            </a:r>
            <a:r>
              <a:rPr lang="en-US" sz="2400" dirty="0">
                <a:latin typeface="Arial Narrow" panose="020B0606020202030204" pitchFamily="34" charset="0"/>
              </a:rPr>
              <a:t>, </a:t>
            </a:r>
            <a:r>
              <a:rPr lang="en-US" sz="2400" b="1" dirty="0">
                <a:latin typeface="Arial Narrow" panose="020B0606020202030204" pitchFamily="34" charset="0"/>
              </a:rPr>
              <a:t>in purity</a:t>
            </a:r>
            <a:r>
              <a:rPr lang="en-US" sz="2400" dirty="0">
                <a:latin typeface="Arial Narrow" panose="020B0606020202030204" pitchFamily="34" charset="0"/>
              </a:rPr>
              <a:t>.”  </a:t>
            </a:r>
            <a:r>
              <a:rPr lang="en-US" sz="2400" b="1" u="sng" dirty="0">
                <a:latin typeface="Arial Narrow" panose="020B0606020202030204" pitchFamily="34" charset="0"/>
              </a:rPr>
              <a:t>Cf. I Pet. 2:21 (I Cor. 11:1</a:t>
            </a:r>
            <a:r>
              <a:rPr lang="en-US" sz="2400" u="sng" dirty="0">
                <a:latin typeface="Arial Narrow" panose="020B0606020202030204" pitchFamily="34" charset="0"/>
              </a:rPr>
              <a:t>; </a:t>
            </a:r>
            <a:r>
              <a:rPr lang="en-US" sz="2400" b="1" u="sng" dirty="0">
                <a:latin typeface="Arial Narrow" panose="020B0606020202030204" pitchFamily="34" charset="0"/>
              </a:rPr>
              <a:t>4:16</a:t>
            </a:r>
            <a:r>
              <a:rPr lang="en-US" sz="2400" u="sng" dirty="0">
                <a:latin typeface="Arial Narrow" panose="020B0606020202030204" pitchFamily="34" charset="0"/>
              </a:rPr>
              <a:t>;</a:t>
            </a:r>
            <a:r>
              <a:rPr lang="en-US" sz="2400" b="1" u="sng" dirty="0">
                <a:latin typeface="Arial Narrow" panose="020B0606020202030204" pitchFamily="34" charset="0"/>
              </a:rPr>
              <a:t> Phil. 4:9)</a:t>
            </a:r>
            <a:r>
              <a:rPr lang="en-US" sz="2400" dirty="0">
                <a:latin typeface="Arial Narrow" panose="020B0606020202030204" pitchFamily="34" charset="0"/>
              </a:rPr>
              <a:t>; </a:t>
            </a:r>
            <a:r>
              <a:rPr lang="en-US" sz="2400" b="1" u="sng" dirty="0">
                <a:latin typeface="Arial Narrow" panose="020B0606020202030204" pitchFamily="34" charset="0"/>
              </a:rPr>
              <a:t>Gal. 6:10</a:t>
            </a:r>
          </a:p>
        </p:txBody>
      </p:sp>
    </p:spTree>
    <p:extLst>
      <p:ext uri="{BB962C8B-B14F-4D97-AF65-F5344CB8AC3E}">
        <p14:creationId xmlns:p14="http://schemas.microsoft.com/office/powerpoint/2010/main" val="16391142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fltVal val="0"/>
                                          </p:val>
                                        </p:tav>
                                        <p:tav tm="100000">
                                          <p:val>
                                            <p:strVal val="#ppt_h"/>
                                          </p:val>
                                        </p:tav>
                                      </p:tavLst>
                                    </p:anim>
                                    <p:animEffect transition="in" filter="fade">
                                      <p:cBhvr>
                                        <p:cTn id="26" dur="500"/>
                                        <p:tgtEl>
                                          <p:spTgt spid="14"/>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childTnLst>
                                </p:cTn>
                              </p:par>
                            </p:childTnLst>
                          </p:cTn>
                        </p:par>
                        <p:par>
                          <p:cTn id="33" fill="hold">
                            <p:stCondLst>
                              <p:cond delay="2000"/>
                            </p:stCondLst>
                            <p:childTnLst>
                              <p:par>
                                <p:cTn id="34" presetID="53" presetClass="entr" presetSubtype="16"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childTnLst>
                          </p:cTn>
                        </p:par>
                        <p:par>
                          <p:cTn id="39" fill="hold">
                            <p:stCondLst>
                              <p:cond delay="2500"/>
                            </p:stCondLst>
                            <p:childTnLst>
                              <p:par>
                                <p:cTn id="40" presetID="10" presetClass="entr" presetSubtype="0" fill="hold" nodeType="after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12" grpId="0" animBg="1"/>
      <p:bldP spid="14" grpId="0"/>
      <p:bldP spid="2"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14400"/>
            <a:ext cx="9144000" cy="523220"/>
          </a:xfrm>
          <a:prstGeom prst="rect">
            <a:avLst/>
          </a:prstGeom>
          <a:noFill/>
        </p:spPr>
        <p:txBody>
          <a:bodyPr wrap="square" rtlCol="0">
            <a:spAutoFit/>
          </a:bodyPr>
          <a:lstStyle/>
          <a:p>
            <a:r>
              <a:rPr lang="en-US" sz="2800" b="1" dirty="0">
                <a:latin typeface="Arial Narrow" panose="020B0606020202030204" pitchFamily="34" charset="0"/>
              </a:rPr>
              <a:t>6.) SINFUL DIVORCE IS INIQUITY (LAWLESSNESS)!</a:t>
            </a:r>
            <a:endParaRPr lang="en-US" sz="2800" dirty="0">
              <a:latin typeface="Arial Narrow" panose="020B0606020202030204" pitchFamily="34" charset="0"/>
            </a:endParaRPr>
          </a:p>
        </p:txBody>
      </p:sp>
      <p:sp>
        <p:nvSpPr>
          <p:cNvPr id="11" name="TextBox 10">
            <a:extLst>
              <a:ext uri="{FF2B5EF4-FFF2-40B4-BE49-F238E27FC236}">
                <a16:creationId xmlns:a16="http://schemas.microsoft.com/office/drawing/2014/main" id="{10933888-9633-4C6C-8865-1DBB359C0CD8}"/>
              </a:ext>
            </a:extLst>
          </p:cNvPr>
          <p:cNvSpPr txBox="1"/>
          <p:nvPr/>
        </p:nvSpPr>
        <p:spPr>
          <a:xfrm>
            <a:off x="0" y="3657600"/>
            <a:ext cx="9144000" cy="983346"/>
          </a:xfrm>
          <a:prstGeom prst="rect">
            <a:avLst/>
          </a:prstGeom>
          <a:solidFill>
            <a:schemeClr val="bg1">
              <a:lumMod val="85000"/>
            </a:schemeClr>
          </a:solidFill>
          <a:effectLst>
            <a:softEdge rad="63500"/>
          </a:effectLst>
        </p:spPr>
        <p:txBody>
          <a:bodyPr wrap="square" rtlCol="0">
            <a:spAutoFit/>
          </a:bodyPr>
          <a:lstStyle/>
          <a:p>
            <a:pPr algn="ctr"/>
            <a:r>
              <a:rPr lang="en-US" altLang="en-US" sz="2400" dirty="0">
                <a:latin typeface="Arial Narrow" panose="020B0606020202030204" pitchFamily="34" charset="0"/>
              </a:rPr>
              <a:t>Since There Is </a:t>
            </a:r>
            <a:r>
              <a:rPr lang="en-US" altLang="en-US" sz="2400" b="1" i="1" dirty="0">
                <a:latin typeface="Arial Narrow" panose="020B0606020202030204" pitchFamily="34" charset="0"/>
              </a:rPr>
              <a:t>No Authority</a:t>
            </a:r>
            <a:r>
              <a:rPr lang="en-US" altLang="en-US" sz="2400" dirty="0">
                <a:latin typeface="Arial Narrow" panose="020B0606020202030204" pitchFamily="34" charset="0"/>
              </a:rPr>
              <a:t> To Divorce</a:t>
            </a:r>
            <a:br>
              <a:rPr lang="en-US" altLang="en-US" sz="2400" dirty="0">
                <a:latin typeface="Arial Narrow" panose="020B0606020202030204" pitchFamily="34" charset="0"/>
              </a:rPr>
            </a:br>
            <a:r>
              <a:rPr lang="en-US" altLang="en-US" sz="2400" i="1" dirty="0">
                <a:latin typeface="Arial Narrow" panose="020B0606020202030204" pitchFamily="34" charset="0"/>
              </a:rPr>
              <a:t>For A Cause </a:t>
            </a:r>
            <a:r>
              <a:rPr lang="en-US" altLang="en-US" sz="2400" dirty="0">
                <a:latin typeface="Arial Narrow" panose="020B0606020202030204" pitchFamily="34" charset="0"/>
              </a:rPr>
              <a:t>Other Than </a:t>
            </a:r>
            <a:r>
              <a:rPr lang="en-US" altLang="en-US" sz="2400" i="1" dirty="0">
                <a:latin typeface="Arial Narrow" panose="020B0606020202030204" pitchFamily="34" charset="0"/>
              </a:rPr>
              <a:t>“Fornication,”</a:t>
            </a:r>
            <a:r>
              <a:rPr lang="en-US" altLang="en-US" sz="2400" dirty="0">
                <a:latin typeface="Arial Narrow" panose="020B0606020202030204" pitchFamily="34" charset="0"/>
              </a:rPr>
              <a:t> It Is Iniquity (Lawlessness).</a:t>
            </a:r>
          </a:p>
          <a:p>
            <a:pPr>
              <a:lnSpc>
                <a:spcPct val="90000"/>
              </a:lnSpc>
            </a:pPr>
            <a:endParaRPr lang="en-US" altLang="en-US" sz="1100" dirty="0">
              <a:effectLst>
                <a:outerShdw blurRad="38100" dist="38100" dir="2700000" algn="tl">
                  <a:srgbClr val="C0C0C0"/>
                </a:outerShdw>
              </a:effectLst>
            </a:endParaRPr>
          </a:p>
        </p:txBody>
      </p:sp>
      <p:sp>
        <p:nvSpPr>
          <p:cNvPr id="12" name="TextBox 11">
            <a:extLst>
              <a:ext uri="{FF2B5EF4-FFF2-40B4-BE49-F238E27FC236}">
                <a16:creationId xmlns:a16="http://schemas.microsoft.com/office/drawing/2014/main" id="{58E5EDF2-E5C4-4D47-B82E-25FD166B1900}"/>
              </a:ext>
            </a:extLst>
          </p:cNvPr>
          <p:cNvSpPr txBox="1"/>
          <p:nvPr/>
        </p:nvSpPr>
        <p:spPr>
          <a:xfrm>
            <a:off x="0" y="4953000"/>
            <a:ext cx="9144000" cy="1723549"/>
          </a:xfrm>
          <a:prstGeom prst="rect">
            <a:avLst/>
          </a:prstGeom>
          <a:noFill/>
        </p:spPr>
        <p:txBody>
          <a:bodyPr wrap="square" rtlCol="0">
            <a:spAutoFit/>
          </a:bodyPr>
          <a:lstStyle/>
          <a:p>
            <a:pPr algn="just"/>
            <a:r>
              <a:rPr lang="en-US" altLang="en-US" sz="2400" b="1" u="sng" dirty="0">
                <a:latin typeface="Arial Narrow" panose="020B0606020202030204" pitchFamily="34" charset="0"/>
              </a:rPr>
              <a:t>I Jn. 3:4</a:t>
            </a:r>
            <a:r>
              <a:rPr lang="en-US" altLang="en-US" sz="2400" dirty="0">
                <a:latin typeface="Arial Narrow" panose="020B0606020202030204" pitchFamily="34" charset="0"/>
              </a:rPr>
              <a:t>, “Whosoever committeth sin transgresseth also the law: for sin is the transgression of the law.”</a:t>
            </a:r>
          </a:p>
          <a:p>
            <a:pPr algn="just"/>
            <a:endParaRPr lang="en-US" altLang="en-US" sz="1000" dirty="0"/>
          </a:p>
          <a:p>
            <a:pPr algn="just"/>
            <a:r>
              <a:rPr lang="en-US" altLang="en-US" sz="2400" b="1" u="sng" dirty="0">
                <a:latin typeface="Arial Narrow" panose="020B0606020202030204" pitchFamily="34" charset="0"/>
              </a:rPr>
              <a:t>NKJV</a:t>
            </a:r>
            <a:r>
              <a:rPr lang="en-US" altLang="en-US" sz="2400" dirty="0">
                <a:latin typeface="Arial Narrow" panose="020B0606020202030204" pitchFamily="34" charset="0"/>
              </a:rPr>
              <a:t>, “</a:t>
            </a:r>
            <a:r>
              <a:rPr lang="en-US" altLang="en-US" sz="2400" b="1" dirty="0">
                <a:latin typeface="Arial Narrow" panose="020B0606020202030204" pitchFamily="34" charset="0"/>
              </a:rPr>
              <a:t>Whoever COMMITS SIN also COMMITS LAWLESSNESS</a:t>
            </a:r>
            <a:r>
              <a:rPr lang="en-US" altLang="en-US" sz="2400" dirty="0">
                <a:latin typeface="Arial Narrow" panose="020B0606020202030204" pitchFamily="34" charset="0"/>
              </a:rPr>
              <a:t>, and </a:t>
            </a:r>
            <a:r>
              <a:rPr lang="en-US" altLang="en-US" sz="2400" b="1" dirty="0">
                <a:latin typeface="Arial Narrow" panose="020B0606020202030204" pitchFamily="34" charset="0"/>
              </a:rPr>
              <a:t>SIN IS LAWLESSNESS</a:t>
            </a:r>
            <a:r>
              <a:rPr lang="en-US" altLang="en-US" sz="2400" dirty="0">
                <a:latin typeface="Arial Narrow" panose="020B0606020202030204" pitchFamily="34" charset="0"/>
              </a:rPr>
              <a:t>.”  </a:t>
            </a:r>
            <a:r>
              <a:rPr lang="en-US" altLang="en-US" sz="2400" b="1" u="sng" dirty="0">
                <a:latin typeface="Arial Narrow" panose="020B0606020202030204" pitchFamily="34" charset="0"/>
              </a:rPr>
              <a:t>Cf. ASV</a:t>
            </a:r>
            <a:r>
              <a:rPr lang="en-US" altLang="en-US" sz="2400" u="sng" dirty="0">
                <a:latin typeface="Arial Narrow" panose="020B0606020202030204" pitchFamily="34" charset="0"/>
              </a:rPr>
              <a:t>,</a:t>
            </a:r>
            <a:r>
              <a:rPr lang="en-US" altLang="en-US" sz="2400" b="1" u="sng" dirty="0">
                <a:latin typeface="Arial Narrow" panose="020B0606020202030204" pitchFamily="34" charset="0"/>
              </a:rPr>
              <a:t> NASV</a:t>
            </a:r>
            <a:r>
              <a:rPr lang="en-US" altLang="en-US" sz="2400" u="sng" dirty="0">
                <a:latin typeface="Arial Narrow" panose="020B0606020202030204" pitchFamily="34" charset="0"/>
              </a:rPr>
              <a:t>,</a:t>
            </a:r>
            <a:r>
              <a:rPr lang="en-US" altLang="en-US" sz="2400" b="1" u="sng" dirty="0">
                <a:latin typeface="Arial Narrow" panose="020B0606020202030204" pitchFamily="34" charset="0"/>
              </a:rPr>
              <a:t> RSV</a:t>
            </a:r>
            <a:r>
              <a:rPr lang="en-US" altLang="en-US" sz="2400" u="sng" dirty="0">
                <a:latin typeface="Arial Narrow" panose="020B0606020202030204" pitchFamily="34" charset="0"/>
              </a:rPr>
              <a:t>,</a:t>
            </a:r>
            <a:r>
              <a:rPr lang="en-US" altLang="en-US" sz="2400" b="1" u="sng" dirty="0">
                <a:latin typeface="Arial Narrow" panose="020B0606020202030204" pitchFamily="34" charset="0"/>
              </a:rPr>
              <a:t> NRSV</a:t>
            </a:r>
            <a:r>
              <a:rPr lang="en-US" altLang="en-US" sz="2400" u="sng" dirty="0">
                <a:latin typeface="Arial Narrow" panose="020B0606020202030204" pitchFamily="34" charset="0"/>
              </a:rPr>
              <a:t>,</a:t>
            </a:r>
            <a:r>
              <a:rPr lang="en-US" altLang="en-US" sz="2400" b="1" u="sng" dirty="0">
                <a:latin typeface="Arial Narrow" panose="020B0606020202030204" pitchFamily="34" charset="0"/>
              </a:rPr>
              <a:t> ESV</a:t>
            </a:r>
            <a:r>
              <a:rPr lang="en-US" altLang="en-US" sz="2400" u="sng" dirty="0">
                <a:latin typeface="Arial Narrow" panose="020B0606020202030204" pitchFamily="34" charset="0"/>
              </a:rPr>
              <a:t>,</a:t>
            </a:r>
            <a:r>
              <a:rPr lang="en-US" altLang="en-US" sz="2400" b="1" u="sng" dirty="0">
                <a:latin typeface="Arial Narrow" panose="020B0606020202030204" pitchFamily="34" charset="0"/>
              </a:rPr>
              <a:t> NIV</a:t>
            </a:r>
          </a:p>
        </p:txBody>
      </p:sp>
      <p:sp>
        <p:nvSpPr>
          <p:cNvPr id="3" name="TextBox 2">
            <a:extLst>
              <a:ext uri="{FF2B5EF4-FFF2-40B4-BE49-F238E27FC236}">
                <a16:creationId xmlns:a16="http://schemas.microsoft.com/office/drawing/2014/main" id="{AC7F30EB-2CF8-C9AD-3420-8054ECE8A2BC}"/>
              </a:ext>
            </a:extLst>
          </p:cNvPr>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5" name="TextBox 4">
            <a:extLst>
              <a:ext uri="{FF2B5EF4-FFF2-40B4-BE49-F238E27FC236}">
                <a16:creationId xmlns:a16="http://schemas.microsoft.com/office/drawing/2014/main" id="{7D402FBE-3661-4211-2FCD-8675FF360564}"/>
              </a:ext>
            </a:extLst>
          </p:cNvPr>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2" name="Rectangle 1">
            <a:extLst>
              <a:ext uri="{FF2B5EF4-FFF2-40B4-BE49-F238E27FC236}">
                <a16:creationId xmlns:a16="http://schemas.microsoft.com/office/drawing/2014/main" id="{6E120B73-3779-17BE-B664-16894F12CBF1}"/>
              </a:ext>
            </a:extLst>
          </p:cNvPr>
          <p:cNvSpPr/>
          <p:nvPr/>
        </p:nvSpPr>
        <p:spPr>
          <a:xfrm>
            <a:off x="6096000" y="2240280"/>
            <a:ext cx="29718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094CF7DE-7932-D14A-5337-2B0B8E51FFE6}"/>
              </a:ext>
            </a:extLst>
          </p:cNvPr>
          <p:cNvSpPr/>
          <p:nvPr/>
        </p:nvSpPr>
        <p:spPr>
          <a:xfrm>
            <a:off x="76200" y="2595562"/>
            <a:ext cx="69342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TextBox 9">
            <a:extLst>
              <a:ext uri="{FF2B5EF4-FFF2-40B4-BE49-F238E27FC236}">
                <a16:creationId xmlns:a16="http://schemas.microsoft.com/office/drawing/2014/main" id="{75D3FDF2-CD3B-4129-AFAB-BB6B15DA86DD}"/>
              </a:ext>
            </a:extLst>
          </p:cNvPr>
          <p:cNvSpPr txBox="1"/>
          <p:nvPr/>
        </p:nvSpPr>
        <p:spPr>
          <a:xfrm>
            <a:off x="0" y="1783140"/>
            <a:ext cx="9144000" cy="1569660"/>
          </a:xfrm>
          <a:prstGeom prst="rect">
            <a:avLst/>
          </a:prstGeom>
          <a:noFill/>
        </p:spPr>
        <p:txBody>
          <a:bodyPr wrap="square" rtlCol="0">
            <a:spAutoFit/>
          </a:bodyPr>
          <a:lstStyle/>
          <a:p>
            <a:pPr algn="just"/>
            <a:r>
              <a:rPr lang="en-US" altLang="en-US" sz="2400" b="1" u="sng" dirty="0">
                <a:latin typeface="Arial Narrow" panose="020B0606020202030204" pitchFamily="34" charset="0"/>
              </a:rPr>
              <a:t>II Tim. 2:19</a:t>
            </a:r>
            <a:r>
              <a:rPr lang="en-US" altLang="en-US" sz="2400" dirty="0">
                <a:latin typeface="Arial Narrow" panose="020B0606020202030204" pitchFamily="34" charset="0"/>
              </a:rPr>
              <a:t>, “Nevertheless the foundation of God </a:t>
            </a:r>
            <a:r>
              <a:rPr lang="en-US" altLang="en-US" sz="2400" dirty="0" err="1">
                <a:latin typeface="Arial Narrow" panose="020B0606020202030204" pitchFamily="34" charset="0"/>
              </a:rPr>
              <a:t>standeth</a:t>
            </a:r>
            <a:r>
              <a:rPr lang="en-US" altLang="en-US" sz="2400" dirty="0">
                <a:latin typeface="Arial Narrow" panose="020B0606020202030204" pitchFamily="34" charset="0"/>
              </a:rPr>
              <a:t> sure, having this seal, The Lord </a:t>
            </a:r>
            <a:r>
              <a:rPr lang="en-US" altLang="en-US" sz="2400" dirty="0" err="1">
                <a:latin typeface="Arial Narrow" panose="020B0606020202030204" pitchFamily="34" charset="0"/>
              </a:rPr>
              <a:t>knoweth</a:t>
            </a:r>
            <a:r>
              <a:rPr lang="en-US" altLang="en-US" sz="2400" dirty="0">
                <a:latin typeface="Arial Narrow" panose="020B0606020202030204" pitchFamily="34" charset="0"/>
              </a:rPr>
              <a:t> them that are his. And, </a:t>
            </a:r>
            <a:r>
              <a:rPr lang="en-US" altLang="en-US" sz="2400" b="1" dirty="0">
                <a:latin typeface="Arial Narrow" panose="020B0606020202030204" pitchFamily="34" charset="0"/>
              </a:rPr>
              <a:t>LET EVERY ONE THAT NAMETH THE NAME OF CHRIST DEPART FROM INIQUITY</a:t>
            </a:r>
            <a:r>
              <a:rPr lang="en-US" altLang="en-US" sz="2400" dirty="0">
                <a:latin typeface="Arial Narrow" panose="020B0606020202030204" pitchFamily="34" charset="0"/>
              </a:rPr>
              <a:t>.” </a:t>
            </a:r>
          </a:p>
          <a:p>
            <a:pPr algn="r"/>
            <a:r>
              <a:rPr lang="en-US" altLang="en-US" sz="2400" b="1" u="sng" dirty="0">
                <a:latin typeface="Arial Narrow" panose="020B0606020202030204" pitchFamily="34" charset="0"/>
              </a:rPr>
              <a:t>Cf. Mt. 7:21-23 (Tit. 2:11-14)</a:t>
            </a:r>
          </a:p>
        </p:txBody>
      </p:sp>
    </p:spTree>
    <p:extLst>
      <p:ext uri="{BB962C8B-B14F-4D97-AF65-F5344CB8AC3E}">
        <p14:creationId xmlns:p14="http://schemas.microsoft.com/office/powerpoint/2010/main" val="4233770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par>
                          <p:cTn id="28" fill="hold">
                            <p:stCondLst>
                              <p:cond delay="200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500"/>
                                        <p:tgtEl>
                                          <p:spTgt spid="2"/>
                                        </p:tgtEl>
                                      </p:cBhvr>
                                    </p:animEffect>
                                  </p:childTnLst>
                                </p:cTn>
                              </p:par>
                              <p:par>
                                <p:cTn id="32" presetID="10" presetClass="entr" presetSubtype="0"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animBg="1"/>
      <p:bldP spid="12" grpId="0"/>
      <p:bldP spid="2" grpId="0" animBg="1"/>
      <p:bldP spid="6" grpId="0" animBg="1"/>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14400"/>
            <a:ext cx="9144000" cy="523220"/>
          </a:xfrm>
          <a:prstGeom prst="rect">
            <a:avLst/>
          </a:prstGeom>
          <a:noFill/>
        </p:spPr>
        <p:txBody>
          <a:bodyPr wrap="square" rtlCol="0">
            <a:spAutoFit/>
          </a:bodyPr>
          <a:lstStyle/>
          <a:p>
            <a:r>
              <a:rPr lang="en-US" sz="2800" b="1" dirty="0">
                <a:latin typeface="Arial Narrow" panose="020B0606020202030204" pitchFamily="34" charset="0"/>
              </a:rPr>
              <a:t>7.) SINFUL DIVORCE IS SOMETHING GOD HATES!</a:t>
            </a:r>
            <a:endParaRPr lang="en-US" sz="2800" dirty="0">
              <a:latin typeface="Arial Narrow" panose="020B0606020202030204" pitchFamily="34" charset="0"/>
            </a:endParaRPr>
          </a:p>
        </p:txBody>
      </p:sp>
      <p:sp>
        <p:nvSpPr>
          <p:cNvPr id="12" name="TextBox 11">
            <a:extLst>
              <a:ext uri="{FF2B5EF4-FFF2-40B4-BE49-F238E27FC236}">
                <a16:creationId xmlns:a16="http://schemas.microsoft.com/office/drawing/2014/main" id="{873AC19A-7EFA-45DB-8C7D-0632B69E5019}"/>
              </a:ext>
            </a:extLst>
          </p:cNvPr>
          <p:cNvSpPr txBox="1"/>
          <p:nvPr/>
        </p:nvSpPr>
        <p:spPr>
          <a:xfrm>
            <a:off x="0" y="5638800"/>
            <a:ext cx="9144000" cy="892552"/>
          </a:xfrm>
          <a:prstGeom prst="rect">
            <a:avLst/>
          </a:prstGeom>
          <a:solidFill>
            <a:schemeClr val="bg1">
              <a:lumMod val="85000"/>
            </a:schemeClr>
          </a:solidFill>
          <a:effectLst>
            <a:softEdge rad="63500"/>
          </a:effectLst>
        </p:spPr>
        <p:txBody>
          <a:bodyPr wrap="square" rtlCol="0">
            <a:spAutoFit/>
          </a:bodyPr>
          <a:lstStyle/>
          <a:p>
            <a:pPr algn="ctr"/>
            <a:r>
              <a:rPr lang="en-US" altLang="en-US" sz="2600" dirty="0">
                <a:latin typeface="Arial Narrow" panose="020B0606020202030204" pitchFamily="34" charset="0"/>
              </a:rPr>
              <a:t>Since Iniquity (Lawlessness) Is That Which The Lord Hates,</a:t>
            </a:r>
            <a:br>
              <a:rPr lang="en-US" altLang="en-US" sz="2600" dirty="0">
                <a:latin typeface="Arial Narrow" panose="020B0606020202030204" pitchFamily="34" charset="0"/>
              </a:rPr>
            </a:br>
            <a:r>
              <a:rPr lang="en-US" altLang="en-US" sz="2600" dirty="0">
                <a:latin typeface="Arial Narrow" panose="020B0606020202030204" pitchFamily="34" charset="0"/>
              </a:rPr>
              <a:t> We Ought To Hate It As Well (</a:t>
            </a:r>
            <a:r>
              <a:rPr lang="en-US" altLang="en-US" sz="2600" b="1" dirty="0">
                <a:latin typeface="Arial Narrow" panose="020B0606020202030204" pitchFamily="34" charset="0"/>
              </a:rPr>
              <a:t>Rom. 12:9</a:t>
            </a:r>
            <a:r>
              <a:rPr lang="en-US" altLang="en-US" sz="2600" dirty="0">
                <a:latin typeface="Arial Narrow" panose="020B0606020202030204" pitchFamily="34" charset="0"/>
              </a:rPr>
              <a:t>).  </a:t>
            </a:r>
            <a:r>
              <a:rPr lang="en-US" altLang="en-US" sz="2600" b="1" u="sng" dirty="0">
                <a:latin typeface="Arial Narrow" panose="020B0606020202030204" pitchFamily="34" charset="0"/>
              </a:rPr>
              <a:t>Cf. Psa. 97:10 (Rev. 2:10)</a:t>
            </a:r>
          </a:p>
        </p:txBody>
      </p:sp>
      <p:sp>
        <p:nvSpPr>
          <p:cNvPr id="3" name="TextBox 2">
            <a:extLst>
              <a:ext uri="{FF2B5EF4-FFF2-40B4-BE49-F238E27FC236}">
                <a16:creationId xmlns:a16="http://schemas.microsoft.com/office/drawing/2014/main" id="{970FA172-A616-BF46-0190-0600170347CC}"/>
              </a:ext>
            </a:extLst>
          </p:cNvPr>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5" name="TextBox 4">
            <a:extLst>
              <a:ext uri="{FF2B5EF4-FFF2-40B4-BE49-F238E27FC236}">
                <a16:creationId xmlns:a16="http://schemas.microsoft.com/office/drawing/2014/main" id="{F2CB214B-1103-0CD9-2E53-BF73DECBB46F}"/>
              </a:ext>
            </a:extLst>
          </p:cNvPr>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2" name="Rectangle 1">
            <a:extLst>
              <a:ext uri="{FF2B5EF4-FFF2-40B4-BE49-F238E27FC236}">
                <a16:creationId xmlns:a16="http://schemas.microsoft.com/office/drawing/2014/main" id="{B08D0DAA-005F-502E-6347-11EC1876967B}"/>
              </a:ext>
            </a:extLst>
          </p:cNvPr>
          <p:cNvSpPr/>
          <p:nvPr/>
        </p:nvSpPr>
        <p:spPr>
          <a:xfrm>
            <a:off x="1981200" y="2578608"/>
            <a:ext cx="70866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23109F9D-1F46-A07C-3AB2-A813F374CE19}"/>
              </a:ext>
            </a:extLst>
          </p:cNvPr>
          <p:cNvSpPr/>
          <p:nvPr/>
        </p:nvSpPr>
        <p:spPr>
          <a:xfrm>
            <a:off x="76200" y="2944368"/>
            <a:ext cx="12192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67B2E422-B8D3-4594-CB05-D6BEADD7B33E}"/>
              </a:ext>
            </a:extLst>
          </p:cNvPr>
          <p:cNvSpPr/>
          <p:nvPr/>
        </p:nvSpPr>
        <p:spPr>
          <a:xfrm>
            <a:off x="2971800" y="4498848"/>
            <a:ext cx="60960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a:extLst>
              <a:ext uri="{FF2B5EF4-FFF2-40B4-BE49-F238E27FC236}">
                <a16:creationId xmlns:a16="http://schemas.microsoft.com/office/drawing/2014/main" id="{038E5591-2AF1-603C-F1D7-BEE1ED9BFA3E}"/>
              </a:ext>
            </a:extLst>
          </p:cNvPr>
          <p:cNvSpPr/>
          <p:nvPr/>
        </p:nvSpPr>
        <p:spPr>
          <a:xfrm>
            <a:off x="76200" y="4864608"/>
            <a:ext cx="29718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a:extLst>
              <a:ext uri="{FF2B5EF4-FFF2-40B4-BE49-F238E27FC236}">
                <a16:creationId xmlns:a16="http://schemas.microsoft.com/office/drawing/2014/main" id="{3A948FB3-7643-7D01-C8D9-E8AD89F027CF}"/>
              </a:ext>
            </a:extLst>
          </p:cNvPr>
          <p:cNvSpPr/>
          <p:nvPr/>
        </p:nvSpPr>
        <p:spPr>
          <a:xfrm>
            <a:off x="2057400" y="4119562"/>
            <a:ext cx="70104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a:extLst>
              <a:ext uri="{FF2B5EF4-FFF2-40B4-BE49-F238E27FC236}">
                <a16:creationId xmlns:a16="http://schemas.microsoft.com/office/drawing/2014/main" id="{063B5E25-82FC-8683-F243-61B726C65B17}"/>
              </a:ext>
            </a:extLst>
          </p:cNvPr>
          <p:cNvSpPr/>
          <p:nvPr/>
        </p:nvSpPr>
        <p:spPr>
          <a:xfrm>
            <a:off x="76200" y="4500562"/>
            <a:ext cx="18288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0">
            <a:extLst>
              <a:ext uri="{FF2B5EF4-FFF2-40B4-BE49-F238E27FC236}">
                <a16:creationId xmlns:a16="http://schemas.microsoft.com/office/drawing/2014/main" id="{6B4F9433-30A2-47DC-8328-9A5D3D989D79}"/>
              </a:ext>
            </a:extLst>
          </p:cNvPr>
          <p:cNvSpPr txBox="1"/>
          <p:nvPr/>
        </p:nvSpPr>
        <p:spPr>
          <a:xfrm>
            <a:off x="0" y="4038600"/>
            <a:ext cx="9144000" cy="1200329"/>
          </a:xfrm>
          <a:prstGeom prst="rect">
            <a:avLst/>
          </a:prstGeom>
          <a:noFill/>
        </p:spPr>
        <p:txBody>
          <a:bodyPr wrap="square" rtlCol="0">
            <a:spAutoFit/>
          </a:bodyPr>
          <a:lstStyle/>
          <a:p>
            <a:pPr algn="just"/>
            <a:r>
              <a:rPr lang="en-US" altLang="en-US" sz="2400" b="1" u="sng" dirty="0">
                <a:latin typeface="Arial Narrow" panose="020B0606020202030204" pitchFamily="34" charset="0"/>
              </a:rPr>
              <a:t>Cf. God Said</a:t>
            </a:r>
            <a:r>
              <a:rPr lang="en-US" altLang="en-US" sz="2400" dirty="0">
                <a:latin typeface="Arial Narrow" panose="020B0606020202030204" pitchFamily="34" charset="0"/>
              </a:rPr>
              <a:t>, “...</a:t>
            </a:r>
            <a:r>
              <a:rPr lang="en-US" altLang="en-US" sz="2400" b="1" dirty="0">
                <a:latin typeface="Arial Narrow" panose="020B0606020202030204" pitchFamily="34" charset="0"/>
              </a:rPr>
              <a:t>LET NONE DEAL TREACHEROUSLY AGAINST THE WIFE OF HIS YOUTH</a:t>
            </a:r>
            <a:r>
              <a:rPr lang="en-US" altLang="en-US" sz="2400" dirty="0">
                <a:latin typeface="Arial Narrow" panose="020B0606020202030204" pitchFamily="34" charset="0"/>
              </a:rPr>
              <a:t>…16 For </a:t>
            </a:r>
            <a:r>
              <a:rPr lang="en-US" altLang="en-US" sz="2400" b="1" dirty="0">
                <a:latin typeface="Arial Narrow" panose="020B0606020202030204" pitchFamily="34" charset="0"/>
              </a:rPr>
              <a:t>THE LORD, THE GOD OF ISRAEL</a:t>
            </a:r>
            <a:r>
              <a:rPr lang="en-US" altLang="en-US" sz="2400" dirty="0">
                <a:latin typeface="Arial Narrow" panose="020B0606020202030204" pitchFamily="34" charset="0"/>
              </a:rPr>
              <a:t>, </a:t>
            </a:r>
            <a:r>
              <a:rPr lang="en-US" altLang="en-US" sz="2400" b="1" dirty="0">
                <a:latin typeface="Arial Narrow" panose="020B0606020202030204" pitchFamily="34" charset="0"/>
              </a:rPr>
              <a:t>SAITH THAT HE HATETH PUTTING AWAY</a:t>
            </a:r>
            <a:r>
              <a:rPr lang="en-US" altLang="en-US" sz="2400" dirty="0">
                <a:latin typeface="Arial Narrow" panose="020B0606020202030204" pitchFamily="34" charset="0"/>
              </a:rPr>
              <a:t>...” (</a:t>
            </a:r>
            <a:r>
              <a:rPr lang="en-US" altLang="en-US" sz="2400" b="1" dirty="0">
                <a:latin typeface="Arial Narrow" panose="020B0606020202030204" pitchFamily="34" charset="0"/>
              </a:rPr>
              <a:t>Mal. 2:14-16</a:t>
            </a:r>
            <a:r>
              <a:rPr lang="en-US" altLang="en-US" sz="2400" dirty="0">
                <a:latin typeface="Arial Narrow" panose="020B0606020202030204" pitchFamily="34" charset="0"/>
              </a:rPr>
              <a:t>).</a:t>
            </a:r>
            <a:endParaRPr lang="en-US" altLang="en-US" sz="1100" dirty="0">
              <a:effectLst>
                <a:outerShdw blurRad="38100" dist="38100" dir="2700000" algn="tl">
                  <a:srgbClr val="C0C0C0"/>
                </a:outerShdw>
              </a:effectLst>
              <a:latin typeface="Arial Narrow" panose="020B0606020202030204" pitchFamily="34" charset="0"/>
            </a:endParaRPr>
          </a:p>
        </p:txBody>
      </p:sp>
      <p:sp>
        <p:nvSpPr>
          <p:cNvPr id="10" name="TextBox 9">
            <a:extLst>
              <a:ext uri="{FF2B5EF4-FFF2-40B4-BE49-F238E27FC236}">
                <a16:creationId xmlns:a16="http://schemas.microsoft.com/office/drawing/2014/main" id="{865C05A4-C12E-480B-A1C7-DE4026503781}"/>
              </a:ext>
            </a:extLst>
          </p:cNvPr>
          <p:cNvSpPr txBox="1"/>
          <p:nvPr/>
        </p:nvSpPr>
        <p:spPr>
          <a:xfrm>
            <a:off x="0" y="1752600"/>
            <a:ext cx="9144000" cy="1938992"/>
          </a:xfrm>
          <a:prstGeom prst="rect">
            <a:avLst/>
          </a:prstGeom>
          <a:noFill/>
        </p:spPr>
        <p:txBody>
          <a:bodyPr wrap="square" rtlCol="0">
            <a:spAutoFit/>
          </a:bodyPr>
          <a:lstStyle/>
          <a:p>
            <a:pPr algn="just"/>
            <a:r>
              <a:rPr lang="en-US" altLang="en-US" sz="2400" b="1" u="sng" dirty="0">
                <a:latin typeface="Arial Narrow" panose="020B0606020202030204" pitchFamily="34" charset="0"/>
              </a:rPr>
              <a:t>Heb. 1:8-9</a:t>
            </a:r>
            <a:r>
              <a:rPr lang="en-US" altLang="en-US" sz="2400" dirty="0">
                <a:latin typeface="Arial Narrow" panose="020B0606020202030204" pitchFamily="34" charset="0"/>
              </a:rPr>
              <a:t>, “But </a:t>
            </a:r>
            <a:r>
              <a:rPr lang="en-US" altLang="en-US" sz="2400" b="1" dirty="0">
                <a:latin typeface="Arial Narrow" panose="020B0606020202030204" pitchFamily="34" charset="0"/>
              </a:rPr>
              <a:t>UNTO THE SON HE SAITH</a:t>
            </a:r>
            <a:r>
              <a:rPr lang="en-US" altLang="en-US" sz="2400" dirty="0">
                <a:latin typeface="Arial Narrow" panose="020B0606020202030204" pitchFamily="34" charset="0"/>
              </a:rPr>
              <a:t>, </a:t>
            </a:r>
            <a:r>
              <a:rPr lang="en-US" altLang="en-US" sz="2400" b="1" dirty="0">
                <a:latin typeface="Arial Narrow" panose="020B0606020202030204" pitchFamily="34" charset="0"/>
              </a:rPr>
              <a:t>THY THRONE</a:t>
            </a:r>
            <a:r>
              <a:rPr lang="en-US" altLang="en-US" sz="2400" dirty="0">
                <a:latin typeface="Arial Narrow" panose="020B0606020202030204" pitchFamily="34" charset="0"/>
              </a:rPr>
              <a:t>, </a:t>
            </a:r>
            <a:r>
              <a:rPr lang="en-US" altLang="en-US" sz="2400" b="1" dirty="0">
                <a:latin typeface="Arial Narrow" panose="020B0606020202030204" pitchFamily="34" charset="0"/>
              </a:rPr>
              <a:t>O GOD</a:t>
            </a:r>
            <a:r>
              <a:rPr lang="en-US" altLang="en-US" sz="2400" dirty="0">
                <a:latin typeface="Arial Narrow" panose="020B0606020202030204" pitchFamily="34" charset="0"/>
              </a:rPr>
              <a:t>, </a:t>
            </a:r>
            <a:r>
              <a:rPr lang="en-US" altLang="en-US" sz="2400" b="1" dirty="0">
                <a:latin typeface="Arial Narrow" panose="020B0606020202030204" pitchFamily="34" charset="0"/>
              </a:rPr>
              <a:t>is for ever and ever</a:t>
            </a:r>
            <a:r>
              <a:rPr lang="en-US" altLang="en-US" sz="2400" dirty="0">
                <a:latin typeface="Arial Narrow" panose="020B0606020202030204" pitchFamily="34" charset="0"/>
              </a:rPr>
              <a:t>: </a:t>
            </a:r>
            <a:r>
              <a:rPr lang="en-US" altLang="en-US" sz="2400" b="1" dirty="0">
                <a:latin typeface="Arial Narrow" panose="020B0606020202030204" pitchFamily="34" charset="0"/>
              </a:rPr>
              <a:t>A SCEPTER OF RIGHTEOUSNESS IS THE SCEPTER OF THY KINGDOM</a:t>
            </a:r>
            <a:r>
              <a:rPr lang="en-US" altLang="en-US" sz="2400" dirty="0">
                <a:latin typeface="Arial Narrow" panose="020B0606020202030204" pitchFamily="34" charset="0"/>
              </a:rPr>
              <a:t>. 9 </a:t>
            </a:r>
            <a:r>
              <a:rPr lang="en-US" altLang="en-US" sz="2400" b="1" dirty="0">
                <a:latin typeface="Arial Narrow" panose="020B0606020202030204" pitchFamily="34" charset="0"/>
              </a:rPr>
              <a:t>THOU HAST LOVED RIGHTEOUSNESS</a:t>
            </a:r>
            <a:r>
              <a:rPr lang="en-US" altLang="en-US" sz="2400" dirty="0">
                <a:latin typeface="Arial Narrow" panose="020B0606020202030204" pitchFamily="34" charset="0"/>
              </a:rPr>
              <a:t>, </a:t>
            </a:r>
            <a:r>
              <a:rPr lang="en-US" altLang="en-US" sz="2400" b="1" dirty="0">
                <a:latin typeface="Arial Narrow" panose="020B0606020202030204" pitchFamily="34" charset="0"/>
              </a:rPr>
              <a:t>AND HATED INIQUITY</a:t>
            </a:r>
            <a:r>
              <a:rPr lang="en-US" altLang="en-US" sz="2400" dirty="0">
                <a:latin typeface="Arial Narrow" panose="020B0606020202030204" pitchFamily="34" charset="0"/>
              </a:rPr>
              <a:t>; </a:t>
            </a:r>
            <a:r>
              <a:rPr lang="en-US" altLang="en-US" sz="2400" b="1" dirty="0">
                <a:latin typeface="Arial Narrow" panose="020B0606020202030204" pitchFamily="34" charset="0"/>
              </a:rPr>
              <a:t>therefore God</a:t>
            </a:r>
            <a:r>
              <a:rPr lang="en-US" altLang="en-US" sz="2400" dirty="0">
                <a:latin typeface="Arial Narrow" panose="020B0606020202030204" pitchFamily="34" charset="0"/>
              </a:rPr>
              <a:t>, </a:t>
            </a:r>
            <a:r>
              <a:rPr lang="en-US" altLang="en-US" sz="2400" b="1" dirty="0">
                <a:latin typeface="Arial Narrow" panose="020B0606020202030204" pitchFamily="34" charset="0"/>
              </a:rPr>
              <a:t>even thy God</a:t>
            </a:r>
            <a:r>
              <a:rPr lang="en-US" altLang="en-US" sz="2400" dirty="0">
                <a:latin typeface="Arial Narrow" panose="020B0606020202030204" pitchFamily="34" charset="0"/>
              </a:rPr>
              <a:t>, </a:t>
            </a:r>
            <a:r>
              <a:rPr lang="en-US" altLang="en-US" sz="2400" b="1" dirty="0">
                <a:latin typeface="Arial Narrow" panose="020B0606020202030204" pitchFamily="34" charset="0"/>
              </a:rPr>
              <a:t>hath anointed thee with the oil of gladness above thy fellows</a:t>
            </a:r>
            <a:r>
              <a:rPr lang="en-US" altLang="en-US" sz="2400" dirty="0">
                <a:latin typeface="Arial Narrow" panose="020B0606020202030204" pitchFamily="34" charset="0"/>
              </a:rPr>
              <a:t>.”</a:t>
            </a:r>
            <a:endParaRPr lang="en-US" altLang="en-US" sz="2400" b="1" u="sng" dirty="0">
              <a:latin typeface="Arial Narrow" panose="020B0606020202030204" pitchFamily="34" charset="0"/>
            </a:endParaRPr>
          </a:p>
        </p:txBody>
      </p:sp>
    </p:spTree>
    <p:extLst>
      <p:ext uri="{BB962C8B-B14F-4D97-AF65-F5344CB8AC3E}">
        <p14:creationId xmlns:p14="http://schemas.microsoft.com/office/powerpoint/2010/main" val="14156593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par>
                          <p:cTn id="28" fill="hold">
                            <p:stCondLst>
                              <p:cond delay="200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500"/>
                                        <p:tgtEl>
                                          <p:spTgt spid="2"/>
                                        </p:tgtEl>
                                      </p:cBhvr>
                                    </p:animEffect>
                                  </p:childTnLst>
                                </p:cTn>
                              </p:par>
                              <p:par>
                                <p:cTn id="32" presetID="10" presetClass="entr" presetSubtype="0"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par>
                                <p:cTn id="35" presetID="10" presetClass="entr" presetSubtype="0"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par>
                                <p:cTn id="38" presetID="10" presetClass="entr" presetSubtype="0" fill="hold"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par>
                                <p:cTn id="41" presetID="10" presetClass="entr" presetSubtype="0" fill="hold"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500"/>
                                        <p:tgtEl>
                                          <p:spTgt spid="9"/>
                                        </p:tgtEl>
                                      </p:cBhvr>
                                    </p:animEffect>
                                  </p:childTnLst>
                                </p:cTn>
                              </p:par>
                              <p:par>
                                <p:cTn id="44" presetID="10" presetClass="entr" presetSubtype="0" fill="hold"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animBg="1"/>
      <p:bldP spid="2" grpId="0" animBg="1"/>
      <p:bldP spid="6" grpId="0" animBg="1"/>
      <p:bldP spid="7" grpId="0" animBg="1"/>
      <p:bldP spid="8" grpId="0" animBg="1"/>
      <p:bldP spid="9" grpId="0" animBg="1"/>
      <p:bldP spid="14" grpId="0" animBg="1"/>
      <p:bldP spid="11"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6" name="TextBox 5"/>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pic>
        <p:nvPicPr>
          <p:cNvPr id="5" name="Picture 2" descr="pic1">
            <a:extLst>
              <a:ext uri="{FF2B5EF4-FFF2-40B4-BE49-F238E27FC236}">
                <a16:creationId xmlns:a16="http://schemas.microsoft.com/office/drawing/2014/main" id="{6623EA91-8583-9FED-6E15-9A27F57402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676400"/>
            <a:ext cx="6324600" cy="4216400"/>
          </a:xfrm>
          <a:prstGeom prst="rect">
            <a:avLst/>
          </a:prstGeom>
          <a:noFill/>
          <a:ln>
            <a:noFill/>
          </a:ln>
          <a:effectLst>
            <a:softEdge rad="63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a:extLst>
              <a:ext uri="{FF2B5EF4-FFF2-40B4-BE49-F238E27FC236}">
                <a16:creationId xmlns:a16="http://schemas.microsoft.com/office/drawing/2014/main" id="{23FB6227-0532-0154-42E3-F312DBE1466D}"/>
              </a:ext>
            </a:extLst>
          </p:cNvPr>
          <p:cNvSpPr>
            <a:spLocks noGrp="1" noChangeArrowheads="1"/>
          </p:cNvSpPr>
          <p:nvPr>
            <p:ph type="subTitle" idx="1"/>
          </p:nvPr>
        </p:nvSpPr>
        <p:spPr>
          <a:xfrm>
            <a:off x="685800" y="5791200"/>
            <a:ext cx="6355080" cy="533400"/>
          </a:xfrm>
          <a:solidFill>
            <a:schemeClr val="tx1"/>
          </a:solidFill>
          <a:effectLst>
            <a:softEdge rad="63500"/>
          </a:effectLst>
        </p:spPr>
        <p:txBody>
          <a:bodyPr/>
          <a:lstStyle/>
          <a:p>
            <a:pPr eaLnBrk="1" hangingPunct="1">
              <a:lnSpc>
                <a:spcPct val="90000"/>
              </a:lnSpc>
            </a:pPr>
            <a:r>
              <a:rPr lang="en-US" altLang="en-US" sz="3200" b="1">
                <a:solidFill>
                  <a:schemeClr val="bg1"/>
                </a:solidFill>
              </a:rPr>
              <a:t>STALAGMITES</a:t>
            </a:r>
          </a:p>
        </p:txBody>
      </p:sp>
      <p:sp>
        <p:nvSpPr>
          <p:cNvPr id="10" name="Rectangle 4">
            <a:extLst>
              <a:ext uri="{FF2B5EF4-FFF2-40B4-BE49-F238E27FC236}">
                <a16:creationId xmlns:a16="http://schemas.microsoft.com/office/drawing/2014/main" id="{05BDE364-E163-E7BD-753C-DFB460FF971A}"/>
              </a:ext>
            </a:extLst>
          </p:cNvPr>
          <p:cNvSpPr>
            <a:spLocks noChangeArrowheads="1"/>
          </p:cNvSpPr>
          <p:nvPr/>
        </p:nvSpPr>
        <p:spPr bwMode="auto">
          <a:xfrm>
            <a:off x="685800" y="1219200"/>
            <a:ext cx="6324600" cy="533400"/>
          </a:xfrm>
          <a:prstGeom prst="rect">
            <a:avLst/>
          </a:prstGeom>
          <a:solidFill>
            <a:schemeClr val="tx1"/>
          </a:solidFill>
          <a:ln>
            <a:noFill/>
          </a:ln>
          <a:effectLst>
            <a:outerShdw dist="35921" dir="2700000" algn="ctr" rotWithShape="0">
              <a:schemeClr val="bg2"/>
            </a:outerShdw>
            <a:softEdge rad="63500"/>
          </a:effectLst>
          <a:extLs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90000"/>
              </a:lnSpc>
              <a:buFontTx/>
              <a:buNone/>
            </a:pPr>
            <a:r>
              <a:rPr lang="en-US" altLang="en-US" b="1" dirty="0">
                <a:solidFill>
                  <a:schemeClr val="bg1"/>
                </a:solidFill>
              </a:rPr>
              <a:t>STALACTITES</a:t>
            </a:r>
          </a:p>
        </p:txBody>
      </p:sp>
      <p:grpSp>
        <p:nvGrpSpPr>
          <p:cNvPr id="11" name="Group 5">
            <a:extLst>
              <a:ext uri="{FF2B5EF4-FFF2-40B4-BE49-F238E27FC236}">
                <a16:creationId xmlns:a16="http://schemas.microsoft.com/office/drawing/2014/main" id="{5CA8F10D-6FC0-DB25-806C-C2A47C45550D}"/>
              </a:ext>
            </a:extLst>
          </p:cNvPr>
          <p:cNvGrpSpPr>
            <a:grpSpLocks/>
          </p:cNvGrpSpPr>
          <p:nvPr/>
        </p:nvGrpSpPr>
        <p:grpSpPr bwMode="auto">
          <a:xfrm>
            <a:off x="26988" y="2362200"/>
            <a:ext cx="2259012" cy="2133600"/>
            <a:chOff x="17" y="1248"/>
            <a:chExt cx="1632" cy="1440"/>
          </a:xfrm>
        </p:grpSpPr>
        <p:sp>
          <p:nvSpPr>
            <p:cNvPr id="12" name="Oval 6">
              <a:extLst>
                <a:ext uri="{FF2B5EF4-FFF2-40B4-BE49-F238E27FC236}">
                  <a16:creationId xmlns:a16="http://schemas.microsoft.com/office/drawing/2014/main" id="{3CEF7B9B-6CC0-921A-AC4B-96EE75AF1D18}"/>
                </a:ext>
              </a:extLst>
            </p:cNvPr>
            <p:cNvSpPr>
              <a:spLocks noChangeArrowheads="1"/>
            </p:cNvSpPr>
            <p:nvPr/>
          </p:nvSpPr>
          <p:spPr bwMode="auto">
            <a:xfrm>
              <a:off x="48" y="1248"/>
              <a:ext cx="1584" cy="1440"/>
            </a:xfrm>
            <a:prstGeom prst="ellipse">
              <a:avLst/>
            </a:prstGeom>
            <a:solidFill>
              <a:schemeClr val="bg1"/>
            </a:solidFill>
            <a:ln w="603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 name="Text Box 7">
              <a:extLst>
                <a:ext uri="{FF2B5EF4-FFF2-40B4-BE49-F238E27FC236}">
                  <a16:creationId xmlns:a16="http://schemas.microsoft.com/office/drawing/2014/main" id="{FD6EB886-9449-657B-0E55-7E3E594DD41A}"/>
                </a:ext>
              </a:extLst>
            </p:cNvPr>
            <p:cNvSpPr txBox="1">
              <a:spLocks noChangeArrowheads="1"/>
            </p:cNvSpPr>
            <p:nvPr/>
          </p:nvSpPr>
          <p:spPr bwMode="auto">
            <a:xfrm>
              <a:off x="17" y="1505"/>
              <a:ext cx="1632"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t>A</a:t>
              </a:r>
              <a:br>
                <a:rPr lang="en-US" altLang="en-US" sz="2000" b="1" dirty="0"/>
              </a:br>
              <a:r>
                <a:rPr lang="en-US" altLang="en-US" sz="2400" b="1" dirty="0"/>
                <a:t>MARRIAGE</a:t>
              </a:r>
            </a:p>
          </p:txBody>
        </p:sp>
        <p:sp>
          <p:nvSpPr>
            <p:cNvPr id="14" name="Line 8">
              <a:extLst>
                <a:ext uri="{FF2B5EF4-FFF2-40B4-BE49-F238E27FC236}">
                  <a16:creationId xmlns:a16="http://schemas.microsoft.com/office/drawing/2014/main" id="{0876FBBE-AE1A-CED0-1E2F-51B19909CF91}"/>
                </a:ext>
              </a:extLst>
            </p:cNvPr>
            <p:cNvSpPr>
              <a:spLocks noChangeShapeType="1"/>
            </p:cNvSpPr>
            <p:nvPr/>
          </p:nvSpPr>
          <p:spPr bwMode="auto">
            <a:xfrm>
              <a:off x="624" y="2304"/>
              <a:ext cx="480" cy="0"/>
            </a:xfrm>
            <a:prstGeom prst="line">
              <a:avLst/>
            </a:prstGeom>
            <a:noFill/>
            <a:ln w="139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 name="TextBox 14">
            <a:extLst>
              <a:ext uri="{FF2B5EF4-FFF2-40B4-BE49-F238E27FC236}">
                <a16:creationId xmlns:a16="http://schemas.microsoft.com/office/drawing/2014/main" id="{601591B4-3829-C8C4-9F8D-2D18EABBF888}"/>
              </a:ext>
            </a:extLst>
          </p:cNvPr>
          <p:cNvSpPr txBox="1"/>
          <p:nvPr/>
        </p:nvSpPr>
        <p:spPr>
          <a:xfrm>
            <a:off x="7040880" y="1301889"/>
            <a:ext cx="195072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u="sng" dirty="0">
                <a:latin typeface="Arial Narrow" panose="020B0606020202030204" pitchFamily="34" charset="0"/>
              </a:rPr>
              <a:t>GEOLOGY</a:t>
            </a:r>
            <a:r>
              <a:rPr lang="en-US" sz="2400" dirty="0">
                <a:latin typeface="Arial Narrow" panose="020B0606020202030204" pitchFamily="34" charset="0"/>
              </a:rPr>
              <a:t> </a:t>
            </a:r>
          </a:p>
        </p:txBody>
      </p:sp>
      <p:sp>
        <p:nvSpPr>
          <p:cNvPr id="3" name="TextBox 2">
            <a:extLst>
              <a:ext uri="{FF2B5EF4-FFF2-40B4-BE49-F238E27FC236}">
                <a16:creationId xmlns:a16="http://schemas.microsoft.com/office/drawing/2014/main" id="{015784B6-B822-DBBF-D819-C2D439B30E44}"/>
              </a:ext>
            </a:extLst>
          </p:cNvPr>
          <p:cNvSpPr txBox="1"/>
          <p:nvPr/>
        </p:nvSpPr>
        <p:spPr>
          <a:xfrm>
            <a:off x="7040880" y="2131397"/>
            <a:ext cx="1950720" cy="830997"/>
          </a:xfrm>
          <a:prstGeom prst="rect">
            <a:avLst/>
          </a:prstGeom>
          <a:solidFill>
            <a:schemeClr val="bg1">
              <a:lumMod val="85000"/>
            </a:schemeClr>
          </a:solidFill>
          <a:effectLst>
            <a:softEdge rad="63500"/>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Arial Narrow" panose="020B0606020202030204" pitchFamily="34" charset="0"/>
              </a:rPr>
              <a:t>Limestone Formations</a:t>
            </a:r>
            <a:endParaRPr lang="en-US" sz="2400" dirty="0">
              <a:latin typeface="Arial Narrow" panose="020B0606020202030204" pitchFamily="34" charset="0"/>
            </a:endParaRPr>
          </a:p>
        </p:txBody>
      </p:sp>
      <p:sp>
        <p:nvSpPr>
          <p:cNvPr id="4" name="TextBox 3">
            <a:extLst>
              <a:ext uri="{FF2B5EF4-FFF2-40B4-BE49-F238E27FC236}">
                <a16:creationId xmlns:a16="http://schemas.microsoft.com/office/drawing/2014/main" id="{5F362284-3466-5CB2-335D-B560A1F7FEBE}"/>
              </a:ext>
            </a:extLst>
          </p:cNvPr>
          <p:cNvSpPr txBox="1"/>
          <p:nvPr/>
        </p:nvSpPr>
        <p:spPr>
          <a:xfrm>
            <a:off x="7040880" y="3236416"/>
            <a:ext cx="1950720" cy="30469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Arial Narrow" panose="020B0606020202030204" pitchFamily="34" charset="0"/>
              </a:rPr>
              <a:t>What Do You Call It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Arial Narrow" panose="020B0606020202030204" pitchFamily="34" charset="0"/>
              </a:rPr>
              <a:t>When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Arial Narrow" panose="020B0606020202030204" pitchFamily="34" charset="0"/>
              </a:rPr>
              <a:t>A Stalactite</a:t>
            </a:r>
            <a:br>
              <a:rPr lang="en-US" sz="2400" b="1" dirty="0">
                <a:latin typeface="Arial Narrow" panose="020B0606020202030204" pitchFamily="34" charset="0"/>
              </a:rPr>
            </a:br>
            <a:r>
              <a:rPr lang="en-US" sz="2400" b="1" dirty="0">
                <a:latin typeface="Arial Narrow" panose="020B0606020202030204" pitchFamily="34" charset="0"/>
              </a:rPr>
              <a:t>Is Joined</a:t>
            </a:r>
            <a:br>
              <a:rPr lang="en-US" sz="2400" b="1" dirty="0">
                <a:latin typeface="Arial Narrow" panose="020B0606020202030204" pitchFamily="34" charset="0"/>
              </a:rPr>
            </a:br>
            <a:r>
              <a:rPr lang="en-US" sz="2400" b="1" dirty="0">
                <a:latin typeface="Arial Narrow" panose="020B0606020202030204" pitchFamily="34" charset="0"/>
              </a:rPr>
              <a:t>Together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Arial Narrow" panose="020B0606020202030204" pitchFamily="34" charset="0"/>
              </a:rPr>
              <a:t>With</a:t>
            </a:r>
            <a:br>
              <a:rPr lang="en-US" sz="2400" b="1" dirty="0">
                <a:latin typeface="Arial Narrow" panose="020B0606020202030204" pitchFamily="34" charset="0"/>
              </a:rPr>
            </a:br>
            <a:r>
              <a:rPr lang="en-US" sz="2400" b="1" dirty="0">
                <a:latin typeface="Arial Narrow" panose="020B0606020202030204" pitchFamily="34" charset="0"/>
              </a:rPr>
              <a:t>A Stalagmite?</a:t>
            </a:r>
            <a:endParaRPr lang="en-US" sz="2400" dirty="0">
              <a:latin typeface="Arial Narrow" panose="020B0606020202030204" pitchFamily="34" charset="0"/>
            </a:endParaRPr>
          </a:p>
        </p:txBody>
      </p:sp>
    </p:spTree>
    <p:extLst>
      <p:ext uri="{BB962C8B-B14F-4D97-AF65-F5344CB8AC3E}">
        <p14:creationId xmlns:p14="http://schemas.microsoft.com/office/powerpoint/2010/main" val="18399738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par>
                                <p:cTn id="21" presetID="53" presetClass="entr" presetSubtype="16"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9">
                                            <p:bg/>
                                          </p:spTgt>
                                        </p:tgtEl>
                                        <p:attrNameLst>
                                          <p:attrName>style.visibility</p:attrName>
                                        </p:attrNameLst>
                                      </p:cBhvr>
                                      <p:to>
                                        <p:strVal val="visible"/>
                                      </p:to>
                                    </p:set>
                                    <p:anim calcmode="lin" valueType="num">
                                      <p:cBhvr>
                                        <p:cTn id="28" dur="500" fill="hold"/>
                                        <p:tgtEl>
                                          <p:spTgt spid="9">
                                            <p:bg/>
                                          </p:spTgt>
                                        </p:tgtEl>
                                        <p:attrNameLst>
                                          <p:attrName>ppt_w</p:attrName>
                                        </p:attrNameLst>
                                      </p:cBhvr>
                                      <p:tavLst>
                                        <p:tav tm="0">
                                          <p:val>
                                            <p:fltVal val="0"/>
                                          </p:val>
                                        </p:tav>
                                        <p:tav tm="100000">
                                          <p:val>
                                            <p:strVal val="#ppt_w"/>
                                          </p:val>
                                        </p:tav>
                                      </p:tavLst>
                                    </p:anim>
                                    <p:anim calcmode="lin" valueType="num">
                                      <p:cBhvr>
                                        <p:cTn id="29" dur="500" fill="hold"/>
                                        <p:tgtEl>
                                          <p:spTgt spid="9">
                                            <p:bg/>
                                          </p:spTgt>
                                        </p:tgtEl>
                                        <p:attrNameLst>
                                          <p:attrName>ppt_h</p:attrName>
                                        </p:attrNameLst>
                                      </p:cBhvr>
                                      <p:tavLst>
                                        <p:tav tm="0">
                                          <p:val>
                                            <p:fltVal val="0"/>
                                          </p:val>
                                        </p:tav>
                                        <p:tav tm="100000">
                                          <p:val>
                                            <p:strVal val="#ppt_h"/>
                                          </p:val>
                                        </p:tav>
                                      </p:tavLst>
                                    </p:anim>
                                    <p:animEffect transition="in" filter="fade">
                                      <p:cBhvr>
                                        <p:cTn id="30" dur="500"/>
                                        <p:tgtEl>
                                          <p:spTgt spid="9">
                                            <p:bg/>
                                          </p:spTgt>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anim calcmode="lin" valueType="num">
                                      <p:cBhvr>
                                        <p:cTn id="33"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35" dur="500"/>
                                        <p:tgtEl>
                                          <p:spTgt spid="9">
                                            <p:txEl>
                                              <p:pRg st="0" end="0"/>
                                            </p:txEl>
                                          </p:spTgt>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500" fill="hold"/>
                                        <p:tgtEl>
                                          <p:spTgt spid="15"/>
                                        </p:tgtEl>
                                        <p:attrNameLst>
                                          <p:attrName>ppt_w</p:attrName>
                                        </p:attrNameLst>
                                      </p:cBhvr>
                                      <p:tavLst>
                                        <p:tav tm="0">
                                          <p:val>
                                            <p:fltVal val="0"/>
                                          </p:val>
                                        </p:tav>
                                        <p:tav tm="100000">
                                          <p:val>
                                            <p:strVal val="#ppt_w"/>
                                          </p:val>
                                        </p:tav>
                                      </p:tavLst>
                                    </p:anim>
                                    <p:anim calcmode="lin" valueType="num">
                                      <p:cBhvr>
                                        <p:cTn id="39" dur="500" fill="hold"/>
                                        <p:tgtEl>
                                          <p:spTgt spid="15"/>
                                        </p:tgtEl>
                                        <p:attrNameLst>
                                          <p:attrName>ppt_h</p:attrName>
                                        </p:attrNameLst>
                                      </p:cBhvr>
                                      <p:tavLst>
                                        <p:tav tm="0">
                                          <p:val>
                                            <p:fltVal val="0"/>
                                          </p:val>
                                        </p:tav>
                                        <p:tav tm="100000">
                                          <p:val>
                                            <p:strVal val="#ppt_h"/>
                                          </p:val>
                                        </p:tav>
                                      </p:tavLst>
                                    </p:anim>
                                    <p:animEffect transition="in" filter="fade">
                                      <p:cBhvr>
                                        <p:cTn id="40" dur="500"/>
                                        <p:tgtEl>
                                          <p:spTgt spid="1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
                                        </p:tgtEl>
                                        <p:attrNameLst>
                                          <p:attrName>style.visibility</p:attrName>
                                        </p:attrNameLst>
                                      </p:cBhvr>
                                      <p:to>
                                        <p:strVal val="visible"/>
                                      </p:to>
                                    </p:set>
                                    <p:anim calcmode="lin" valueType="num">
                                      <p:cBhvr>
                                        <p:cTn id="48" dur="500" fill="hold"/>
                                        <p:tgtEl>
                                          <p:spTgt spid="4"/>
                                        </p:tgtEl>
                                        <p:attrNameLst>
                                          <p:attrName>ppt_w</p:attrName>
                                        </p:attrNameLst>
                                      </p:cBhvr>
                                      <p:tavLst>
                                        <p:tav tm="0">
                                          <p:val>
                                            <p:fltVal val="0"/>
                                          </p:val>
                                        </p:tav>
                                        <p:tav tm="100000">
                                          <p:val>
                                            <p:strVal val="#ppt_w"/>
                                          </p:val>
                                        </p:tav>
                                      </p:tavLst>
                                    </p:anim>
                                    <p:anim calcmode="lin" valueType="num">
                                      <p:cBhvr>
                                        <p:cTn id="49" dur="500" fill="hold"/>
                                        <p:tgtEl>
                                          <p:spTgt spid="4"/>
                                        </p:tgtEl>
                                        <p:attrNameLst>
                                          <p:attrName>ppt_h</p:attrName>
                                        </p:attrNameLst>
                                      </p:cBhvr>
                                      <p:tavLst>
                                        <p:tav tm="0">
                                          <p:val>
                                            <p:fltVal val="0"/>
                                          </p:val>
                                        </p:tav>
                                        <p:tav tm="100000">
                                          <p:val>
                                            <p:strVal val="#ppt_h"/>
                                          </p:val>
                                        </p:tav>
                                      </p:tavLst>
                                    </p:anim>
                                    <p:animEffect transition="in" filter="fade">
                                      <p:cBhvr>
                                        <p:cTn id="50" dur="500"/>
                                        <p:tgtEl>
                                          <p:spTgt spid="4"/>
                                        </p:tgtEl>
                                      </p:cBhvr>
                                    </p:animEffect>
                                  </p:childTnLst>
                                </p:cTn>
                              </p:par>
                            </p:childTnLst>
                          </p:cTn>
                        </p:par>
                        <p:par>
                          <p:cTn id="51" fill="hold">
                            <p:stCondLst>
                              <p:cond delay="1000"/>
                            </p:stCondLst>
                            <p:childTnLst>
                              <p:par>
                                <p:cTn id="52" presetID="53" presetClass="entr" presetSubtype="16" fill="hold" nodeType="after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500" fill="hold"/>
                                        <p:tgtEl>
                                          <p:spTgt spid="11"/>
                                        </p:tgtEl>
                                        <p:attrNameLst>
                                          <p:attrName>ppt_w</p:attrName>
                                        </p:attrNameLst>
                                      </p:cBhvr>
                                      <p:tavLst>
                                        <p:tav tm="0">
                                          <p:val>
                                            <p:fltVal val="0"/>
                                          </p:val>
                                        </p:tav>
                                        <p:tav tm="100000">
                                          <p:val>
                                            <p:strVal val="#ppt_w"/>
                                          </p:val>
                                        </p:tav>
                                      </p:tavLst>
                                    </p:anim>
                                    <p:anim calcmode="lin" valueType="num">
                                      <p:cBhvr>
                                        <p:cTn id="55" dur="500" fill="hold"/>
                                        <p:tgtEl>
                                          <p:spTgt spid="11"/>
                                        </p:tgtEl>
                                        <p:attrNameLst>
                                          <p:attrName>ppt_h</p:attrName>
                                        </p:attrNameLst>
                                      </p:cBhvr>
                                      <p:tavLst>
                                        <p:tav tm="0">
                                          <p:val>
                                            <p:fltVal val="0"/>
                                          </p:val>
                                        </p:tav>
                                        <p:tav tm="100000">
                                          <p:val>
                                            <p:strVal val="#ppt_h"/>
                                          </p:val>
                                        </p:tav>
                                      </p:tavLst>
                                    </p:anim>
                                    <p:animEffect transition="in" filter="fade">
                                      <p:cBhvr>
                                        <p:cTn id="5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9" grpId="0" uiExpand="1" build="p" animBg="1"/>
      <p:bldP spid="10" grpId="0" animBg="1"/>
      <p:bldP spid="15" grpId="0"/>
      <p:bldP spid="3" grpId="0" animBg="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4" name="TextBox 3"/>
          <p:cNvSpPr txBox="1"/>
          <p:nvPr/>
        </p:nvSpPr>
        <p:spPr>
          <a:xfrm>
            <a:off x="0" y="914400"/>
            <a:ext cx="9144000" cy="523220"/>
          </a:xfrm>
          <a:prstGeom prst="rect">
            <a:avLst/>
          </a:prstGeom>
          <a:noFill/>
        </p:spPr>
        <p:txBody>
          <a:bodyPr wrap="square" rtlCol="0">
            <a:spAutoFit/>
          </a:bodyPr>
          <a:lstStyle/>
          <a:p>
            <a:r>
              <a:rPr lang="en-US" sz="2800" b="1" dirty="0"/>
              <a:t>1</a:t>
            </a:r>
            <a:r>
              <a:rPr lang="en-US" sz="2800" b="1" dirty="0">
                <a:latin typeface="Arial Narrow" panose="020B0606020202030204" pitchFamily="34" charset="0"/>
              </a:rPr>
              <a:t>.) SINFUL</a:t>
            </a:r>
            <a:r>
              <a:rPr lang="en-US" sz="2400" b="1" dirty="0">
                <a:latin typeface="Arial Narrow" panose="020B0606020202030204" pitchFamily="34" charset="0"/>
              </a:rPr>
              <a:t> </a:t>
            </a:r>
            <a:r>
              <a:rPr lang="en-US" sz="2800" b="1" dirty="0">
                <a:latin typeface="Arial Narrow" panose="020B0606020202030204" pitchFamily="34" charset="0"/>
              </a:rPr>
              <a:t>DIVORCE</a:t>
            </a:r>
            <a:r>
              <a:rPr lang="en-US" sz="2400" b="1" dirty="0">
                <a:latin typeface="Arial Narrow" panose="020B0606020202030204" pitchFamily="34" charset="0"/>
              </a:rPr>
              <a:t> </a:t>
            </a:r>
            <a:r>
              <a:rPr lang="en-US" sz="2800" b="1" dirty="0">
                <a:latin typeface="Arial Narrow" panose="020B0606020202030204" pitchFamily="34" charset="0"/>
              </a:rPr>
              <a:t>PUTS</a:t>
            </a:r>
            <a:r>
              <a:rPr lang="en-US" sz="2400" b="1" dirty="0">
                <a:latin typeface="Arial Narrow" panose="020B0606020202030204" pitchFamily="34" charset="0"/>
              </a:rPr>
              <a:t> </a:t>
            </a:r>
            <a:r>
              <a:rPr lang="en-US" sz="2800" b="1" dirty="0">
                <a:latin typeface="Arial Narrow" panose="020B0606020202030204" pitchFamily="34" charset="0"/>
              </a:rPr>
              <a:t>ASUNDER</a:t>
            </a:r>
            <a:r>
              <a:rPr lang="en-US" sz="2400" b="1" dirty="0">
                <a:latin typeface="Arial Narrow" panose="020B0606020202030204" pitchFamily="34" charset="0"/>
              </a:rPr>
              <a:t> </a:t>
            </a:r>
            <a:r>
              <a:rPr lang="en-US" sz="2800" b="1" dirty="0">
                <a:latin typeface="Arial Narrow" panose="020B0606020202030204" pitchFamily="34" charset="0"/>
              </a:rPr>
              <a:t>WHAT</a:t>
            </a:r>
            <a:r>
              <a:rPr lang="en-US" sz="2400" b="1" dirty="0">
                <a:latin typeface="Arial Narrow" panose="020B0606020202030204" pitchFamily="34" charset="0"/>
              </a:rPr>
              <a:t> </a:t>
            </a:r>
            <a:r>
              <a:rPr lang="en-US" sz="2800" b="1" dirty="0">
                <a:latin typeface="Arial Narrow" panose="020B0606020202030204" pitchFamily="34" charset="0"/>
              </a:rPr>
              <a:t>GOD</a:t>
            </a:r>
            <a:r>
              <a:rPr lang="en-US" sz="2400" b="1" dirty="0">
                <a:latin typeface="Arial Narrow" panose="020B0606020202030204" pitchFamily="34" charset="0"/>
              </a:rPr>
              <a:t> </a:t>
            </a:r>
            <a:r>
              <a:rPr lang="en-US" sz="2800" b="1" dirty="0">
                <a:latin typeface="Arial Narrow" panose="020B0606020202030204" pitchFamily="34" charset="0"/>
              </a:rPr>
              <a:t>HAS</a:t>
            </a:r>
            <a:r>
              <a:rPr lang="en-US" sz="2400" b="1" dirty="0">
                <a:latin typeface="Arial Narrow" panose="020B0606020202030204" pitchFamily="34" charset="0"/>
              </a:rPr>
              <a:t> </a:t>
            </a:r>
            <a:r>
              <a:rPr lang="en-US" sz="2800" b="1" dirty="0">
                <a:latin typeface="Arial Narrow" panose="020B0606020202030204" pitchFamily="34" charset="0"/>
              </a:rPr>
              <a:t>JOINED!</a:t>
            </a:r>
            <a:endParaRPr lang="en-US" sz="2800" dirty="0">
              <a:latin typeface="Arial Narrow" panose="020B0606020202030204" pitchFamily="34" charset="0"/>
            </a:endParaRPr>
          </a:p>
        </p:txBody>
      </p:sp>
      <p:sp>
        <p:nvSpPr>
          <p:cNvPr id="6" name="TextBox 5"/>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7" name="TextBox 6"/>
          <p:cNvSpPr txBox="1"/>
          <p:nvPr/>
        </p:nvSpPr>
        <p:spPr>
          <a:xfrm>
            <a:off x="0" y="4724400"/>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b="1" u="sng" dirty="0">
                <a:latin typeface="Arial Narrow" panose="020B0606020202030204" pitchFamily="34" charset="0"/>
              </a:rPr>
              <a:t>V. 6</a:t>
            </a:r>
            <a:r>
              <a:rPr lang="en-US" sz="2400" dirty="0">
                <a:latin typeface="Arial Narrow" panose="020B0606020202030204" pitchFamily="34" charset="0"/>
              </a:rPr>
              <a:t> Reveals God’s </a:t>
            </a:r>
            <a:r>
              <a:rPr lang="en-US" sz="2400" b="1" dirty="0">
                <a:latin typeface="Arial Narrow" panose="020B0606020202030204" pitchFamily="34" charset="0"/>
              </a:rPr>
              <a:t>RULE</a:t>
            </a:r>
            <a:r>
              <a:rPr lang="en-US" sz="2400" dirty="0">
                <a:latin typeface="Arial Narrow" panose="020B0606020202030204" pitchFamily="34" charset="0"/>
              </a:rPr>
              <a:t> From The Beginning; </a:t>
            </a:r>
            <a:r>
              <a:rPr lang="en-US" sz="2400" b="1" u="sng" dirty="0">
                <a:latin typeface="Arial Narrow" panose="020B0606020202030204" pitchFamily="34" charset="0"/>
              </a:rPr>
              <a:t>V. 9 </a:t>
            </a:r>
            <a:r>
              <a:rPr lang="en-US" sz="2400" dirty="0">
                <a:latin typeface="Arial Narrow" panose="020B0606020202030204" pitchFamily="34" charset="0"/>
              </a:rPr>
              <a:t>Gives His </a:t>
            </a:r>
            <a:r>
              <a:rPr lang="en-US" sz="2400" b="1" dirty="0">
                <a:latin typeface="Arial Narrow" panose="020B0606020202030204" pitchFamily="34" charset="0"/>
              </a:rPr>
              <a:t>EXCEPTION</a:t>
            </a:r>
            <a:r>
              <a:rPr lang="en-US" sz="2400" dirty="0">
                <a:latin typeface="Arial Narrow" panose="020B0606020202030204" pitchFamily="34" charset="0"/>
              </a:rPr>
              <a:t>!</a:t>
            </a:r>
          </a:p>
        </p:txBody>
      </p:sp>
      <p:sp>
        <p:nvSpPr>
          <p:cNvPr id="5" name="Rectangle 4">
            <a:extLst>
              <a:ext uri="{FF2B5EF4-FFF2-40B4-BE49-F238E27FC236}">
                <a16:creationId xmlns:a16="http://schemas.microsoft.com/office/drawing/2014/main" id="{5A67FB34-1543-6C5C-5F70-533190CA30B6}"/>
              </a:ext>
            </a:extLst>
          </p:cNvPr>
          <p:cNvSpPr/>
          <p:nvPr/>
        </p:nvSpPr>
        <p:spPr>
          <a:xfrm>
            <a:off x="685800" y="1981200"/>
            <a:ext cx="67818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a:extLst>
              <a:ext uri="{FF2B5EF4-FFF2-40B4-BE49-F238E27FC236}">
                <a16:creationId xmlns:a16="http://schemas.microsoft.com/office/drawing/2014/main" id="{F05CFFD7-B469-DB1A-E74B-3657EC6B02C9}"/>
              </a:ext>
            </a:extLst>
          </p:cNvPr>
          <p:cNvSpPr/>
          <p:nvPr/>
        </p:nvSpPr>
        <p:spPr>
          <a:xfrm>
            <a:off x="3810000" y="3814762"/>
            <a:ext cx="52578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a:extLst>
              <a:ext uri="{FF2B5EF4-FFF2-40B4-BE49-F238E27FC236}">
                <a16:creationId xmlns:a16="http://schemas.microsoft.com/office/drawing/2014/main" id="{7D821B80-A2C1-F64D-4A01-CB463C08392A}"/>
              </a:ext>
            </a:extLst>
          </p:cNvPr>
          <p:cNvSpPr/>
          <p:nvPr/>
        </p:nvSpPr>
        <p:spPr>
          <a:xfrm>
            <a:off x="76200" y="4191000"/>
            <a:ext cx="51816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TextBox 2"/>
          <p:cNvSpPr txBox="1"/>
          <p:nvPr/>
        </p:nvSpPr>
        <p:spPr>
          <a:xfrm>
            <a:off x="0" y="1525012"/>
            <a:ext cx="9144000" cy="3046988"/>
          </a:xfrm>
          <a:prstGeom prst="rect">
            <a:avLst/>
          </a:prstGeom>
          <a:noFill/>
        </p:spPr>
        <p:txBody>
          <a:bodyPr wrap="square" rtlCol="0">
            <a:spAutoFit/>
          </a:bodyPr>
          <a:lstStyle/>
          <a:p>
            <a:pPr algn="just"/>
            <a:r>
              <a:rPr lang="en-US" sz="2400" b="1" u="sng" dirty="0">
                <a:latin typeface="Arial Narrow" panose="020B0606020202030204" pitchFamily="34" charset="0"/>
              </a:rPr>
              <a:t>Mt. 19:3-6</a:t>
            </a:r>
            <a:r>
              <a:rPr lang="en-US" sz="2400" dirty="0">
                <a:latin typeface="Arial Narrow" panose="020B0606020202030204" pitchFamily="34" charset="0"/>
              </a:rPr>
              <a:t>, “The Pharisees also came unto him, tempting him, and saying unto him, </a:t>
            </a:r>
            <a:r>
              <a:rPr lang="en-US" sz="2400" b="1" dirty="0">
                <a:solidFill>
                  <a:srgbClr val="000000"/>
                </a:solidFill>
                <a:latin typeface="Arial Narrow" panose="020B0606020202030204" pitchFamily="34" charset="0"/>
              </a:rPr>
              <a:t>IS IT LAWFUL FOR A </a:t>
            </a:r>
            <a:r>
              <a:rPr lang="en-US" sz="2400" b="1" dirty="0">
                <a:latin typeface="Arial Narrow" panose="020B0606020202030204" pitchFamily="34" charset="0"/>
              </a:rPr>
              <a:t>MAN TO PUT AWAY HIS WIFE </a:t>
            </a:r>
            <a:r>
              <a:rPr lang="en-US" sz="2400" b="1" dirty="0">
                <a:solidFill>
                  <a:srgbClr val="000000"/>
                </a:solidFill>
                <a:latin typeface="Arial Narrow" panose="020B0606020202030204" pitchFamily="34" charset="0"/>
              </a:rPr>
              <a:t>FOR EVERY CAUSE</a:t>
            </a:r>
            <a:r>
              <a:rPr lang="en-US" sz="2400" dirty="0">
                <a:solidFill>
                  <a:srgbClr val="000000"/>
                </a:solidFill>
                <a:latin typeface="Arial Narrow" panose="020B0606020202030204" pitchFamily="34" charset="0"/>
              </a:rPr>
              <a:t>? 4 And he answered and said unto them, </a:t>
            </a:r>
            <a:r>
              <a:rPr lang="en-US" sz="2400" b="1" dirty="0">
                <a:solidFill>
                  <a:srgbClr val="000000"/>
                </a:solidFill>
                <a:latin typeface="Arial Narrow" panose="020B0606020202030204" pitchFamily="34" charset="0"/>
              </a:rPr>
              <a:t>Have ye not read</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that he which made them at the beginning made them male and female</a:t>
            </a:r>
            <a:r>
              <a:rPr lang="en-US" sz="2400" dirty="0">
                <a:solidFill>
                  <a:srgbClr val="000000"/>
                </a:solidFill>
                <a:latin typeface="Arial Narrow" panose="020B0606020202030204" pitchFamily="34" charset="0"/>
              </a:rPr>
              <a:t>, 5 </a:t>
            </a:r>
            <a:r>
              <a:rPr lang="en-US" sz="2400" b="1" dirty="0">
                <a:solidFill>
                  <a:srgbClr val="000000"/>
                </a:solidFill>
                <a:latin typeface="Arial Narrow" panose="020B0606020202030204" pitchFamily="34" charset="0"/>
              </a:rPr>
              <a:t>And said</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For this cause shall a man leave father and mother</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and shall cleave to his wife</a:t>
            </a:r>
            <a:r>
              <a:rPr lang="en-US" sz="2400" dirty="0">
                <a:solidFill>
                  <a:srgbClr val="000000"/>
                </a:solidFill>
                <a:latin typeface="Arial Narrow" panose="020B0606020202030204" pitchFamily="34" charset="0"/>
              </a:rPr>
              <a:t>: and </a:t>
            </a:r>
            <a:r>
              <a:rPr lang="en-US" sz="2400" b="1" dirty="0">
                <a:solidFill>
                  <a:srgbClr val="000000"/>
                </a:solidFill>
                <a:latin typeface="Arial Narrow" panose="020B0606020202030204" pitchFamily="34" charset="0"/>
              </a:rPr>
              <a:t>they twain shall be one flesh</a:t>
            </a:r>
            <a:r>
              <a:rPr lang="en-US" sz="2400" dirty="0">
                <a:solidFill>
                  <a:srgbClr val="000000"/>
                </a:solidFill>
                <a:latin typeface="Arial Narrow" panose="020B0606020202030204" pitchFamily="34" charset="0"/>
              </a:rPr>
              <a:t>? 6 </a:t>
            </a:r>
            <a:r>
              <a:rPr lang="en-US" sz="2400" b="1" dirty="0">
                <a:solidFill>
                  <a:srgbClr val="000000"/>
                </a:solidFill>
                <a:latin typeface="Arial Narrow" panose="020B0606020202030204" pitchFamily="34" charset="0"/>
              </a:rPr>
              <a:t>Wherefore they are no more twain</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but one flesh</a:t>
            </a:r>
            <a:r>
              <a:rPr lang="en-US" sz="2400" dirty="0">
                <a:solidFill>
                  <a:srgbClr val="000000"/>
                </a:solidFill>
                <a:latin typeface="Arial Narrow" panose="020B0606020202030204" pitchFamily="34" charset="0"/>
              </a:rPr>
              <a:t>. </a:t>
            </a:r>
            <a:r>
              <a:rPr lang="en-US" sz="2400" b="1" dirty="0">
                <a:latin typeface="Arial Narrow" panose="020B0606020202030204" pitchFamily="34" charset="0"/>
              </a:rPr>
              <a:t>WHAT THEREFORE GOD HATH JOINED TOGETHER</a:t>
            </a:r>
            <a:r>
              <a:rPr lang="en-US" sz="2400" dirty="0">
                <a:latin typeface="Arial Narrow" panose="020B0606020202030204" pitchFamily="34" charset="0"/>
              </a:rPr>
              <a:t>,</a:t>
            </a:r>
            <a:r>
              <a:rPr lang="en-US" sz="2400" b="1" dirty="0">
                <a:latin typeface="Arial Narrow" panose="020B0606020202030204" pitchFamily="34" charset="0"/>
              </a:rPr>
              <a:t> LET NOT MAN PUT ASUNDER</a:t>
            </a:r>
            <a:r>
              <a:rPr lang="en-US" sz="2400" dirty="0">
                <a:latin typeface="Arial Narrow" panose="020B0606020202030204" pitchFamily="34" charset="0"/>
              </a:rPr>
              <a:t>.”  </a:t>
            </a:r>
            <a:r>
              <a:rPr lang="en-US" sz="2400" b="1" u="sng" dirty="0">
                <a:latin typeface="Arial Narrow" panose="020B0606020202030204" pitchFamily="34" charset="0"/>
              </a:rPr>
              <a:t>Cf. Mk. 10:2-9</a:t>
            </a:r>
          </a:p>
        </p:txBody>
      </p:sp>
      <p:cxnSp>
        <p:nvCxnSpPr>
          <p:cNvPr id="12" name="Straight Connector 11">
            <a:extLst>
              <a:ext uri="{FF2B5EF4-FFF2-40B4-BE49-F238E27FC236}">
                <a16:creationId xmlns:a16="http://schemas.microsoft.com/office/drawing/2014/main" id="{B16BD996-C670-3928-C3E0-9205372440C2}"/>
              </a:ext>
            </a:extLst>
          </p:cNvPr>
          <p:cNvCxnSpPr>
            <a:cxnSpLocks/>
          </p:cNvCxnSpPr>
          <p:nvPr/>
        </p:nvCxnSpPr>
        <p:spPr>
          <a:xfrm>
            <a:off x="2514600" y="5105400"/>
            <a:ext cx="6858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6D7BCEC-34B9-CBBE-7C92-887A67056E5C}"/>
              </a:ext>
            </a:extLst>
          </p:cNvPr>
          <p:cNvCxnSpPr>
            <a:cxnSpLocks/>
          </p:cNvCxnSpPr>
          <p:nvPr/>
        </p:nvCxnSpPr>
        <p:spPr>
          <a:xfrm>
            <a:off x="7315200" y="5105400"/>
            <a:ext cx="14478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EBF521DC-5AA3-28F9-5FD1-0E7571CA16B2}"/>
              </a:ext>
            </a:extLst>
          </p:cNvPr>
          <p:cNvSpPr/>
          <p:nvPr/>
        </p:nvSpPr>
        <p:spPr>
          <a:xfrm>
            <a:off x="76200" y="5715000"/>
            <a:ext cx="10668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TextBox 7"/>
          <p:cNvSpPr txBox="1"/>
          <p:nvPr/>
        </p:nvSpPr>
        <p:spPr>
          <a:xfrm>
            <a:off x="0" y="5288340"/>
            <a:ext cx="9144000" cy="1569660"/>
          </a:xfrm>
          <a:prstGeom prst="rect">
            <a:avLst/>
          </a:prstGeom>
          <a:noFill/>
        </p:spPr>
        <p:txBody>
          <a:bodyPr wrap="square" rtlCol="0">
            <a:spAutoFit/>
          </a:bodyPr>
          <a:lstStyle/>
          <a:p>
            <a:pPr algn="just"/>
            <a:r>
              <a:rPr lang="en-US" sz="2400" b="1" u="sng" dirty="0">
                <a:latin typeface="Arial Narrow" panose="020B0606020202030204" pitchFamily="34" charset="0"/>
              </a:rPr>
              <a:t>V. 9</a:t>
            </a:r>
            <a:r>
              <a:rPr lang="en-US" sz="2400" dirty="0">
                <a:latin typeface="Arial Narrow" panose="020B0606020202030204" pitchFamily="34" charset="0"/>
              </a:rPr>
              <a:t>, “And I say unto you, </a:t>
            </a:r>
            <a:r>
              <a:rPr lang="en-US" sz="2400" b="1" dirty="0">
                <a:latin typeface="Arial Narrow" panose="020B0606020202030204" pitchFamily="34" charset="0"/>
              </a:rPr>
              <a:t>WHOSOEVER SHALL PUT AWAY HIS WIFE</a:t>
            </a:r>
            <a:r>
              <a:rPr lang="en-US" sz="2400" dirty="0">
                <a:latin typeface="Arial Narrow" panose="020B0606020202030204" pitchFamily="34" charset="0"/>
              </a:rPr>
              <a:t>, </a:t>
            </a:r>
            <a:r>
              <a:rPr lang="en-US" sz="2400" b="1" u="sng" dirty="0">
                <a:latin typeface="Arial Narrow" panose="020B0606020202030204" pitchFamily="34" charset="0"/>
              </a:rPr>
              <a:t>EXCEPT IT BE FOR FORNICATION</a:t>
            </a:r>
            <a:r>
              <a:rPr lang="en-US" sz="2400" dirty="0">
                <a:latin typeface="Arial Narrow" panose="020B0606020202030204" pitchFamily="34" charset="0"/>
              </a:rPr>
              <a:t>, and </a:t>
            </a:r>
            <a:r>
              <a:rPr lang="en-US" sz="2400" b="1" dirty="0">
                <a:latin typeface="Arial Narrow" panose="020B0606020202030204" pitchFamily="34" charset="0"/>
              </a:rPr>
              <a:t>shall marry another</a:t>
            </a:r>
            <a:r>
              <a:rPr lang="en-US" sz="2400" dirty="0">
                <a:latin typeface="Arial Narrow" panose="020B0606020202030204" pitchFamily="34" charset="0"/>
              </a:rPr>
              <a:t>, </a:t>
            </a:r>
            <a:r>
              <a:rPr lang="en-US" sz="2400" b="1" dirty="0">
                <a:latin typeface="Arial Narrow" panose="020B0606020202030204" pitchFamily="34" charset="0"/>
              </a:rPr>
              <a:t>committeth </a:t>
            </a:r>
            <a:r>
              <a:rPr lang="en-US" sz="2400" b="1" dirty="0">
                <a:solidFill>
                  <a:srgbClr val="C00000"/>
                </a:solidFill>
                <a:latin typeface="Arial Narrow" panose="020B0606020202030204" pitchFamily="34" charset="0"/>
              </a:rPr>
              <a:t>ADULTERY</a:t>
            </a:r>
            <a:r>
              <a:rPr lang="en-US" sz="2400" dirty="0">
                <a:latin typeface="Arial Narrow" panose="020B0606020202030204" pitchFamily="34" charset="0"/>
              </a:rPr>
              <a:t>: </a:t>
            </a:r>
            <a:r>
              <a:rPr lang="en-US" sz="2400" u="sng" dirty="0">
                <a:latin typeface="Arial Narrow" panose="020B0606020202030204" pitchFamily="34" charset="0"/>
              </a:rPr>
              <a:t>and</a:t>
            </a:r>
            <a:r>
              <a:rPr lang="en-US" sz="2400" dirty="0">
                <a:latin typeface="Arial Narrow" panose="020B0606020202030204" pitchFamily="34" charset="0"/>
              </a:rPr>
              <a:t> </a:t>
            </a:r>
            <a:r>
              <a:rPr lang="en-US" sz="2400" b="1" dirty="0">
                <a:latin typeface="Arial Narrow" panose="020B0606020202030204" pitchFamily="34" charset="0"/>
              </a:rPr>
              <a:t>whoso marrieth her which is put away doth commit </a:t>
            </a:r>
            <a:r>
              <a:rPr lang="en-US" sz="2400" b="1" dirty="0">
                <a:solidFill>
                  <a:srgbClr val="C00000"/>
                </a:solidFill>
                <a:latin typeface="Arial Narrow" panose="020B0606020202030204" pitchFamily="34" charset="0"/>
              </a:rPr>
              <a:t>ADULTERY</a:t>
            </a:r>
            <a:r>
              <a:rPr lang="en-US" sz="2400" dirty="0">
                <a:latin typeface="Arial Narrow" panose="020B0606020202030204" pitchFamily="34" charset="0"/>
              </a:rPr>
              <a:t>.”  </a:t>
            </a:r>
            <a:r>
              <a:rPr lang="en-US" sz="2400" b="1" u="sng" dirty="0">
                <a:latin typeface="Arial Narrow" panose="020B0606020202030204" pitchFamily="34" charset="0"/>
              </a:rPr>
              <a:t>Cf. Mk. 10:10-12 (Lk. 16:18)</a:t>
            </a:r>
          </a:p>
        </p:txBody>
      </p:sp>
    </p:spTree>
    <p:extLst>
      <p:ext uri="{BB962C8B-B14F-4D97-AF65-F5344CB8AC3E}">
        <p14:creationId xmlns:p14="http://schemas.microsoft.com/office/powerpoint/2010/main" val="17497941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10"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fltVal val="0"/>
                                          </p:val>
                                        </p:tav>
                                        <p:tav tm="100000">
                                          <p:val>
                                            <p:strVal val="#ppt_w"/>
                                          </p:val>
                                        </p:tav>
                                      </p:tavLst>
                                    </p:anim>
                                    <p:anim calcmode="lin" valueType="num">
                                      <p:cBhvr>
                                        <p:cTn id="31" dur="500" fill="hold"/>
                                        <p:tgtEl>
                                          <p:spTgt spid="7"/>
                                        </p:tgtEl>
                                        <p:attrNameLst>
                                          <p:attrName>ppt_h</p:attrName>
                                        </p:attrNameLst>
                                      </p:cBhvr>
                                      <p:tavLst>
                                        <p:tav tm="0">
                                          <p:val>
                                            <p:fltVal val="0"/>
                                          </p:val>
                                        </p:tav>
                                        <p:tav tm="100000">
                                          <p:val>
                                            <p:strVal val="#ppt_h"/>
                                          </p:val>
                                        </p:tav>
                                      </p:tavLst>
                                    </p:anim>
                                    <p:animEffect transition="in" filter="fade">
                                      <p:cBhvr>
                                        <p:cTn id="32" dur="500"/>
                                        <p:tgtEl>
                                          <p:spTgt spid="7"/>
                                        </p:tgtEl>
                                      </p:cBhvr>
                                    </p:animEffect>
                                  </p:childTnLst>
                                </p:cTn>
                              </p:par>
                            </p:childTnLst>
                          </p:cTn>
                        </p:par>
                        <p:par>
                          <p:cTn id="33" fill="hold">
                            <p:stCondLst>
                              <p:cond delay="500"/>
                            </p:stCondLst>
                            <p:childTnLst>
                              <p:par>
                                <p:cTn id="34" presetID="53" presetClass="entr" presetSubtype="16"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p:cTn id="36" dur="500" fill="hold"/>
                                        <p:tgtEl>
                                          <p:spTgt spid="8"/>
                                        </p:tgtEl>
                                        <p:attrNameLst>
                                          <p:attrName>ppt_w</p:attrName>
                                        </p:attrNameLst>
                                      </p:cBhvr>
                                      <p:tavLst>
                                        <p:tav tm="0">
                                          <p:val>
                                            <p:fltVal val="0"/>
                                          </p:val>
                                        </p:tav>
                                        <p:tav tm="100000">
                                          <p:val>
                                            <p:strVal val="#ppt_w"/>
                                          </p:val>
                                        </p:tav>
                                      </p:tavLst>
                                    </p:anim>
                                    <p:anim calcmode="lin" valueType="num">
                                      <p:cBhvr>
                                        <p:cTn id="37" dur="500" fill="hold"/>
                                        <p:tgtEl>
                                          <p:spTgt spid="8"/>
                                        </p:tgtEl>
                                        <p:attrNameLst>
                                          <p:attrName>ppt_h</p:attrName>
                                        </p:attrNameLst>
                                      </p:cBhvr>
                                      <p:tavLst>
                                        <p:tav tm="0">
                                          <p:val>
                                            <p:fltVal val="0"/>
                                          </p:val>
                                        </p:tav>
                                        <p:tav tm="100000">
                                          <p:val>
                                            <p:strVal val="#ppt_h"/>
                                          </p:val>
                                        </p:tav>
                                      </p:tavLst>
                                    </p:anim>
                                    <p:animEffect transition="in" filter="fade">
                                      <p:cBhvr>
                                        <p:cTn id="38" dur="500"/>
                                        <p:tgtEl>
                                          <p:spTgt spid="8"/>
                                        </p:tgtEl>
                                      </p:cBhvr>
                                    </p:animEffect>
                                  </p:childTnLst>
                                </p:cTn>
                              </p:par>
                            </p:childTnLst>
                          </p:cTn>
                        </p:par>
                        <p:par>
                          <p:cTn id="39" fill="hold">
                            <p:stCondLst>
                              <p:cond delay="1000"/>
                            </p:stCondLst>
                            <p:childTnLst>
                              <p:par>
                                <p:cTn id="40" presetID="31" presetClass="entr" presetSubtype="0" fill="hold" nodeType="after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 calcmode="lin" valueType="num">
                                      <p:cBhvr>
                                        <p:cTn id="44" dur="500" fill="hold"/>
                                        <p:tgtEl>
                                          <p:spTgt spid="12"/>
                                        </p:tgtEl>
                                        <p:attrNameLst>
                                          <p:attrName>style.rotation</p:attrName>
                                        </p:attrNameLst>
                                      </p:cBhvr>
                                      <p:tavLst>
                                        <p:tav tm="0">
                                          <p:val>
                                            <p:fltVal val="90"/>
                                          </p:val>
                                        </p:tav>
                                        <p:tav tm="100000">
                                          <p:val>
                                            <p:fltVal val="0"/>
                                          </p:val>
                                        </p:tav>
                                      </p:tavLst>
                                    </p:anim>
                                    <p:animEffect transition="in" filter="fade">
                                      <p:cBhvr>
                                        <p:cTn id="45" dur="500"/>
                                        <p:tgtEl>
                                          <p:spTgt spid="12"/>
                                        </p:tgtEl>
                                      </p:cBhvr>
                                    </p:animEffect>
                                  </p:childTnLst>
                                </p:cTn>
                              </p:par>
                              <p:par>
                                <p:cTn id="46" presetID="31" presetClass="entr" presetSubtype="0" fill="hold" nodeType="with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p:cTn id="48" dur="500" fill="hold"/>
                                        <p:tgtEl>
                                          <p:spTgt spid="14"/>
                                        </p:tgtEl>
                                        <p:attrNameLst>
                                          <p:attrName>ppt_w</p:attrName>
                                        </p:attrNameLst>
                                      </p:cBhvr>
                                      <p:tavLst>
                                        <p:tav tm="0">
                                          <p:val>
                                            <p:fltVal val="0"/>
                                          </p:val>
                                        </p:tav>
                                        <p:tav tm="100000">
                                          <p:val>
                                            <p:strVal val="#ppt_w"/>
                                          </p:val>
                                        </p:tav>
                                      </p:tavLst>
                                    </p:anim>
                                    <p:anim calcmode="lin" valueType="num">
                                      <p:cBhvr>
                                        <p:cTn id="49" dur="500" fill="hold"/>
                                        <p:tgtEl>
                                          <p:spTgt spid="14"/>
                                        </p:tgtEl>
                                        <p:attrNameLst>
                                          <p:attrName>ppt_h</p:attrName>
                                        </p:attrNameLst>
                                      </p:cBhvr>
                                      <p:tavLst>
                                        <p:tav tm="0">
                                          <p:val>
                                            <p:fltVal val="0"/>
                                          </p:val>
                                        </p:tav>
                                        <p:tav tm="100000">
                                          <p:val>
                                            <p:strVal val="#ppt_h"/>
                                          </p:val>
                                        </p:tav>
                                      </p:tavLst>
                                    </p:anim>
                                    <p:anim calcmode="lin" valueType="num">
                                      <p:cBhvr>
                                        <p:cTn id="50" dur="500" fill="hold"/>
                                        <p:tgtEl>
                                          <p:spTgt spid="14"/>
                                        </p:tgtEl>
                                        <p:attrNameLst>
                                          <p:attrName>style.rotation</p:attrName>
                                        </p:attrNameLst>
                                      </p:cBhvr>
                                      <p:tavLst>
                                        <p:tav tm="0">
                                          <p:val>
                                            <p:fltVal val="90"/>
                                          </p:val>
                                        </p:tav>
                                        <p:tav tm="100000">
                                          <p:val>
                                            <p:fltVal val="0"/>
                                          </p:val>
                                        </p:tav>
                                      </p:tavLst>
                                    </p:anim>
                                    <p:animEffect transition="in" filter="fade">
                                      <p:cBhvr>
                                        <p:cTn id="51" dur="500"/>
                                        <p:tgtEl>
                                          <p:spTgt spid="14"/>
                                        </p:tgtEl>
                                      </p:cBhvr>
                                    </p:animEffect>
                                  </p:childTnLst>
                                </p:cTn>
                              </p:par>
                            </p:childTnLst>
                          </p:cTn>
                        </p:par>
                        <p:par>
                          <p:cTn id="52" fill="hold">
                            <p:stCondLst>
                              <p:cond delay="1500"/>
                            </p:stCondLst>
                            <p:childTnLst>
                              <p:par>
                                <p:cTn id="53" presetID="10" presetClass="entr" presetSubtype="0" fill="hold"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5" grpId="0" animBg="1"/>
      <p:bldP spid="9" grpId="0" animBg="1"/>
      <p:bldP spid="10" grpId="0" animBg="1"/>
      <p:bldP spid="3" grpId="0"/>
      <p:bldP spid="16"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6" name="TextBox 5"/>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3" name="TextBox 2">
            <a:extLst>
              <a:ext uri="{FF2B5EF4-FFF2-40B4-BE49-F238E27FC236}">
                <a16:creationId xmlns:a16="http://schemas.microsoft.com/office/drawing/2014/main" id="{2ED36BCA-130C-2911-08DF-8DCDD64A5248}"/>
              </a:ext>
            </a:extLst>
          </p:cNvPr>
          <p:cNvSpPr txBox="1"/>
          <p:nvPr/>
        </p:nvSpPr>
        <p:spPr>
          <a:xfrm>
            <a:off x="0" y="1752600"/>
            <a:ext cx="9144000" cy="492443"/>
          </a:xfrm>
          <a:prstGeom prst="rect">
            <a:avLst/>
          </a:prstGeom>
          <a:solidFill>
            <a:schemeClr val="bg1">
              <a:lumMod val="85000"/>
            </a:schemeClr>
          </a:solidFill>
          <a:effectLst>
            <a:softEdge rad="63500"/>
          </a:effectLst>
        </p:spPr>
        <p:txBody>
          <a:bodyPr wrap="square" rtlCol="0">
            <a:spAutoFit/>
          </a:bodyPr>
          <a:lstStyle/>
          <a:p>
            <a:pPr algn="ctr"/>
            <a:r>
              <a:rPr lang="en-US" sz="2600" b="1" dirty="0">
                <a:solidFill>
                  <a:schemeClr val="tx1"/>
                </a:solidFill>
                <a:latin typeface="Arial Narrow" panose="020B0606020202030204" pitchFamily="34" charset="0"/>
              </a:rPr>
              <a:t>I Cor. 7:10-11 Teaches The Same Thing As Mt. 19:6 (Mk. 10:9)</a:t>
            </a:r>
            <a:endParaRPr lang="en-US" sz="2400" b="1" u="sng" dirty="0">
              <a:solidFill>
                <a:schemeClr val="tx1"/>
              </a:solidFill>
              <a:latin typeface="Arial Narrow" panose="020B0606020202030204" pitchFamily="34" charset="0"/>
            </a:endParaRPr>
          </a:p>
        </p:txBody>
      </p:sp>
      <p:sp>
        <p:nvSpPr>
          <p:cNvPr id="4" name="TextBox 3">
            <a:extLst>
              <a:ext uri="{FF2B5EF4-FFF2-40B4-BE49-F238E27FC236}">
                <a16:creationId xmlns:a16="http://schemas.microsoft.com/office/drawing/2014/main" id="{9F0373A9-236D-D548-75EC-C2F1D3EEBEF4}"/>
              </a:ext>
            </a:extLst>
          </p:cNvPr>
          <p:cNvSpPr txBox="1"/>
          <p:nvPr/>
        </p:nvSpPr>
        <p:spPr>
          <a:xfrm>
            <a:off x="0" y="914400"/>
            <a:ext cx="9144000" cy="523220"/>
          </a:xfrm>
          <a:prstGeom prst="rect">
            <a:avLst/>
          </a:prstGeom>
          <a:noFill/>
        </p:spPr>
        <p:txBody>
          <a:bodyPr wrap="square" rtlCol="0">
            <a:spAutoFit/>
          </a:bodyPr>
          <a:lstStyle/>
          <a:p>
            <a:r>
              <a:rPr lang="en-US" sz="2800" b="1" dirty="0"/>
              <a:t>1</a:t>
            </a:r>
            <a:r>
              <a:rPr lang="en-US" sz="2800" b="1" dirty="0">
                <a:latin typeface="Arial Narrow" panose="020B0606020202030204" pitchFamily="34" charset="0"/>
              </a:rPr>
              <a:t>.) SINFUL</a:t>
            </a:r>
            <a:r>
              <a:rPr lang="en-US" sz="2400" b="1" dirty="0">
                <a:latin typeface="Arial Narrow" panose="020B0606020202030204" pitchFamily="34" charset="0"/>
              </a:rPr>
              <a:t> </a:t>
            </a:r>
            <a:r>
              <a:rPr lang="en-US" sz="2800" b="1" dirty="0">
                <a:latin typeface="Arial Narrow" panose="020B0606020202030204" pitchFamily="34" charset="0"/>
              </a:rPr>
              <a:t>DIVORCE</a:t>
            </a:r>
            <a:r>
              <a:rPr lang="en-US" sz="2400" b="1" dirty="0">
                <a:latin typeface="Arial Narrow" panose="020B0606020202030204" pitchFamily="34" charset="0"/>
              </a:rPr>
              <a:t> </a:t>
            </a:r>
            <a:r>
              <a:rPr lang="en-US" sz="2800" b="1" dirty="0">
                <a:latin typeface="Arial Narrow" panose="020B0606020202030204" pitchFamily="34" charset="0"/>
              </a:rPr>
              <a:t>PUTS</a:t>
            </a:r>
            <a:r>
              <a:rPr lang="en-US" sz="2400" b="1" dirty="0">
                <a:latin typeface="Arial Narrow" panose="020B0606020202030204" pitchFamily="34" charset="0"/>
              </a:rPr>
              <a:t> </a:t>
            </a:r>
            <a:r>
              <a:rPr lang="en-US" sz="2800" b="1" dirty="0">
                <a:latin typeface="Arial Narrow" panose="020B0606020202030204" pitchFamily="34" charset="0"/>
              </a:rPr>
              <a:t>ASUNDER</a:t>
            </a:r>
            <a:r>
              <a:rPr lang="en-US" sz="2400" b="1" dirty="0">
                <a:latin typeface="Arial Narrow" panose="020B0606020202030204" pitchFamily="34" charset="0"/>
              </a:rPr>
              <a:t> </a:t>
            </a:r>
            <a:r>
              <a:rPr lang="en-US" sz="2800" b="1" dirty="0">
                <a:latin typeface="Arial Narrow" panose="020B0606020202030204" pitchFamily="34" charset="0"/>
              </a:rPr>
              <a:t>WHAT</a:t>
            </a:r>
            <a:r>
              <a:rPr lang="en-US" sz="2400" b="1" dirty="0">
                <a:latin typeface="Arial Narrow" panose="020B0606020202030204" pitchFamily="34" charset="0"/>
              </a:rPr>
              <a:t> </a:t>
            </a:r>
            <a:r>
              <a:rPr lang="en-US" sz="2800" b="1" dirty="0">
                <a:latin typeface="Arial Narrow" panose="020B0606020202030204" pitchFamily="34" charset="0"/>
              </a:rPr>
              <a:t>GOD</a:t>
            </a:r>
            <a:r>
              <a:rPr lang="en-US" sz="2400" b="1" dirty="0">
                <a:latin typeface="Arial Narrow" panose="020B0606020202030204" pitchFamily="34" charset="0"/>
              </a:rPr>
              <a:t> </a:t>
            </a:r>
            <a:r>
              <a:rPr lang="en-US" sz="2800" b="1" dirty="0">
                <a:latin typeface="Arial Narrow" panose="020B0606020202030204" pitchFamily="34" charset="0"/>
              </a:rPr>
              <a:t>HAS</a:t>
            </a:r>
            <a:r>
              <a:rPr lang="en-US" sz="2400" b="1" dirty="0">
                <a:latin typeface="Arial Narrow" panose="020B0606020202030204" pitchFamily="34" charset="0"/>
              </a:rPr>
              <a:t> </a:t>
            </a:r>
            <a:r>
              <a:rPr lang="en-US" sz="2800" b="1" dirty="0">
                <a:latin typeface="Arial Narrow" panose="020B0606020202030204" pitchFamily="34" charset="0"/>
              </a:rPr>
              <a:t>JOINED!</a:t>
            </a:r>
            <a:endParaRPr lang="en-US" sz="2800" dirty="0">
              <a:latin typeface="Arial Narrow" panose="020B0606020202030204" pitchFamily="34" charset="0"/>
            </a:endParaRPr>
          </a:p>
        </p:txBody>
      </p:sp>
      <p:sp>
        <p:nvSpPr>
          <p:cNvPr id="8" name="TextBox 7">
            <a:extLst>
              <a:ext uri="{FF2B5EF4-FFF2-40B4-BE49-F238E27FC236}">
                <a16:creationId xmlns:a16="http://schemas.microsoft.com/office/drawing/2014/main" id="{628796CB-00FB-991A-2225-015996F9C75D}"/>
              </a:ext>
            </a:extLst>
          </p:cNvPr>
          <p:cNvSpPr txBox="1"/>
          <p:nvPr/>
        </p:nvSpPr>
        <p:spPr>
          <a:xfrm>
            <a:off x="0" y="2514600"/>
            <a:ext cx="9144000" cy="4154984"/>
          </a:xfrm>
          <a:prstGeom prst="rect">
            <a:avLst/>
          </a:prstGeom>
          <a:noFill/>
        </p:spPr>
        <p:txBody>
          <a:bodyPr wrap="square" rtlCol="0">
            <a:spAutoFit/>
          </a:bodyPr>
          <a:lstStyle/>
          <a:p>
            <a:pPr algn="just"/>
            <a:r>
              <a:rPr lang="en-US" altLang="en-US" sz="2400" b="1" u="sng" dirty="0">
                <a:solidFill>
                  <a:schemeClr val="tx1"/>
                </a:solidFill>
                <a:latin typeface="Arial Narrow" panose="020B0606020202030204" pitchFamily="34" charset="0"/>
              </a:rPr>
              <a:t>Mt. 19:6</a:t>
            </a:r>
            <a:r>
              <a:rPr lang="en-US" altLang="en-US" sz="2400" dirty="0">
                <a:solidFill>
                  <a:schemeClr val="tx1"/>
                </a:solidFill>
                <a:latin typeface="Arial Narrow" panose="020B0606020202030204" pitchFamily="34" charset="0"/>
              </a:rPr>
              <a:t>, “</a:t>
            </a:r>
            <a:r>
              <a:rPr lang="en-US" altLang="en-US" sz="2400" dirty="0">
                <a:latin typeface="Arial Narrow" panose="020B0606020202030204" pitchFamily="34" charset="0"/>
              </a:rPr>
              <a:t>Wherefore they are no more twain, but one flesh. </a:t>
            </a:r>
            <a:r>
              <a:rPr lang="en-US" altLang="en-US" sz="2400" b="1" dirty="0">
                <a:latin typeface="Arial Narrow" panose="020B0606020202030204" pitchFamily="34" charset="0"/>
              </a:rPr>
              <a:t>What therefore God hath joined together</a:t>
            </a:r>
            <a:r>
              <a:rPr lang="en-US" altLang="en-US" sz="2400" dirty="0">
                <a:latin typeface="Arial Narrow" panose="020B0606020202030204" pitchFamily="34" charset="0"/>
              </a:rPr>
              <a:t>, </a:t>
            </a:r>
            <a:r>
              <a:rPr lang="en-US" altLang="en-US" sz="2400" b="1" dirty="0">
                <a:latin typeface="Arial Narrow" panose="020B0606020202030204" pitchFamily="34" charset="0"/>
              </a:rPr>
              <a:t>LET NOT MAN </a:t>
            </a:r>
            <a:r>
              <a:rPr lang="en-US" altLang="en-US" sz="2400" dirty="0">
                <a:latin typeface="Arial Narrow" panose="020B0606020202030204" pitchFamily="34" charset="0"/>
              </a:rPr>
              <a:t>(Generic; </a:t>
            </a:r>
            <a:r>
              <a:rPr lang="en-US" altLang="en-US" sz="2400" u="sng" dirty="0">
                <a:latin typeface="Arial Narrow" panose="020B0606020202030204" pitchFamily="34" charset="0"/>
              </a:rPr>
              <a:t>cf. v. 3</a:t>
            </a:r>
            <a:r>
              <a:rPr lang="en-US" altLang="en-US" sz="2400" dirty="0">
                <a:latin typeface="Arial Narrow" panose="020B0606020202030204" pitchFamily="34" charset="0"/>
              </a:rPr>
              <a:t>)</a:t>
            </a:r>
            <a:r>
              <a:rPr lang="en-US" altLang="en-US" sz="2400" b="1" dirty="0">
                <a:latin typeface="Arial Narrow" panose="020B0606020202030204" pitchFamily="34" charset="0"/>
              </a:rPr>
              <a:t> PUT ASUNDER</a:t>
            </a:r>
            <a:r>
              <a:rPr lang="en-US" altLang="en-US" sz="2400" dirty="0">
                <a:latin typeface="Arial Narrow" panose="020B0606020202030204" pitchFamily="34" charset="0"/>
              </a:rPr>
              <a:t>” </a:t>
            </a:r>
            <a:r>
              <a:rPr lang="en-US" altLang="en-US" sz="2400" dirty="0">
                <a:solidFill>
                  <a:schemeClr val="tx1"/>
                </a:solidFill>
                <a:latin typeface="Arial Narrow" panose="020B0606020202030204" pitchFamily="34" charset="0"/>
              </a:rPr>
              <a:t>(</a:t>
            </a:r>
            <a:r>
              <a:rPr lang="en-US" altLang="en-US" sz="2400" dirty="0">
                <a:solidFill>
                  <a:srgbClr val="C00000"/>
                </a:solidFill>
                <a:latin typeface="Arial Narrow" panose="020B0606020202030204" pitchFamily="34" charset="0"/>
              </a:rPr>
              <a:t>chorizo</a:t>
            </a:r>
            <a:r>
              <a:rPr lang="en-US" altLang="en-US" sz="2400" dirty="0">
                <a:solidFill>
                  <a:schemeClr val="tx1"/>
                </a:solidFill>
                <a:latin typeface="Arial Narrow" panose="020B0606020202030204" pitchFamily="34" charset="0"/>
              </a:rPr>
              <a:t>).</a:t>
            </a:r>
          </a:p>
          <a:p>
            <a:pPr algn="just"/>
            <a:endParaRPr lang="en-US" altLang="en-US" sz="2400" dirty="0">
              <a:solidFill>
                <a:schemeClr val="tx1"/>
              </a:solidFill>
              <a:latin typeface="Arial Narrow" panose="020B0606020202030204" pitchFamily="34" charset="0"/>
            </a:endParaRPr>
          </a:p>
          <a:p>
            <a:pPr algn="just"/>
            <a:r>
              <a:rPr lang="en-US" altLang="en-US" sz="2400" b="1" u="sng" dirty="0">
                <a:latin typeface="Arial Narrow" panose="020B0606020202030204" pitchFamily="34" charset="0"/>
              </a:rPr>
              <a:t>Mk. 10:9</a:t>
            </a:r>
            <a:r>
              <a:rPr lang="en-US" altLang="en-US" sz="2400" dirty="0">
                <a:latin typeface="Arial Narrow" panose="020B0606020202030204" pitchFamily="34" charset="0"/>
              </a:rPr>
              <a:t>, “</a:t>
            </a:r>
            <a:r>
              <a:rPr lang="en-US" altLang="en-US" sz="2400" b="1" dirty="0">
                <a:latin typeface="Arial Narrow" panose="020B0606020202030204" pitchFamily="34" charset="0"/>
              </a:rPr>
              <a:t>What therefore God hath joined together</a:t>
            </a:r>
            <a:r>
              <a:rPr lang="en-US" altLang="en-US" sz="2400" dirty="0">
                <a:latin typeface="Arial Narrow" panose="020B0606020202030204" pitchFamily="34" charset="0"/>
              </a:rPr>
              <a:t>, </a:t>
            </a:r>
            <a:r>
              <a:rPr lang="en-US" altLang="en-US" sz="2400" b="1" dirty="0">
                <a:latin typeface="Arial Narrow" panose="020B0606020202030204" pitchFamily="34" charset="0"/>
              </a:rPr>
              <a:t>LET NOT MAN </a:t>
            </a:r>
            <a:r>
              <a:rPr lang="en-US" altLang="en-US" sz="2400" dirty="0">
                <a:latin typeface="Arial Narrow" panose="020B0606020202030204" pitchFamily="34" charset="0"/>
              </a:rPr>
              <a:t>(Generic; </a:t>
            </a:r>
            <a:r>
              <a:rPr lang="en-US" altLang="en-US" sz="2400" u="sng" dirty="0">
                <a:latin typeface="Arial Narrow" panose="020B0606020202030204" pitchFamily="34" charset="0"/>
              </a:rPr>
              <a:t>cf. v. 2</a:t>
            </a:r>
            <a:r>
              <a:rPr lang="en-US" altLang="en-US" sz="2400" dirty="0">
                <a:latin typeface="Arial Narrow" panose="020B0606020202030204" pitchFamily="34" charset="0"/>
              </a:rPr>
              <a:t>)</a:t>
            </a:r>
            <a:r>
              <a:rPr lang="en-US" altLang="en-US" sz="2400" b="1" dirty="0">
                <a:latin typeface="Arial Narrow" panose="020B0606020202030204" pitchFamily="34" charset="0"/>
              </a:rPr>
              <a:t> PUT ASUNDER</a:t>
            </a:r>
            <a:r>
              <a:rPr lang="en-US" altLang="en-US" sz="2400" dirty="0">
                <a:latin typeface="Arial Narrow" panose="020B0606020202030204" pitchFamily="34" charset="0"/>
              </a:rPr>
              <a:t>” </a:t>
            </a:r>
            <a:r>
              <a:rPr lang="en-US" altLang="en-US" sz="2400" dirty="0">
                <a:solidFill>
                  <a:schemeClr val="tx1"/>
                </a:solidFill>
                <a:latin typeface="Arial Narrow" panose="020B0606020202030204" pitchFamily="34" charset="0"/>
              </a:rPr>
              <a:t>(</a:t>
            </a:r>
            <a:r>
              <a:rPr lang="en-US" altLang="en-US" sz="2400" dirty="0">
                <a:solidFill>
                  <a:srgbClr val="C00000"/>
                </a:solidFill>
                <a:latin typeface="Arial Narrow" panose="020B0606020202030204" pitchFamily="34" charset="0"/>
              </a:rPr>
              <a:t>chorizo</a:t>
            </a:r>
            <a:r>
              <a:rPr lang="en-US" altLang="en-US" sz="2400" dirty="0">
                <a:solidFill>
                  <a:schemeClr val="tx1"/>
                </a:solidFill>
                <a:latin typeface="Arial Narrow" panose="020B0606020202030204" pitchFamily="34" charset="0"/>
              </a:rPr>
              <a:t>).</a:t>
            </a:r>
          </a:p>
          <a:p>
            <a:pPr algn="just"/>
            <a:endParaRPr lang="en-US" altLang="en-US" sz="2400" dirty="0">
              <a:solidFill>
                <a:schemeClr val="tx1"/>
              </a:solidFill>
              <a:latin typeface="Arial Narrow" panose="020B0606020202030204" pitchFamily="34" charset="0"/>
            </a:endParaRPr>
          </a:p>
          <a:p>
            <a:pPr algn="just"/>
            <a:r>
              <a:rPr lang="en-US" altLang="en-US" sz="2400" b="1" u="sng" dirty="0">
                <a:latin typeface="Arial Narrow" panose="020B0606020202030204" pitchFamily="34" charset="0"/>
              </a:rPr>
              <a:t>I Cor. 7:10-11</a:t>
            </a:r>
            <a:r>
              <a:rPr lang="en-US" altLang="en-US" sz="2400" dirty="0">
                <a:latin typeface="Arial Narrow" panose="020B0606020202030204" pitchFamily="34" charset="0"/>
              </a:rPr>
              <a:t>, “And unto the married </a:t>
            </a:r>
            <a:r>
              <a:rPr lang="en-US" altLang="en-US" sz="2400" b="1" dirty="0">
                <a:latin typeface="Arial Narrow" panose="020B0606020202030204" pitchFamily="34" charset="0"/>
              </a:rPr>
              <a:t>I command</a:t>
            </a:r>
            <a:r>
              <a:rPr lang="en-US" altLang="en-US" sz="2400" dirty="0">
                <a:latin typeface="Arial Narrow" panose="020B0606020202030204" pitchFamily="34" charset="0"/>
              </a:rPr>
              <a:t>, yet </a:t>
            </a:r>
            <a:r>
              <a:rPr lang="en-US" altLang="en-US" sz="2400" b="1" u="sng" dirty="0">
                <a:latin typeface="Arial Narrow" panose="020B0606020202030204" pitchFamily="34" charset="0"/>
              </a:rPr>
              <a:t>NOT</a:t>
            </a:r>
            <a:r>
              <a:rPr lang="en-US" altLang="en-US" sz="2400" dirty="0">
                <a:latin typeface="Arial Narrow" panose="020B0606020202030204" pitchFamily="34" charset="0"/>
              </a:rPr>
              <a:t> I, </a:t>
            </a:r>
            <a:r>
              <a:rPr lang="en-US" altLang="en-US" sz="2400" b="1" u="sng" dirty="0">
                <a:latin typeface="Arial Narrow" panose="020B0606020202030204" pitchFamily="34" charset="0"/>
              </a:rPr>
              <a:t>BUT</a:t>
            </a:r>
            <a:r>
              <a:rPr lang="en-US" altLang="en-US" sz="2400" dirty="0">
                <a:latin typeface="Arial Narrow" panose="020B0606020202030204" pitchFamily="34" charset="0"/>
              </a:rPr>
              <a:t> the Lord, </a:t>
            </a:r>
            <a:r>
              <a:rPr lang="en-US" altLang="en-US" sz="2400" b="1" dirty="0">
                <a:latin typeface="Arial Narrow" panose="020B0606020202030204" pitchFamily="34" charset="0"/>
              </a:rPr>
              <a:t>LET NOT THE WIFE DEPART FROM </a:t>
            </a:r>
            <a:r>
              <a:rPr lang="en-US" altLang="en-US" sz="2400" dirty="0">
                <a:latin typeface="Arial Narrow" panose="020B0606020202030204" pitchFamily="34" charset="0"/>
              </a:rPr>
              <a:t>(</a:t>
            </a:r>
            <a:r>
              <a:rPr lang="en-US" altLang="en-US" sz="2400" dirty="0">
                <a:solidFill>
                  <a:srgbClr val="C00000"/>
                </a:solidFill>
                <a:latin typeface="Arial Narrow" panose="020B0606020202030204" pitchFamily="34" charset="0"/>
              </a:rPr>
              <a:t>chorizo</a:t>
            </a:r>
            <a:r>
              <a:rPr lang="en-US" altLang="en-US" sz="2400" dirty="0">
                <a:latin typeface="Arial Narrow" panose="020B0606020202030204" pitchFamily="34" charset="0"/>
              </a:rPr>
              <a:t>)</a:t>
            </a:r>
            <a:r>
              <a:rPr lang="en-US" altLang="en-US" sz="2400" b="1" dirty="0">
                <a:latin typeface="Arial Narrow" panose="020B0606020202030204" pitchFamily="34" charset="0"/>
              </a:rPr>
              <a:t> her husband</a:t>
            </a:r>
            <a:r>
              <a:rPr lang="en-US" altLang="en-US" sz="2400" dirty="0">
                <a:latin typeface="Arial Narrow" panose="020B0606020202030204" pitchFamily="34" charset="0"/>
              </a:rPr>
              <a:t>: 11 But and if </a:t>
            </a:r>
            <a:r>
              <a:rPr lang="en-US" altLang="en-US" sz="2400" b="1" dirty="0">
                <a:latin typeface="Arial Narrow" panose="020B0606020202030204" pitchFamily="34" charset="0"/>
              </a:rPr>
              <a:t>SHE DEPART</a:t>
            </a:r>
            <a:r>
              <a:rPr lang="en-US" altLang="en-US" sz="2400" dirty="0">
                <a:latin typeface="Arial Narrow" panose="020B0606020202030204" pitchFamily="34" charset="0"/>
              </a:rPr>
              <a:t> (chorizo), let her remain unmarried, or be reconciled to her husband: </a:t>
            </a:r>
            <a:r>
              <a:rPr lang="en-US" altLang="en-US" sz="2400" u="sng" dirty="0">
                <a:latin typeface="Arial Narrow" panose="020B0606020202030204" pitchFamily="34" charset="0"/>
              </a:rPr>
              <a:t>and</a:t>
            </a:r>
            <a:r>
              <a:rPr lang="en-US" altLang="en-US" sz="2400" dirty="0">
                <a:latin typeface="Arial Narrow" panose="020B0606020202030204" pitchFamily="34" charset="0"/>
              </a:rPr>
              <a:t> </a:t>
            </a:r>
            <a:r>
              <a:rPr lang="en-US" altLang="en-US" sz="2400" b="1" dirty="0">
                <a:latin typeface="Arial Narrow" panose="020B0606020202030204" pitchFamily="34" charset="0"/>
              </a:rPr>
              <a:t>LET NOT</a:t>
            </a:r>
            <a:r>
              <a:rPr lang="en-US" altLang="en-US" sz="2400" dirty="0">
                <a:latin typeface="Arial Narrow" panose="020B0606020202030204" pitchFamily="34" charset="0"/>
              </a:rPr>
              <a:t> </a:t>
            </a:r>
            <a:r>
              <a:rPr lang="en-US" altLang="en-US" sz="2400" b="1" dirty="0">
                <a:latin typeface="Arial Narrow" panose="020B0606020202030204" pitchFamily="34" charset="0"/>
              </a:rPr>
              <a:t>THE HUSBAND</a:t>
            </a:r>
            <a:r>
              <a:rPr lang="en-US" altLang="en-US" sz="2400" dirty="0">
                <a:latin typeface="Arial Narrow" panose="020B0606020202030204" pitchFamily="34" charset="0"/>
              </a:rPr>
              <a:t> </a:t>
            </a:r>
            <a:r>
              <a:rPr lang="en-US" altLang="en-US" sz="2400" b="1" dirty="0">
                <a:latin typeface="Arial Narrow" panose="020B0606020202030204" pitchFamily="34" charset="0"/>
              </a:rPr>
              <a:t>PUT AWAY his wife</a:t>
            </a:r>
            <a:r>
              <a:rPr lang="en-US" altLang="en-US" sz="2400" dirty="0">
                <a:latin typeface="Arial Narrow" panose="020B0606020202030204" pitchFamily="34" charset="0"/>
              </a:rPr>
              <a:t>.”  </a:t>
            </a:r>
            <a:r>
              <a:rPr lang="en-US" altLang="en-US" sz="2400" b="1" u="sng" dirty="0">
                <a:latin typeface="Arial Narrow" panose="020B0606020202030204" pitchFamily="34" charset="0"/>
              </a:rPr>
              <a:t>Cf. Mt</a:t>
            </a:r>
            <a:r>
              <a:rPr lang="en-US" altLang="en-US" sz="2400" b="1" u="sng" dirty="0">
                <a:solidFill>
                  <a:schemeClr val="tx1"/>
                </a:solidFill>
                <a:latin typeface="Arial Narrow" panose="020B0606020202030204" pitchFamily="34" charset="0"/>
              </a:rPr>
              <a:t>. 5:23-24</a:t>
            </a:r>
            <a:endParaRPr lang="en-US" sz="2400" b="1" u="sng"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4696825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8">
                                            <p:txEl>
                                              <p:pRg st="0" end="0"/>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p:cTn id="19"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8">
                                            <p:txEl>
                                              <p:pRg st="2" end="2"/>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p:cTn id="25"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6" name="TextBox 5"/>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3" name="TextBox 2">
            <a:extLst>
              <a:ext uri="{FF2B5EF4-FFF2-40B4-BE49-F238E27FC236}">
                <a16:creationId xmlns:a16="http://schemas.microsoft.com/office/drawing/2014/main" id="{2ED36BCA-130C-2911-08DF-8DCDD64A5248}"/>
              </a:ext>
            </a:extLst>
          </p:cNvPr>
          <p:cNvSpPr txBox="1"/>
          <p:nvPr/>
        </p:nvSpPr>
        <p:spPr>
          <a:xfrm>
            <a:off x="0" y="1752600"/>
            <a:ext cx="9144000" cy="492443"/>
          </a:xfrm>
          <a:prstGeom prst="rect">
            <a:avLst/>
          </a:prstGeom>
          <a:solidFill>
            <a:schemeClr val="bg1">
              <a:lumMod val="85000"/>
            </a:schemeClr>
          </a:solidFill>
          <a:effectLst>
            <a:softEdge rad="63500"/>
          </a:effectLst>
        </p:spPr>
        <p:txBody>
          <a:bodyPr wrap="square" rtlCol="0">
            <a:spAutoFit/>
          </a:bodyPr>
          <a:lstStyle/>
          <a:p>
            <a:pPr algn="ctr"/>
            <a:r>
              <a:rPr lang="en-US" sz="2600" b="1" dirty="0">
                <a:solidFill>
                  <a:schemeClr val="tx1"/>
                </a:solidFill>
                <a:latin typeface="Arial Narrow" panose="020B0606020202030204" pitchFamily="34" charset="0"/>
              </a:rPr>
              <a:t>I Cor. 7:10-11 Teaches The Same Thing As Mt. 19:6 (Mk. 10:9)</a:t>
            </a:r>
            <a:endParaRPr lang="en-US" sz="2400" b="1" u="sng" dirty="0">
              <a:solidFill>
                <a:schemeClr val="tx1"/>
              </a:solidFill>
              <a:latin typeface="Arial Narrow" panose="020B0606020202030204" pitchFamily="34" charset="0"/>
            </a:endParaRPr>
          </a:p>
        </p:txBody>
      </p:sp>
      <p:sp>
        <p:nvSpPr>
          <p:cNvPr id="4" name="TextBox 3">
            <a:extLst>
              <a:ext uri="{FF2B5EF4-FFF2-40B4-BE49-F238E27FC236}">
                <a16:creationId xmlns:a16="http://schemas.microsoft.com/office/drawing/2014/main" id="{9F0373A9-236D-D548-75EC-C2F1D3EEBEF4}"/>
              </a:ext>
            </a:extLst>
          </p:cNvPr>
          <p:cNvSpPr txBox="1"/>
          <p:nvPr/>
        </p:nvSpPr>
        <p:spPr>
          <a:xfrm>
            <a:off x="0" y="914400"/>
            <a:ext cx="9144000" cy="523220"/>
          </a:xfrm>
          <a:prstGeom prst="rect">
            <a:avLst/>
          </a:prstGeom>
          <a:noFill/>
        </p:spPr>
        <p:txBody>
          <a:bodyPr wrap="square" rtlCol="0">
            <a:spAutoFit/>
          </a:bodyPr>
          <a:lstStyle/>
          <a:p>
            <a:r>
              <a:rPr lang="en-US" sz="2800" b="1" dirty="0"/>
              <a:t>1</a:t>
            </a:r>
            <a:r>
              <a:rPr lang="en-US" sz="2800" b="1" dirty="0">
                <a:latin typeface="Arial Narrow" panose="020B0606020202030204" pitchFamily="34" charset="0"/>
              </a:rPr>
              <a:t>.) SINFUL</a:t>
            </a:r>
            <a:r>
              <a:rPr lang="en-US" sz="2400" b="1" dirty="0">
                <a:latin typeface="Arial Narrow" panose="020B0606020202030204" pitchFamily="34" charset="0"/>
              </a:rPr>
              <a:t> </a:t>
            </a:r>
            <a:r>
              <a:rPr lang="en-US" sz="2800" b="1" dirty="0">
                <a:latin typeface="Arial Narrow" panose="020B0606020202030204" pitchFamily="34" charset="0"/>
              </a:rPr>
              <a:t>DIVORCE</a:t>
            </a:r>
            <a:r>
              <a:rPr lang="en-US" sz="2400" b="1" dirty="0">
                <a:latin typeface="Arial Narrow" panose="020B0606020202030204" pitchFamily="34" charset="0"/>
              </a:rPr>
              <a:t> </a:t>
            </a:r>
            <a:r>
              <a:rPr lang="en-US" sz="2800" b="1" dirty="0">
                <a:latin typeface="Arial Narrow" panose="020B0606020202030204" pitchFamily="34" charset="0"/>
              </a:rPr>
              <a:t>PUTS</a:t>
            </a:r>
            <a:r>
              <a:rPr lang="en-US" sz="2400" b="1" dirty="0">
                <a:latin typeface="Arial Narrow" panose="020B0606020202030204" pitchFamily="34" charset="0"/>
              </a:rPr>
              <a:t> </a:t>
            </a:r>
            <a:r>
              <a:rPr lang="en-US" sz="2800" b="1" dirty="0">
                <a:latin typeface="Arial Narrow" panose="020B0606020202030204" pitchFamily="34" charset="0"/>
              </a:rPr>
              <a:t>ASUNDER</a:t>
            </a:r>
            <a:r>
              <a:rPr lang="en-US" sz="2400" b="1" dirty="0">
                <a:latin typeface="Arial Narrow" panose="020B0606020202030204" pitchFamily="34" charset="0"/>
              </a:rPr>
              <a:t> </a:t>
            </a:r>
            <a:r>
              <a:rPr lang="en-US" sz="2800" b="1" dirty="0">
                <a:latin typeface="Arial Narrow" panose="020B0606020202030204" pitchFamily="34" charset="0"/>
              </a:rPr>
              <a:t>WHAT</a:t>
            </a:r>
            <a:r>
              <a:rPr lang="en-US" sz="2400" b="1" dirty="0">
                <a:latin typeface="Arial Narrow" panose="020B0606020202030204" pitchFamily="34" charset="0"/>
              </a:rPr>
              <a:t> </a:t>
            </a:r>
            <a:r>
              <a:rPr lang="en-US" sz="2800" b="1" dirty="0">
                <a:latin typeface="Arial Narrow" panose="020B0606020202030204" pitchFamily="34" charset="0"/>
              </a:rPr>
              <a:t>GOD</a:t>
            </a:r>
            <a:r>
              <a:rPr lang="en-US" sz="2400" b="1" dirty="0">
                <a:latin typeface="Arial Narrow" panose="020B0606020202030204" pitchFamily="34" charset="0"/>
              </a:rPr>
              <a:t> </a:t>
            </a:r>
            <a:r>
              <a:rPr lang="en-US" sz="2800" b="1" dirty="0">
                <a:latin typeface="Arial Narrow" panose="020B0606020202030204" pitchFamily="34" charset="0"/>
              </a:rPr>
              <a:t>HAS</a:t>
            </a:r>
            <a:r>
              <a:rPr lang="en-US" sz="2400" b="1" dirty="0">
                <a:latin typeface="Arial Narrow" panose="020B0606020202030204" pitchFamily="34" charset="0"/>
              </a:rPr>
              <a:t> </a:t>
            </a:r>
            <a:r>
              <a:rPr lang="en-US" sz="2800" b="1" dirty="0">
                <a:latin typeface="Arial Narrow" panose="020B0606020202030204" pitchFamily="34" charset="0"/>
              </a:rPr>
              <a:t>JOINED!</a:t>
            </a:r>
            <a:endParaRPr lang="en-US" sz="2800" dirty="0">
              <a:latin typeface="Arial Narrow" panose="020B0606020202030204" pitchFamily="34" charset="0"/>
            </a:endParaRPr>
          </a:p>
        </p:txBody>
      </p:sp>
      <p:sp>
        <p:nvSpPr>
          <p:cNvPr id="8" name="TextBox 7">
            <a:extLst>
              <a:ext uri="{FF2B5EF4-FFF2-40B4-BE49-F238E27FC236}">
                <a16:creationId xmlns:a16="http://schemas.microsoft.com/office/drawing/2014/main" id="{628796CB-00FB-991A-2225-015996F9C75D}"/>
              </a:ext>
            </a:extLst>
          </p:cNvPr>
          <p:cNvSpPr txBox="1"/>
          <p:nvPr/>
        </p:nvSpPr>
        <p:spPr>
          <a:xfrm>
            <a:off x="0" y="2514600"/>
            <a:ext cx="9144000" cy="4154984"/>
          </a:xfrm>
          <a:prstGeom prst="rect">
            <a:avLst/>
          </a:prstGeom>
          <a:noFill/>
        </p:spPr>
        <p:txBody>
          <a:bodyPr wrap="square" rtlCol="0">
            <a:spAutoFit/>
          </a:bodyPr>
          <a:lstStyle/>
          <a:p>
            <a:pPr algn="just"/>
            <a:r>
              <a:rPr lang="en-US" altLang="en-US" sz="2400" b="1" u="sng" dirty="0">
                <a:latin typeface="Arial Narrow" panose="020B0606020202030204" pitchFamily="34" charset="0"/>
              </a:rPr>
              <a:t>Mt. 19:6</a:t>
            </a:r>
            <a:r>
              <a:rPr lang="en-US" altLang="en-US" sz="2400" dirty="0">
                <a:latin typeface="Arial Narrow" panose="020B0606020202030204" pitchFamily="34" charset="0"/>
              </a:rPr>
              <a:t>, “</a:t>
            </a:r>
            <a:r>
              <a:rPr lang="en-US" altLang="en-US" sz="2400" dirty="0">
                <a:solidFill>
                  <a:schemeClr val="bg1"/>
                </a:solidFill>
                <a:latin typeface="Arial Narrow" panose="020B0606020202030204" pitchFamily="34" charset="0"/>
              </a:rPr>
              <a:t>Wherefore they are no more twain, but one flesh. </a:t>
            </a:r>
            <a:r>
              <a:rPr lang="en-US" altLang="en-US" sz="2400" b="1" dirty="0">
                <a:solidFill>
                  <a:schemeClr val="bg1"/>
                </a:solidFill>
                <a:latin typeface="Arial Narrow" panose="020B0606020202030204" pitchFamily="34" charset="0"/>
              </a:rPr>
              <a:t>What therefore God hath joined together</a:t>
            </a:r>
            <a:r>
              <a:rPr lang="en-US" altLang="en-US" sz="2400" dirty="0">
                <a:solidFill>
                  <a:schemeClr val="bg1"/>
                </a:solidFill>
                <a:latin typeface="Arial Narrow" panose="020B0606020202030204" pitchFamily="34" charset="0"/>
              </a:rPr>
              <a:t>, </a:t>
            </a:r>
            <a:r>
              <a:rPr lang="en-US" altLang="en-US" sz="2400" b="1" dirty="0">
                <a:latin typeface="Arial Narrow" panose="020B0606020202030204" pitchFamily="34" charset="0"/>
              </a:rPr>
              <a:t>LET NOT MAN </a:t>
            </a:r>
            <a:r>
              <a:rPr lang="en-US" altLang="en-US" sz="2400" dirty="0">
                <a:latin typeface="Arial Narrow" panose="020B0606020202030204" pitchFamily="34" charset="0"/>
              </a:rPr>
              <a:t>(Generic; </a:t>
            </a:r>
            <a:r>
              <a:rPr lang="en-US" altLang="en-US" sz="2400" u="sng" dirty="0">
                <a:latin typeface="Arial Narrow" panose="020B0606020202030204" pitchFamily="34" charset="0"/>
              </a:rPr>
              <a:t>cf. v. 3</a:t>
            </a:r>
            <a:r>
              <a:rPr lang="en-US" altLang="en-US" sz="2400" dirty="0">
                <a:latin typeface="Arial Narrow" panose="020B0606020202030204" pitchFamily="34" charset="0"/>
              </a:rPr>
              <a:t>)</a:t>
            </a:r>
            <a:r>
              <a:rPr lang="en-US" altLang="en-US" sz="2400" b="1" dirty="0">
                <a:latin typeface="Arial Narrow" panose="020B0606020202030204" pitchFamily="34" charset="0"/>
              </a:rPr>
              <a:t> PUT ASUNDER</a:t>
            </a:r>
            <a:r>
              <a:rPr lang="en-US" altLang="en-US" sz="2400" dirty="0">
                <a:latin typeface="Arial Narrow" panose="020B0606020202030204" pitchFamily="34" charset="0"/>
              </a:rPr>
              <a:t>” (</a:t>
            </a:r>
            <a:r>
              <a:rPr lang="en-US" altLang="en-US" sz="2400" dirty="0">
                <a:solidFill>
                  <a:srgbClr val="C00000"/>
                </a:solidFill>
                <a:latin typeface="Arial Narrow" panose="020B0606020202030204" pitchFamily="34" charset="0"/>
              </a:rPr>
              <a:t>chorizo</a:t>
            </a:r>
            <a:r>
              <a:rPr lang="en-US" altLang="en-US" sz="2400" dirty="0">
                <a:latin typeface="Arial Narrow" panose="020B0606020202030204" pitchFamily="34" charset="0"/>
              </a:rPr>
              <a:t>).</a:t>
            </a:r>
          </a:p>
          <a:p>
            <a:pPr algn="just"/>
            <a:endParaRPr lang="en-US" altLang="en-US" sz="2400" dirty="0">
              <a:latin typeface="Arial Narrow" panose="020B0606020202030204" pitchFamily="34" charset="0"/>
            </a:endParaRPr>
          </a:p>
          <a:p>
            <a:pPr algn="just"/>
            <a:r>
              <a:rPr lang="en-US" altLang="en-US" sz="2400" b="1" u="sng" dirty="0">
                <a:latin typeface="Arial Narrow" panose="020B0606020202030204" pitchFamily="34" charset="0"/>
              </a:rPr>
              <a:t>Mk. 10:9</a:t>
            </a:r>
            <a:r>
              <a:rPr lang="en-US" altLang="en-US" sz="2400" dirty="0">
                <a:latin typeface="Arial Narrow" panose="020B0606020202030204" pitchFamily="34" charset="0"/>
              </a:rPr>
              <a:t>, “</a:t>
            </a:r>
            <a:r>
              <a:rPr lang="en-US" altLang="en-US" sz="2400" b="1" dirty="0">
                <a:solidFill>
                  <a:schemeClr val="bg1"/>
                </a:solidFill>
                <a:latin typeface="Arial Narrow" panose="020B0606020202030204" pitchFamily="34" charset="0"/>
              </a:rPr>
              <a:t>What therefore God hath joined together</a:t>
            </a:r>
            <a:r>
              <a:rPr lang="en-US" altLang="en-US" sz="2400" dirty="0">
                <a:solidFill>
                  <a:schemeClr val="bg1"/>
                </a:solidFill>
                <a:latin typeface="Arial Narrow" panose="020B0606020202030204" pitchFamily="34" charset="0"/>
              </a:rPr>
              <a:t>, </a:t>
            </a:r>
            <a:r>
              <a:rPr lang="en-US" altLang="en-US" sz="2400" b="1" dirty="0">
                <a:latin typeface="Arial Narrow" panose="020B0606020202030204" pitchFamily="34" charset="0"/>
              </a:rPr>
              <a:t>LET NOT MAN </a:t>
            </a:r>
            <a:r>
              <a:rPr lang="en-US" altLang="en-US" sz="2400" dirty="0">
                <a:latin typeface="Arial Narrow" panose="020B0606020202030204" pitchFamily="34" charset="0"/>
              </a:rPr>
              <a:t>(Generic; </a:t>
            </a:r>
            <a:r>
              <a:rPr lang="en-US" altLang="en-US" sz="2400" u="sng" dirty="0">
                <a:latin typeface="Arial Narrow" panose="020B0606020202030204" pitchFamily="34" charset="0"/>
              </a:rPr>
              <a:t>cf. v. 2</a:t>
            </a:r>
            <a:r>
              <a:rPr lang="en-US" altLang="en-US" sz="2400" dirty="0">
                <a:latin typeface="Arial Narrow" panose="020B0606020202030204" pitchFamily="34" charset="0"/>
              </a:rPr>
              <a:t>)</a:t>
            </a:r>
            <a:r>
              <a:rPr lang="en-US" altLang="en-US" sz="2400" b="1" dirty="0">
                <a:latin typeface="Arial Narrow" panose="020B0606020202030204" pitchFamily="34" charset="0"/>
              </a:rPr>
              <a:t> PUT ASUNDER</a:t>
            </a:r>
            <a:r>
              <a:rPr lang="en-US" altLang="en-US" sz="2400" dirty="0">
                <a:latin typeface="Arial Narrow" panose="020B0606020202030204" pitchFamily="34" charset="0"/>
              </a:rPr>
              <a:t>” (</a:t>
            </a:r>
            <a:r>
              <a:rPr lang="en-US" altLang="en-US" sz="2400" dirty="0">
                <a:solidFill>
                  <a:srgbClr val="C00000"/>
                </a:solidFill>
                <a:latin typeface="Arial Narrow" panose="020B0606020202030204" pitchFamily="34" charset="0"/>
              </a:rPr>
              <a:t>chorizo</a:t>
            </a:r>
            <a:r>
              <a:rPr lang="en-US" altLang="en-US" sz="2400" dirty="0">
                <a:latin typeface="Arial Narrow" panose="020B0606020202030204" pitchFamily="34" charset="0"/>
              </a:rPr>
              <a:t>).</a:t>
            </a:r>
          </a:p>
          <a:p>
            <a:pPr algn="just"/>
            <a:endParaRPr lang="en-US" altLang="en-US" sz="2400" dirty="0">
              <a:latin typeface="Arial Narrow" panose="020B0606020202030204" pitchFamily="34" charset="0"/>
            </a:endParaRPr>
          </a:p>
          <a:p>
            <a:pPr algn="just"/>
            <a:r>
              <a:rPr lang="en-US" altLang="en-US" sz="2400" b="1" u="sng" dirty="0">
                <a:latin typeface="Arial Narrow" panose="020B0606020202030204" pitchFamily="34" charset="0"/>
              </a:rPr>
              <a:t>I Cor. 7:10-11</a:t>
            </a:r>
            <a:r>
              <a:rPr lang="en-US" altLang="en-US" sz="2400" dirty="0">
                <a:latin typeface="Arial Narrow" panose="020B0606020202030204" pitchFamily="34" charset="0"/>
              </a:rPr>
              <a:t>, “</a:t>
            </a:r>
            <a:r>
              <a:rPr lang="en-US" altLang="en-US" sz="2400" dirty="0">
                <a:solidFill>
                  <a:schemeClr val="bg1"/>
                </a:solidFill>
                <a:latin typeface="Arial Narrow" panose="020B0606020202030204" pitchFamily="34" charset="0"/>
              </a:rPr>
              <a:t>And unto the married </a:t>
            </a:r>
            <a:r>
              <a:rPr lang="en-US" altLang="en-US" sz="2400" b="1" dirty="0">
                <a:solidFill>
                  <a:schemeClr val="bg1"/>
                </a:solidFill>
                <a:latin typeface="Arial Narrow" panose="020B0606020202030204" pitchFamily="34" charset="0"/>
              </a:rPr>
              <a:t>I command</a:t>
            </a:r>
            <a:r>
              <a:rPr lang="en-US" altLang="en-US" sz="2400" dirty="0">
                <a:solidFill>
                  <a:schemeClr val="bg1"/>
                </a:solidFill>
                <a:latin typeface="Arial Narrow" panose="020B0606020202030204" pitchFamily="34" charset="0"/>
              </a:rPr>
              <a:t>, yet </a:t>
            </a:r>
            <a:r>
              <a:rPr lang="en-US" altLang="en-US" sz="2400" b="1" u="sng" dirty="0">
                <a:solidFill>
                  <a:schemeClr val="bg1"/>
                </a:solidFill>
                <a:latin typeface="Arial Narrow" panose="020B0606020202030204" pitchFamily="34" charset="0"/>
              </a:rPr>
              <a:t>NOT</a:t>
            </a:r>
            <a:r>
              <a:rPr lang="en-US" altLang="en-US" sz="2400" dirty="0">
                <a:solidFill>
                  <a:schemeClr val="bg1"/>
                </a:solidFill>
                <a:latin typeface="Arial Narrow" panose="020B0606020202030204" pitchFamily="34" charset="0"/>
              </a:rPr>
              <a:t> I, </a:t>
            </a:r>
            <a:r>
              <a:rPr lang="en-US" altLang="en-US" sz="2400" b="1" u="sng" dirty="0">
                <a:solidFill>
                  <a:schemeClr val="bg1"/>
                </a:solidFill>
                <a:latin typeface="Arial Narrow" panose="020B0606020202030204" pitchFamily="34" charset="0"/>
              </a:rPr>
              <a:t>BUT</a:t>
            </a:r>
            <a:r>
              <a:rPr lang="en-US" altLang="en-US" sz="2400" dirty="0">
                <a:solidFill>
                  <a:schemeClr val="bg1"/>
                </a:solidFill>
                <a:latin typeface="Arial Narrow" panose="020B0606020202030204" pitchFamily="34" charset="0"/>
              </a:rPr>
              <a:t> the Lord, </a:t>
            </a:r>
            <a:r>
              <a:rPr lang="en-US" altLang="en-US" sz="2400" b="1" dirty="0">
                <a:latin typeface="Arial Narrow" panose="020B0606020202030204" pitchFamily="34" charset="0"/>
              </a:rPr>
              <a:t>LET NOT THE WIFE DEPART FROM </a:t>
            </a:r>
            <a:r>
              <a:rPr lang="en-US" altLang="en-US" sz="2400" dirty="0">
                <a:latin typeface="Arial Narrow" panose="020B0606020202030204" pitchFamily="34" charset="0"/>
              </a:rPr>
              <a:t>(</a:t>
            </a:r>
            <a:r>
              <a:rPr lang="en-US" altLang="en-US" sz="2400" dirty="0">
                <a:solidFill>
                  <a:srgbClr val="C00000"/>
                </a:solidFill>
                <a:latin typeface="Arial Narrow" panose="020B0606020202030204" pitchFamily="34" charset="0"/>
              </a:rPr>
              <a:t>chorizo</a:t>
            </a:r>
            <a:r>
              <a:rPr lang="en-US" altLang="en-US" sz="2400" dirty="0">
                <a:latin typeface="Arial Narrow" panose="020B0606020202030204" pitchFamily="34" charset="0"/>
              </a:rPr>
              <a:t>)</a:t>
            </a:r>
            <a:r>
              <a:rPr lang="en-US" altLang="en-US" sz="2400" b="1" dirty="0">
                <a:latin typeface="Arial Narrow" panose="020B0606020202030204" pitchFamily="34" charset="0"/>
              </a:rPr>
              <a:t> her husband</a:t>
            </a:r>
            <a:r>
              <a:rPr lang="en-US" altLang="en-US" sz="2400" dirty="0">
                <a:latin typeface="Arial Narrow" panose="020B0606020202030204" pitchFamily="34" charset="0"/>
              </a:rPr>
              <a:t>: </a:t>
            </a:r>
            <a:r>
              <a:rPr lang="en-US" altLang="en-US" sz="2400" dirty="0">
                <a:solidFill>
                  <a:schemeClr val="bg1"/>
                </a:solidFill>
                <a:latin typeface="Arial Narrow" panose="020B0606020202030204" pitchFamily="34" charset="0"/>
              </a:rPr>
              <a:t>11 But and if </a:t>
            </a:r>
            <a:r>
              <a:rPr lang="en-US" altLang="en-US" sz="2400" b="1" dirty="0">
                <a:solidFill>
                  <a:schemeClr val="bg1"/>
                </a:solidFill>
                <a:latin typeface="Arial Narrow" panose="020B0606020202030204" pitchFamily="34" charset="0"/>
              </a:rPr>
              <a:t>SHE DEPART</a:t>
            </a:r>
            <a:r>
              <a:rPr lang="en-US" altLang="en-US" sz="2400" dirty="0">
                <a:solidFill>
                  <a:schemeClr val="bg1"/>
                </a:solidFill>
                <a:latin typeface="Arial Narrow" panose="020B0606020202030204" pitchFamily="34" charset="0"/>
              </a:rPr>
              <a:t> (chorizo), let her remain unmarried, or be reconciled to her husband: </a:t>
            </a:r>
            <a:r>
              <a:rPr lang="en-US" altLang="en-US" sz="2400" u="sng" dirty="0">
                <a:latin typeface="Arial Narrow" panose="020B0606020202030204" pitchFamily="34" charset="0"/>
              </a:rPr>
              <a:t>and</a:t>
            </a:r>
            <a:r>
              <a:rPr lang="en-US" altLang="en-US" sz="2400" dirty="0">
                <a:latin typeface="Arial Narrow" panose="020B0606020202030204" pitchFamily="34" charset="0"/>
              </a:rPr>
              <a:t> </a:t>
            </a:r>
            <a:r>
              <a:rPr lang="en-US" altLang="en-US" sz="2400" b="1" dirty="0">
                <a:latin typeface="Arial Narrow" panose="020B0606020202030204" pitchFamily="34" charset="0"/>
              </a:rPr>
              <a:t>LET NOT</a:t>
            </a:r>
            <a:r>
              <a:rPr lang="en-US" altLang="en-US" sz="2400" dirty="0">
                <a:latin typeface="Arial Narrow" panose="020B0606020202030204" pitchFamily="34" charset="0"/>
              </a:rPr>
              <a:t> </a:t>
            </a:r>
            <a:r>
              <a:rPr lang="en-US" altLang="en-US" sz="2400" b="1" dirty="0">
                <a:latin typeface="Arial Narrow" panose="020B0606020202030204" pitchFamily="34" charset="0"/>
              </a:rPr>
              <a:t>THE HUSBAND</a:t>
            </a:r>
            <a:r>
              <a:rPr lang="en-US" altLang="en-US" sz="2400" dirty="0">
                <a:latin typeface="Arial Narrow" panose="020B0606020202030204" pitchFamily="34" charset="0"/>
              </a:rPr>
              <a:t> </a:t>
            </a:r>
            <a:r>
              <a:rPr lang="en-US" altLang="en-US" sz="2400" b="1" dirty="0">
                <a:latin typeface="Arial Narrow" panose="020B0606020202030204" pitchFamily="34" charset="0"/>
              </a:rPr>
              <a:t>PUT AWAY his wife</a:t>
            </a:r>
            <a:r>
              <a:rPr lang="en-US" altLang="en-US" sz="2400" dirty="0">
                <a:latin typeface="Arial Narrow" panose="020B0606020202030204" pitchFamily="34" charset="0"/>
              </a:rPr>
              <a:t>.”  </a:t>
            </a:r>
            <a:r>
              <a:rPr lang="en-US" altLang="en-US" sz="2400" b="1" u="sng" dirty="0">
                <a:latin typeface="Arial Narrow" panose="020B0606020202030204" pitchFamily="34" charset="0"/>
              </a:rPr>
              <a:t>Cf. Mt. 5:23-24</a:t>
            </a:r>
            <a:endParaRPr lang="en-US" sz="2400" b="1" u="sng" dirty="0">
              <a:latin typeface="Arial Narrow" panose="020B0606020202030204" pitchFamily="34" charset="0"/>
            </a:endParaRPr>
          </a:p>
        </p:txBody>
      </p:sp>
    </p:spTree>
    <p:extLst>
      <p:ext uri="{BB962C8B-B14F-4D97-AF65-F5344CB8AC3E}">
        <p14:creationId xmlns:p14="http://schemas.microsoft.com/office/powerpoint/2010/main" val="35728617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14400"/>
            <a:ext cx="9144000" cy="523220"/>
          </a:xfrm>
          <a:prstGeom prst="rect">
            <a:avLst/>
          </a:prstGeom>
          <a:noFill/>
        </p:spPr>
        <p:txBody>
          <a:bodyPr wrap="square" rtlCol="0">
            <a:spAutoFit/>
          </a:bodyPr>
          <a:lstStyle/>
          <a:p>
            <a:r>
              <a:rPr lang="en-US" sz="2800" b="1" dirty="0">
                <a:latin typeface="Arial Narrow" panose="020B0606020202030204" pitchFamily="34" charset="0"/>
              </a:rPr>
              <a:t>2.) SINFUL DIVORCE DEFRAUDS OUR MATE!  Cf. Rom. 7:2-3</a:t>
            </a:r>
            <a:endParaRPr lang="en-US" sz="2800" dirty="0">
              <a:latin typeface="Arial Narrow" panose="020B0606020202030204" pitchFamily="34" charset="0"/>
            </a:endParaRPr>
          </a:p>
        </p:txBody>
      </p:sp>
      <p:sp>
        <p:nvSpPr>
          <p:cNvPr id="8" name="TextBox 7"/>
          <p:cNvSpPr txBox="1"/>
          <p:nvPr/>
        </p:nvSpPr>
        <p:spPr>
          <a:xfrm>
            <a:off x="0" y="5029200"/>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dirty="0">
                <a:latin typeface="Arial Narrow" panose="020B0606020202030204" pitchFamily="34" charset="0"/>
              </a:rPr>
              <a:t>It Is Sinful For </a:t>
            </a:r>
            <a:r>
              <a:rPr lang="en-US" sz="2400" b="1" i="1" dirty="0">
                <a:latin typeface="Arial Narrow" panose="020B0606020202030204" pitchFamily="34" charset="0"/>
              </a:rPr>
              <a:t>Another</a:t>
            </a:r>
            <a:r>
              <a:rPr lang="en-US" sz="2400" dirty="0">
                <a:latin typeface="Arial Narrow" panose="020B0606020202030204" pitchFamily="34" charset="0"/>
              </a:rPr>
              <a:t> To “</a:t>
            </a:r>
            <a:r>
              <a:rPr lang="en-US" sz="2400" b="1" dirty="0">
                <a:latin typeface="Arial Narrow" panose="020B0606020202030204" pitchFamily="34" charset="0"/>
              </a:rPr>
              <a:t>HAVE</a:t>
            </a:r>
            <a:r>
              <a:rPr lang="en-US" sz="2400" dirty="0">
                <a:latin typeface="Arial Narrow" panose="020B0606020202030204" pitchFamily="34" charset="0"/>
              </a:rPr>
              <a:t>” Our Divinely Obligated Spouse!</a:t>
            </a:r>
          </a:p>
        </p:txBody>
      </p:sp>
      <p:sp>
        <p:nvSpPr>
          <p:cNvPr id="9" name="TextBox 8"/>
          <p:cNvSpPr txBox="1"/>
          <p:nvPr/>
        </p:nvSpPr>
        <p:spPr>
          <a:xfrm>
            <a:off x="0" y="5562600"/>
            <a:ext cx="9144000" cy="461665"/>
          </a:xfrm>
          <a:prstGeom prst="rect">
            <a:avLst/>
          </a:prstGeom>
          <a:noFill/>
        </p:spPr>
        <p:txBody>
          <a:bodyPr wrap="square" rtlCol="0">
            <a:spAutoFit/>
          </a:bodyPr>
          <a:lstStyle/>
          <a:p>
            <a:pPr algn="ctr"/>
            <a:r>
              <a:rPr lang="en-US" sz="2400" dirty="0">
                <a:latin typeface="Arial Narrow" panose="020B0606020202030204" pitchFamily="34" charset="0"/>
              </a:rPr>
              <a:t>See Mk. 6:17-18 (Mt. 14:3-4); I Cor. 5:1 (Rom. 7:2-3) </a:t>
            </a:r>
            <a:endParaRPr lang="en-US" sz="2400" b="1" u="sng" dirty="0">
              <a:latin typeface="Arial Narrow" panose="020B0606020202030204" pitchFamily="34" charset="0"/>
            </a:endParaRPr>
          </a:p>
        </p:txBody>
      </p:sp>
      <p:sp>
        <p:nvSpPr>
          <p:cNvPr id="10" name="TextBox 9">
            <a:extLst>
              <a:ext uri="{FF2B5EF4-FFF2-40B4-BE49-F238E27FC236}">
                <a16:creationId xmlns:a16="http://schemas.microsoft.com/office/drawing/2014/main" id="{0450F1A2-7EB6-4FFC-A874-51B331054C08}"/>
              </a:ext>
            </a:extLst>
          </p:cNvPr>
          <p:cNvSpPr txBox="1"/>
          <p:nvPr/>
        </p:nvSpPr>
        <p:spPr>
          <a:xfrm>
            <a:off x="0" y="6100870"/>
            <a:ext cx="9144000" cy="757130"/>
          </a:xfrm>
          <a:prstGeom prst="rect">
            <a:avLst/>
          </a:prstGeom>
          <a:noFill/>
        </p:spPr>
        <p:txBody>
          <a:bodyPr wrap="square" rtlCol="0">
            <a:spAutoFit/>
          </a:bodyPr>
          <a:lstStyle/>
          <a:p>
            <a:pPr algn="ctr">
              <a:lnSpc>
                <a:spcPct val="90000"/>
              </a:lnSpc>
            </a:pPr>
            <a:r>
              <a:rPr lang="en-US" altLang="en-US" sz="2400" dirty="0">
                <a:latin typeface="Arial Narrow" panose="020B0606020202030204" pitchFamily="34" charset="0"/>
              </a:rPr>
              <a:t>When Someone Pursues An Unauthorized Divorce,</a:t>
            </a:r>
            <a:br>
              <a:rPr lang="en-US" altLang="en-US" sz="2400" dirty="0">
                <a:latin typeface="Arial Narrow" panose="020B0606020202030204" pitchFamily="34" charset="0"/>
              </a:rPr>
            </a:br>
            <a:r>
              <a:rPr lang="en-US" altLang="en-US" sz="2400" dirty="0">
                <a:latin typeface="Arial Narrow" panose="020B0606020202030204" pitchFamily="34" charset="0"/>
              </a:rPr>
              <a:t>They </a:t>
            </a:r>
            <a:r>
              <a:rPr lang="en-US" altLang="en-US" sz="2400" b="1" i="1" dirty="0">
                <a:latin typeface="Arial Narrow" panose="020B0606020202030204" pitchFamily="34" charset="0"/>
              </a:rPr>
              <a:t>Rob</a:t>
            </a:r>
            <a:r>
              <a:rPr lang="en-US" altLang="en-US" sz="2400" dirty="0">
                <a:latin typeface="Arial Narrow" panose="020B0606020202030204" pitchFamily="34" charset="0"/>
              </a:rPr>
              <a:t> Their Mates of Their Due (I.E. They Sin)!</a:t>
            </a:r>
          </a:p>
        </p:txBody>
      </p:sp>
      <p:sp>
        <p:nvSpPr>
          <p:cNvPr id="3" name="TextBox 2">
            <a:extLst>
              <a:ext uri="{FF2B5EF4-FFF2-40B4-BE49-F238E27FC236}">
                <a16:creationId xmlns:a16="http://schemas.microsoft.com/office/drawing/2014/main" id="{DEA6F12E-CAA3-8EB3-9857-A69CE3B7D03A}"/>
              </a:ext>
            </a:extLst>
          </p:cNvPr>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5" name="TextBox 4">
            <a:extLst>
              <a:ext uri="{FF2B5EF4-FFF2-40B4-BE49-F238E27FC236}">
                <a16:creationId xmlns:a16="http://schemas.microsoft.com/office/drawing/2014/main" id="{2B748A16-C1EB-C61C-539C-826D3462AC6D}"/>
              </a:ext>
            </a:extLst>
          </p:cNvPr>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2" name="Rectangle 1">
            <a:extLst>
              <a:ext uri="{FF2B5EF4-FFF2-40B4-BE49-F238E27FC236}">
                <a16:creationId xmlns:a16="http://schemas.microsoft.com/office/drawing/2014/main" id="{96029EBC-5A93-A0AE-AB6C-8943F1DAA6DD}"/>
              </a:ext>
            </a:extLst>
          </p:cNvPr>
          <p:cNvSpPr/>
          <p:nvPr/>
        </p:nvSpPr>
        <p:spPr>
          <a:xfrm>
            <a:off x="8305800" y="1581912"/>
            <a:ext cx="762000" cy="3762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572CF879-7128-63F6-4473-CCC24A3A3DAD}"/>
              </a:ext>
            </a:extLst>
          </p:cNvPr>
          <p:cNvSpPr/>
          <p:nvPr/>
        </p:nvSpPr>
        <p:spPr>
          <a:xfrm>
            <a:off x="4663440" y="1938528"/>
            <a:ext cx="762000" cy="3762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a:extLst>
              <a:ext uri="{FF2B5EF4-FFF2-40B4-BE49-F238E27FC236}">
                <a16:creationId xmlns:a16="http://schemas.microsoft.com/office/drawing/2014/main" id="{FCCC17DB-41A9-B5CB-E1A7-719666901652}"/>
              </a:ext>
            </a:extLst>
          </p:cNvPr>
          <p:cNvSpPr/>
          <p:nvPr/>
        </p:nvSpPr>
        <p:spPr>
          <a:xfrm>
            <a:off x="4663440" y="4178808"/>
            <a:ext cx="440436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a:extLst>
              <a:ext uri="{FF2B5EF4-FFF2-40B4-BE49-F238E27FC236}">
                <a16:creationId xmlns:a16="http://schemas.microsoft.com/office/drawing/2014/main" id="{F158DF95-0C9C-C57C-EED0-7B89AC07A780}"/>
              </a:ext>
            </a:extLst>
          </p:cNvPr>
          <p:cNvSpPr/>
          <p:nvPr/>
        </p:nvSpPr>
        <p:spPr>
          <a:xfrm>
            <a:off x="76200" y="4526280"/>
            <a:ext cx="27432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p:cNvSpPr txBox="1"/>
          <p:nvPr/>
        </p:nvSpPr>
        <p:spPr>
          <a:xfrm>
            <a:off x="0" y="1524000"/>
            <a:ext cx="9144000" cy="3416320"/>
          </a:xfrm>
          <a:prstGeom prst="rect">
            <a:avLst/>
          </a:prstGeom>
          <a:noFill/>
        </p:spPr>
        <p:txBody>
          <a:bodyPr wrap="square" rtlCol="0">
            <a:spAutoFit/>
          </a:bodyPr>
          <a:lstStyle/>
          <a:p>
            <a:pPr algn="just"/>
            <a:r>
              <a:rPr lang="en-US" sz="2400" b="1" u="sng" dirty="0">
                <a:latin typeface="Arial Narrow" panose="020B0606020202030204" pitchFamily="34" charset="0"/>
              </a:rPr>
              <a:t>I Cor. 7:2-5</a:t>
            </a:r>
            <a:r>
              <a:rPr lang="en-US" sz="2400" dirty="0">
                <a:latin typeface="Arial Narrow" panose="020B0606020202030204" pitchFamily="34" charset="0"/>
              </a:rPr>
              <a:t>, “Nevertheless, </a:t>
            </a:r>
            <a:r>
              <a:rPr lang="en-US" sz="2400" b="1" dirty="0">
                <a:latin typeface="Arial Narrow" panose="020B0606020202030204" pitchFamily="34" charset="0"/>
              </a:rPr>
              <a:t>TO AVOID FORNICATION</a:t>
            </a:r>
            <a:r>
              <a:rPr lang="en-US" sz="2400" dirty="0">
                <a:latin typeface="Arial Narrow" panose="020B0606020202030204" pitchFamily="34" charset="0"/>
              </a:rPr>
              <a:t>, </a:t>
            </a:r>
            <a:r>
              <a:rPr lang="en-US" sz="2400" b="1" dirty="0">
                <a:latin typeface="Arial Narrow" panose="020B0606020202030204" pitchFamily="34" charset="0"/>
              </a:rPr>
              <a:t>LET every man HAVE his own wife</a:t>
            </a:r>
            <a:r>
              <a:rPr lang="en-US" sz="2400" dirty="0">
                <a:latin typeface="Arial Narrow" panose="020B0606020202030204" pitchFamily="34" charset="0"/>
              </a:rPr>
              <a:t>, and </a:t>
            </a:r>
            <a:r>
              <a:rPr lang="en-US" sz="2400" b="1" dirty="0">
                <a:latin typeface="Arial Narrow" panose="020B0606020202030204" pitchFamily="34" charset="0"/>
              </a:rPr>
              <a:t>LET every woman HAVE her own husband</a:t>
            </a:r>
            <a:r>
              <a:rPr lang="en-US" sz="2400" dirty="0">
                <a:latin typeface="Arial Narrow" panose="020B0606020202030204" pitchFamily="34" charset="0"/>
              </a:rPr>
              <a:t>. 3 </a:t>
            </a:r>
            <a:r>
              <a:rPr lang="en-US" sz="2400" b="1" dirty="0">
                <a:latin typeface="Arial Narrow" panose="020B0606020202030204" pitchFamily="34" charset="0"/>
              </a:rPr>
              <a:t>LET</a:t>
            </a:r>
            <a:r>
              <a:rPr lang="en-US" sz="2400" dirty="0">
                <a:latin typeface="Arial Narrow" panose="020B0606020202030204" pitchFamily="34" charset="0"/>
              </a:rPr>
              <a:t> </a:t>
            </a:r>
            <a:r>
              <a:rPr lang="en-US" sz="2400" b="1" dirty="0">
                <a:latin typeface="Arial Narrow" panose="020B0606020202030204" pitchFamily="34" charset="0"/>
              </a:rPr>
              <a:t>the husband</a:t>
            </a:r>
            <a:r>
              <a:rPr lang="en-US" sz="2400" dirty="0">
                <a:latin typeface="Arial Narrow" panose="020B0606020202030204" pitchFamily="34" charset="0"/>
              </a:rPr>
              <a:t> </a:t>
            </a:r>
            <a:r>
              <a:rPr lang="en-US" sz="2400" b="1" dirty="0">
                <a:latin typeface="Arial Narrow" panose="020B0606020202030204" pitchFamily="34" charset="0"/>
              </a:rPr>
              <a:t>RENDER</a:t>
            </a:r>
            <a:r>
              <a:rPr lang="en-US" sz="2400" dirty="0">
                <a:latin typeface="Arial Narrow" panose="020B0606020202030204" pitchFamily="34" charset="0"/>
              </a:rPr>
              <a:t> unto the wife </a:t>
            </a:r>
            <a:r>
              <a:rPr lang="en-US" sz="2400" b="1" dirty="0">
                <a:latin typeface="Arial Narrow" panose="020B0606020202030204" pitchFamily="34" charset="0"/>
              </a:rPr>
              <a:t>DUE BENEVOLENCE</a:t>
            </a:r>
            <a:r>
              <a:rPr lang="en-US" sz="2400" dirty="0">
                <a:latin typeface="Arial Narrow" panose="020B0606020202030204" pitchFamily="34" charset="0"/>
              </a:rPr>
              <a:t>: </a:t>
            </a:r>
            <a:r>
              <a:rPr lang="en-US" sz="2400" b="1" dirty="0">
                <a:latin typeface="Arial Narrow" panose="020B0606020202030204" pitchFamily="34" charset="0"/>
              </a:rPr>
              <a:t>and LIKEWISE </a:t>
            </a:r>
            <a:r>
              <a:rPr lang="en-US" sz="2400" dirty="0">
                <a:latin typeface="Arial Narrow" panose="020B0606020202030204" pitchFamily="34" charset="0"/>
              </a:rPr>
              <a:t>also </a:t>
            </a:r>
            <a:r>
              <a:rPr lang="en-US" sz="2400" b="1" dirty="0">
                <a:latin typeface="Arial Narrow" panose="020B0606020202030204" pitchFamily="34" charset="0"/>
              </a:rPr>
              <a:t>the wife </a:t>
            </a:r>
            <a:r>
              <a:rPr lang="en-US" sz="2400" dirty="0">
                <a:latin typeface="Arial Narrow" panose="020B0606020202030204" pitchFamily="34" charset="0"/>
              </a:rPr>
              <a:t>unto the husband. 4 </a:t>
            </a:r>
            <a:r>
              <a:rPr lang="en-US" sz="2400" b="1" dirty="0">
                <a:latin typeface="Arial Narrow" panose="020B0606020202030204" pitchFamily="34" charset="0"/>
              </a:rPr>
              <a:t>The wife hath NOT POWER of her own body</a:t>
            </a:r>
            <a:r>
              <a:rPr lang="en-US" sz="2400" dirty="0">
                <a:latin typeface="Arial Narrow" panose="020B0606020202030204" pitchFamily="34" charset="0"/>
              </a:rPr>
              <a:t>, </a:t>
            </a:r>
            <a:r>
              <a:rPr lang="en-US" sz="2400" b="1" dirty="0">
                <a:latin typeface="Arial Narrow" panose="020B0606020202030204" pitchFamily="34" charset="0"/>
              </a:rPr>
              <a:t>but the husband</a:t>
            </a:r>
            <a:r>
              <a:rPr lang="en-US" sz="2400" dirty="0">
                <a:latin typeface="Arial Narrow" panose="020B0606020202030204" pitchFamily="34" charset="0"/>
              </a:rPr>
              <a:t>: </a:t>
            </a:r>
            <a:r>
              <a:rPr lang="en-US" sz="2400" b="1" dirty="0">
                <a:latin typeface="Arial Narrow" panose="020B0606020202030204" pitchFamily="34" charset="0"/>
              </a:rPr>
              <a:t>and</a:t>
            </a:r>
            <a:r>
              <a:rPr lang="en-US" sz="2400" dirty="0">
                <a:latin typeface="Arial Narrow" panose="020B0606020202030204" pitchFamily="34" charset="0"/>
              </a:rPr>
              <a:t> </a:t>
            </a:r>
            <a:r>
              <a:rPr lang="en-US" sz="2400" b="1" dirty="0">
                <a:latin typeface="Arial Narrow" panose="020B0606020202030204" pitchFamily="34" charset="0"/>
              </a:rPr>
              <a:t>LIKEWISE also the husband hath NOT POWER of his own body</a:t>
            </a:r>
            <a:r>
              <a:rPr lang="en-US" sz="2400" dirty="0">
                <a:latin typeface="Arial Narrow" panose="020B0606020202030204" pitchFamily="34" charset="0"/>
              </a:rPr>
              <a:t>, </a:t>
            </a:r>
            <a:r>
              <a:rPr lang="en-US" sz="2400" b="1" dirty="0">
                <a:latin typeface="Arial Narrow" panose="020B0606020202030204" pitchFamily="34" charset="0"/>
              </a:rPr>
              <a:t>but the wife</a:t>
            </a:r>
            <a:r>
              <a:rPr lang="en-US" sz="2400" dirty="0">
                <a:latin typeface="Arial Narrow" panose="020B0606020202030204" pitchFamily="34" charset="0"/>
              </a:rPr>
              <a:t>. 5 </a:t>
            </a:r>
            <a:r>
              <a:rPr lang="en-US" sz="2400" b="1" dirty="0">
                <a:latin typeface="Arial Narrow" panose="020B0606020202030204" pitchFamily="34" charset="0"/>
              </a:rPr>
              <a:t>DEFRAUD YE NOT ONE THE OTHER</a:t>
            </a:r>
            <a:r>
              <a:rPr lang="en-US" sz="2400" dirty="0">
                <a:latin typeface="Arial Narrow" panose="020B0606020202030204" pitchFamily="34" charset="0"/>
              </a:rPr>
              <a:t>, </a:t>
            </a:r>
            <a:r>
              <a:rPr lang="en-US" sz="2400" b="1" dirty="0">
                <a:latin typeface="Arial Narrow" panose="020B0606020202030204" pitchFamily="34" charset="0"/>
              </a:rPr>
              <a:t>EXCEPT IT BE WITH CONSENT FOR A TIME</a:t>
            </a:r>
            <a:r>
              <a:rPr lang="en-US" sz="2400" dirty="0">
                <a:latin typeface="Arial Narrow" panose="020B0606020202030204" pitchFamily="34" charset="0"/>
              </a:rPr>
              <a:t>, </a:t>
            </a:r>
            <a:r>
              <a:rPr lang="en-US" sz="2400" u="sng" dirty="0">
                <a:latin typeface="Arial Narrow" panose="020B0606020202030204" pitchFamily="34" charset="0"/>
              </a:rPr>
              <a:t>that</a:t>
            </a:r>
            <a:r>
              <a:rPr lang="en-US" sz="2400" dirty="0">
                <a:latin typeface="Arial Narrow" panose="020B0606020202030204" pitchFamily="34" charset="0"/>
              </a:rPr>
              <a:t> ye may give yourselves to fasting and prayer; </a:t>
            </a:r>
            <a:r>
              <a:rPr lang="en-US" sz="2400" u="sng" dirty="0">
                <a:latin typeface="Arial Narrow" panose="020B0606020202030204" pitchFamily="34" charset="0"/>
              </a:rPr>
              <a:t>and</a:t>
            </a:r>
            <a:r>
              <a:rPr lang="en-US" sz="2400" dirty="0">
                <a:latin typeface="Arial Narrow" panose="020B0606020202030204" pitchFamily="34" charset="0"/>
              </a:rPr>
              <a:t> </a:t>
            </a:r>
            <a:r>
              <a:rPr lang="en-US" sz="2400" b="1" dirty="0">
                <a:latin typeface="Arial Narrow" panose="020B0606020202030204" pitchFamily="34" charset="0"/>
              </a:rPr>
              <a:t>COME TOGETHER AGAIN</a:t>
            </a:r>
            <a:r>
              <a:rPr lang="en-US" sz="2400" dirty="0">
                <a:latin typeface="Arial Narrow" panose="020B0606020202030204" pitchFamily="34" charset="0"/>
              </a:rPr>
              <a:t>, </a:t>
            </a:r>
            <a:r>
              <a:rPr lang="en-US" sz="2400" b="1" u="sng" dirty="0">
                <a:latin typeface="Arial Narrow" panose="020B0606020202030204" pitchFamily="34" charset="0"/>
              </a:rPr>
              <a:t>THAT</a:t>
            </a:r>
            <a:r>
              <a:rPr lang="en-US" sz="2400" b="1" dirty="0">
                <a:latin typeface="Arial Narrow" panose="020B0606020202030204" pitchFamily="34" charset="0"/>
              </a:rPr>
              <a:t> SATAN TEMPT YOU NOT FOR YOUR INCONTINENCY</a:t>
            </a:r>
            <a:r>
              <a:rPr lang="en-US" sz="2400" dirty="0">
                <a:latin typeface="Arial Narrow" panose="020B0606020202030204" pitchFamily="34" charset="0"/>
              </a:rPr>
              <a:t>.”</a:t>
            </a:r>
          </a:p>
        </p:txBody>
      </p:sp>
    </p:spTree>
    <p:extLst>
      <p:ext uri="{BB962C8B-B14F-4D97-AF65-F5344CB8AC3E}">
        <p14:creationId xmlns:p14="http://schemas.microsoft.com/office/powerpoint/2010/main" val="19472509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par>
                          <p:cTn id="34" fill="hold">
                            <p:stCondLst>
                              <p:cond delay="2500"/>
                            </p:stCondLst>
                            <p:childTnLst>
                              <p:par>
                                <p:cTn id="35" presetID="10"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par>
                                <p:cTn id="38" presetID="10" presetClass="entr" presetSubtype="0" fill="hold" nodeType="with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500"/>
                                        <p:tgtEl>
                                          <p:spTgt spid="6"/>
                                        </p:tgtEl>
                                      </p:cBhvr>
                                    </p:animEffect>
                                  </p:childTnLst>
                                </p:cTn>
                              </p:par>
                              <p:par>
                                <p:cTn id="41" presetID="10" presetClass="entr" presetSubtype="0"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par>
                                <p:cTn id="44" presetID="10" presetClass="entr" presetSubtype="0" fill="hold"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9" grpId="0"/>
      <p:bldP spid="10" grpId="0"/>
      <p:bldP spid="2" grpId="0" animBg="1"/>
      <p:bldP spid="6" grpId="0" animBg="1"/>
      <p:bldP spid="12" grpId="0" animBg="1"/>
      <p:bldP spid="13"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14400"/>
            <a:ext cx="9144000" cy="523220"/>
          </a:xfrm>
          <a:prstGeom prst="rect">
            <a:avLst/>
          </a:prstGeom>
          <a:noFill/>
        </p:spPr>
        <p:txBody>
          <a:bodyPr wrap="square" rtlCol="0">
            <a:spAutoFit/>
          </a:bodyPr>
          <a:lstStyle/>
          <a:p>
            <a:r>
              <a:rPr lang="en-US" sz="2800" b="1" dirty="0">
                <a:latin typeface="Arial Narrow" panose="020B0606020202030204" pitchFamily="34" charset="0"/>
              </a:rPr>
              <a:t>2.) SINFUL DIVORCE DEFRAUDS OUR MATE!  Cf. Rom. 7:2-3</a:t>
            </a:r>
            <a:endParaRPr lang="en-US" sz="2800" dirty="0">
              <a:latin typeface="Arial Narrow" panose="020B0606020202030204" pitchFamily="34" charset="0"/>
            </a:endParaRPr>
          </a:p>
        </p:txBody>
      </p:sp>
      <p:sp>
        <p:nvSpPr>
          <p:cNvPr id="3" name="TextBox 2">
            <a:extLst>
              <a:ext uri="{FF2B5EF4-FFF2-40B4-BE49-F238E27FC236}">
                <a16:creationId xmlns:a16="http://schemas.microsoft.com/office/drawing/2014/main" id="{DEA6F12E-CAA3-8EB3-9857-A69CE3B7D03A}"/>
              </a:ext>
            </a:extLst>
          </p:cNvPr>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5" name="TextBox 4">
            <a:extLst>
              <a:ext uri="{FF2B5EF4-FFF2-40B4-BE49-F238E27FC236}">
                <a16:creationId xmlns:a16="http://schemas.microsoft.com/office/drawing/2014/main" id="{2B748A16-C1EB-C61C-539C-826D3462AC6D}"/>
              </a:ext>
            </a:extLst>
          </p:cNvPr>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11" name="TextBox 10">
            <a:extLst>
              <a:ext uri="{FF2B5EF4-FFF2-40B4-BE49-F238E27FC236}">
                <a16:creationId xmlns:a16="http://schemas.microsoft.com/office/drawing/2014/main" id="{3E5B3DD0-1DF2-2156-30B7-801EFE0A03EE}"/>
              </a:ext>
            </a:extLst>
          </p:cNvPr>
          <p:cNvSpPr txBox="1"/>
          <p:nvPr/>
        </p:nvSpPr>
        <p:spPr>
          <a:xfrm>
            <a:off x="-2868" y="1600200"/>
            <a:ext cx="9146868" cy="503023"/>
          </a:xfrm>
          <a:prstGeom prst="rect">
            <a:avLst/>
          </a:prstGeom>
          <a:solidFill>
            <a:schemeClr val="bg1">
              <a:lumMod val="85000"/>
            </a:schemeClr>
          </a:solidFill>
          <a:effectLst>
            <a:softEdge rad="63500"/>
          </a:effectLst>
        </p:spPr>
        <p:txBody>
          <a:bodyPr wrap="square" rtlCol="0">
            <a:spAutoFit/>
          </a:bodyPr>
          <a:lstStyle/>
          <a:p>
            <a:pPr algn="ctr">
              <a:lnSpc>
                <a:spcPct val="107000"/>
              </a:lnSpc>
              <a:spcAft>
                <a:spcPts val="800"/>
              </a:spcAft>
            </a:pPr>
            <a:r>
              <a:rPr lang="en-US" sz="2700" kern="100" dirty="0">
                <a:latin typeface="Arial Narrow" panose="020B0606020202030204" pitchFamily="34" charset="0"/>
                <a:ea typeface="Calibri" panose="020F0502020204030204" pitchFamily="34" charset="0"/>
                <a:cs typeface="Times New Roman" panose="02020603050405020304" pitchFamily="18" charset="0"/>
              </a:rPr>
              <a:t>What Is Included In Being “</a:t>
            </a:r>
            <a:r>
              <a:rPr lang="en-US" sz="2700" b="1" kern="100" dirty="0">
                <a:latin typeface="Arial Narrow" panose="020B0606020202030204" pitchFamily="34" charset="0"/>
                <a:ea typeface="Calibri" panose="020F0502020204030204" pitchFamily="34" charset="0"/>
                <a:cs typeface="Times New Roman" panose="02020603050405020304" pitchFamily="18" charset="0"/>
              </a:rPr>
              <a:t>Bound</a:t>
            </a:r>
            <a:r>
              <a:rPr lang="en-US" sz="2700" kern="100" dirty="0">
                <a:latin typeface="Arial Narrow" panose="020B0606020202030204" pitchFamily="34" charset="0"/>
                <a:ea typeface="Calibri" panose="020F0502020204030204" pitchFamily="34" charset="0"/>
                <a:cs typeface="Times New Roman" panose="02020603050405020304" pitchFamily="18" charset="0"/>
              </a:rPr>
              <a:t>” By God’s Law To One’s Own Mate?</a:t>
            </a:r>
          </a:p>
        </p:txBody>
      </p:sp>
      <p:sp>
        <p:nvSpPr>
          <p:cNvPr id="15" name="TextBox 14">
            <a:extLst>
              <a:ext uri="{FF2B5EF4-FFF2-40B4-BE49-F238E27FC236}">
                <a16:creationId xmlns:a16="http://schemas.microsoft.com/office/drawing/2014/main" id="{2ACF63C6-6B14-B3F6-F8D2-FB81150E6E91}"/>
              </a:ext>
            </a:extLst>
          </p:cNvPr>
          <p:cNvSpPr txBox="1"/>
          <p:nvPr/>
        </p:nvSpPr>
        <p:spPr>
          <a:xfrm>
            <a:off x="0" y="2209800"/>
            <a:ext cx="9144000" cy="457369"/>
          </a:xfrm>
          <a:prstGeom prst="rect">
            <a:avLst/>
          </a:prstGeom>
          <a:noFill/>
          <a:effectLst>
            <a:softEdge rad="63500"/>
          </a:effectLst>
        </p:spPr>
        <p:txBody>
          <a:bodyPr wrap="square" rtlCol="0">
            <a:spAutoFit/>
          </a:bodyPr>
          <a:lstStyle/>
          <a:p>
            <a:pPr algn="ctr">
              <a:lnSpc>
                <a:spcPct val="107000"/>
              </a:lnSpc>
              <a:spcAft>
                <a:spcPts val="800"/>
              </a:spcAft>
            </a:pPr>
            <a:r>
              <a:rPr lang="en-US" sz="2400" kern="100" dirty="0">
                <a:latin typeface="Arial Narrow" panose="020B0606020202030204" pitchFamily="34" charset="0"/>
                <a:ea typeface="Calibri" panose="020F0502020204030204" pitchFamily="34" charset="0"/>
                <a:cs typeface="Times New Roman" panose="02020603050405020304" pitchFamily="18" charset="0"/>
              </a:rPr>
              <a:t>There Are Many Obligations / Responsibilities In The Home (II Cor. 5:10)!</a:t>
            </a:r>
          </a:p>
        </p:txBody>
      </p:sp>
      <p:sp>
        <p:nvSpPr>
          <p:cNvPr id="16" name="TextBox 15">
            <a:extLst>
              <a:ext uri="{FF2B5EF4-FFF2-40B4-BE49-F238E27FC236}">
                <a16:creationId xmlns:a16="http://schemas.microsoft.com/office/drawing/2014/main" id="{5030DF3A-904B-AC36-B100-4426EA5C53E4}"/>
              </a:ext>
            </a:extLst>
          </p:cNvPr>
          <p:cNvSpPr txBox="1"/>
          <p:nvPr/>
        </p:nvSpPr>
        <p:spPr>
          <a:xfrm>
            <a:off x="5254" y="2900842"/>
            <a:ext cx="4566746" cy="1642886"/>
          </a:xfrm>
          <a:prstGeom prst="rect">
            <a:avLst/>
          </a:prstGeom>
          <a:solidFill>
            <a:schemeClr val="bg1">
              <a:lumMod val="85000"/>
            </a:schemeClr>
          </a:solidFill>
          <a:effectLst>
            <a:softEdge rad="63500"/>
          </a:effectLst>
        </p:spPr>
        <p:txBody>
          <a:bodyPr wrap="square" rtlCol="0">
            <a:spAutoFit/>
          </a:bodyPr>
          <a:lstStyle/>
          <a:p>
            <a:pPr algn="ctr">
              <a:lnSpc>
                <a:spcPct val="107000"/>
              </a:lnSpc>
              <a:spcAft>
                <a:spcPts val="800"/>
              </a:spcAft>
            </a:pPr>
            <a:r>
              <a:rPr lang="en-US" sz="2400" b="1" kern="100" dirty="0">
                <a:latin typeface="Arial Narrow" panose="020B0606020202030204" pitchFamily="34" charset="0"/>
                <a:ea typeface="Calibri" panose="020F0502020204030204" pitchFamily="34" charset="0"/>
                <a:cs typeface="Times New Roman" panose="02020603050405020304" pitchFamily="18" charset="0"/>
              </a:rPr>
              <a:t>Husbands</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Love</a:t>
            </a:r>
            <a:r>
              <a:rPr lang="en-US"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Wife (Eph.</a:t>
            </a:r>
            <a:r>
              <a:rPr lang="en-US" sz="16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5:25) Honor</a:t>
            </a:r>
            <a:r>
              <a:rPr lang="en-US" sz="20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(I</a:t>
            </a:r>
            <a:r>
              <a:rPr lang="en-US" sz="16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Pet.</a:t>
            </a:r>
            <a:r>
              <a:rPr lang="en-US" sz="16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3:7) Provide For (I Tim. 5:8; II Thess. 3:10)</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Defraud Not (I Cor. 7:2-5) Etc. </a:t>
            </a:r>
          </a:p>
        </p:txBody>
      </p:sp>
      <p:sp>
        <p:nvSpPr>
          <p:cNvPr id="17" name="TextBox 16">
            <a:extLst>
              <a:ext uri="{FF2B5EF4-FFF2-40B4-BE49-F238E27FC236}">
                <a16:creationId xmlns:a16="http://schemas.microsoft.com/office/drawing/2014/main" id="{657F0EDF-C3FD-6022-F49B-487D42A71A27}"/>
              </a:ext>
            </a:extLst>
          </p:cNvPr>
          <p:cNvSpPr txBox="1"/>
          <p:nvPr/>
        </p:nvSpPr>
        <p:spPr>
          <a:xfrm>
            <a:off x="4582490" y="2895600"/>
            <a:ext cx="4566746" cy="1642886"/>
          </a:xfrm>
          <a:prstGeom prst="rect">
            <a:avLst/>
          </a:prstGeom>
          <a:solidFill>
            <a:schemeClr val="bg1">
              <a:lumMod val="85000"/>
            </a:schemeClr>
          </a:solidFill>
          <a:effectLst>
            <a:softEdge rad="63500"/>
          </a:effectLst>
        </p:spPr>
        <p:txBody>
          <a:bodyPr wrap="square" rtlCol="0">
            <a:spAutoFit/>
          </a:bodyPr>
          <a:lstStyle/>
          <a:p>
            <a:pPr algn="ctr">
              <a:lnSpc>
                <a:spcPct val="107000"/>
              </a:lnSpc>
              <a:spcAft>
                <a:spcPts val="800"/>
              </a:spcAft>
            </a:pPr>
            <a:r>
              <a:rPr lang="en-US" sz="2400" b="1" kern="100" dirty="0">
                <a:latin typeface="Arial Narrow" panose="020B0606020202030204" pitchFamily="34" charset="0"/>
                <a:ea typeface="Calibri" panose="020F0502020204030204" pitchFamily="34" charset="0"/>
                <a:cs typeface="Times New Roman" panose="02020603050405020304" pitchFamily="18" charset="0"/>
              </a:rPr>
              <a:t>Wives</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Love Husband (Tit. 2:4)</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Submit (Eph.</a:t>
            </a:r>
            <a:r>
              <a:rPr lang="en-US" sz="16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5:22) Guide (I Tim. 5:14)</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Defraud Not (I Cor. 7:2-5) Etc.</a:t>
            </a:r>
          </a:p>
        </p:txBody>
      </p:sp>
      <p:sp>
        <p:nvSpPr>
          <p:cNvPr id="18" name="Text Box 5">
            <a:extLst>
              <a:ext uri="{FF2B5EF4-FFF2-40B4-BE49-F238E27FC236}">
                <a16:creationId xmlns:a16="http://schemas.microsoft.com/office/drawing/2014/main" id="{DCBDA933-64BD-EB17-4D7A-8BA1E0F48796}"/>
              </a:ext>
            </a:extLst>
          </p:cNvPr>
          <p:cNvSpPr txBox="1">
            <a:spLocks noChangeArrowheads="1"/>
          </p:cNvSpPr>
          <p:nvPr/>
        </p:nvSpPr>
        <p:spPr bwMode="auto">
          <a:xfrm>
            <a:off x="0" y="47244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a:latin typeface="Arial Narrow" panose="020B0606020202030204" pitchFamily="34" charset="0"/>
              </a:rPr>
              <a:t>“Children” Are </a:t>
            </a:r>
            <a:r>
              <a:rPr lang="en-US" sz="2400" b="1" u="sng" dirty="0">
                <a:latin typeface="Arial Narrow" panose="020B0606020202030204" pitchFamily="34" charset="0"/>
              </a:rPr>
              <a:t>BOUND</a:t>
            </a:r>
            <a:r>
              <a:rPr lang="en-US" sz="2400" dirty="0">
                <a:latin typeface="Arial Narrow" panose="020B0606020202030204" pitchFamily="34" charset="0"/>
              </a:rPr>
              <a:t> By The Law To Obey Their Parents (Eph.</a:t>
            </a:r>
            <a:r>
              <a:rPr lang="en-US" sz="1200" dirty="0">
                <a:latin typeface="Arial Narrow" panose="020B0606020202030204" pitchFamily="34" charset="0"/>
              </a:rPr>
              <a:t> </a:t>
            </a:r>
            <a:r>
              <a:rPr lang="en-US" sz="2400" dirty="0">
                <a:latin typeface="Arial Narrow" panose="020B0606020202030204" pitchFamily="34" charset="0"/>
              </a:rPr>
              <a:t>6:1).</a:t>
            </a:r>
          </a:p>
        </p:txBody>
      </p:sp>
      <p:sp>
        <p:nvSpPr>
          <p:cNvPr id="19" name="Text Box 5">
            <a:extLst>
              <a:ext uri="{FF2B5EF4-FFF2-40B4-BE49-F238E27FC236}">
                <a16:creationId xmlns:a16="http://schemas.microsoft.com/office/drawing/2014/main" id="{1591F995-D1E7-9FA3-4384-70E665F042CA}"/>
              </a:ext>
            </a:extLst>
          </p:cNvPr>
          <p:cNvSpPr txBox="1">
            <a:spLocks noChangeArrowheads="1"/>
          </p:cNvSpPr>
          <p:nvPr/>
        </p:nvSpPr>
        <p:spPr bwMode="auto">
          <a:xfrm>
            <a:off x="0" y="52578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a:latin typeface="Arial Narrow" panose="020B0606020202030204" pitchFamily="34" charset="0"/>
              </a:rPr>
              <a:t>“Fathers” Are </a:t>
            </a:r>
            <a:r>
              <a:rPr lang="en-US" sz="2400" b="1" u="sng" dirty="0">
                <a:latin typeface="Arial Narrow" panose="020B0606020202030204" pitchFamily="34" charset="0"/>
              </a:rPr>
              <a:t>BOUND</a:t>
            </a:r>
            <a:r>
              <a:rPr lang="en-US" sz="2400" dirty="0">
                <a:latin typeface="Arial Narrow" panose="020B0606020202030204" pitchFamily="34" charset="0"/>
              </a:rPr>
              <a:t> By The Law To Teach Their Children (Eph.</a:t>
            </a:r>
            <a:r>
              <a:rPr lang="en-US" sz="1200" dirty="0">
                <a:latin typeface="Arial Narrow" panose="020B0606020202030204" pitchFamily="34" charset="0"/>
              </a:rPr>
              <a:t> </a:t>
            </a:r>
            <a:r>
              <a:rPr lang="en-US" sz="2400" dirty="0">
                <a:latin typeface="Arial Narrow" panose="020B0606020202030204" pitchFamily="34" charset="0"/>
              </a:rPr>
              <a:t>6:4).</a:t>
            </a:r>
          </a:p>
        </p:txBody>
      </p:sp>
      <p:sp>
        <p:nvSpPr>
          <p:cNvPr id="20" name="Text Box 5">
            <a:extLst>
              <a:ext uri="{FF2B5EF4-FFF2-40B4-BE49-F238E27FC236}">
                <a16:creationId xmlns:a16="http://schemas.microsoft.com/office/drawing/2014/main" id="{9C9758B4-0062-7295-708B-56ABC1F1C1DA}"/>
              </a:ext>
            </a:extLst>
          </p:cNvPr>
          <p:cNvSpPr txBox="1">
            <a:spLocks noChangeArrowheads="1"/>
          </p:cNvSpPr>
          <p:nvPr/>
        </p:nvSpPr>
        <p:spPr bwMode="auto">
          <a:xfrm>
            <a:off x="0" y="57912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a:latin typeface="Arial Narrow" panose="020B0606020202030204" pitchFamily="34" charset="0"/>
              </a:rPr>
              <a:t>“Servants”</a:t>
            </a:r>
            <a:r>
              <a:rPr lang="en-US" sz="2000" dirty="0">
                <a:latin typeface="Arial Narrow" panose="020B0606020202030204" pitchFamily="34" charset="0"/>
              </a:rPr>
              <a:t> </a:t>
            </a:r>
            <a:r>
              <a:rPr lang="en-US" sz="2400" dirty="0">
                <a:latin typeface="Arial Narrow" panose="020B0606020202030204" pitchFamily="34" charset="0"/>
              </a:rPr>
              <a:t>Are</a:t>
            </a:r>
            <a:r>
              <a:rPr lang="en-US" sz="2000" dirty="0">
                <a:latin typeface="Arial Narrow" panose="020B0606020202030204" pitchFamily="34" charset="0"/>
              </a:rPr>
              <a:t> </a:t>
            </a:r>
            <a:r>
              <a:rPr lang="en-US" sz="2400" b="1" u="sng" dirty="0">
                <a:latin typeface="Arial Narrow" panose="020B0606020202030204" pitchFamily="34" charset="0"/>
              </a:rPr>
              <a:t>BOUND</a:t>
            </a:r>
            <a:r>
              <a:rPr lang="en-US" sz="2000" dirty="0">
                <a:latin typeface="Arial Narrow" panose="020B0606020202030204" pitchFamily="34" charset="0"/>
              </a:rPr>
              <a:t> </a:t>
            </a:r>
            <a:r>
              <a:rPr lang="en-US" sz="2400" dirty="0">
                <a:latin typeface="Arial Narrow" panose="020B0606020202030204" pitchFamily="34" charset="0"/>
              </a:rPr>
              <a:t>By</a:t>
            </a:r>
            <a:r>
              <a:rPr lang="en-US" sz="2000" dirty="0">
                <a:latin typeface="Arial Narrow" panose="020B0606020202030204" pitchFamily="34" charset="0"/>
              </a:rPr>
              <a:t> </a:t>
            </a:r>
            <a:r>
              <a:rPr lang="en-US" sz="2400" dirty="0">
                <a:latin typeface="Arial Narrow" panose="020B0606020202030204" pitchFamily="34" charset="0"/>
              </a:rPr>
              <a:t>The</a:t>
            </a:r>
            <a:r>
              <a:rPr lang="en-US" sz="2000" dirty="0">
                <a:latin typeface="Arial Narrow" panose="020B0606020202030204" pitchFamily="34" charset="0"/>
              </a:rPr>
              <a:t> </a:t>
            </a:r>
            <a:r>
              <a:rPr lang="en-US" sz="2400" dirty="0">
                <a:latin typeface="Arial Narrow" panose="020B0606020202030204" pitchFamily="34" charset="0"/>
              </a:rPr>
              <a:t>Law</a:t>
            </a:r>
            <a:r>
              <a:rPr lang="en-US" sz="2000" dirty="0">
                <a:latin typeface="Arial Narrow" panose="020B0606020202030204" pitchFamily="34" charset="0"/>
              </a:rPr>
              <a:t> </a:t>
            </a:r>
            <a:r>
              <a:rPr lang="en-US" sz="2400" dirty="0">
                <a:latin typeface="Arial Narrow" panose="020B0606020202030204" pitchFamily="34" charset="0"/>
              </a:rPr>
              <a:t>To</a:t>
            </a:r>
            <a:r>
              <a:rPr lang="en-US" sz="2000" dirty="0">
                <a:latin typeface="Arial Narrow" panose="020B0606020202030204" pitchFamily="34" charset="0"/>
              </a:rPr>
              <a:t> </a:t>
            </a:r>
            <a:r>
              <a:rPr lang="en-US" sz="2400" dirty="0">
                <a:latin typeface="Arial Narrow" panose="020B0606020202030204" pitchFamily="34" charset="0"/>
              </a:rPr>
              <a:t>Serve</a:t>
            </a:r>
            <a:r>
              <a:rPr lang="en-US" sz="2000" dirty="0">
                <a:latin typeface="Arial Narrow" panose="020B0606020202030204" pitchFamily="34" charset="0"/>
              </a:rPr>
              <a:t> </a:t>
            </a:r>
            <a:r>
              <a:rPr lang="en-US" sz="2400" dirty="0">
                <a:latin typeface="Arial Narrow" panose="020B0606020202030204" pitchFamily="34" charset="0"/>
              </a:rPr>
              <a:t>Their</a:t>
            </a:r>
            <a:r>
              <a:rPr lang="en-US" sz="2000" dirty="0">
                <a:latin typeface="Arial Narrow" panose="020B0606020202030204" pitchFamily="34" charset="0"/>
              </a:rPr>
              <a:t> </a:t>
            </a:r>
            <a:r>
              <a:rPr lang="en-US" sz="2400" dirty="0">
                <a:latin typeface="Arial Narrow" panose="020B0606020202030204" pitchFamily="34" charset="0"/>
              </a:rPr>
              <a:t>Masters</a:t>
            </a:r>
            <a:r>
              <a:rPr lang="en-US" sz="2000" dirty="0">
                <a:latin typeface="Arial Narrow" panose="020B0606020202030204" pitchFamily="34" charset="0"/>
              </a:rPr>
              <a:t> </a:t>
            </a:r>
            <a:r>
              <a:rPr lang="en-US" sz="2400" dirty="0">
                <a:latin typeface="Arial Narrow" panose="020B0606020202030204" pitchFamily="34" charset="0"/>
              </a:rPr>
              <a:t>(Eph.</a:t>
            </a:r>
            <a:r>
              <a:rPr lang="en-US" sz="1200" dirty="0">
                <a:latin typeface="Arial Narrow" panose="020B0606020202030204" pitchFamily="34" charset="0"/>
              </a:rPr>
              <a:t> </a:t>
            </a:r>
            <a:r>
              <a:rPr lang="en-US" sz="2400" dirty="0">
                <a:latin typeface="Arial Narrow" panose="020B0606020202030204" pitchFamily="34" charset="0"/>
              </a:rPr>
              <a:t>6:5-8).</a:t>
            </a:r>
          </a:p>
        </p:txBody>
      </p:sp>
      <p:sp>
        <p:nvSpPr>
          <p:cNvPr id="21" name="Text Box 5">
            <a:extLst>
              <a:ext uri="{FF2B5EF4-FFF2-40B4-BE49-F238E27FC236}">
                <a16:creationId xmlns:a16="http://schemas.microsoft.com/office/drawing/2014/main" id="{E865EC2D-4E67-E3E8-710B-036A718F7A2B}"/>
              </a:ext>
            </a:extLst>
          </p:cNvPr>
          <p:cNvSpPr txBox="1">
            <a:spLocks noChangeArrowheads="1"/>
          </p:cNvSpPr>
          <p:nvPr/>
        </p:nvSpPr>
        <p:spPr bwMode="auto">
          <a:xfrm>
            <a:off x="0" y="63246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a:latin typeface="Arial Narrow" panose="020B0606020202030204" pitchFamily="34" charset="0"/>
              </a:rPr>
              <a:t>“Masters” Are </a:t>
            </a:r>
            <a:r>
              <a:rPr lang="en-US" sz="2400" b="1" u="sng" dirty="0">
                <a:latin typeface="Arial Narrow" panose="020B0606020202030204" pitchFamily="34" charset="0"/>
              </a:rPr>
              <a:t>BOUND</a:t>
            </a:r>
            <a:r>
              <a:rPr lang="en-US" sz="2400" dirty="0">
                <a:latin typeface="Arial Narrow" panose="020B0606020202030204" pitchFamily="34" charset="0"/>
              </a:rPr>
              <a:t> By The Law Towards Their Servants (Eph.</a:t>
            </a:r>
            <a:r>
              <a:rPr lang="en-US" sz="1200" dirty="0">
                <a:latin typeface="Arial Narrow" panose="020B0606020202030204" pitchFamily="34" charset="0"/>
              </a:rPr>
              <a:t> </a:t>
            </a:r>
            <a:r>
              <a:rPr lang="en-US" sz="2400" dirty="0">
                <a:latin typeface="Arial Narrow" panose="020B0606020202030204" pitchFamily="34" charset="0"/>
              </a:rPr>
              <a:t>6:9).</a:t>
            </a:r>
          </a:p>
        </p:txBody>
      </p:sp>
    </p:spTree>
    <p:extLst>
      <p:ext uri="{BB962C8B-B14F-4D97-AF65-F5344CB8AC3E}">
        <p14:creationId xmlns:p14="http://schemas.microsoft.com/office/powerpoint/2010/main" val="27286937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p:cTn id="24" dur="500" fill="hold"/>
                                        <p:tgtEl>
                                          <p:spTgt spid="17"/>
                                        </p:tgtEl>
                                        <p:attrNameLst>
                                          <p:attrName>ppt_w</p:attrName>
                                        </p:attrNameLst>
                                      </p:cBhvr>
                                      <p:tavLst>
                                        <p:tav tm="0">
                                          <p:val>
                                            <p:fltVal val="0"/>
                                          </p:val>
                                        </p:tav>
                                        <p:tav tm="100000">
                                          <p:val>
                                            <p:strVal val="#ppt_w"/>
                                          </p:val>
                                        </p:tav>
                                      </p:tavLst>
                                    </p:anim>
                                    <p:anim calcmode="lin" valueType="num">
                                      <p:cBhvr>
                                        <p:cTn id="25" dur="500" fill="hold"/>
                                        <p:tgtEl>
                                          <p:spTgt spid="17"/>
                                        </p:tgtEl>
                                        <p:attrNameLst>
                                          <p:attrName>ppt_h</p:attrName>
                                        </p:attrNameLst>
                                      </p:cBhvr>
                                      <p:tavLst>
                                        <p:tav tm="0">
                                          <p:val>
                                            <p:fltVal val="0"/>
                                          </p:val>
                                        </p:tav>
                                        <p:tav tm="100000">
                                          <p:val>
                                            <p:strVal val="#ppt_h"/>
                                          </p:val>
                                        </p:tav>
                                      </p:tavLst>
                                    </p:anim>
                                    <p:animEffect transition="in" filter="fade">
                                      <p:cBhvr>
                                        <p:cTn id="26" dur="500"/>
                                        <p:tgtEl>
                                          <p:spTgt spid="17"/>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p:cTn id="30" dur="500" fill="hold"/>
                                        <p:tgtEl>
                                          <p:spTgt spid="18"/>
                                        </p:tgtEl>
                                        <p:attrNameLst>
                                          <p:attrName>ppt_w</p:attrName>
                                        </p:attrNameLst>
                                      </p:cBhvr>
                                      <p:tavLst>
                                        <p:tav tm="0">
                                          <p:val>
                                            <p:fltVal val="0"/>
                                          </p:val>
                                        </p:tav>
                                        <p:tav tm="100000">
                                          <p:val>
                                            <p:strVal val="#ppt_w"/>
                                          </p:val>
                                        </p:tav>
                                      </p:tavLst>
                                    </p:anim>
                                    <p:anim calcmode="lin" valueType="num">
                                      <p:cBhvr>
                                        <p:cTn id="31" dur="500" fill="hold"/>
                                        <p:tgtEl>
                                          <p:spTgt spid="18"/>
                                        </p:tgtEl>
                                        <p:attrNameLst>
                                          <p:attrName>ppt_h</p:attrName>
                                        </p:attrNameLst>
                                      </p:cBhvr>
                                      <p:tavLst>
                                        <p:tav tm="0">
                                          <p:val>
                                            <p:fltVal val="0"/>
                                          </p:val>
                                        </p:tav>
                                        <p:tav tm="100000">
                                          <p:val>
                                            <p:strVal val="#ppt_h"/>
                                          </p:val>
                                        </p:tav>
                                      </p:tavLst>
                                    </p:anim>
                                    <p:animEffect transition="in" filter="fade">
                                      <p:cBhvr>
                                        <p:cTn id="32" dur="500"/>
                                        <p:tgtEl>
                                          <p:spTgt spid="18"/>
                                        </p:tgtEl>
                                      </p:cBhvr>
                                    </p:animEffect>
                                  </p:childTnLst>
                                </p:cTn>
                              </p:par>
                            </p:childTnLst>
                          </p:cTn>
                        </p:par>
                        <p:par>
                          <p:cTn id="33" fill="hold">
                            <p:stCondLst>
                              <p:cond delay="2000"/>
                            </p:stCondLst>
                            <p:childTnLst>
                              <p:par>
                                <p:cTn id="34" presetID="53" presetClass="entr" presetSubtype="16"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Effect transition="in" filter="fade">
                                      <p:cBhvr>
                                        <p:cTn id="5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p:bldP spid="16" grpId="0" animBg="1"/>
      <p:bldP spid="17" grpId="0" animBg="1"/>
      <p:bldP spid="18" grpId="0"/>
      <p:bldP spid="19" grpId="0"/>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14400"/>
            <a:ext cx="9144000" cy="523220"/>
          </a:xfrm>
          <a:prstGeom prst="rect">
            <a:avLst/>
          </a:prstGeom>
          <a:noFill/>
        </p:spPr>
        <p:txBody>
          <a:bodyPr wrap="square" rtlCol="0">
            <a:spAutoFit/>
          </a:bodyPr>
          <a:lstStyle/>
          <a:p>
            <a:r>
              <a:rPr lang="en-US" sz="2800" b="1" dirty="0">
                <a:latin typeface="Arial Narrow" panose="020B0606020202030204" pitchFamily="34" charset="0"/>
              </a:rPr>
              <a:t>3.) SINFUL DIVORCE CAUSES OUR MATE TO STUMBLE!</a:t>
            </a:r>
            <a:endParaRPr lang="en-US" sz="2800" dirty="0">
              <a:latin typeface="Arial Narrow" panose="020B0606020202030204" pitchFamily="34" charset="0"/>
            </a:endParaRPr>
          </a:p>
        </p:txBody>
      </p:sp>
      <p:sp>
        <p:nvSpPr>
          <p:cNvPr id="8" name="TextBox 7"/>
          <p:cNvSpPr txBox="1"/>
          <p:nvPr/>
        </p:nvSpPr>
        <p:spPr>
          <a:xfrm>
            <a:off x="0" y="3581400"/>
            <a:ext cx="9144000" cy="1384995"/>
          </a:xfrm>
          <a:prstGeom prst="rect">
            <a:avLst/>
          </a:prstGeom>
          <a:noFill/>
        </p:spPr>
        <p:txBody>
          <a:bodyPr wrap="square" rtlCol="0">
            <a:spAutoFit/>
          </a:bodyPr>
          <a:lstStyle/>
          <a:p>
            <a:pPr algn="ctr"/>
            <a:r>
              <a:rPr lang="en-US" altLang="en-US" sz="2800" dirty="0">
                <a:latin typeface="Arial Narrow" panose="020B0606020202030204" pitchFamily="34" charset="0"/>
              </a:rPr>
              <a:t>Putting Away Our Obligated Marriage Partner</a:t>
            </a:r>
            <a:br>
              <a:rPr lang="en-US" altLang="en-US" sz="2800" dirty="0">
                <a:latin typeface="Arial Narrow" panose="020B0606020202030204" pitchFamily="34" charset="0"/>
              </a:rPr>
            </a:br>
            <a:r>
              <a:rPr lang="en-US" altLang="en-US" sz="2800" b="1" u="sng" dirty="0">
                <a:latin typeface="Arial Narrow" panose="020B0606020202030204" pitchFamily="34" charset="0"/>
              </a:rPr>
              <a:t>NOT</a:t>
            </a:r>
            <a:r>
              <a:rPr lang="en-US" altLang="en-US" sz="2800" dirty="0">
                <a:latin typeface="Arial Narrow" panose="020B0606020202030204" pitchFamily="34" charset="0"/>
              </a:rPr>
              <a:t> </a:t>
            </a:r>
            <a:r>
              <a:rPr lang="en-US" altLang="en-US" sz="2800" i="1" dirty="0">
                <a:latin typeface="Arial Narrow" panose="020B0606020202030204" pitchFamily="34" charset="0"/>
              </a:rPr>
              <a:t>“For The Cause Of Fornication”</a:t>
            </a:r>
            <a:br>
              <a:rPr lang="en-US" altLang="en-US" sz="2800" i="1" dirty="0">
                <a:latin typeface="Arial Narrow" panose="020B0606020202030204" pitchFamily="34" charset="0"/>
              </a:rPr>
            </a:br>
            <a:r>
              <a:rPr lang="en-US" altLang="en-US" sz="2800" b="1" dirty="0">
                <a:latin typeface="Arial Narrow" panose="020B0606020202030204" pitchFamily="34" charset="0"/>
              </a:rPr>
              <a:t>CAUSES THEM </a:t>
            </a:r>
            <a:r>
              <a:rPr lang="en-US" altLang="en-US" sz="2800" dirty="0">
                <a:latin typeface="Arial Narrow" panose="020B0606020202030204" pitchFamily="34" charset="0"/>
              </a:rPr>
              <a:t>To Commit “Adultery”</a:t>
            </a:r>
            <a:endParaRPr lang="en-US" altLang="en-US" sz="1400" dirty="0">
              <a:effectLst>
                <a:outerShdw blurRad="38100" dist="38100" dir="2700000" algn="tl">
                  <a:srgbClr val="C0C0C0"/>
                </a:outerShdw>
              </a:effectLst>
              <a:latin typeface="Arial Narrow" panose="020B0606020202030204" pitchFamily="34" charset="0"/>
            </a:endParaRPr>
          </a:p>
        </p:txBody>
      </p:sp>
      <p:sp>
        <p:nvSpPr>
          <p:cNvPr id="9" name="TextBox 8"/>
          <p:cNvSpPr txBox="1"/>
          <p:nvPr/>
        </p:nvSpPr>
        <p:spPr>
          <a:xfrm>
            <a:off x="0" y="5562600"/>
            <a:ext cx="9144000" cy="1200329"/>
          </a:xfrm>
          <a:prstGeom prst="rect">
            <a:avLst/>
          </a:prstGeom>
          <a:solidFill>
            <a:schemeClr val="bg1">
              <a:lumMod val="85000"/>
            </a:schemeClr>
          </a:solidFill>
          <a:effectLst>
            <a:softEdge rad="63500"/>
          </a:effectLst>
        </p:spPr>
        <p:txBody>
          <a:bodyPr wrap="square" rtlCol="0">
            <a:spAutoFit/>
          </a:bodyPr>
          <a:lstStyle/>
          <a:p>
            <a:pPr algn="just"/>
            <a:r>
              <a:rPr lang="en-US" altLang="en-US" sz="2400" b="1" u="sng" dirty="0"/>
              <a:t>Jesus Said</a:t>
            </a:r>
            <a:r>
              <a:rPr lang="en-US" altLang="en-US" sz="2400" dirty="0"/>
              <a:t>, </a:t>
            </a:r>
            <a:r>
              <a:rPr lang="en-US" altLang="en-US" sz="2400" i="1" dirty="0"/>
              <a:t>“Woe unto the world because of offences! for it must needs be, that offences come; but woe to that man by whom the offence cometh”</a:t>
            </a:r>
            <a:r>
              <a:rPr lang="en-US" altLang="en-US" dirty="0"/>
              <a:t> </a:t>
            </a:r>
            <a:r>
              <a:rPr lang="en-US" altLang="en-US" sz="2400" dirty="0"/>
              <a:t>(</a:t>
            </a:r>
            <a:r>
              <a:rPr lang="en-US" altLang="en-US" sz="2400" b="1" u="sng" dirty="0"/>
              <a:t>Mt. 18:7</a:t>
            </a:r>
            <a:r>
              <a:rPr lang="en-US" altLang="en-US" sz="2400" dirty="0"/>
              <a:t>).</a:t>
            </a:r>
            <a:endParaRPr lang="en-US" altLang="en-US" sz="2400" u="sng" dirty="0"/>
          </a:p>
        </p:txBody>
      </p:sp>
      <p:sp>
        <p:nvSpPr>
          <p:cNvPr id="3" name="TextBox 2">
            <a:extLst>
              <a:ext uri="{FF2B5EF4-FFF2-40B4-BE49-F238E27FC236}">
                <a16:creationId xmlns:a16="http://schemas.microsoft.com/office/drawing/2014/main" id="{6E53B2CC-293A-6BAA-3A58-C509788F91E9}"/>
              </a:ext>
            </a:extLst>
          </p:cNvPr>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5" name="TextBox 4">
            <a:extLst>
              <a:ext uri="{FF2B5EF4-FFF2-40B4-BE49-F238E27FC236}">
                <a16:creationId xmlns:a16="http://schemas.microsoft.com/office/drawing/2014/main" id="{9E92D97E-3D93-826D-410D-E1B2E1A9DA1B}"/>
              </a:ext>
            </a:extLst>
          </p:cNvPr>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2" name="Rectangle 1">
            <a:extLst>
              <a:ext uri="{FF2B5EF4-FFF2-40B4-BE49-F238E27FC236}">
                <a16:creationId xmlns:a16="http://schemas.microsoft.com/office/drawing/2014/main" id="{F8C0A883-FEF1-5B78-D88F-B68BC905950E}"/>
              </a:ext>
            </a:extLst>
          </p:cNvPr>
          <p:cNvSpPr/>
          <p:nvPr/>
        </p:nvSpPr>
        <p:spPr>
          <a:xfrm>
            <a:off x="5638800" y="2062162"/>
            <a:ext cx="34290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F9906AF4-1791-9CFE-ED11-C6A34DBE326B}"/>
              </a:ext>
            </a:extLst>
          </p:cNvPr>
          <p:cNvSpPr/>
          <p:nvPr/>
        </p:nvSpPr>
        <p:spPr>
          <a:xfrm>
            <a:off x="76200" y="2423160"/>
            <a:ext cx="13716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p:cNvSpPr txBox="1"/>
          <p:nvPr/>
        </p:nvSpPr>
        <p:spPr>
          <a:xfrm>
            <a:off x="0" y="1600200"/>
            <a:ext cx="9144000" cy="1569660"/>
          </a:xfrm>
          <a:prstGeom prst="rect">
            <a:avLst/>
          </a:prstGeom>
          <a:noFill/>
        </p:spPr>
        <p:txBody>
          <a:bodyPr wrap="square" rtlCol="0">
            <a:spAutoFit/>
          </a:bodyPr>
          <a:lstStyle/>
          <a:p>
            <a:pPr algn="just"/>
            <a:r>
              <a:rPr lang="en-US" sz="2400" b="1" u="sng" dirty="0">
                <a:latin typeface="Arial Narrow" panose="020B0606020202030204" pitchFamily="34" charset="0"/>
              </a:rPr>
              <a:t>Mt. 5:32</a:t>
            </a:r>
            <a:r>
              <a:rPr lang="en-US" sz="2400" dirty="0">
                <a:latin typeface="Arial Narrow" panose="020B0606020202030204" pitchFamily="34" charset="0"/>
              </a:rPr>
              <a:t>, “I say unto you, That </a:t>
            </a:r>
            <a:r>
              <a:rPr lang="en-US" sz="2400" b="1" dirty="0">
                <a:latin typeface="Arial Narrow" panose="020B0606020202030204" pitchFamily="34" charset="0"/>
              </a:rPr>
              <a:t>WHOSOEVER SHALL PUT AWAY HIS WIFE</a:t>
            </a:r>
            <a:r>
              <a:rPr lang="en-US" sz="2400" dirty="0">
                <a:latin typeface="Arial Narrow" panose="020B0606020202030204" pitchFamily="34" charset="0"/>
              </a:rPr>
              <a:t>, </a:t>
            </a:r>
            <a:r>
              <a:rPr lang="en-US" sz="2400" b="1" dirty="0">
                <a:latin typeface="Arial Narrow" panose="020B0606020202030204" pitchFamily="34" charset="0"/>
              </a:rPr>
              <a:t>SAVING FOR THE CAUSE OF FORNICATION</a:t>
            </a:r>
            <a:r>
              <a:rPr lang="en-US" sz="2400" dirty="0">
                <a:latin typeface="Arial Narrow" panose="020B0606020202030204" pitchFamily="34" charset="0"/>
              </a:rPr>
              <a:t>, </a:t>
            </a:r>
            <a:r>
              <a:rPr lang="en-US" sz="2400" b="1" dirty="0">
                <a:latin typeface="Arial Narrow" panose="020B0606020202030204" pitchFamily="34" charset="0"/>
              </a:rPr>
              <a:t>CAUSETH HER TO COMMIT ADULTERY</a:t>
            </a:r>
            <a:r>
              <a:rPr lang="en-US" sz="2400" dirty="0">
                <a:latin typeface="Arial Narrow" panose="020B0606020202030204" pitchFamily="34" charset="0"/>
              </a:rPr>
              <a:t>: and </a:t>
            </a:r>
            <a:r>
              <a:rPr lang="en-US" sz="2400" b="1" dirty="0">
                <a:latin typeface="Arial Narrow" panose="020B0606020202030204" pitchFamily="34" charset="0"/>
              </a:rPr>
              <a:t>whosoever shall marry her that is divorced committeth adultery</a:t>
            </a:r>
            <a:r>
              <a:rPr lang="en-US" sz="2400" dirty="0">
                <a:latin typeface="Arial Narrow" panose="020B0606020202030204" pitchFamily="34" charset="0"/>
              </a:rPr>
              <a:t>.”  </a:t>
            </a:r>
            <a:r>
              <a:rPr lang="en-US" sz="2400" b="1" u="sng" dirty="0">
                <a:latin typeface="Arial Narrow" panose="020B0606020202030204" pitchFamily="34" charset="0"/>
              </a:rPr>
              <a:t>Cf. I Cor. 7:2-5</a:t>
            </a:r>
          </a:p>
        </p:txBody>
      </p:sp>
    </p:spTree>
    <p:extLst>
      <p:ext uri="{BB962C8B-B14F-4D97-AF65-F5344CB8AC3E}">
        <p14:creationId xmlns:p14="http://schemas.microsoft.com/office/powerpoint/2010/main" val="853401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par>
                                <p:cTn id="28" presetID="10" presetClass="entr" presetSubtype="0" fill="hold" nodeType="with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500"/>
                                        <p:tgtEl>
                                          <p:spTgt spid="2"/>
                                        </p:tgtEl>
                                      </p:cBhvr>
                                    </p:animEffect>
                                  </p:childTnLst>
                                </p:cTn>
                              </p:par>
                              <p:par>
                                <p:cTn id="31" presetID="10" presetClass="entr" presetSubtype="0" fill="hold"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animBg="1"/>
      <p:bldP spid="2" grpId="0" animBg="1"/>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14400"/>
            <a:ext cx="9144000" cy="523220"/>
          </a:xfrm>
          <a:prstGeom prst="rect">
            <a:avLst/>
          </a:prstGeom>
          <a:noFill/>
        </p:spPr>
        <p:txBody>
          <a:bodyPr wrap="square" rtlCol="0">
            <a:spAutoFit/>
          </a:bodyPr>
          <a:lstStyle/>
          <a:p>
            <a:r>
              <a:rPr lang="en-US" sz="2800" b="1" dirty="0">
                <a:latin typeface="Arial Narrow" panose="020B0606020202030204" pitchFamily="34" charset="0"/>
              </a:rPr>
              <a:t>4.)</a:t>
            </a:r>
            <a:r>
              <a:rPr lang="en-US" sz="2400" b="1" dirty="0">
                <a:latin typeface="Arial Narrow" panose="020B0606020202030204" pitchFamily="34" charset="0"/>
              </a:rPr>
              <a:t> </a:t>
            </a:r>
            <a:r>
              <a:rPr lang="en-US" sz="2800" b="1" dirty="0">
                <a:latin typeface="Arial Narrow" panose="020B0606020202030204" pitchFamily="34" charset="0"/>
              </a:rPr>
              <a:t>SINFUL</a:t>
            </a:r>
            <a:r>
              <a:rPr lang="en-US" sz="2400" b="1" dirty="0">
                <a:latin typeface="Arial Narrow" panose="020B0606020202030204" pitchFamily="34" charset="0"/>
              </a:rPr>
              <a:t> </a:t>
            </a:r>
            <a:r>
              <a:rPr lang="en-US" sz="2800" b="1" dirty="0">
                <a:latin typeface="Arial Narrow" panose="020B0606020202030204" pitchFamily="34" charset="0"/>
              </a:rPr>
              <a:t>DIVORCE</a:t>
            </a:r>
            <a:r>
              <a:rPr lang="en-US" sz="2400" b="1" dirty="0">
                <a:latin typeface="Arial Narrow" panose="020B0606020202030204" pitchFamily="34" charset="0"/>
              </a:rPr>
              <a:t> </a:t>
            </a:r>
            <a:r>
              <a:rPr lang="en-US" sz="2800" b="1" dirty="0">
                <a:latin typeface="Arial Narrow" panose="020B0606020202030204" pitchFamily="34" charset="0"/>
              </a:rPr>
              <a:t>BREAKS</a:t>
            </a:r>
            <a:r>
              <a:rPr lang="en-US" sz="2400" b="1" dirty="0">
                <a:latin typeface="Arial Narrow" panose="020B0606020202030204" pitchFamily="34" charset="0"/>
              </a:rPr>
              <a:t> </a:t>
            </a:r>
            <a:r>
              <a:rPr lang="en-US" sz="2800" b="1" dirty="0">
                <a:latin typeface="Arial Narrow" panose="020B0606020202030204" pitchFamily="34" charset="0"/>
              </a:rPr>
              <a:t>OUR</a:t>
            </a:r>
            <a:r>
              <a:rPr lang="en-US" sz="2400" b="1" dirty="0">
                <a:latin typeface="Arial Narrow" panose="020B0606020202030204" pitchFamily="34" charset="0"/>
              </a:rPr>
              <a:t> </a:t>
            </a:r>
            <a:r>
              <a:rPr lang="en-US" sz="2800" b="1" dirty="0">
                <a:latin typeface="Arial Narrow" panose="020B0606020202030204" pitchFamily="34" charset="0"/>
              </a:rPr>
              <a:t>WEDDING</a:t>
            </a:r>
            <a:r>
              <a:rPr lang="en-US" sz="2400" b="1" dirty="0">
                <a:latin typeface="Arial Narrow" panose="020B0606020202030204" pitchFamily="34" charset="0"/>
              </a:rPr>
              <a:t> </a:t>
            </a:r>
            <a:r>
              <a:rPr lang="en-US" sz="2800" b="1" dirty="0">
                <a:latin typeface="Arial Narrow" panose="020B0606020202030204" pitchFamily="34" charset="0"/>
              </a:rPr>
              <a:t>VOWS</a:t>
            </a:r>
            <a:r>
              <a:rPr lang="en-US" sz="2400" b="1" dirty="0">
                <a:latin typeface="Arial Narrow" panose="020B0606020202030204" pitchFamily="34" charset="0"/>
              </a:rPr>
              <a:t> </a:t>
            </a:r>
            <a:r>
              <a:rPr lang="en-US" sz="2600" dirty="0">
                <a:latin typeface="Arial Narrow" panose="020B0606020202030204" pitchFamily="34" charset="0"/>
              </a:rPr>
              <a:t>(Prov. 31:2)</a:t>
            </a:r>
            <a:r>
              <a:rPr lang="en-US" sz="2800" b="1" dirty="0">
                <a:latin typeface="Arial Narrow" panose="020B0606020202030204" pitchFamily="34" charset="0"/>
              </a:rPr>
              <a:t>!</a:t>
            </a:r>
            <a:endParaRPr lang="en-US" sz="2800" dirty="0">
              <a:latin typeface="Arial Narrow" panose="020B0606020202030204" pitchFamily="34" charset="0"/>
            </a:endParaRPr>
          </a:p>
        </p:txBody>
      </p:sp>
      <p:sp>
        <p:nvSpPr>
          <p:cNvPr id="11" name="TextBox 10">
            <a:extLst>
              <a:ext uri="{FF2B5EF4-FFF2-40B4-BE49-F238E27FC236}">
                <a16:creationId xmlns:a16="http://schemas.microsoft.com/office/drawing/2014/main" id="{FA4ED488-28C9-47A2-BB51-FCAF46A9CE4B}"/>
              </a:ext>
            </a:extLst>
          </p:cNvPr>
          <p:cNvSpPr txBox="1"/>
          <p:nvPr/>
        </p:nvSpPr>
        <p:spPr>
          <a:xfrm>
            <a:off x="0" y="4191000"/>
            <a:ext cx="9144000" cy="1241878"/>
          </a:xfrm>
          <a:prstGeom prst="rect">
            <a:avLst/>
          </a:prstGeom>
          <a:noFill/>
        </p:spPr>
        <p:txBody>
          <a:bodyPr wrap="square" rtlCol="0">
            <a:spAutoFit/>
          </a:bodyPr>
          <a:lstStyle/>
          <a:p>
            <a:pPr algn="ctr">
              <a:lnSpc>
                <a:spcPct val="90000"/>
              </a:lnSpc>
            </a:pPr>
            <a:r>
              <a:rPr lang="en-US" altLang="en-US" sz="2400" dirty="0"/>
              <a:t>An Unauthorized Divorce Makes Us A Liar (</a:t>
            </a:r>
            <a:r>
              <a:rPr lang="en-US" altLang="en-US" sz="2400" b="1" dirty="0"/>
              <a:t>Mt. 5:37</a:t>
            </a:r>
            <a:r>
              <a:rPr lang="en-US" altLang="en-US" sz="2400" dirty="0"/>
              <a:t>; </a:t>
            </a:r>
            <a:r>
              <a:rPr lang="en-US" altLang="en-US" sz="2400" b="1" dirty="0"/>
              <a:t>Jas. 5:12</a:t>
            </a:r>
            <a:r>
              <a:rPr lang="en-US" altLang="en-US" sz="2400" dirty="0"/>
              <a:t>).</a:t>
            </a:r>
            <a:br>
              <a:rPr lang="en-US" altLang="en-US" sz="2400" dirty="0"/>
            </a:br>
            <a:r>
              <a:rPr lang="en-US" altLang="en-US" sz="2400" b="1" dirty="0"/>
              <a:t>Rev. 21:8</a:t>
            </a:r>
            <a:r>
              <a:rPr lang="en-US" altLang="en-US" sz="2400" dirty="0"/>
              <a:t> Tells Us That </a:t>
            </a:r>
            <a:r>
              <a:rPr lang="en-US" altLang="en-US" sz="2400" b="1" i="1" u="sng" dirty="0"/>
              <a:t>All</a:t>
            </a:r>
            <a:r>
              <a:rPr lang="en-US" altLang="en-US" sz="2400" dirty="0"/>
              <a:t> Liars Shall Have Their Part</a:t>
            </a:r>
            <a:br>
              <a:rPr lang="en-US" altLang="en-US" sz="2400" dirty="0"/>
            </a:br>
            <a:r>
              <a:rPr lang="en-US" altLang="en-US" sz="2400" dirty="0"/>
              <a:t>In The Lake That Burns With Fire!  </a:t>
            </a:r>
            <a:r>
              <a:rPr lang="en-US" altLang="en-US" sz="2400" b="1" u="sng" dirty="0"/>
              <a:t>Cf. Psa. 15:1</a:t>
            </a:r>
            <a:r>
              <a:rPr lang="en-US" altLang="en-US" sz="2400" u="sng" dirty="0"/>
              <a:t>,</a:t>
            </a:r>
            <a:r>
              <a:rPr lang="en-US" altLang="en-US" sz="2400" b="1" u="sng" dirty="0"/>
              <a:t> 4</a:t>
            </a:r>
          </a:p>
          <a:p>
            <a:pPr>
              <a:lnSpc>
                <a:spcPct val="90000"/>
              </a:lnSpc>
            </a:pPr>
            <a:endParaRPr lang="en-US" altLang="en-US" sz="1100" dirty="0">
              <a:effectLst>
                <a:outerShdw blurRad="38100" dist="38100" dir="2700000" algn="tl">
                  <a:srgbClr val="C0C0C0"/>
                </a:outerShdw>
              </a:effectLst>
            </a:endParaRPr>
          </a:p>
        </p:txBody>
      </p:sp>
      <p:sp>
        <p:nvSpPr>
          <p:cNvPr id="12" name="TextBox 11">
            <a:extLst>
              <a:ext uri="{FF2B5EF4-FFF2-40B4-BE49-F238E27FC236}">
                <a16:creationId xmlns:a16="http://schemas.microsoft.com/office/drawing/2014/main" id="{6CF9315F-915F-4D0D-A951-A584F665D212}"/>
              </a:ext>
            </a:extLst>
          </p:cNvPr>
          <p:cNvSpPr txBox="1"/>
          <p:nvPr/>
        </p:nvSpPr>
        <p:spPr>
          <a:xfrm>
            <a:off x="0" y="5486400"/>
            <a:ext cx="9144000" cy="1421928"/>
          </a:xfrm>
          <a:prstGeom prst="rect">
            <a:avLst/>
          </a:prstGeom>
          <a:noFill/>
        </p:spPr>
        <p:txBody>
          <a:bodyPr wrap="square" rtlCol="0">
            <a:spAutoFit/>
          </a:bodyPr>
          <a:lstStyle/>
          <a:p>
            <a:pPr algn="just">
              <a:lnSpc>
                <a:spcPct val="90000"/>
              </a:lnSpc>
            </a:pPr>
            <a:r>
              <a:rPr lang="en-US" altLang="en-US" sz="2400" i="1" dirty="0"/>
              <a:t>“When thou </a:t>
            </a:r>
            <a:r>
              <a:rPr lang="en-US" altLang="en-US" sz="2400" i="1" dirty="0" err="1"/>
              <a:t>vowest</a:t>
            </a:r>
            <a:r>
              <a:rPr lang="en-US" altLang="en-US" sz="2400" i="1" dirty="0"/>
              <a:t> a vow unto God, defer not to pay it; for he hath no pleasure in fools: pay that which thou hast vowed. Better is it that thou shouldest not vow, than that thou shouldest vow and not pay.”</a:t>
            </a:r>
          </a:p>
          <a:p>
            <a:pPr algn="r">
              <a:lnSpc>
                <a:spcPct val="90000"/>
              </a:lnSpc>
            </a:pPr>
            <a:r>
              <a:rPr lang="en-US" altLang="en-US" sz="2400" b="1" u="sng" dirty="0" err="1"/>
              <a:t>Ecc</a:t>
            </a:r>
            <a:r>
              <a:rPr lang="en-US" altLang="en-US" sz="2400" b="1" u="sng" dirty="0"/>
              <a:t>. 5:4-5</a:t>
            </a:r>
          </a:p>
        </p:txBody>
      </p:sp>
      <p:sp>
        <p:nvSpPr>
          <p:cNvPr id="3" name="TextBox 2">
            <a:extLst>
              <a:ext uri="{FF2B5EF4-FFF2-40B4-BE49-F238E27FC236}">
                <a16:creationId xmlns:a16="http://schemas.microsoft.com/office/drawing/2014/main" id="{3581AE15-B4E0-C337-348E-61B6024C2B64}"/>
              </a:ext>
            </a:extLst>
          </p:cNvPr>
          <p:cNvSpPr txBox="1"/>
          <p:nvPr/>
        </p:nvSpPr>
        <p:spPr>
          <a:xfrm>
            <a:off x="0" y="0"/>
            <a:ext cx="9144000" cy="461665"/>
          </a:xfrm>
          <a:prstGeom prst="rect">
            <a:avLst/>
          </a:prstGeom>
          <a:noFill/>
        </p:spPr>
        <p:txBody>
          <a:bodyPr wrap="square" rtlCol="0">
            <a:spAutoFit/>
          </a:bodyPr>
          <a:lstStyle/>
          <a:p>
            <a:pPr algn="ctr"/>
            <a:r>
              <a:rPr lang="en-US" sz="2400" dirty="0">
                <a:solidFill>
                  <a:schemeClr val="bg1">
                    <a:lumMod val="50000"/>
                  </a:schemeClr>
                </a:solidFill>
              </a:rPr>
              <a:t>The Seven Sins Of An Unauthorized Divorce</a:t>
            </a:r>
          </a:p>
        </p:txBody>
      </p:sp>
      <p:sp>
        <p:nvSpPr>
          <p:cNvPr id="5" name="TextBox 4">
            <a:extLst>
              <a:ext uri="{FF2B5EF4-FFF2-40B4-BE49-F238E27FC236}">
                <a16:creationId xmlns:a16="http://schemas.microsoft.com/office/drawing/2014/main" id="{0A619FEB-E35B-BF86-B137-92E3214DA6B9}"/>
              </a:ext>
            </a:extLst>
          </p:cNvPr>
          <p:cNvSpPr txBox="1"/>
          <p:nvPr/>
        </p:nvSpPr>
        <p:spPr>
          <a:xfrm>
            <a:off x="0" y="452735"/>
            <a:ext cx="9144000" cy="400110"/>
          </a:xfrm>
          <a:prstGeom prst="rect">
            <a:avLst/>
          </a:prstGeom>
          <a:noFill/>
        </p:spPr>
        <p:txBody>
          <a:bodyPr wrap="square" rtlCol="0">
            <a:spAutoFit/>
          </a:bodyPr>
          <a:lstStyle/>
          <a:p>
            <a:pPr algn="ctr"/>
            <a:r>
              <a:rPr lang="en-US" sz="2000" dirty="0">
                <a:solidFill>
                  <a:schemeClr val="bg1">
                    <a:lumMod val="50000"/>
                  </a:schemeClr>
                </a:solidFill>
              </a:rPr>
              <a:t>I.E. Divorce For A Cause Other Than Fornication (Mt. 5:32; 19:9)</a:t>
            </a:r>
          </a:p>
        </p:txBody>
      </p:sp>
      <p:sp>
        <p:nvSpPr>
          <p:cNvPr id="2" name="Rectangle 1">
            <a:extLst>
              <a:ext uri="{FF2B5EF4-FFF2-40B4-BE49-F238E27FC236}">
                <a16:creationId xmlns:a16="http://schemas.microsoft.com/office/drawing/2014/main" id="{BD69EF41-D769-DF54-30DF-CA45CFFFAF1E}"/>
              </a:ext>
            </a:extLst>
          </p:cNvPr>
          <p:cNvSpPr/>
          <p:nvPr/>
        </p:nvSpPr>
        <p:spPr>
          <a:xfrm>
            <a:off x="7162800" y="2133600"/>
            <a:ext cx="19050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1F77EFA5-8A2F-0B19-3592-44D516620A8C}"/>
              </a:ext>
            </a:extLst>
          </p:cNvPr>
          <p:cNvSpPr/>
          <p:nvPr/>
        </p:nvSpPr>
        <p:spPr>
          <a:xfrm>
            <a:off x="76200" y="2481072"/>
            <a:ext cx="36576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17FC9EB8-B301-986A-33DF-4FAC73309D6C}"/>
              </a:ext>
            </a:extLst>
          </p:cNvPr>
          <p:cNvSpPr/>
          <p:nvPr/>
        </p:nvSpPr>
        <p:spPr>
          <a:xfrm>
            <a:off x="1752600" y="2133600"/>
            <a:ext cx="47244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a:extLst>
              <a:ext uri="{FF2B5EF4-FFF2-40B4-BE49-F238E27FC236}">
                <a16:creationId xmlns:a16="http://schemas.microsoft.com/office/drawing/2014/main" id="{E8CB064D-679C-9BE9-AF35-C321137D2EBC}"/>
              </a:ext>
            </a:extLst>
          </p:cNvPr>
          <p:cNvSpPr/>
          <p:nvPr/>
        </p:nvSpPr>
        <p:spPr>
          <a:xfrm>
            <a:off x="76200" y="2851594"/>
            <a:ext cx="3581400" cy="30003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TextBox 9">
            <a:extLst>
              <a:ext uri="{FF2B5EF4-FFF2-40B4-BE49-F238E27FC236}">
                <a16:creationId xmlns:a16="http://schemas.microsoft.com/office/drawing/2014/main" id="{41561FE9-D74F-4967-B5D3-09BA5D86E221}"/>
              </a:ext>
            </a:extLst>
          </p:cNvPr>
          <p:cNvSpPr txBox="1"/>
          <p:nvPr/>
        </p:nvSpPr>
        <p:spPr>
          <a:xfrm>
            <a:off x="0" y="2023408"/>
            <a:ext cx="9144000" cy="1938992"/>
          </a:xfrm>
          <a:prstGeom prst="rect">
            <a:avLst/>
          </a:prstGeom>
          <a:noFill/>
        </p:spPr>
        <p:txBody>
          <a:bodyPr wrap="square" rtlCol="0">
            <a:spAutoFit/>
          </a:bodyPr>
          <a:lstStyle/>
          <a:p>
            <a:pPr algn="just"/>
            <a:r>
              <a:rPr lang="en-US" sz="2400" b="1" u="sng" dirty="0">
                <a:latin typeface="Arial Narrow" panose="020B0606020202030204" pitchFamily="34" charset="0"/>
              </a:rPr>
              <a:t>Cf. Jn. 8:44</a:t>
            </a:r>
            <a:r>
              <a:rPr lang="en-US" sz="2400" dirty="0">
                <a:latin typeface="Arial Narrow" panose="020B0606020202030204" pitchFamily="34" charset="0"/>
              </a:rPr>
              <a:t>, “</a:t>
            </a:r>
            <a:r>
              <a:rPr lang="en-US" sz="2400" b="1" dirty="0">
                <a:latin typeface="Arial Narrow" panose="020B0606020202030204" pitchFamily="34" charset="0"/>
              </a:rPr>
              <a:t>YE ARE OF YOUR FATHER THE DEVIL</a:t>
            </a:r>
            <a:r>
              <a:rPr lang="en-US" sz="2400" dirty="0">
                <a:latin typeface="Arial Narrow" panose="020B0606020202030204" pitchFamily="34" charset="0"/>
              </a:rPr>
              <a:t>, and </a:t>
            </a:r>
            <a:r>
              <a:rPr lang="en-US" sz="2400" b="1" dirty="0">
                <a:latin typeface="Arial Narrow" panose="020B0606020202030204" pitchFamily="34" charset="0"/>
              </a:rPr>
              <a:t>THE LUSTS OF YOUR FATHER YE WILL DO</a:t>
            </a:r>
            <a:r>
              <a:rPr lang="en-US" sz="2400" dirty="0">
                <a:latin typeface="Arial Narrow" panose="020B0606020202030204" pitchFamily="34" charset="0"/>
              </a:rPr>
              <a:t>. He was a murderer from the beginning, and </a:t>
            </a:r>
            <a:r>
              <a:rPr lang="en-US" sz="2400" b="1" dirty="0">
                <a:latin typeface="Arial Narrow" panose="020B0606020202030204" pitchFamily="34" charset="0"/>
              </a:rPr>
              <a:t>ABODE NOT IN THE TRUTH</a:t>
            </a:r>
            <a:r>
              <a:rPr lang="en-US" sz="2400" dirty="0">
                <a:latin typeface="Arial Narrow" panose="020B0606020202030204" pitchFamily="34" charset="0"/>
              </a:rPr>
              <a:t>, because there is no truth in him. </a:t>
            </a:r>
            <a:r>
              <a:rPr lang="en-US" sz="2400" b="1" dirty="0">
                <a:latin typeface="Arial Narrow" panose="020B0606020202030204" pitchFamily="34" charset="0"/>
              </a:rPr>
              <a:t>WHEN HE SPEAKETH A LIE</a:t>
            </a:r>
            <a:r>
              <a:rPr lang="en-US" sz="2400" dirty="0">
                <a:latin typeface="Arial Narrow" panose="020B0606020202030204" pitchFamily="34" charset="0"/>
              </a:rPr>
              <a:t>, </a:t>
            </a:r>
            <a:r>
              <a:rPr lang="en-US" sz="2400" b="1" dirty="0">
                <a:latin typeface="Arial Narrow" panose="020B0606020202030204" pitchFamily="34" charset="0"/>
              </a:rPr>
              <a:t>HE SPEAKETH OF HIS OWN</a:t>
            </a:r>
            <a:r>
              <a:rPr lang="en-US" sz="2400" dirty="0">
                <a:latin typeface="Arial Narrow" panose="020B0606020202030204" pitchFamily="34" charset="0"/>
              </a:rPr>
              <a:t>: </a:t>
            </a:r>
            <a:r>
              <a:rPr lang="en-US" sz="2400" b="1" dirty="0">
                <a:latin typeface="Arial Narrow" panose="020B0606020202030204" pitchFamily="34" charset="0"/>
              </a:rPr>
              <a:t>FOR HE IS A LIAR</a:t>
            </a:r>
            <a:r>
              <a:rPr lang="en-US" sz="2400" dirty="0">
                <a:latin typeface="Arial Narrow" panose="020B0606020202030204" pitchFamily="34" charset="0"/>
              </a:rPr>
              <a:t>, and </a:t>
            </a:r>
            <a:r>
              <a:rPr lang="en-US" sz="2400" b="1" dirty="0">
                <a:latin typeface="Arial Narrow" panose="020B0606020202030204" pitchFamily="34" charset="0"/>
              </a:rPr>
              <a:t>THE FATHER OF IT</a:t>
            </a:r>
            <a:r>
              <a:rPr lang="en-US" sz="2400" dirty="0">
                <a:latin typeface="Arial Narrow" panose="020B0606020202030204" pitchFamily="34" charset="0"/>
              </a:rPr>
              <a:t>.”  </a:t>
            </a:r>
            <a:r>
              <a:rPr lang="en-US" sz="2400" b="1" u="sng" dirty="0">
                <a:latin typeface="Arial Narrow" panose="020B0606020202030204" pitchFamily="34" charset="0"/>
              </a:rPr>
              <a:t>Note Mal. 2:14-16 (Mt. 19:3)</a:t>
            </a:r>
          </a:p>
        </p:txBody>
      </p:sp>
      <p:sp>
        <p:nvSpPr>
          <p:cNvPr id="9" name="TextBox 8">
            <a:extLst>
              <a:ext uri="{FF2B5EF4-FFF2-40B4-BE49-F238E27FC236}">
                <a16:creationId xmlns:a16="http://schemas.microsoft.com/office/drawing/2014/main" id="{F9FDE2A3-4B37-CDAB-C21B-1317E6B52F5F}"/>
              </a:ext>
            </a:extLst>
          </p:cNvPr>
          <p:cNvSpPr txBox="1"/>
          <p:nvPr/>
        </p:nvSpPr>
        <p:spPr>
          <a:xfrm>
            <a:off x="0" y="1524000"/>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b="1" dirty="0">
                <a:latin typeface="Arial Narrow" panose="020B0606020202030204" pitchFamily="34" charset="0"/>
              </a:rPr>
              <a:t>Why Did Jesus Condemn The Pharisees?</a:t>
            </a:r>
          </a:p>
        </p:txBody>
      </p:sp>
    </p:spTree>
    <p:extLst>
      <p:ext uri="{BB962C8B-B14F-4D97-AF65-F5344CB8AC3E}">
        <p14:creationId xmlns:p14="http://schemas.microsoft.com/office/powerpoint/2010/main" val="16831365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animEffect transition="in" filter="fade">
                                      <p:cBhvr>
                                        <p:cTn id="27" dur="500"/>
                                        <p:tgtEl>
                                          <p:spTgt spid="11"/>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par>
                          <p:cTn id="34" fill="hold">
                            <p:stCondLst>
                              <p:cond delay="2500"/>
                            </p:stCondLst>
                            <p:childTnLst>
                              <p:par>
                                <p:cTn id="35" presetID="10"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par>
                                <p:cTn id="38" presetID="10" presetClass="entr" presetSubtype="0" fill="hold" nodeType="with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500"/>
                                        <p:tgtEl>
                                          <p:spTgt spid="6"/>
                                        </p:tgtEl>
                                      </p:cBhvr>
                                    </p:animEffect>
                                  </p:childTnLst>
                                </p:cTn>
                              </p:par>
                              <p:par>
                                <p:cTn id="41" presetID="10"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par>
                                <p:cTn id="44" presetID="10" presetClass="entr" presetSubtype="0" fill="hold" nodeType="with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12" grpId="0"/>
      <p:bldP spid="2" grpId="0" animBg="1"/>
      <p:bldP spid="6" grpId="0" animBg="1"/>
      <p:bldP spid="7" grpId="0" animBg="1"/>
      <p:bldP spid="8" grpId="0" animBg="1"/>
      <p:bldP spid="10" grpId="0"/>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2861</Words>
  <Application>Microsoft Office PowerPoint</Application>
  <PresentationFormat>On-screen Show (4:3)</PresentationFormat>
  <Paragraphs>129</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 Narrow</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dc:creator>
  <cp:lastModifiedBy>Rachel Dockens</cp:lastModifiedBy>
  <cp:revision>138</cp:revision>
  <cp:lastPrinted>2023-10-09T19:29:24Z</cp:lastPrinted>
  <dcterms:created xsi:type="dcterms:W3CDTF">2014-02-05T19:38:08Z</dcterms:created>
  <dcterms:modified xsi:type="dcterms:W3CDTF">2023-11-09T20:11:22Z</dcterms:modified>
</cp:coreProperties>
</file>