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handoutMasterIdLst>
    <p:handoutMasterId r:id="rId32"/>
  </p:handoutMasterIdLst>
  <p:sldIdLst>
    <p:sldId id="288" r:id="rId2"/>
    <p:sldId id="307" r:id="rId3"/>
    <p:sldId id="291" r:id="rId4"/>
    <p:sldId id="325" r:id="rId5"/>
    <p:sldId id="335" r:id="rId6"/>
    <p:sldId id="327" r:id="rId7"/>
    <p:sldId id="936" r:id="rId8"/>
    <p:sldId id="937" r:id="rId9"/>
    <p:sldId id="935" r:id="rId10"/>
    <p:sldId id="312" r:id="rId11"/>
    <p:sldId id="316" r:id="rId12"/>
    <p:sldId id="326" r:id="rId13"/>
    <p:sldId id="956" r:id="rId14"/>
    <p:sldId id="957" r:id="rId15"/>
    <p:sldId id="949" r:id="rId16"/>
    <p:sldId id="953" r:id="rId17"/>
    <p:sldId id="945" r:id="rId18"/>
    <p:sldId id="321" r:id="rId19"/>
    <p:sldId id="924" r:id="rId20"/>
    <p:sldId id="958" r:id="rId21"/>
    <p:sldId id="959" r:id="rId22"/>
    <p:sldId id="932" r:id="rId23"/>
    <p:sldId id="276" r:id="rId24"/>
    <p:sldId id="322" r:id="rId25"/>
    <p:sldId id="966" r:id="rId26"/>
    <p:sldId id="967" r:id="rId27"/>
    <p:sldId id="331" r:id="rId28"/>
    <p:sldId id="259" r:id="rId29"/>
    <p:sldId id="332"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777" autoAdjust="0"/>
  </p:normalViewPr>
  <p:slideViewPr>
    <p:cSldViewPr snapToGrid="0">
      <p:cViewPr varScale="1">
        <p:scale>
          <a:sx n="89" d="100"/>
          <a:sy n="89" d="100"/>
        </p:scale>
        <p:origin x="2202" y="84"/>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248805A-C4FA-5907-931A-2C8D3A51EC92}"/>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4" name="Footer Placeholder 3">
            <a:extLst>
              <a:ext uri="{FF2B5EF4-FFF2-40B4-BE49-F238E27FC236}">
                <a16:creationId xmlns:a16="http://schemas.microsoft.com/office/drawing/2014/main" id="{2996CA48-96C9-5574-7BAD-16161D02BE74}"/>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3D85956-EB3B-ED55-6D78-8B38777E40EF}"/>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F192F53-3ABF-43BB-A10D-A8E787BA3895}" type="slidenum">
              <a:rPr lang="en-US" smtClean="0"/>
              <a:t>‹#›</a:t>
            </a:fld>
            <a:endParaRPr lang="en-US"/>
          </a:p>
        </p:txBody>
      </p:sp>
    </p:spTree>
    <p:extLst>
      <p:ext uri="{BB962C8B-B14F-4D97-AF65-F5344CB8AC3E}">
        <p14:creationId xmlns:p14="http://schemas.microsoft.com/office/powerpoint/2010/main" val="1789049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D469C61-0002-4013-93C7-4E927008340F}" type="datetimeFigureOut">
              <a:rPr lang="en-US" smtClean="0"/>
              <a:t>11/9/2023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A0D6094-DF77-4541-A1F6-A06D2457B8FD}" type="slidenum">
              <a:rPr lang="en-US" smtClean="0"/>
              <a:t>‹#›</a:t>
            </a:fld>
            <a:endParaRPr lang="en-US"/>
          </a:p>
        </p:txBody>
      </p:sp>
    </p:spTree>
    <p:extLst>
      <p:ext uri="{BB962C8B-B14F-4D97-AF65-F5344CB8AC3E}">
        <p14:creationId xmlns:p14="http://schemas.microsoft.com/office/powerpoint/2010/main" val="3859092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marL="228600" indent="-228600">
              <a:buAutoNum type="arabicParenR"/>
            </a:pPr>
            <a:r>
              <a:rPr lang="en-US" dirty="0"/>
              <a:t>To Prostitute One’s Body.</a:t>
            </a:r>
          </a:p>
          <a:p>
            <a:pPr marL="228600" indent="-228600">
              <a:buAutoNum type="arabicParenR"/>
            </a:pPr>
            <a:r>
              <a:rPr lang="en-US" dirty="0"/>
              <a:t>Flee Fornication.</a:t>
            </a:r>
          </a:p>
          <a:p>
            <a:pPr marL="228600" indent="-228600">
              <a:buAutoNum type="arabicParenR"/>
            </a:pPr>
            <a:r>
              <a:rPr lang="en-US" dirty="0"/>
              <a:t>Female Prostitute.</a:t>
            </a:r>
          </a:p>
          <a:p>
            <a:pPr marL="228600" indent="-228600">
              <a:buAutoNum type="arabicParenR"/>
            </a:pPr>
            <a:r>
              <a:rPr lang="en-US" dirty="0"/>
              <a:t>Male Prostitute.</a:t>
            </a:r>
          </a:p>
          <a:p>
            <a:pPr marL="228600" indent="-228600">
              <a:buAutoNum type="arabicParenR"/>
            </a:pPr>
            <a:r>
              <a:rPr lang="en-US" dirty="0"/>
              <a:t>Extra Ordinary Fornication.</a:t>
            </a:r>
          </a:p>
          <a:p>
            <a:pPr marL="228600" indent="-228600">
              <a:buAutoNum type="arabicParenR"/>
            </a:pPr>
            <a:endParaRPr lang="en-US" dirty="0"/>
          </a:p>
          <a:p>
            <a:pPr marL="0" indent="0">
              <a:buNone/>
            </a:pPr>
            <a:r>
              <a:rPr lang="en-US" b="1" u="sng" dirty="0"/>
              <a:t>I Cor. 6:18</a:t>
            </a:r>
            <a:r>
              <a:rPr lang="en-US" dirty="0"/>
              <a:t>, “Flee fornication (</a:t>
            </a:r>
            <a:r>
              <a:rPr lang="en-US" b="1" u="sng" dirty="0"/>
              <a:t>NOUN</a:t>
            </a:r>
            <a:r>
              <a:rPr lang="en-US" dirty="0"/>
              <a:t>). Every sin that a man doeth is without the body; but he that committeth fornication (</a:t>
            </a:r>
            <a:r>
              <a:rPr lang="en-US" b="1" u="sng" dirty="0"/>
              <a:t>Verb</a:t>
            </a:r>
            <a:r>
              <a:rPr lang="en-US" u="none" dirty="0"/>
              <a:t>)</a:t>
            </a:r>
            <a:r>
              <a:rPr lang="en-US" dirty="0"/>
              <a:t> </a:t>
            </a:r>
            <a:r>
              <a:rPr lang="en-US" dirty="0" err="1"/>
              <a:t>sinneth</a:t>
            </a:r>
            <a:r>
              <a:rPr lang="en-US" dirty="0"/>
              <a:t> against his own body.”</a:t>
            </a:r>
          </a:p>
          <a:p>
            <a:pPr marL="0" indent="0">
              <a:buNone/>
            </a:pPr>
            <a:endParaRPr lang="en-US" dirty="0"/>
          </a:p>
          <a:p>
            <a:pPr marL="0" indent="0">
              <a:buNone/>
            </a:pPr>
            <a:r>
              <a:rPr lang="en-US" b="1" u="sng" dirty="0"/>
              <a:t>I Cor. 10:8</a:t>
            </a:r>
            <a:r>
              <a:rPr lang="en-US" dirty="0"/>
              <a:t>, “Neither let us commit fornication, as some of them committed, and fell in one day three and twenty thousand.”</a:t>
            </a:r>
          </a:p>
        </p:txBody>
      </p:sp>
      <p:sp>
        <p:nvSpPr>
          <p:cNvPr id="4" name="Slide Number Placeholder 3"/>
          <p:cNvSpPr>
            <a:spLocks noGrp="1"/>
          </p:cNvSpPr>
          <p:nvPr>
            <p:ph type="sldNum" sz="quarter" idx="5"/>
          </p:nvPr>
        </p:nvSpPr>
        <p:spPr/>
        <p:txBody>
          <a:bodyPr/>
          <a:lstStyle/>
          <a:p>
            <a:fld id="{4A0D6094-DF77-4541-A1F6-A06D2457B8FD}" type="slidenum">
              <a:rPr lang="en-US" smtClean="0"/>
              <a:t>1</a:t>
            </a:fld>
            <a:endParaRPr lang="en-US"/>
          </a:p>
        </p:txBody>
      </p:sp>
    </p:spTree>
    <p:extLst>
      <p:ext uri="{BB962C8B-B14F-4D97-AF65-F5344CB8AC3E}">
        <p14:creationId xmlns:p14="http://schemas.microsoft.com/office/powerpoint/2010/main" val="293706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defTabSz="931774">
              <a:defRPr/>
            </a:pPr>
            <a:r>
              <a:rPr lang="en-US" sz="2000" b="1" u="sng" dirty="0">
                <a:latin typeface="Arial Narrow" panose="020B0606020202030204" pitchFamily="34" charset="0"/>
              </a:rPr>
              <a:t>I Cor. 6:13</a:t>
            </a:r>
            <a:r>
              <a:rPr lang="en-US" sz="2000" dirty="0">
                <a:latin typeface="Arial Narrow" panose="020B0606020202030204" pitchFamily="34" charset="0"/>
              </a:rPr>
              <a:t>, “…Now </a:t>
            </a:r>
            <a:r>
              <a:rPr lang="en-US" sz="2000" b="1" dirty="0">
                <a:latin typeface="Arial Narrow" panose="020B0606020202030204" pitchFamily="34" charset="0"/>
              </a:rPr>
              <a:t>THE BODY IS NOT FOR FORNICATION</a:t>
            </a:r>
            <a:r>
              <a:rPr lang="en-US" sz="2000" dirty="0">
                <a:latin typeface="Arial Narrow" panose="020B0606020202030204" pitchFamily="34" charset="0"/>
              </a:rPr>
              <a:t>, </a:t>
            </a:r>
            <a:r>
              <a:rPr lang="en-US" sz="2000" u="sng" dirty="0">
                <a:latin typeface="Arial Narrow" panose="020B0606020202030204" pitchFamily="34" charset="0"/>
              </a:rPr>
              <a:t>but for the Lord</a:t>
            </a:r>
            <a:r>
              <a:rPr lang="en-US" sz="2000" dirty="0">
                <a:latin typeface="Arial Narrow" panose="020B0606020202030204" pitchFamily="34" charset="0"/>
              </a:rPr>
              <a:t>; and </a:t>
            </a:r>
            <a:r>
              <a:rPr lang="en-US" sz="2000" u="sng" dirty="0">
                <a:latin typeface="Arial Narrow" panose="020B0606020202030204" pitchFamily="34" charset="0"/>
              </a:rPr>
              <a:t>the Lord for the body</a:t>
            </a:r>
            <a:r>
              <a:rPr lang="en-US" sz="2000" dirty="0">
                <a:latin typeface="Arial Narrow" panose="020B0606020202030204" pitchFamily="34" charset="0"/>
              </a:rPr>
              <a:t>.”</a:t>
            </a:r>
          </a:p>
        </p:txBody>
      </p:sp>
      <p:sp>
        <p:nvSpPr>
          <p:cNvPr id="4" name="Slide Number Placeholder 3"/>
          <p:cNvSpPr>
            <a:spLocks noGrp="1"/>
          </p:cNvSpPr>
          <p:nvPr>
            <p:ph type="sldNum" sz="quarter" idx="5"/>
          </p:nvPr>
        </p:nvSpPr>
        <p:spPr/>
        <p:txBody>
          <a:bodyPr/>
          <a:lstStyle/>
          <a:p>
            <a:fld id="{4A0D6094-DF77-4541-A1F6-A06D2457B8FD}" type="slidenum">
              <a:rPr lang="en-US" smtClean="0"/>
              <a:t>14</a:t>
            </a:fld>
            <a:endParaRPr lang="en-US"/>
          </a:p>
        </p:txBody>
      </p:sp>
    </p:spTree>
    <p:extLst>
      <p:ext uri="{BB962C8B-B14F-4D97-AF65-F5344CB8AC3E}">
        <p14:creationId xmlns:p14="http://schemas.microsoft.com/office/powerpoint/2010/main" val="417005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b="1" u="sng" dirty="0">
                <a:latin typeface="Arial Narrow" panose="020B0606020202030204" pitchFamily="34" charset="0"/>
                <a:ea typeface="Calibri" panose="020F0502020204030204" pitchFamily="34" charset="0"/>
                <a:cs typeface="Times New Roman" panose="02020603050405020304" pitchFamily="18" charset="0"/>
              </a:rPr>
              <a:t>Strumpet</a:t>
            </a:r>
            <a:r>
              <a:rPr lang="en-US" dirty="0">
                <a:latin typeface="Arial Narrow" panose="020B0606020202030204" pitchFamily="34" charset="0"/>
                <a:ea typeface="Calibri" panose="020F0502020204030204" pitchFamily="34" charset="0"/>
                <a:cs typeface="Times New Roman" panose="02020603050405020304" pitchFamily="18" charset="0"/>
              </a:rPr>
              <a:t>: “</a:t>
            </a:r>
            <a:r>
              <a:rPr lang="en-US" b="0" i="0" dirty="0">
                <a:solidFill>
                  <a:srgbClr val="111111"/>
                </a:solidFill>
                <a:effectLst/>
                <a:latin typeface="Roboto" panose="02000000000000000000" pitchFamily="2" charset="0"/>
              </a:rPr>
              <a:t>a woman who has many casual sexual encounters or relationships.”</a:t>
            </a:r>
          </a:p>
        </p:txBody>
      </p:sp>
      <p:sp>
        <p:nvSpPr>
          <p:cNvPr id="4" name="Slide Number Placeholder 3"/>
          <p:cNvSpPr>
            <a:spLocks noGrp="1"/>
          </p:cNvSpPr>
          <p:nvPr>
            <p:ph type="sldNum" sz="quarter" idx="5"/>
          </p:nvPr>
        </p:nvSpPr>
        <p:spPr/>
        <p:txBody>
          <a:bodyPr/>
          <a:lstStyle/>
          <a:p>
            <a:fld id="{4A0D6094-DF77-4541-A1F6-A06D2457B8FD}" type="slidenum">
              <a:rPr lang="en-US" smtClean="0"/>
              <a:t>15</a:t>
            </a:fld>
            <a:endParaRPr lang="en-US"/>
          </a:p>
        </p:txBody>
      </p:sp>
    </p:spTree>
    <p:extLst>
      <p:ext uri="{BB962C8B-B14F-4D97-AF65-F5344CB8AC3E}">
        <p14:creationId xmlns:p14="http://schemas.microsoft.com/office/powerpoint/2010/main" val="2641162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defTabSz="931774">
              <a:defRPr/>
            </a:pPr>
            <a:r>
              <a:rPr lang="en-US" sz="2000" b="1" u="sng" dirty="0">
                <a:latin typeface="Arial Narrow" panose="020B0606020202030204" pitchFamily="34" charset="0"/>
              </a:rPr>
              <a:t>I Cor. 6:13</a:t>
            </a:r>
            <a:r>
              <a:rPr lang="en-US" sz="2000" dirty="0">
                <a:latin typeface="Arial Narrow" panose="020B0606020202030204" pitchFamily="34" charset="0"/>
              </a:rPr>
              <a:t>, “…Now </a:t>
            </a:r>
            <a:r>
              <a:rPr lang="en-US" sz="2000" b="1" dirty="0">
                <a:latin typeface="Arial Narrow" panose="020B0606020202030204" pitchFamily="34" charset="0"/>
              </a:rPr>
              <a:t>THE BODY IS NOT FOR FORNICATION</a:t>
            </a:r>
            <a:r>
              <a:rPr lang="en-US" sz="2000" dirty="0">
                <a:latin typeface="Arial Narrow" panose="020B0606020202030204" pitchFamily="34" charset="0"/>
              </a:rPr>
              <a:t>, </a:t>
            </a:r>
            <a:r>
              <a:rPr lang="en-US" sz="2000" u="sng" dirty="0">
                <a:latin typeface="Arial Narrow" panose="020B0606020202030204" pitchFamily="34" charset="0"/>
              </a:rPr>
              <a:t>but for the Lord</a:t>
            </a:r>
            <a:r>
              <a:rPr lang="en-US" sz="2000" dirty="0">
                <a:latin typeface="Arial Narrow" panose="020B0606020202030204" pitchFamily="34" charset="0"/>
              </a:rPr>
              <a:t>; and </a:t>
            </a:r>
            <a:r>
              <a:rPr lang="en-US" sz="2000" u="sng" dirty="0">
                <a:latin typeface="Arial Narrow" panose="020B0606020202030204" pitchFamily="34" charset="0"/>
              </a:rPr>
              <a:t>the Lord for the body</a:t>
            </a:r>
            <a:r>
              <a:rPr lang="en-US" sz="2000" dirty="0">
                <a:latin typeface="Arial Narrow" panose="020B0606020202030204" pitchFamily="34" charset="0"/>
              </a:rPr>
              <a:t>.”</a:t>
            </a:r>
          </a:p>
        </p:txBody>
      </p:sp>
      <p:sp>
        <p:nvSpPr>
          <p:cNvPr id="4" name="Slide Number Placeholder 3"/>
          <p:cNvSpPr>
            <a:spLocks noGrp="1"/>
          </p:cNvSpPr>
          <p:nvPr>
            <p:ph type="sldNum" sz="quarter" idx="5"/>
          </p:nvPr>
        </p:nvSpPr>
        <p:spPr/>
        <p:txBody>
          <a:bodyPr/>
          <a:lstStyle/>
          <a:p>
            <a:fld id="{4A0D6094-DF77-4541-A1F6-A06D2457B8FD}" type="slidenum">
              <a:rPr lang="en-US" smtClean="0"/>
              <a:t>16</a:t>
            </a:fld>
            <a:endParaRPr lang="en-US"/>
          </a:p>
        </p:txBody>
      </p:sp>
    </p:spTree>
    <p:extLst>
      <p:ext uri="{BB962C8B-B14F-4D97-AF65-F5344CB8AC3E}">
        <p14:creationId xmlns:p14="http://schemas.microsoft.com/office/powerpoint/2010/main" val="4269843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algn="just">
              <a:lnSpc>
                <a:spcPct val="107000"/>
              </a:lnSpc>
              <a:spcAft>
                <a:spcPts val="815"/>
              </a:spcAft>
            </a:pPr>
            <a:r>
              <a:rPr lang="en-US" sz="1800" b="1" u="sng" dirty="0">
                <a:solidFill>
                  <a:srgbClr val="C00000"/>
                </a:solidFill>
                <a:latin typeface="Arial Narrow" panose="020B0606020202030204" pitchFamily="34" charset="0"/>
                <a:ea typeface="Times New Roman" panose="02020603050405020304" pitchFamily="18" charset="0"/>
                <a:cs typeface="Times New Roman" panose="02020603050405020304" pitchFamily="18" charset="0"/>
              </a:rPr>
              <a:t>ZANAH</a:t>
            </a:r>
            <a:r>
              <a:rPr lang="en-US" sz="1800" kern="100" dirty="0">
                <a:latin typeface="Arial Narrow" panose="020B0606020202030204" pitchFamily="34" charset="0"/>
                <a:ea typeface="Calibri" panose="020F0502020204030204" pitchFamily="34" charset="0"/>
                <a:cs typeface="Times New Roman" panose="02020603050405020304" pitchFamily="18" charset="0"/>
              </a:rPr>
              <a:t>, “</a:t>
            </a:r>
            <a:r>
              <a:rPr lang="en-US" sz="1800" dirty="0">
                <a:latin typeface="Arial Narrow" panose="020B0606020202030204" pitchFamily="34" charset="0"/>
              </a:rPr>
              <a:t>to commit adultery (usually of the female, and less often of simple fornication, rarely of involuntary ravishment); figuratively, to commit idolatry (the Jewish people being regarded as the spouse of Jehovah):--(cause to) commit fornication, X  continually, X great, (be an, play the) harlot, (cause to be, play the) whore, (commit, fall to) whoredom, (cause to) go a-whoring, whorish.</a:t>
            </a:r>
            <a:r>
              <a:rPr lang="en-US" sz="1800" kern="100" dirty="0">
                <a:latin typeface="Arial Narrow" panose="020B0606020202030204" pitchFamily="34" charset="0"/>
                <a:ea typeface="Calibri" panose="020F0502020204030204" pitchFamily="34" charset="0"/>
                <a:cs typeface="Times New Roman" panose="02020603050405020304" pitchFamily="18" charset="0"/>
              </a:rPr>
              <a:t>”  </a:t>
            </a:r>
            <a:r>
              <a:rPr lang="en-US" sz="1800" b="1" u="sng" dirty="0">
                <a:latin typeface="Arial Narrow" panose="020B0606020202030204" pitchFamily="34" charset="0"/>
              </a:rPr>
              <a:t>Strong’s Hebrew Dictionary Of The O.T. </a:t>
            </a:r>
            <a:r>
              <a:rPr lang="en-US" sz="1800" u="sng" dirty="0">
                <a:latin typeface="Arial Narrow" panose="020B0606020202030204" pitchFamily="34" charset="0"/>
              </a:rPr>
              <a:t>(Heb. No. 02181; p. 35)</a:t>
            </a:r>
            <a:r>
              <a:rPr lang="en-US" sz="1800" dirty="0">
                <a:latin typeface="Arial Narrow" panose="020B0606020202030204" pitchFamily="34" charset="0"/>
              </a:rPr>
              <a:t>, </a:t>
            </a:r>
          </a:p>
          <a:p>
            <a:pPr algn="just">
              <a:lnSpc>
                <a:spcPct val="107000"/>
              </a:lnSpc>
              <a:spcAft>
                <a:spcPts val="815"/>
              </a:spcAft>
            </a:pPr>
            <a:endParaRPr lang="en-US" sz="1800" kern="100" dirty="0">
              <a:latin typeface="Arial Narrow" panose="020B0606020202030204" pitchFamily="34" charset="0"/>
              <a:ea typeface="Calibri" panose="020F0502020204030204" pitchFamily="34" charset="0"/>
              <a:cs typeface="Times New Roman" panose="02020603050405020304" pitchFamily="18" charset="0"/>
            </a:endParaRPr>
          </a:p>
          <a:p>
            <a:pPr algn="just">
              <a:lnSpc>
                <a:spcPct val="107000"/>
              </a:lnSpc>
              <a:spcAft>
                <a:spcPts val="815"/>
              </a:spcAft>
            </a:pPr>
            <a:r>
              <a:rPr lang="en-US" sz="1800" b="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Man Cannot Honor God With Any Sinfully Secured Substance!</a:t>
            </a:r>
          </a:p>
          <a:p>
            <a:pPr algn="just">
              <a:lnSpc>
                <a:spcPct val="107000"/>
              </a:lnSpc>
              <a:spcAft>
                <a:spcPts val="815"/>
              </a:spcAft>
            </a:pPr>
            <a:endParaRPr lang="en-US" sz="1800" b="1" kern="100"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p>
            <a:pPr algn="just">
              <a:lnSpc>
                <a:spcPct val="107000"/>
              </a:lnSpc>
              <a:spcAft>
                <a:spcPts val="815"/>
              </a:spcAft>
            </a:pPr>
            <a:r>
              <a:rPr lang="en-US" sz="1800" b="1" u="sng" dirty="0">
                <a:latin typeface="Arial Narrow" panose="020B0606020202030204" pitchFamily="34" charset="0"/>
              </a:rPr>
              <a:t>I Cor. 6:13</a:t>
            </a:r>
            <a:r>
              <a:rPr lang="en-US" sz="1800" dirty="0">
                <a:latin typeface="Arial Narrow" panose="020B0606020202030204" pitchFamily="34" charset="0"/>
              </a:rPr>
              <a:t>, “</a:t>
            </a:r>
            <a:r>
              <a:rPr lang="en-US" sz="1800" b="1" dirty="0">
                <a:latin typeface="Arial Narrow" panose="020B0606020202030204" pitchFamily="34" charset="0"/>
              </a:rPr>
              <a:t>T</a:t>
            </a:r>
            <a:r>
              <a:rPr lang="en-US" sz="1800" b="1" i="0" dirty="0">
                <a:solidFill>
                  <a:srgbClr val="C00000"/>
                </a:solidFill>
                <a:effectLst/>
                <a:latin typeface="Arial Narrow" panose="020B0606020202030204" pitchFamily="34" charset="0"/>
              </a:rPr>
              <a:t>HE BODY IS NOT FOR FORNICATION</a:t>
            </a:r>
            <a:r>
              <a:rPr lang="en-US" sz="1800" b="0" i="0" dirty="0">
                <a:effectLst/>
                <a:latin typeface="Arial Narrow" panose="020B0606020202030204" pitchFamily="34" charset="0"/>
              </a:rPr>
              <a:t>,”</a:t>
            </a:r>
            <a:endParaRPr lang="en-US" sz="1800" kern="100" dirty="0">
              <a:latin typeface="Arial Narrow" panose="020B0606020202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A0D6094-DF77-4541-A1F6-A06D2457B8FD}" type="slidenum">
              <a:rPr lang="en-US" smtClean="0"/>
              <a:t>17</a:t>
            </a:fld>
            <a:endParaRPr lang="en-US"/>
          </a:p>
        </p:txBody>
      </p:sp>
    </p:spTree>
    <p:extLst>
      <p:ext uri="{BB962C8B-B14F-4D97-AF65-F5344CB8AC3E}">
        <p14:creationId xmlns:p14="http://schemas.microsoft.com/office/powerpoint/2010/main" val="3326106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a:t>Mt 19:4 And he answered and said unto them, Have ye not read, that he which made them </a:t>
            </a:r>
            <a:r>
              <a:rPr lang="en-US" b="1" dirty="0"/>
              <a:t>AT THE BEGINNING MADE THEM MALE AND FEMALE</a:t>
            </a:r>
            <a:r>
              <a:rPr lang="en-US" dirty="0"/>
              <a:t>,  And said, For this cause shall a man leave father and mother, and shall cleave to his wife: and they twain shall be one flesh?</a:t>
            </a:r>
          </a:p>
          <a:p>
            <a:endParaRPr lang="en-US" dirty="0"/>
          </a:p>
          <a:p>
            <a:r>
              <a:rPr lang="en-US" dirty="0"/>
              <a:t>God Made Them Adam &amp; Eve; NOT Adam &amp; Steve.</a:t>
            </a:r>
          </a:p>
        </p:txBody>
      </p:sp>
      <p:sp>
        <p:nvSpPr>
          <p:cNvPr id="4" name="Slide Number Placeholder 3"/>
          <p:cNvSpPr>
            <a:spLocks noGrp="1"/>
          </p:cNvSpPr>
          <p:nvPr>
            <p:ph type="sldNum" sz="quarter" idx="5"/>
          </p:nvPr>
        </p:nvSpPr>
        <p:spPr/>
        <p:txBody>
          <a:bodyPr/>
          <a:lstStyle/>
          <a:p>
            <a:fld id="{4A0D6094-DF77-4541-A1F6-A06D2457B8FD}" type="slidenum">
              <a:rPr lang="en-US" smtClean="0"/>
              <a:t>18</a:t>
            </a:fld>
            <a:endParaRPr lang="en-US"/>
          </a:p>
        </p:txBody>
      </p:sp>
    </p:spTree>
    <p:extLst>
      <p:ext uri="{BB962C8B-B14F-4D97-AF65-F5344CB8AC3E}">
        <p14:creationId xmlns:p14="http://schemas.microsoft.com/office/powerpoint/2010/main" val="1563367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algn="just"/>
            <a:r>
              <a:rPr lang="en-US" sz="1800" b="1" u="sng" dirty="0">
                <a:solidFill>
                  <a:srgbClr val="000000"/>
                </a:solidFill>
                <a:latin typeface="Arial Narrow" panose="020B0606020202030204" pitchFamily="34" charset="0"/>
              </a:rPr>
              <a:t>Gen. 19:7-8</a:t>
            </a:r>
            <a:r>
              <a:rPr lang="en-US" sz="1800" dirty="0">
                <a:solidFill>
                  <a:srgbClr val="000000"/>
                </a:solidFill>
                <a:latin typeface="Arial Narrow" panose="020B0606020202030204" pitchFamily="34" charset="0"/>
              </a:rPr>
              <a:t>, “And said, I pray you, brethren, </a:t>
            </a:r>
            <a:r>
              <a:rPr lang="en-US" sz="1800" b="1" dirty="0">
                <a:solidFill>
                  <a:srgbClr val="000000"/>
                </a:solidFill>
                <a:latin typeface="Arial Narrow" panose="020B0606020202030204" pitchFamily="34" charset="0"/>
              </a:rPr>
              <a:t>DO NOT SO WICKEDLY</a:t>
            </a:r>
            <a:r>
              <a:rPr lang="en-US" sz="1800" dirty="0">
                <a:solidFill>
                  <a:srgbClr val="000000"/>
                </a:solidFill>
                <a:latin typeface="Arial Narrow" panose="020B0606020202030204" pitchFamily="34" charset="0"/>
              </a:rPr>
              <a:t>. 8 </a:t>
            </a:r>
            <a:r>
              <a:rPr lang="en-US" sz="1800" b="1" dirty="0">
                <a:solidFill>
                  <a:srgbClr val="000000"/>
                </a:solidFill>
                <a:latin typeface="Arial Narrow" panose="020B0606020202030204" pitchFamily="34" charset="0"/>
              </a:rPr>
              <a:t>BEHOLD</a:t>
            </a:r>
            <a:r>
              <a:rPr lang="en-US" sz="1800" dirty="0">
                <a:solidFill>
                  <a:srgbClr val="000000"/>
                </a:solidFill>
                <a:latin typeface="Arial Narrow" panose="020B0606020202030204" pitchFamily="34" charset="0"/>
              </a:rPr>
              <a:t> now, </a:t>
            </a:r>
            <a:r>
              <a:rPr lang="en-US" sz="1800" b="1" dirty="0">
                <a:solidFill>
                  <a:srgbClr val="000000"/>
                </a:solidFill>
                <a:latin typeface="Arial Narrow" panose="020B0606020202030204" pitchFamily="34" charset="0"/>
              </a:rPr>
              <a:t>I HAVE TWO DAUGHTERS WHICH HAVE NOT KNOWN MAN</a:t>
            </a:r>
            <a:r>
              <a:rPr lang="en-US" sz="1800" dirty="0">
                <a:solidFill>
                  <a:srgbClr val="000000"/>
                </a:solidFill>
                <a:latin typeface="Arial Narrow" panose="020B0606020202030204" pitchFamily="34" charset="0"/>
              </a:rPr>
              <a:t>; </a:t>
            </a:r>
            <a:r>
              <a:rPr lang="en-US" sz="1800" b="1" dirty="0">
                <a:solidFill>
                  <a:srgbClr val="000000"/>
                </a:solidFill>
                <a:latin typeface="Arial Narrow" panose="020B0606020202030204" pitchFamily="34" charset="0"/>
              </a:rPr>
              <a:t>LET ME</a:t>
            </a:r>
            <a:r>
              <a:rPr lang="en-US" sz="1800" dirty="0">
                <a:solidFill>
                  <a:srgbClr val="000000"/>
                </a:solidFill>
                <a:latin typeface="Arial Narrow" panose="020B0606020202030204" pitchFamily="34" charset="0"/>
              </a:rPr>
              <a:t>, I pray you, </a:t>
            </a:r>
            <a:r>
              <a:rPr lang="en-US" sz="1800" b="1" dirty="0">
                <a:solidFill>
                  <a:srgbClr val="000000"/>
                </a:solidFill>
                <a:latin typeface="Arial Narrow" panose="020B0606020202030204" pitchFamily="34" charset="0"/>
              </a:rPr>
              <a:t>BRING THEM OUT UNTO YOU</a:t>
            </a:r>
            <a:r>
              <a:rPr lang="en-US" sz="1800" dirty="0">
                <a:solidFill>
                  <a:srgbClr val="000000"/>
                </a:solidFill>
                <a:latin typeface="Arial Narrow" panose="020B0606020202030204" pitchFamily="34" charset="0"/>
              </a:rPr>
              <a:t>, and do ye to them as is good in your eyes: </a:t>
            </a:r>
            <a:r>
              <a:rPr lang="en-US" sz="1800" b="1" dirty="0">
                <a:solidFill>
                  <a:srgbClr val="000000"/>
                </a:solidFill>
                <a:latin typeface="Arial Narrow" panose="020B0606020202030204" pitchFamily="34" charset="0"/>
              </a:rPr>
              <a:t>ONLY UNTO THESE MEN DO NOTHING</a:t>
            </a:r>
            <a:r>
              <a:rPr lang="en-US" sz="1800" dirty="0">
                <a:solidFill>
                  <a:srgbClr val="000000"/>
                </a:solidFill>
                <a:latin typeface="Arial Narrow" panose="020B0606020202030204" pitchFamily="34" charset="0"/>
              </a:rPr>
              <a:t>; for therefore came they under the shadow of my roof.”</a:t>
            </a:r>
          </a:p>
          <a:p>
            <a:pPr algn="just"/>
            <a:endParaRPr lang="en-US" sz="1800" dirty="0">
              <a:solidFill>
                <a:srgbClr val="000000"/>
              </a:solidFill>
              <a:latin typeface="Arial Narrow" panose="020B0606020202030204" pitchFamily="34" charset="0"/>
            </a:endParaRPr>
          </a:p>
          <a:p>
            <a:pPr algn="just"/>
            <a:r>
              <a:rPr lang="en-US" sz="1800" dirty="0">
                <a:solidFill>
                  <a:srgbClr val="0A0002"/>
                </a:solidFill>
                <a:latin typeface="Arial Narrow" panose="020B0606020202030204" pitchFamily="34" charset="0"/>
              </a:rPr>
              <a:t>The words “having given” mean to </a:t>
            </a:r>
            <a:r>
              <a:rPr lang="en-US" sz="1800" i="1" dirty="0">
                <a:solidFill>
                  <a:srgbClr val="0A0002"/>
                </a:solidFill>
                <a:latin typeface="Arial Narrow" panose="020B0606020202030204" pitchFamily="34" charset="0"/>
              </a:rPr>
              <a:t>pursue vigorously</a:t>
            </a:r>
            <a:r>
              <a:rPr lang="en-US" sz="1800" dirty="0">
                <a:solidFill>
                  <a:srgbClr val="0A0002"/>
                </a:solidFill>
                <a:latin typeface="Arial Narrow" panose="020B0606020202030204" pitchFamily="34" charset="0"/>
              </a:rPr>
              <a:t>. </a:t>
            </a:r>
            <a:endParaRPr lang="en-US" sz="1800" dirty="0">
              <a:solidFill>
                <a:srgbClr val="000000"/>
              </a:solidFill>
              <a:latin typeface="Arial Narrow" panose="020B0606020202030204" pitchFamily="34" charset="0"/>
            </a:endParaRPr>
          </a:p>
          <a:p>
            <a:pPr algn="just"/>
            <a:endParaRPr lang="en-US" sz="1800" dirty="0">
              <a:solidFill>
                <a:srgbClr val="000000"/>
              </a:solidFill>
              <a:latin typeface="Arial Narrow" panose="020B0606020202030204" pitchFamily="34" charset="0"/>
            </a:endParaRPr>
          </a:p>
          <a:p>
            <a:pPr algn="just"/>
            <a:endParaRPr lang="en-US" sz="1800" dirty="0">
              <a:solidFill>
                <a:srgbClr val="000000"/>
              </a:solidFill>
              <a:latin typeface="Arial Narrow" panose="020B0606020202030204" pitchFamily="34" charset="0"/>
            </a:endParaRPr>
          </a:p>
          <a:p>
            <a:pPr algn="just"/>
            <a:endParaRPr lang="en-US" sz="1800" dirty="0">
              <a:solidFill>
                <a:srgbClr val="000000"/>
              </a:solidFill>
              <a:latin typeface="Arial Narrow" panose="020B0606020202030204" pitchFamily="34" charset="0"/>
            </a:endParaRPr>
          </a:p>
        </p:txBody>
      </p:sp>
      <p:sp>
        <p:nvSpPr>
          <p:cNvPr id="4" name="Slide Number Placeholder 3"/>
          <p:cNvSpPr>
            <a:spLocks noGrp="1"/>
          </p:cNvSpPr>
          <p:nvPr>
            <p:ph type="sldNum" sz="quarter" idx="5"/>
          </p:nvPr>
        </p:nvSpPr>
        <p:spPr/>
        <p:txBody>
          <a:bodyPr/>
          <a:lstStyle/>
          <a:p>
            <a:fld id="{4A0D6094-DF77-4541-A1F6-A06D2457B8FD}" type="slidenum">
              <a:rPr lang="en-US" smtClean="0"/>
              <a:t>19</a:t>
            </a:fld>
            <a:endParaRPr lang="en-US"/>
          </a:p>
        </p:txBody>
      </p:sp>
    </p:spTree>
    <p:extLst>
      <p:ext uri="{BB962C8B-B14F-4D97-AF65-F5344CB8AC3E}">
        <p14:creationId xmlns:p14="http://schemas.microsoft.com/office/powerpoint/2010/main" val="2434529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algn="just"/>
            <a:r>
              <a:rPr lang="en-US" sz="1800" b="1" u="sng" dirty="0">
                <a:solidFill>
                  <a:srgbClr val="000000"/>
                </a:solidFill>
                <a:latin typeface="Arial Narrow" panose="020B0606020202030204" pitchFamily="34" charset="0"/>
              </a:rPr>
              <a:t>Gen. 19:7-8</a:t>
            </a:r>
            <a:r>
              <a:rPr lang="en-US" sz="1800" dirty="0">
                <a:solidFill>
                  <a:srgbClr val="000000"/>
                </a:solidFill>
                <a:latin typeface="Arial Narrow" panose="020B0606020202030204" pitchFamily="34" charset="0"/>
              </a:rPr>
              <a:t>, “And said, I pray you, brethren, </a:t>
            </a:r>
            <a:r>
              <a:rPr lang="en-US" sz="1800" b="1" dirty="0">
                <a:solidFill>
                  <a:srgbClr val="000000"/>
                </a:solidFill>
                <a:latin typeface="Arial Narrow" panose="020B0606020202030204" pitchFamily="34" charset="0"/>
              </a:rPr>
              <a:t>DO NOT SO WICKEDLY</a:t>
            </a:r>
            <a:r>
              <a:rPr lang="en-US" sz="1800" dirty="0">
                <a:solidFill>
                  <a:srgbClr val="000000"/>
                </a:solidFill>
                <a:latin typeface="Arial Narrow" panose="020B0606020202030204" pitchFamily="34" charset="0"/>
              </a:rPr>
              <a:t>. 8 </a:t>
            </a:r>
            <a:r>
              <a:rPr lang="en-US" sz="1800" b="1" dirty="0">
                <a:solidFill>
                  <a:srgbClr val="000000"/>
                </a:solidFill>
                <a:latin typeface="Arial Narrow" panose="020B0606020202030204" pitchFamily="34" charset="0"/>
              </a:rPr>
              <a:t>BEHOLD</a:t>
            </a:r>
            <a:r>
              <a:rPr lang="en-US" sz="1800" dirty="0">
                <a:solidFill>
                  <a:srgbClr val="000000"/>
                </a:solidFill>
                <a:latin typeface="Arial Narrow" panose="020B0606020202030204" pitchFamily="34" charset="0"/>
              </a:rPr>
              <a:t> now, </a:t>
            </a:r>
            <a:r>
              <a:rPr lang="en-US" sz="1800" b="1" dirty="0">
                <a:solidFill>
                  <a:srgbClr val="000000"/>
                </a:solidFill>
                <a:latin typeface="Arial Narrow" panose="020B0606020202030204" pitchFamily="34" charset="0"/>
              </a:rPr>
              <a:t>I HAVE TWO DAUGHTERS WHICH HAVE NOT KNOWN MAN</a:t>
            </a:r>
            <a:r>
              <a:rPr lang="en-US" sz="1800" dirty="0">
                <a:solidFill>
                  <a:srgbClr val="000000"/>
                </a:solidFill>
                <a:latin typeface="Arial Narrow" panose="020B0606020202030204" pitchFamily="34" charset="0"/>
              </a:rPr>
              <a:t>; </a:t>
            </a:r>
            <a:r>
              <a:rPr lang="en-US" sz="1800" b="1" dirty="0">
                <a:solidFill>
                  <a:srgbClr val="000000"/>
                </a:solidFill>
                <a:latin typeface="Arial Narrow" panose="020B0606020202030204" pitchFamily="34" charset="0"/>
              </a:rPr>
              <a:t>LET ME</a:t>
            </a:r>
            <a:r>
              <a:rPr lang="en-US" sz="1800" dirty="0">
                <a:solidFill>
                  <a:srgbClr val="000000"/>
                </a:solidFill>
                <a:latin typeface="Arial Narrow" panose="020B0606020202030204" pitchFamily="34" charset="0"/>
              </a:rPr>
              <a:t>, I pray you, </a:t>
            </a:r>
            <a:r>
              <a:rPr lang="en-US" sz="1800" b="1" dirty="0">
                <a:solidFill>
                  <a:srgbClr val="000000"/>
                </a:solidFill>
                <a:latin typeface="Arial Narrow" panose="020B0606020202030204" pitchFamily="34" charset="0"/>
              </a:rPr>
              <a:t>BRING THEM OUT UNTO YOU</a:t>
            </a:r>
            <a:r>
              <a:rPr lang="en-US" sz="1800" dirty="0">
                <a:solidFill>
                  <a:srgbClr val="000000"/>
                </a:solidFill>
                <a:latin typeface="Arial Narrow" panose="020B0606020202030204" pitchFamily="34" charset="0"/>
              </a:rPr>
              <a:t>, and do ye to them as is good in your eyes: </a:t>
            </a:r>
            <a:r>
              <a:rPr lang="en-US" sz="1800" b="1" dirty="0">
                <a:solidFill>
                  <a:srgbClr val="000000"/>
                </a:solidFill>
                <a:latin typeface="Arial Narrow" panose="020B0606020202030204" pitchFamily="34" charset="0"/>
              </a:rPr>
              <a:t>ONLY UNTO THESE MEN DO NOTHING</a:t>
            </a:r>
            <a:r>
              <a:rPr lang="en-US" sz="1800" dirty="0">
                <a:solidFill>
                  <a:srgbClr val="000000"/>
                </a:solidFill>
                <a:latin typeface="Arial Narrow" panose="020B0606020202030204" pitchFamily="34" charset="0"/>
              </a:rPr>
              <a:t>; for therefore came they under the shadow of my roof.”</a:t>
            </a:r>
          </a:p>
          <a:p>
            <a:pPr algn="just"/>
            <a:endParaRPr lang="en-US" sz="1800" dirty="0">
              <a:solidFill>
                <a:srgbClr val="000000"/>
              </a:solidFill>
              <a:latin typeface="Arial Narrow" panose="020B0606020202030204" pitchFamily="34" charset="0"/>
            </a:endParaRPr>
          </a:p>
          <a:p>
            <a:pPr algn="just"/>
            <a:r>
              <a:rPr lang="en-US" sz="1800" dirty="0">
                <a:solidFill>
                  <a:srgbClr val="0A0002"/>
                </a:solidFill>
                <a:latin typeface="Arial Narrow" panose="020B0606020202030204" pitchFamily="34" charset="0"/>
              </a:rPr>
              <a:t>The words “having given” mean to </a:t>
            </a:r>
            <a:r>
              <a:rPr lang="en-US" sz="1800" i="1" dirty="0">
                <a:solidFill>
                  <a:srgbClr val="0A0002"/>
                </a:solidFill>
                <a:latin typeface="Arial Narrow" panose="020B0606020202030204" pitchFamily="34" charset="0"/>
              </a:rPr>
              <a:t>pursue vigorously</a:t>
            </a:r>
            <a:r>
              <a:rPr lang="en-US" sz="1800" dirty="0">
                <a:solidFill>
                  <a:srgbClr val="0A0002"/>
                </a:solidFill>
                <a:latin typeface="Arial Narrow" panose="020B0606020202030204" pitchFamily="34" charset="0"/>
              </a:rPr>
              <a:t>. </a:t>
            </a:r>
            <a:endParaRPr lang="en-US" sz="1800" dirty="0">
              <a:solidFill>
                <a:srgbClr val="000000"/>
              </a:solidFill>
              <a:latin typeface="Arial Narrow" panose="020B0606020202030204" pitchFamily="34" charset="0"/>
            </a:endParaRPr>
          </a:p>
          <a:p>
            <a:pPr algn="just"/>
            <a:endParaRPr lang="en-US" sz="1800" dirty="0">
              <a:solidFill>
                <a:srgbClr val="000000"/>
              </a:solidFill>
              <a:latin typeface="Arial Narrow" panose="020B0606020202030204" pitchFamily="34" charset="0"/>
            </a:endParaRPr>
          </a:p>
          <a:p>
            <a:pPr algn="just"/>
            <a:endParaRPr lang="en-US" sz="1800" dirty="0">
              <a:solidFill>
                <a:srgbClr val="000000"/>
              </a:solidFill>
              <a:latin typeface="Arial Narrow" panose="020B0606020202030204" pitchFamily="34" charset="0"/>
            </a:endParaRPr>
          </a:p>
          <a:p>
            <a:pPr algn="just"/>
            <a:endParaRPr lang="en-US" sz="1800" dirty="0">
              <a:solidFill>
                <a:srgbClr val="000000"/>
              </a:solidFill>
              <a:latin typeface="Arial Narrow" panose="020B0606020202030204" pitchFamily="34" charset="0"/>
            </a:endParaRPr>
          </a:p>
        </p:txBody>
      </p:sp>
      <p:sp>
        <p:nvSpPr>
          <p:cNvPr id="4" name="Slide Number Placeholder 3"/>
          <p:cNvSpPr>
            <a:spLocks noGrp="1"/>
          </p:cNvSpPr>
          <p:nvPr>
            <p:ph type="sldNum" sz="quarter" idx="5"/>
          </p:nvPr>
        </p:nvSpPr>
        <p:spPr/>
        <p:txBody>
          <a:bodyPr/>
          <a:lstStyle/>
          <a:p>
            <a:fld id="{4A0D6094-DF77-4541-A1F6-A06D2457B8FD}" type="slidenum">
              <a:rPr lang="en-US" smtClean="0"/>
              <a:t>20</a:t>
            </a:fld>
            <a:endParaRPr lang="en-US"/>
          </a:p>
        </p:txBody>
      </p:sp>
    </p:spTree>
    <p:extLst>
      <p:ext uri="{BB962C8B-B14F-4D97-AF65-F5344CB8AC3E}">
        <p14:creationId xmlns:p14="http://schemas.microsoft.com/office/powerpoint/2010/main" val="14989215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1" u="sng" dirty="0">
                <a:latin typeface="Arial Narrow" panose="020B0606020202030204" pitchFamily="34" charset="0"/>
              </a:rPr>
              <a:t>Ezk. 16:25</a:t>
            </a:r>
            <a:r>
              <a:rPr lang="en-US" sz="1800" dirty="0">
                <a:latin typeface="Arial Narrow" panose="020B0606020202030204" pitchFamily="34" charset="0"/>
              </a:rPr>
              <a:t>, “Thou hast built thy high place at every head of the way, and hast made thy beauty to be abhorred, and </a:t>
            </a:r>
            <a:r>
              <a:rPr lang="en-US" sz="1800" b="1" dirty="0">
                <a:latin typeface="Arial Narrow" panose="020B0606020202030204" pitchFamily="34" charset="0"/>
              </a:rPr>
              <a:t>Hast OPENED THY FEET TO EVERY ONE THAT PASSED BY</a:t>
            </a:r>
            <a:r>
              <a:rPr lang="en-US" sz="1800" dirty="0">
                <a:latin typeface="Arial Narrow" panose="020B0606020202030204" pitchFamily="34" charset="0"/>
              </a:rPr>
              <a:t>, </a:t>
            </a:r>
            <a:r>
              <a:rPr lang="en-US" sz="1800" u="sng" dirty="0">
                <a:latin typeface="Arial Narrow" panose="020B0606020202030204" pitchFamily="34" charset="0"/>
              </a:rPr>
              <a:t>and</a:t>
            </a:r>
            <a:r>
              <a:rPr lang="en-US" sz="1800" dirty="0">
                <a:latin typeface="Arial Narrow" panose="020B0606020202030204" pitchFamily="34" charset="0"/>
              </a:rPr>
              <a:t> </a:t>
            </a:r>
            <a:r>
              <a:rPr lang="en-US" sz="1800" b="1" dirty="0">
                <a:latin typeface="Arial Narrow" panose="020B0606020202030204" pitchFamily="34" charset="0"/>
              </a:rPr>
              <a:t>Multiplied Thy WHOREDOMS </a:t>
            </a:r>
            <a:r>
              <a:rPr lang="en-US" sz="1800" dirty="0">
                <a:latin typeface="Arial Narrow" panose="020B0606020202030204" pitchFamily="34" charset="0"/>
              </a:rPr>
              <a:t>(</a:t>
            </a:r>
            <a:r>
              <a:rPr lang="en-US" sz="1800" b="1" dirty="0">
                <a:solidFill>
                  <a:srgbClr val="C00000"/>
                </a:solidFill>
                <a:latin typeface="Arial Narrow" panose="020B0606020202030204" pitchFamily="34" charset="0"/>
              </a:rPr>
              <a:t>TAZNUWTH</a:t>
            </a:r>
            <a:r>
              <a:rPr lang="en-US" sz="1800" dirty="0">
                <a:latin typeface="Arial Narrow" panose="020B0606020202030204" pitchFamily="34" charset="0"/>
              </a:rPr>
              <a:t>).”</a:t>
            </a:r>
          </a:p>
        </p:txBody>
      </p:sp>
      <p:sp>
        <p:nvSpPr>
          <p:cNvPr id="4" name="Slide Number Placeholder 3"/>
          <p:cNvSpPr>
            <a:spLocks noGrp="1"/>
          </p:cNvSpPr>
          <p:nvPr>
            <p:ph type="sldNum" sz="quarter" idx="5"/>
          </p:nvPr>
        </p:nvSpPr>
        <p:spPr/>
        <p:txBody>
          <a:bodyPr/>
          <a:lstStyle/>
          <a:p>
            <a:fld id="{4A0D6094-DF77-4541-A1F6-A06D2457B8FD}" type="slidenum">
              <a:rPr lang="en-US" smtClean="0"/>
              <a:t>21</a:t>
            </a:fld>
            <a:endParaRPr lang="en-US"/>
          </a:p>
        </p:txBody>
      </p:sp>
    </p:spTree>
    <p:extLst>
      <p:ext uri="{BB962C8B-B14F-4D97-AF65-F5344CB8AC3E}">
        <p14:creationId xmlns:p14="http://schemas.microsoft.com/office/powerpoint/2010/main" val="960363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sz="1800" dirty="0">
                <a:latin typeface="Arial Narrow" panose="020B0606020202030204" pitchFamily="34" charset="0"/>
              </a:rPr>
              <a:t>Some Things Are So Immoral, They Are Not Even Mentioned In The N.T.  </a:t>
            </a:r>
            <a:r>
              <a:rPr lang="en-US" sz="1800" b="1" u="sng" dirty="0">
                <a:latin typeface="Arial Narrow" panose="020B0606020202030204" pitchFamily="34" charset="0"/>
              </a:rPr>
              <a:t>ROM. 1</a:t>
            </a:r>
          </a:p>
          <a:p>
            <a:endParaRPr lang="en-US" sz="1800" dirty="0">
              <a:latin typeface="Arial Narrow" panose="020B0606020202030204" pitchFamily="34" charset="0"/>
            </a:endParaRPr>
          </a:p>
          <a:p>
            <a:r>
              <a:rPr lang="en-US" sz="1800" b="1"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The Difference Is That The Immorality (Fornication) Can Get EVEN WORSE!</a:t>
            </a:r>
          </a:p>
          <a:p>
            <a:endParaRPr lang="en-US" sz="1800" b="1" dirty="0">
              <a:solidFill>
                <a:schemeClr val="bg1"/>
              </a:solidFill>
              <a:latin typeface="Arial Narrow" panose="020B0606020202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solidFill>
                  <a:srgbClr val="333333"/>
                </a:solidFill>
                <a:effectLst/>
                <a:latin typeface="Arial Narrow" panose="020B0606020202030204" pitchFamily="34" charset="0"/>
              </a:rPr>
              <a:t>Bestiality Is </a:t>
            </a:r>
            <a:r>
              <a:rPr lang="en-US" sz="1800" b="1" i="1" dirty="0">
                <a:solidFill>
                  <a:srgbClr val="333333"/>
                </a:solidFill>
                <a:effectLst/>
                <a:latin typeface="Arial Narrow" panose="020B0606020202030204" pitchFamily="34" charset="0"/>
              </a:rPr>
              <a:t>Also</a:t>
            </a:r>
            <a:r>
              <a:rPr lang="en-US" sz="1800" b="1" i="0" dirty="0">
                <a:solidFill>
                  <a:srgbClr val="333333"/>
                </a:solidFill>
                <a:effectLst/>
                <a:latin typeface="Arial Narrow" panose="020B0606020202030204" pitchFamily="34" charset="0"/>
              </a:rPr>
              <a:t> Unlawfully Becoming ONE FLESH (Necessary Inference I Cor. 6:15-20) </a:t>
            </a:r>
            <a:endParaRPr lang="en-US" sz="1800" b="1" i="0" dirty="0">
              <a:effectLst/>
              <a:latin typeface="Arial Narrow" panose="020B0606020202030204" pitchFamily="34" charset="0"/>
            </a:endParaRPr>
          </a:p>
          <a:p>
            <a:endParaRPr lang="en-US" sz="1800" dirty="0">
              <a:latin typeface="Arial Narrow" panose="020B0606020202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solidFill>
                  <a:srgbClr val="333333"/>
                </a:solidFill>
                <a:effectLst/>
                <a:latin typeface="Arial Narrow" panose="020B0606020202030204" pitchFamily="34" charset="0"/>
              </a:rPr>
              <a:t>ALL Unlawful Acts Of Becoming One Flesh Is “Strange” To God’s Pattern! </a:t>
            </a:r>
            <a:endParaRPr lang="en-US" sz="1800" b="1" i="0" dirty="0">
              <a:effectLst/>
              <a:latin typeface="Arial Narrow" panose="020B0606020202030204" pitchFamily="34" charset="0"/>
            </a:endParaRPr>
          </a:p>
          <a:p>
            <a:endParaRPr lang="en-US" sz="1800" dirty="0">
              <a:latin typeface="Arial Narrow" panose="020B0606020202030204" pitchFamily="34" charset="0"/>
            </a:endParaRPr>
          </a:p>
        </p:txBody>
      </p:sp>
      <p:sp>
        <p:nvSpPr>
          <p:cNvPr id="4" name="Slide Number Placeholder 3"/>
          <p:cNvSpPr>
            <a:spLocks noGrp="1"/>
          </p:cNvSpPr>
          <p:nvPr>
            <p:ph type="sldNum" sz="quarter" idx="5"/>
          </p:nvPr>
        </p:nvSpPr>
        <p:spPr/>
        <p:txBody>
          <a:bodyPr/>
          <a:lstStyle/>
          <a:p>
            <a:fld id="{4A0D6094-DF77-4541-A1F6-A06D2457B8FD}" type="slidenum">
              <a:rPr lang="en-US" smtClean="0"/>
              <a:t>22</a:t>
            </a:fld>
            <a:endParaRPr lang="en-US"/>
          </a:p>
        </p:txBody>
      </p:sp>
    </p:spTree>
    <p:extLst>
      <p:ext uri="{BB962C8B-B14F-4D97-AF65-F5344CB8AC3E}">
        <p14:creationId xmlns:p14="http://schemas.microsoft.com/office/powerpoint/2010/main" val="35126795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sz="2400" b="1" u="sng" dirty="0"/>
              <a:t>Jn. 8:4</a:t>
            </a:r>
            <a:r>
              <a:rPr lang="en-US" sz="2400" dirty="0"/>
              <a:t>, “They say unto him, </a:t>
            </a:r>
            <a:r>
              <a:rPr lang="en-US" sz="2400" b="1" dirty="0"/>
              <a:t>MASTER, THIS WOMAN WAS TAKEN IN ADULTERY</a:t>
            </a:r>
            <a:r>
              <a:rPr lang="en-US" sz="2400" dirty="0"/>
              <a:t>, in the very act.”</a:t>
            </a:r>
          </a:p>
        </p:txBody>
      </p:sp>
      <p:sp>
        <p:nvSpPr>
          <p:cNvPr id="4" name="Slide Number Placeholder 3"/>
          <p:cNvSpPr>
            <a:spLocks noGrp="1"/>
          </p:cNvSpPr>
          <p:nvPr>
            <p:ph type="sldNum" sz="quarter" idx="5"/>
          </p:nvPr>
        </p:nvSpPr>
        <p:spPr/>
        <p:txBody>
          <a:bodyPr/>
          <a:lstStyle/>
          <a:p>
            <a:fld id="{23CC0FB0-BE3A-4C52-9C66-DD4452D80AC3}" type="slidenum">
              <a:rPr lang="en-US" smtClean="0"/>
              <a:t>23</a:t>
            </a:fld>
            <a:endParaRPr lang="en-US"/>
          </a:p>
        </p:txBody>
      </p:sp>
    </p:spTree>
    <p:extLst>
      <p:ext uri="{BB962C8B-B14F-4D97-AF65-F5344CB8AC3E}">
        <p14:creationId xmlns:p14="http://schemas.microsoft.com/office/powerpoint/2010/main" val="2925970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defTabSz="931774">
              <a:defRPr/>
            </a:pPr>
            <a:r>
              <a:rPr lang="en-US" dirty="0"/>
              <a:t>Any Deviation From God’s Original Plan Is A Perversion And A Matter Of Fornication. </a:t>
            </a:r>
          </a:p>
          <a:p>
            <a:endParaRPr lang="en-US" dirty="0"/>
          </a:p>
        </p:txBody>
      </p:sp>
      <p:sp>
        <p:nvSpPr>
          <p:cNvPr id="4" name="Slide Number Placeholder 3"/>
          <p:cNvSpPr>
            <a:spLocks noGrp="1"/>
          </p:cNvSpPr>
          <p:nvPr>
            <p:ph type="sldNum" sz="quarter" idx="5"/>
          </p:nvPr>
        </p:nvSpPr>
        <p:spPr/>
        <p:txBody>
          <a:bodyPr/>
          <a:lstStyle/>
          <a:p>
            <a:fld id="{4A0D6094-DF77-4541-A1F6-A06D2457B8FD}" type="slidenum">
              <a:rPr lang="en-US" smtClean="0"/>
              <a:t>2</a:t>
            </a:fld>
            <a:endParaRPr lang="en-US"/>
          </a:p>
        </p:txBody>
      </p:sp>
    </p:spTree>
    <p:extLst>
      <p:ext uri="{BB962C8B-B14F-4D97-AF65-F5344CB8AC3E}">
        <p14:creationId xmlns:p14="http://schemas.microsoft.com/office/powerpoint/2010/main" val="16386410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sz="2800" b="1" u="sng" dirty="0"/>
              <a:t>I Jn. 3:10-15</a:t>
            </a:r>
            <a:r>
              <a:rPr lang="en-US" sz="2800" b="0" u="none" dirty="0"/>
              <a:t>, “In this </a:t>
            </a:r>
            <a:r>
              <a:rPr lang="en-US" sz="2800" b="1" u="none" dirty="0"/>
              <a:t>THE CHILDREN OF GOD ARE MANIFEST</a:t>
            </a:r>
            <a:r>
              <a:rPr lang="en-US" sz="2800" b="0" u="none" dirty="0"/>
              <a:t>, and the children of the devil: whosoever doeth not righteousness is not of God, </a:t>
            </a:r>
            <a:r>
              <a:rPr lang="en-US" sz="2800" b="1" u="none" dirty="0"/>
              <a:t>NEITHER HE THAT LOVETH NOT HIS BROTHER</a:t>
            </a:r>
            <a:r>
              <a:rPr lang="en-US" sz="2800" b="0" u="none" dirty="0"/>
              <a:t>. 11 </a:t>
            </a:r>
            <a:r>
              <a:rPr lang="en-US" sz="2800" b="0" u="sng" dirty="0"/>
              <a:t>For this is the message that ye heard from the beginning, that we should love one another</a:t>
            </a:r>
            <a:r>
              <a:rPr lang="en-US" sz="2800" b="0" u="none" dirty="0"/>
              <a:t>. 12 Not as Cain, who was </a:t>
            </a:r>
            <a:r>
              <a:rPr lang="en-US" sz="2800" b="1" u="none" dirty="0"/>
              <a:t>OF THAT WICKED ONE</a:t>
            </a:r>
            <a:r>
              <a:rPr lang="en-US" sz="2800" b="0" u="none" dirty="0"/>
              <a:t>, </a:t>
            </a:r>
            <a:r>
              <a:rPr lang="en-US" sz="2800" b="0" u="sng" dirty="0"/>
              <a:t>and</a:t>
            </a:r>
            <a:r>
              <a:rPr lang="en-US" sz="2800" b="0" u="none" dirty="0"/>
              <a:t> </a:t>
            </a:r>
            <a:r>
              <a:rPr lang="en-US" sz="2800" b="1" u="none" dirty="0"/>
              <a:t>SLEW HIS BROTHER</a:t>
            </a:r>
            <a:r>
              <a:rPr lang="en-US" sz="2800" b="0" u="none" dirty="0"/>
              <a:t>. </a:t>
            </a:r>
            <a:r>
              <a:rPr lang="en-US" sz="2800" b="0" u="sng" dirty="0"/>
              <a:t>And wherefore slew he him</a:t>
            </a:r>
            <a:r>
              <a:rPr lang="en-US" sz="2800" b="0" u="none" dirty="0"/>
              <a:t>? Because his own works were evil, and his brother’s righteous….15 </a:t>
            </a:r>
            <a:r>
              <a:rPr lang="en-US" sz="2800" b="1" u="none" dirty="0"/>
              <a:t>WHOSOEVER HATETH HIS BROTHER IS A MURDERER</a:t>
            </a:r>
            <a:r>
              <a:rPr lang="en-US" sz="2800" b="0" u="none" dirty="0"/>
              <a:t>: and ye know that no murderer hath eternal life abiding in him.” </a:t>
            </a:r>
            <a:endParaRPr lang="en-US" sz="2800" b="1" u="sng" dirty="0"/>
          </a:p>
        </p:txBody>
      </p:sp>
      <p:sp>
        <p:nvSpPr>
          <p:cNvPr id="4" name="Slide Number Placeholder 3"/>
          <p:cNvSpPr>
            <a:spLocks noGrp="1"/>
          </p:cNvSpPr>
          <p:nvPr>
            <p:ph type="sldNum" sz="quarter" idx="5"/>
          </p:nvPr>
        </p:nvSpPr>
        <p:spPr/>
        <p:txBody>
          <a:bodyPr/>
          <a:lstStyle/>
          <a:p>
            <a:fld id="{23CC0FB0-BE3A-4C52-9C66-DD4452D80AC3}" type="slidenum">
              <a:rPr lang="en-US" smtClean="0"/>
              <a:t>24</a:t>
            </a:fld>
            <a:endParaRPr lang="en-US"/>
          </a:p>
        </p:txBody>
      </p:sp>
    </p:spTree>
    <p:extLst>
      <p:ext uri="{BB962C8B-B14F-4D97-AF65-F5344CB8AC3E}">
        <p14:creationId xmlns:p14="http://schemas.microsoft.com/office/powerpoint/2010/main" val="19524849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dirty="0"/>
              <a:t>Ro 13:14 “But put ye on the Lord Jesus Christ, and make not provision for the flesh, to fulfil the lusts thereof.”</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effectLst/>
                <a:cs typeface="Arial" panose="020B0604020202020204" pitchFamily="34" charset="0"/>
              </a:rPr>
              <a:t>Where Will Sin Take You?</a:t>
            </a:r>
            <a:endParaRPr lang="en-US" sz="1200" dirty="0">
              <a:cs typeface="Arial" panose="020B0604020202020204" pitchFamily="34" charset="0"/>
            </a:endParaRPr>
          </a:p>
          <a:p>
            <a:r>
              <a:rPr lang="en-US" b="1" u="sng" dirty="0"/>
              <a:t>Take You Farther</a:t>
            </a:r>
            <a:r>
              <a:rPr lang="en-US" dirty="0"/>
              <a:t>;  </a:t>
            </a:r>
            <a:r>
              <a:rPr lang="en-US" b="1" u="sng" dirty="0"/>
              <a:t>Keep You Longer</a:t>
            </a:r>
            <a:r>
              <a:rPr lang="en-US" dirty="0"/>
              <a:t>;  </a:t>
            </a:r>
            <a:r>
              <a:rPr lang="en-US" b="1" u="sng" dirty="0"/>
              <a:t>Cost You</a:t>
            </a:r>
            <a:r>
              <a:rPr lang="en-US" dirty="0"/>
              <a:t>!</a:t>
            </a:r>
          </a:p>
        </p:txBody>
      </p:sp>
      <p:sp>
        <p:nvSpPr>
          <p:cNvPr id="4" name="Slide Number Placeholder 3"/>
          <p:cNvSpPr>
            <a:spLocks noGrp="1"/>
          </p:cNvSpPr>
          <p:nvPr>
            <p:ph type="sldNum" sz="quarter" idx="5"/>
          </p:nvPr>
        </p:nvSpPr>
        <p:spPr/>
        <p:txBody>
          <a:bodyPr/>
          <a:lstStyle/>
          <a:p>
            <a:fld id="{4A0D6094-DF77-4541-A1F6-A06D2457B8FD}" type="slidenum">
              <a:rPr lang="en-US" smtClean="0"/>
              <a:t>25</a:t>
            </a:fld>
            <a:endParaRPr lang="en-US"/>
          </a:p>
        </p:txBody>
      </p:sp>
    </p:spTree>
    <p:extLst>
      <p:ext uri="{BB962C8B-B14F-4D97-AF65-F5344CB8AC3E}">
        <p14:creationId xmlns:p14="http://schemas.microsoft.com/office/powerpoint/2010/main" val="27846300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marL="0" marR="0" algn="just">
              <a:spcBef>
                <a:spcPts val="0"/>
              </a:spcBef>
              <a:spcAft>
                <a:spcPts val="0"/>
              </a:spcAft>
            </a:pPr>
            <a:r>
              <a:rPr lang="en-US" sz="2400" b="1" u="sng" dirty="0">
                <a:effectLst/>
                <a:latin typeface="Arial Narrow" panose="020B0606020202030204" pitchFamily="34" charset="0"/>
                <a:ea typeface="Times New Roman" panose="02020603050405020304" pitchFamily="18" charset="0"/>
              </a:rPr>
              <a:t>Cp. w. Job 31:1</a:t>
            </a:r>
            <a:r>
              <a:rPr lang="en-US" sz="2400" dirty="0">
                <a:effectLst/>
                <a:latin typeface="Arial Narrow" panose="020B0606020202030204" pitchFamily="34" charset="0"/>
                <a:ea typeface="Times New Roman" panose="02020603050405020304" pitchFamily="18" charset="0"/>
              </a:rPr>
              <a:t>, “I made a covenant with mine eyes; </a:t>
            </a:r>
            <a:r>
              <a:rPr lang="en-US" sz="2400" u="sng" dirty="0">
                <a:effectLst/>
                <a:latin typeface="Arial Narrow" panose="020B0606020202030204" pitchFamily="34" charset="0"/>
                <a:ea typeface="Times New Roman" panose="02020603050405020304" pitchFamily="18" charset="0"/>
              </a:rPr>
              <a:t>why then should </a:t>
            </a:r>
            <a:r>
              <a:rPr lang="en-US" sz="2400" b="1" i="1" u="sng" dirty="0">
                <a:effectLst/>
                <a:latin typeface="Arial Narrow" panose="020B0606020202030204" pitchFamily="34" charset="0"/>
                <a:ea typeface="Times New Roman" panose="02020603050405020304" pitchFamily="18" charset="0"/>
              </a:rPr>
              <a:t>I think</a:t>
            </a:r>
            <a:r>
              <a:rPr lang="en-US" sz="2400" u="sng" dirty="0">
                <a:effectLst/>
                <a:latin typeface="Arial Narrow" panose="020B0606020202030204" pitchFamily="34" charset="0"/>
                <a:ea typeface="Times New Roman" panose="02020603050405020304" pitchFamily="18" charset="0"/>
              </a:rPr>
              <a:t> upon a maid</a:t>
            </a:r>
            <a:r>
              <a:rPr lang="en-US" sz="2400" dirty="0">
                <a:effectLst/>
                <a:latin typeface="Arial Narrow" panose="020B0606020202030204" pitchFamily="34" charset="0"/>
                <a:ea typeface="Times New Roman" panose="02020603050405020304" pitchFamily="18" charset="0"/>
              </a:rPr>
              <a:t>?”</a:t>
            </a:r>
          </a:p>
          <a:p>
            <a:pPr marL="0" marR="0" algn="just">
              <a:spcBef>
                <a:spcPts val="0"/>
              </a:spcBef>
              <a:spcAft>
                <a:spcPts val="0"/>
              </a:spcAft>
            </a:pPr>
            <a:r>
              <a:rPr lang="en-US" sz="2400" dirty="0">
                <a:effectLst/>
                <a:latin typeface="Arial Narrow" panose="020B0606020202030204" pitchFamily="34" charset="0"/>
                <a:ea typeface="Times New Roman" panose="02020603050405020304" pitchFamily="18" charset="0"/>
              </a:rPr>
              <a:t> </a:t>
            </a:r>
          </a:p>
          <a:p>
            <a:pPr marL="0" marR="0" algn="just">
              <a:spcBef>
                <a:spcPts val="0"/>
              </a:spcBef>
              <a:spcAft>
                <a:spcPts val="0"/>
              </a:spcAft>
            </a:pPr>
            <a:r>
              <a:rPr lang="en-US" sz="2400" b="1" u="sng" dirty="0">
                <a:effectLst/>
                <a:latin typeface="Arial Narrow" panose="020B0606020202030204" pitchFamily="34" charset="0"/>
                <a:ea typeface="Times New Roman" panose="02020603050405020304" pitchFamily="18" charset="0"/>
              </a:rPr>
              <a:t>WEB</a:t>
            </a:r>
            <a:r>
              <a:rPr lang="en-US" sz="2400" dirty="0">
                <a:effectLst/>
                <a:latin typeface="Arial Narrow" panose="020B0606020202030204" pitchFamily="34" charset="0"/>
                <a:ea typeface="Times New Roman" panose="02020603050405020304" pitchFamily="18" charset="0"/>
              </a:rPr>
              <a:t>, “I made a covenant with my eyes, </a:t>
            </a:r>
            <a:r>
              <a:rPr lang="en-US" sz="2400" b="1" i="1" dirty="0">
                <a:effectLst/>
                <a:latin typeface="Arial Narrow" panose="020B0606020202030204" pitchFamily="34" charset="0"/>
                <a:ea typeface="Times New Roman" panose="02020603050405020304" pitchFamily="18" charset="0"/>
              </a:rPr>
              <a:t>How then should I look lustfully at a young woman?</a:t>
            </a:r>
            <a:r>
              <a:rPr lang="en-US" sz="2400" dirty="0">
                <a:effectLst/>
                <a:latin typeface="Arial Narrow" panose="020B0606020202030204" pitchFamily="34" charset="0"/>
                <a:ea typeface="Times New Roman" panose="02020603050405020304" pitchFamily="18" charset="0"/>
              </a:rPr>
              <a:t>”</a:t>
            </a:r>
          </a:p>
          <a:p>
            <a:pPr marL="0" marR="0" algn="just">
              <a:spcBef>
                <a:spcPts val="0"/>
              </a:spcBef>
              <a:spcAft>
                <a:spcPts val="0"/>
              </a:spcAft>
            </a:pPr>
            <a:r>
              <a:rPr lang="en-US" sz="2400" dirty="0">
                <a:effectLst/>
                <a:latin typeface="Arial Narrow" panose="020B0606020202030204" pitchFamily="34" charset="0"/>
                <a:ea typeface="Times New Roman" panose="02020603050405020304" pitchFamily="18" charset="0"/>
              </a:rPr>
              <a:t> </a:t>
            </a:r>
          </a:p>
          <a:p>
            <a:pPr marL="0" marR="0" algn="just">
              <a:spcBef>
                <a:spcPts val="0"/>
              </a:spcBef>
              <a:spcAft>
                <a:spcPts val="0"/>
              </a:spcAft>
            </a:pPr>
            <a:r>
              <a:rPr lang="en-US" sz="2400" b="1" u="sng" dirty="0">
                <a:effectLst/>
                <a:latin typeface="Arial Narrow" panose="020B0606020202030204" pitchFamily="34" charset="0"/>
                <a:ea typeface="Times New Roman" panose="02020603050405020304" pitchFamily="18" charset="0"/>
              </a:rPr>
              <a:t>NIV</a:t>
            </a:r>
            <a:r>
              <a:rPr lang="en-US" sz="2400" dirty="0">
                <a:effectLst/>
                <a:latin typeface="Arial Narrow" panose="020B0606020202030204" pitchFamily="34" charset="0"/>
                <a:ea typeface="Times New Roman" panose="02020603050405020304" pitchFamily="18" charset="0"/>
              </a:rPr>
              <a:t>, “I made a covenant with my eyes </a:t>
            </a:r>
            <a:r>
              <a:rPr lang="en-US" sz="2400" b="1" i="1" dirty="0">
                <a:effectLst/>
                <a:latin typeface="Arial Narrow" panose="020B0606020202030204" pitchFamily="34" charset="0"/>
                <a:ea typeface="Times New Roman" panose="02020603050405020304" pitchFamily="18" charset="0"/>
              </a:rPr>
              <a:t>not to look lustfully at a girl</a:t>
            </a:r>
            <a:r>
              <a:rPr lang="en-US" sz="2400" dirty="0">
                <a:effectLst/>
                <a:latin typeface="Arial Narrow" panose="020B0606020202030204" pitchFamily="34" charset="0"/>
                <a:ea typeface="Times New Roman" panose="02020603050405020304" pitchFamily="18" charset="0"/>
              </a:rPr>
              <a:t>.”</a:t>
            </a:r>
          </a:p>
          <a:p>
            <a:endParaRPr lang="en-US" dirty="0"/>
          </a:p>
        </p:txBody>
      </p:sp>
      <p:sp>
        <p:nvSpPr>
          <p:cNvPr id="4" name="Slide Number Placeholder 3"/>
          <p:cNvSpPr>
            <a:spLocks noGrp="1"/>
          </p:cNvSpPr>
          <p:nvPr>
            <p:ph type="sldNum" sz="quarter" idx="5"/>
          </p:nvPr>
        </p:nvSpPr>
        <p:spPr/>
        <p:txBody>
          <a:bodyPr/>
          <a:lstStyle/>
          <a:p>
            <a:fld id="{23CC0FB0-BE3A-4C52-9C66-DD4452D80AC3}" type="slidenum">
              <a:rPr lang="en-US" smtClean="0"/>
              <a:t>27</a:t>
            </a:fld>
            <a:endParaRPr lang="en-US"/>
          </a:p>
        </p:txBody>
      </p:sp>
    </p:spTree>
    <p:extLst>
      <p:ext uri="{BB962C8B-B14F-4D97-AF65-F5344CB8AC3E}">
        <p14:creationId xmlns:p14="http://schemas.microsoft.com/office/powerpoint/2010/main" val="3449540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sz="1200" b="0" i="0" dirty="0">
                <a:effectLst/>
                <a:latin typeface="Arial Narrow" panose="020B0606020202030204" pitchFamily="34" charset="0"/>
              </a:rPr>
              <a:t>Some Versions Poorly Translate The Greek Word </a:t>
            </a:r>
            <a:r>
              <a:rPr lang="en-US" sz="1200" b="0" i="1" dirty="0" err="1">
                <a:effectLst/>
                <a:latin typeface="Arial Narrow" panose="020B0606020202030204" pitchFamily="34" charset="0"/>
              </a:rPr>
              <a:t>Porneia</a:t>
            </a:r>
            <a:r>
              <a:rPr lang="en-US" sz="1200" b="0" i="0" dirty="0">
                <a:effectLst/>
                <a:latin typeface="Arial Narrow" panose="020B0606020202030204" pitchFamily="34" charset="0"/>
              </a:rPr>
              <a:t> As “Immorality.” “Immorality” Is Too Broad In Its Meaning Than “Fornication.”</a:t>
            </a:r>
          </a:p>
          <a:p>
            <a:endParaRPr lang="en-US" sz="1200" b="0" i="0" dirty="0">
              <a:effectLst/>
              <a:latin typeface="Arial Narrow" panose="020B0606020202030204" pitchFamily="34" charset="0"/>
            </a:endParaRPr>
          </a:p>
          <a:p>
            <a:r>
              <a:rPr lang="en-US" sz="2000" b="1" u="sng" dirty="0"/>
              <a:t>Mt 5:29-30</a:t>
            </a:r>
            <a:r>
              <a:rPr lang="en-US" sz="2000" dirty="0"/>
              <a:t>, And </a:t>
            </a:r>
            <a:r>
              <a:rPr lang="en-US" sz="2000" b="1" dirty="0"/>
              <a:t>IF THY RIGHT EYE OFFEND THEE</a:t>
            </a:r>
            <a:r>
              <a:rPr lang="en-US" sz="2000" dirty="0"/>
              <a:t>, </a:t>
            </a:r>
            <a:r>
              <a:rPr lang="en-US" sz="2000" u="sng" dirty="0"/>
              <a:t>pluck it out, and cast it from thee</a:t>
            </a:r>
            <a:r>
              <a:rPr lang="en-US" sz="2000" dirty="0"/>
              <a:t>: for it is profitable for thee that one of thy members should perish, and not that thy whole body should be cast into hell. 30 And </a:t>
            </a:r>
            <a:r>
              <a:rPr lang="en-US" sz="2000" b="1" dirty="0"/>
              <a:t>IF THY RIGHT HAND OFFEND THEE</a:t>
            </a:r>
            <a:r>
              <a:rPr lang="en-US" sz="2000" dirty="0"/>
              <a:t>, </a:t>
            </a:r>
            <a:r>
              <a:rPr lang="en-US" sz="2000" u="sng" dirty="0"/>
              <a:t>cut it off, and cast it from thee</a:t>
            </a:r>
            <a:r>
              <a:rPr lang="en-US" sz="2000" dirty="0"/>
              <a:t>: for it is profitable for thee that one of thy members should perish, and not that thy whole body should be cast into hell.”</a:t>
            </a:r>
          </a:p>
        </p:txBody>
      </p:sp>
      <p:sp>
        <p:nvSpPr>
          <p:cNvPr id="4" name="Slide Number Placeholder 3"/>
          <p:cNvSpPr>
            <a:spLocks noGrp="1"/>
          </p:cNvSpPr>
          <p:nvPr>
            <p:ph type="sldNum" sz="quarter" idx="5"/>
          </p:nvPr>
        </p:nvSpPr>
        <p:spPr/>
        <p:txBody>
          <a:bodyPr/>
          <a:lstStyle/>
          <a:p>
            <a:fld id="{23CC0FB0-BE3A-4C52-9C66-DD4452D80AC3}" type="slidenum">
              <a:rPr lang="en-US" smtClean="0"/>
              <a:t>28</a:t>
            </a:fld>
            <a:endParaRPr lang="en-US"/>
          </a:p>
        </p:txBody>
      </p:sp>
    </p:spTree>
    <p:extLst>
      <p:ext uri="{BB962C8B-B14F-4D97-AF65-F5344CB8AC3E}">
        <p14:creationId xmlns:p14="http://schemas.microsoft.com/office/powerpoint/2010/main" val="26738237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sz="2800" b="1" u="sng" dirty="0"/>
              <a:t>Rom. 6:3-6</a:t>
            </a:r>
            <a:r>
              <a:rPr lang="en-US" sz="2800" b="0" u="none" dirty="0"/>
              <a:t>, “Know ye not, that so many of us as were baptized into Jesus Christ were baptized into his death? 4 Therefore we are buried with him by baptism into death: that like as Christ was raised up from the dead by the glory of the Father, even so we also should walk in newness of life. 5 For if we have been planted together in the likeness of his death, we shall be also in the likeness of his resurrection: 6 Knowing this, that our old man is crucified with him, that the body of sin might be destroyed, that henceforth we should not serve sin.” </a:t>
            </a:r>
            <a:endParaRPr lang="en-US" sz="2800" b="1" u="sng" dirty="0"/>
          </a:p>
        </p:txBody>
      </p:sp>
      <p:sp>
        <p:nvSpPr>
          <p:cNvPr id="4" name="Slide Number Placeholder 3"/>
          <p:cNvSpPr>
            <a:spLocks noGrp="1"/>
          </p:cNvSpPr>
          <p:nvPr>
            <p:ph type="sldNum" sz="quarter" idx="5"/>
          </p:nvPr>
        </p:nvSpPr>
        <p:spPr/>
        <p:txBody>
          <a:bodyPr/>
          <a:lstStyle/>
          <a:p>
            <a:fld id="{23CC0FB0-BE3A-4C52-9C66-DD4452D80AC3}" type="slidenum">
              <a:rPr lang="en-US" smtClean="0"/>
              <a:t>29</a:t>
            </a:fld>
            <a:endParaRPr lang="en-US"/>
          </a:p>
        </p:txBody>
      </p:sp>
    </p:spTree>
    <p:extLst>
      <p:ext uri="{BB962C8B-B14F-4D97-AF65-F5344CB8AC3E}">
        <p14:creationId xmlns:p14="http://schemas.microsoft.com/office/powerpoint/2010/main" val="2428598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sz="1800" dirty="0"/>
              <a:t>Different Greek Words Are Used To Described The Different Aspects Of Fornication. </a:t>
            </a:r>
          </a:p>
          <a:p>
            <a:endParaRPr lang="en-US" sz="1800" dirty="0"/>
          </a:p>
          <a:p>
            <a:r>
              <a:rPr lang="en-US" sz="1800" dirty="0"/>
              <a:t>This Helps Us To Learn What ALL Is Included In This Generic Word.</a:t>
            </a:r>
          </a:p>
          <a:p>
            <a:endParaRPr lang="en-US" sz="1800" dirty="0"/>
          </a:p>
          <a:p>
            <a:pPr defTabSz="931774">
              <a:defRPr/>
            </a:pPr>
            <a:r>
              <a:rPr lang="en-US" sz="1800" dirty="0">
                <a:latin typeface="Arial Narrow" panose="020B0606020202030204" pitchFamily="34" charset="0"/>
              </a:rPr>
              <a:t>4202 </a:t>
            </a:r>
            <a:r>
              <a:rPr lang="en-US" sz="1800" b="1" i="1" u="sng"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PORNIA</a:t>
            </a:r>
            <a:r>
              <a:rPr lang="en-US" sz="1800" b="1" i="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 “</a:t>
            </a:r>
            <a:r>
              <a:rPr lang="en-US" sz="1800" i="0" dirty="0">
                <a:solidFill>
                  <a:srgbClr val="000000"/>
                </a:solidFill>
                <a:effectLst/>
                <a:latin typeface="Arial Narrow" panose="020B0606020202030204" pitchFamily="34" charset="0"/>
              </a:rPr>
              <a:t>every kind of unlawful intercourse.”</a:t>
            </a:r>
            <a:endParaRPr lang="en-US" sz="1800" dirty="0">
              <a:latin typeface="Arial Narrow" panose="020B0606020202030204" pitchFamily="34" charset="0"/>
            </a:endParaRPr>
          </a:p>
          <a:p>
            <a:pPr defTabSz="931774">
              <a:defRPr/>
            </a:pPr>
            <a:endParaRPr lang="en-US" sz="1800" dirty="0">
              <a:latin typeface="Arial Narrow" panose="020B060602020203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1800" dirty="0">
                <a:latin typeface="Arial Narrow" panose="020B0606020202030204" pitchFamily="34" charset="0"/>
              </a:rPr>
              <a:t>4203 Verb Form of </a:t>
            </a:r>
            <a:r>
              <a:rPr lang="en-US" sz="1800" b="1" i="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PORNIA</a:t>
            </a:r>
            <a:r>
              <a:rPr lang="en-US" sz="1800" b="0" i="0" dirty="0">
                <a:solidFill>
                  <a:schemeClr val="bg1">
                    <a:lumMod val="95000"/>
                  </a:schemeClr>
                </a:solidFill>
                <a:effectLst/>
                <a:latin typeface="Arial Narrow" panose="020B0606020202030204" pitchFamily="34" charset="0"/>
              </a:rPr>
              <a:t>=</a:t>
            </a:r>
            <a:r>
              <a:rPr lang="en-US" sz="1800" dirty="0">
                <a:latin typeface="Arial Narrow" panose="020B0606020202030204" pitchFamily="34" charset="0"/>
              </a:rPr>
              <a:t> </a:t>
            </a:r>
            <a:r>
              <a:rPr lang="en-US" sz="1800" b="1" i="1" u="sng" dirty="0">
                <a:latin typeface="Arial Narrow" panose="020B0606020202030204" pitchFamily="34" charset="0"/>
              </a:rPr>
              <a:t>Porneuo</a:t>
            </a:r>
            <a:r>
              <a:rPr lang="en-US" sz="1800" b="1" i="1" dirty="0">
                <a:latin typeface="Arial Narrow" panose="020B0606020202030204" pitchFamily="34" charset="0"/>
              </a:rPr>
              <a:t>: </a:t>
            </a:r>
            <a:r>
              <a:rPr lang="en-US" sz="1800" dirty="0">
                <a:latin typeface="Arial Narrow" panose="020B0606020202030204" pitchFamily="34" charset="0"/>
              </a:rPr>
              <a:t>Generic Word</a:t>
            </a:r>
          </a:p>
          <a:p>
            <a:endParaRPr lang="en-US" sz="1800" dirty="0"/>
          </a:p>
          <a:p>
            <a:pPr marL="0" marR="0" lvl="0" indent="0" algn="l" defTabSz="931774" rtl="0" eaLnBrk="1" fontAlgn="auto" latinLnBrk="0" hangingPunct="1">
              <a:lnSpc>
                <a:spcPct val="100000"/>
              </a:lnSpc>
              <a:spcBef>
                <a:spcPts val="0"/>
              </a:spcBef>
              <a:spcAft>
                <a:spcPts val="0"/>
              </a:spcAft>
              <a:buClrTx/>
              <a:buSzTx/>
              <a:buFontTx/>
              <a:buNone/>
              <a:tabLst/>
              <a:defRPr/>
            </a:pPr>
            <a:r>
              <a:rPr lang="en-US" sz="1800" dirty="0">
                <a:latin typeface="Arial Narrow" panose="020B0606020202030204" pitchFamily="34" charset="0"/>
              </a:rPr>
              <a:t>4204 </a:t>
            </a:r>
            <a:r>
              <a:rPr lang="en-US" sz="1800" b="1" u="sng" dirty="0">
                <a:solidFill>
                  <a:srgbClr val="000000"/>
                </a:solidFill>
                <a:latin typeface="Arial Narrow" panose="020B0606020202030204" pitchFamily="34" charset="0"/>
              </a:rPr>
              <a:t>Porne</a:t>
            </a:r>
            <a:r>
              <a:rPr lang="en-US" sz="1800" b="0" u="none" dirty="0">
                <a:solidFill>
                  <a:srgbClr val="000000"/>
                </a:solidFill>
                <a:latin typeface="Arial Narrow" panose="020B0606020202030204" pitchFamily="34" charset="0"/>
              </a:rPr>
              <a:t> </a:t>
            </a:r>
            <a:r>
              <a:rPr lang="en-US" sz="1800" dirty="0">
                <a:latin typeface="Arial Narrow" panose="020B0606020202030204" pitchFamily="34" charset="0"/>
                <a:ea typeface="Calibri" panose="020F0502020204030204" pitchFamily="34" charset="0"/>
                <a:cs typeface="Times New Roman" panose="02020603050405020304" pitchFamily="18" charset="0"/>
              </a:rPr>
              <a:t>“</a:t>
            </a:r>
            <a:r>
              <a:rPr lang="en-US" sz="1800" b="0" i="0" dirty="0">
                <a:solidFill>
                  <a:srgbClr val="111111"/>
                </a:solidFill>
                <a:effectLst/>
                <a:latin typeface="Roboto" panose="02000000000000000000" pitchFamily="2" charset="0"/>
              </a:rPr>
              <a:t>a woman who has many casual sexual encounters or relationships.”</a:t>
            </a:r>
          </a:p>
          <a:p>
            <a:pPr defTabSz="931774">
              <a:defRPr/>
            </a:pPr>
            <a:endParaRPr lang="en-US" sz="1800" dirty="0">
              <a:latin typeface="Arial Narrow" panose="020B0606020202030204" pitchFamily="34" charset="0"/>
            </a:endParaRPr>
          </a:p>
          <a:p>
            <a:endParaRPr lang="en-US" sz="1800" dirty="0"/>
          </a:p>
        </p:txBody>
      </p:sp>
      <p:sp>
        <p:nvSpPr>
          <p:cNvPr id="4" name="Slide Number Placeholder 3"/>
          <p:cNvSpPr>
            <a:spLocks noGrp="1"/>
          </p:cNvSpPr>
          <p:nvPr>
            <p:ph type="sldNum" sz="quarter" idx="5"/>
          </p:nvPr>
        </p:nvSpPr>
        <p:spPr/>
        <p:txBody>
          <a:bodyPr/>
          <a:lstStyle/>
          <a:p>
            <a:fld id="{4A0D6094-DF77-4541-A1F6-A06D2457B8FD}" type="slidenum">
              <a:rPr lang="en-US" smtClean="0"/>
              <a:t>5</a:t>
            </a:fld>
            <a:endParaRPr lang="en-US"/>
          </a:p>
        </p:txBody>
      </p:sp>
    </p:spTree>
    <p:extLst>
      <p:ext uri="{BB962C8B-B14F-4D97-AF65-F5344CB8AC3E}">
        <p14:creationId xmlns:p14="http://schemas.microsoft.com/office/powerpoint/2010/main" val="665410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0D6094-DF77-4541-A1F6-A06D2457B8FD}" type="slidenum">
              <a:rPr lang="en-US" smtClean="0"/>
              <a:t>6</a:t>
            </a:fld>
            <a:endParaRPr lang="en-US"/>
          </a:p>
        </p:txBody>
      </p:sp>
    </p:spTree>
    <p:extLst>
      <p:ext uri="{BB962C8B-B14F-4D97-AF65-F5344CB8AC3E}">
        <p14:creationId xmlns:p14="http://schemas.microsoft.com/office/powerpoint/2010/main" val="2131522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0D6094-DF77-4541-A1F6-A06D2457B8FD}" type="slidenum">
              <a:rPr lang="en-US" smtClean="0"/>
              <a:t>8</a:t>
            </a:fld>
            <a:endParaRPr lang="en-US"/>
          </a:p>
        </p:txBody>
      </p:sp>
    </p:spTree>
    <p:extLst>
      <p:ext uri="{BB962C8B-B14F-4D97-AF65-F5344CB8AC3E}">
        <p14:creationId xmlns:p14="http://schemas.microsoft.com/office/powerpoint/2010/main" val="569954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u="sng" dirty="0">
                <a:latin typeface="Arial Narrow" panose="020B0606020202030204" pitchFamily="34" charset="0"/>
              </a:rPr>
              <a:t>Eph. 5:30-32</a:t>
            </a:r>
            <a:r>
              <a:rPr lang="en-US" sz="2000" dirty="0">
                <a:latin typeface="Arial Narrow" panose="020B0606020202030204" pitchFamily="34" charset="0"/>
              </a:rPr>
              <a:t>, “For we are members of his body, of his flesh, and of his bones. 31 For this cause shall a man leave his father and mother, and shall be joined unto his wife, and they two shall be one flesh. 32 This is a great mystery: but I speak concerning Christ and the church.”</a:t>
            </a:r>
          </a:p>
        </p:txBody>
      </p:sp>
      <p:sp>
        <p:nvSpPr>
          <p:cNvPr id="4" name="Slide Number Placeholder 3"/>
          <p:cNvSpPr>
            <a:spLocks noGrp="1"/>
          </p:cNvSpPr>
          <p:nvPr>
            <p:ph type="sldNum" sz="quarter" idx="5"/>
          </p:nvPr>
        </p:nvSpPr>
        <p:spPr/>
        <p:txBody>
          <a:bodyPr/>
          <a:lstStyle/>
          <a:p>
            <a:fld id="{4A0D6094-DF77-4541-A1F6-A06D2457B8FD}" type="slidenum">
              <a:rPr lang="en-US" smtClean="0"/>
              <a:t>9</a:t>
            </a:fld>
            <a:endParaRPr lang="en-US"/>
          </a:p>
        </p:txBody>
      </p:sp>
    </p:spTree>
    <p:extLst>
      <p:ext uri="{BB962C8B-B14F-4D97-AF65-F5344CB8AC3E}">
        <p14:creationId xmlns:p14="http://schemas.microsoft.com/office/powerpoint/2010/main" val="2998827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sz="2000" dirty="0">
                <a:latin typeface="Arial Narrow" panose="020B0606020202030204" pitchFamily="34" charset="0"/>
              </a:rPr>
              <a:t>Just AS EATTING ALL MEATS Is </a:t>
            </a:r>
            <a:r>
              <a:rPr lang="en-US" sz="2000" b="1" dirty="0">
                <a:latin typeface="Arial Narrow" panose="020B0606020202030204" pitchFamily="34" charset="0"/>
              </a:rPr>
              <a:t>Generically Lawful</a:t>
            </a:r>
            <a:r>
              <a:rPr lang="en-US" sz="2000" dirty="0">
                <a:latin typeface="Arial Narrow" panose="020B0606020202030204" pitchFamily="34" charset="0"/>
              </a:rPr>
              <a:t>, All Fornication Is </a:t>
            </a:r>
            <a:r>
              <a:rPr lang="en-US" sz="2000" b="1" dirty="0">
                <a:latin typeface="Arial Narrow" panose="020B0606020202030204" pitchFamily="34" charset="0"/>
              </a:rPr>
              <a:t>Generically Unlawful</a:t>
            </a:r>
            <a:r>
              <a:rPr lang="en-US" sz="2000" dirty="0">
                <a:latin typeface="Arial Narrow" panose="020B0606020202030204" pitchFamily="34" charset="0"/>
              </a:rPr>
              <a:t>.  It Is Sinning Against Our Very Own The Body!</a:t>
            </a:r>
          </a:p>
          <a:p>
            <a:endParaRPr lang="en-US" sz="2000" dirty="0">
              <a:latin typeface="Arial Narrow" panose="020B0606020202030204" pitchFamily="34" charset="0"/>
            </a:endParaRPr>
          </a:p>
          <a:p>
            <a:r>
              <a:rPr lang="en-US" sz="2000" b="1" i="1" dirty="0">
                <a:latin typeface="Arial Narrow" panose="020B0606020202030204" pitchFamily="34" charset="0"/>
              </a:rPr>
              <a:t>Pornos </a:t>
            </a:r>
            <a:r>
              <a:rPr lang="en-US" sz="2000" b="1" dirty="0">
                <a:latin typeface="Arial Narrow" panose="020B0606020202030204" pitchFamily="34" charset="0"/>
              </a:rPr>
              <a:t>(</a:t>
            </a:r>
            <a:r>
              <a:rPr lang="en-US" sz="2000" b="1" kern="100" dirty="0">
                <a:effectLst/>
                <a:latin typeface="Arial Narrow" panose="020B0606020202030204" pitchFamily="34" charset="0"/>
                <a:ea typeface="Calibri" panose="020F0502020204030204" pitchFamily="34" charset="0"/>
                <a:cs typeface="Times New Roman" panose="02020603050405020304" pitchFamily="18" charset="0"/>
              </a:rPr>
              <a:t>Gk. No. 4205) Male Prostitute</a:t>
            </a:r>
            <a:endParaRPr lang="en-US" sz="2000" dirty="0">
              <a:latin typeface="Arial Narrow" panose="020B0606020202030204" pitchFamily="34" charset="0"/>
            </a:endParaRPr>
          </a:p>
        </p:txBody>
      </p:sp>
      <p:sp>
        <p:nvSpPr>
          <p:cNvPr id="4" name="Slide Number Placeholder 3"/>
          <p:cNvSpPr>
            <a:spLocks noGrp="1"/>
          </p:cNvSpPr>
          <p:nvPr>
            <p:ph type="sldNum" sz="quarter" idx="5"/>
          </p:nvPr>
        </p:nvSpPr>
        <p:spPr/>
        <p:txBody>
          <a:bodyPr/>
          <a:lstStyle/>
          <a:p>
            <a:fld id="{4A0D6094-DF77-4541-A1F6-A06D2457B8FD}" type="slidenum">
              <a:rPr lang="en-US" smtClean="0"/>
              <a:t>11</a:t>
            </a:fld>
            <a:endParaRPr lang="en-US"/>
          </a:p>
        </p:txBody>
      </p:sp>
    </p:spTree>
    <p:extLst>
      <p:ext uri="{BB962C8B-B14F-4D97-AF65-F5344CB8AC3E}">
        <p14:creationId xmlns:p14="http://schemas.microsoft.com/office/powerpoint/2010/main" val="3756040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defTabSz="931774">
              <a:defRPr/>
            </a:pPr>
            <a:r>
              <a:rPr lang="en-US" sz="2000" b="1" u="sng" dirty="0">
                <a:latin typeface="Arial Narrow" panose="020B0606020202030204" pitchFamily="34" charset="0"/>
              </a:rPr>
              <a:t>I Cor. 6:13</a:t>
            </a:r>
            <a:r>
              <a:rPr lang="en-US" sz="2000" dirty="0">
                <a:latin typeface="Arial Narrow" panose="020B0606020202030204" pitchFamily="34" charset="0"/>
              </a:rPr>
              <a:t>, “…Now </a:t>
            </a:r>
            <a:r>
              <a:rPr lang="en-US" sz="2000" b="1" dirty="0">
                <a:latin typeface="Arial Narrow" panose="020B0606020202030204" pitchFamily="34" charset="0"/>
              </a:rPr>
              <a:t>THE BODY IS NOT FOR FORNICATION</a:t>
            </a:r>
            <a:r>
              <a:rPr lang="en-US" sz="2000" dirty="0">
                <a:latin typeface="Arial Narrow" panose="020B0606020202030204" pitchFamily="34" charset="0"/>
              </a:rPr>
              <a:t>, </a:t>
            </a:r>
            <a:r>
              <a:rPr lang="en-US" sz="2000" u="sng" dirty="0">
                <a:latin typeface="Arial Narrow" panose="020B0606020202030204" pitchFamily="34" charset="0"/>
              </a:rPr>
              <a:t>but for the Lord</a:t>
            </a:r>
            <a:r>
              <a:rPr lang="en-US" sz="2000" dirty="0">
                <a:latin typeface="Arial Narrow" panose="020B0606020202030204" pitchFamily="34" charset="0"/>
              </a:rPr>
              <a:t>; and </a:t>
            </a:r>
            <a:r>
              <a:rPr lang="en-US" sz="2000" u="sng" dirty="0">
                <a:latin typeface="Arial Narrow" panose="020B0606020202030204" pitchFamily="34" charset="0"/>
              </a:rPr>
              <a:t>the Lord for the body</a:t>
            </a:r>
            <a:r>
              <a:rPr lang="en-US" sz="2000" dirty="0">
                <a:latin typeface="Arial Narrow" panose="020B0606020202030204" pitchFamily="34" charset="0"/>
              </a:rPr>
              <a:t>.”</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2000" dirty="0">
              <a:latin typeface="Arial Narrow" panose="020B060602020203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2000" dirty="0">
                <a:latin typeface="Arial Narrow" panose="020B0606020202030204" pitchFamily="34" charset="0"/>
              </a:rPr>
              <a:t>4204 </a:t>
            </a:r>
            <a:r>
              <a:rPr lang="en-US" sz="2000" b="1" u="sng" dirty="0">
                <a:solidFill>
                  <a:srgbClr val="000000"/>
                </a:solidFill>
                <a:latin typeface="Arial Narrow" panose="020B0606020202030204" pitchFamily="34" charset="0"/>
              </a:rPr>
              <a:t>Porne</a:t>
            </a:r>
            <a:r>
              <a:rPr lang="en-US" sz="2000" b="0" u="none" dirty="0">
                <a:solidFill>
                  <a:srgbClr val="000000"/>
                </a:solidFill>
                <a:latin typeface="Arial Narrow" panose="020B0606020202030204" pitchFamily="34" charset="0"/>
              </a:rPr>
              <a:t> </a:t>
            </a:r>
            <a:r>
              <a:rPr lang="en-US" sz="2000" dirty="0">
                <a:latin typeface="Arial Narrow" panose="020B0606020202030204" pitchFamily="34" charset="0"/>
                <a:ea typeface="Calibri" panose="020F0502020204030204" pitchFamily="34" charset="0"/>
                <a:cs typeface="Times New Roman" panose="02020603050405020304" pitchFamily="18" charset="0"/>
              </a:rPr>
              <a:t>“</a:t>
            </a:r>
            <a:r>
              <a:rPr lang="en-US" sz="2000" b="0" i="0" dirty="0">
                <a:solidFill>
                  <a:srgbClr val="111111"/>
                </a:solidFill>
                <a:effectLst/>
                <a:latin typeface="Roboto" panose="02000000000000000000" pitchFamily="2" charset="0"/>
              </a:rPr>
              <a:t>a woman who has many casual sexual encounters or relationships.”</a:t>
            </a:r>
          </a:p>
          <a:p>
            <a:pPr defTabSz="931774">
              <a:defRPr/>
            </a:pPr>
            <a:endParaRPr lang="en-US" sz="2000" dirty="0">
              <a:latin typeface="Arial Narrow" panose="020B0606020202030204" pitchFamily="34" charset="0"/>
            </a:endParaRPr>
          </a:p>
          <a:p>
            <a:pPr defTabSz="931774">
              <a:defRPr/>
            </a:pPr>
            <a:r>
              <a:rPr lang="en-US" sz="2000" dirty="0">
                <a:latin typeface="Arial Narrow" panose="020B0606020202030204" pitchFamily="34" charset="0"/>
              </a:rPr>
              <a:t>4202 </a:t>
            </a:r>
            <a:r>
              <a:rPr lang="en-US" sz="2000" b="1" i="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PORNIA “</a:t>
            </a:r>
            <a:r>
              <a:rPr lang="en-US" sz="2000" i="0" dirty="0">
                <a:solidFill>
                  <a:srgbClr val="000000"/>
                </a:solidFill>
                <a:effectLst/>
                <a:latin typeface="Arial Narrow" panose="020B0606020202030204" pitchFamily="34" charset="0"/>
              </a:rPr>
              <a:t>every kind of unlawful intercourse.”</a:t>
            </a:r>
            <a:endParaRPr lang="en-US" sz="2000" dirty="0">
              <a:latin typeface="Arial Narrow" panose="020B0606020202030204" pitchFamily="34" charset="0"/>
            </a:endParaRPr>
          </a:p>
          <a:p>
            <a:pPr defTabSz="931774">
              <a:defRPr/>
            </a:pPr>
            <a:endParaRPr lang="en-US" sz="2000" dirty="0">
              <a:latin typeface="Arial Narrow" panose="020B0606020202030204" pitchFamily="34"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2000" dirty="0">
                <a:latin typeface="Arial Narrow" panose="020B0606020202030204" pitchFamily="34" charset="0"/>
              </a:rPr>
              <a:t>4203 Verb Form of </a:t>
            </a:r>
            <a:r>
              <a:rPr lang="en-US" sz="2000" b="1" i="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PORNIA</a:t>
            </a:r>
            <a:r>
              <a:rPr lang="en-US" sz="2000" b="0" i="0" dirty="0">
                <a:solidFill>
                  <a:schemeClr val="bg1">
                    <a:lumMod val="95000"/>
                  </a:schemeClr>
                </a:solidFill>
                <a:effectLst/>
                <a:latin typeface="Arial Narrow" panose="020B0606020202030204" pitchFamily="34" charset="0"/>
              </a:rPr>
              <a:t>=</a:t>
            </a:r>
            <a:r>
              <a:rPr lang="en-US" sz="2000" dirty="0">
                <a:latin typeface="Arial Narrow" panose="020B0606020202030204" pitchFamily="34" charset="0"/>
              </a:rPr>
              <a:t> </a:t>
            </a:r>
            <a:r>
              <a:rPr lang="en-US" sz="2000" b="1" i="1" dirty="0">
                <a:latin typeface="Arial Narrow" panose="020B0606020202030204" pitchFamily="34" charset="0"/>
              </a:rPr>
              <a:t>Porneuo: </a:t>
            </a:r>
            <a:r>
              <a:rPr lang="en-US" sz="2000" dirty="0">
                <a:latin typeface="Arial Narrow" panose="020B0606020202030204" pitchFamily="34" charset="0"/>
              </a:rPr>
              <a:t>Generic Word</a:t>
            </a:r>
          </a:p>
          <a:p>
            <a:pPr defTabSz="931774">
              <a:defRPr/>
            </a:pPr>
            <a:endParaRPr lang="en-US" sz="2000" dirty="0">
              <a:latin typeface="Arial Narrow" panose="020B0606020202030204" pitchFamily="34" charset="0"/>
            </a:endParaRPr>
          </a:p>
        </p:txBody>
      </p:sp>
      <p:sp>
        <p:nvSpPr>
          <p:cNvPr id="4" name="Slide Number Placeholder 3"/>
          <p:cNvSpPr>
            <a:spLocks noGrp="1"/>
          </p:cNvSpPr>
          <p:nvPr>
            <p:ph type="sldNum" sz="quarter" idx="5"/>
          </p:nvPr>
        </p:nvSpPr>
        <p:spPr/>
        <p:txBody>
          <a:bodyPr/>
          <a:lstStyle/>
          <a:p>
            <a:fld id="{4A0D6094-DF77-4541-A1F6-A06D2457B8FD}" type="slidenum">
              <a:rPr lang="en-US" smtClean="0"/>
              <a:t>12</a:t>
            </a:fld>
            <a:endParaRPr lang="en-US"/>
          </a:p>
        </p:txBody>
      </p:sp>
    </p:spTree>
    <p:extLst>
      <p:ext uri="{BB962C8B-B14F-4D97-AF65-F5344CB8AC3E}">
        <p14:creationId xmlns:p14="http://schemas.microsoft.com/office/powerpoint/2010/main" val="458048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defTabSz="931774">
              <a:defRPr/>
            </a:pPr>
            <a:r>
              <a:rPr lang="en-US" sz="2000" b="1" u="sng" dirty="0">
                <a:latin typeface="Arial Narrow" panose="020B0606020202030204" pitchFamily="34" charset="0"/>
              </a:rPr>
              <a:t>I Cor. 6:13</a:t>
            </a:r>
            <a:r>
              <a:rPr lang="en-US" sz="2000" dirty="0">
                <a:latin typeface="Arial Narrow" panose="020B0606020202030204" pitchFamily="34" charset="0"/>
              </a:rPr>
              <a:t>, “…Now </a:t>
            </a:r>
            <a:r>
              <a:rPr lang="en-US" sz="2000" b="1" dirty="0">
                <a:latin typeface="Arial Narrow" panose="020B0606020202030204" pitchFamily="34" charset="0"/>
              </a:rPr>
              <a:t>THE BODY IS NOT FOR FORNICATION</a:t>
            </a:r>
            <a:r>
              <a:rPr lang="en-US" sz="2000" dirty="0">
                <a:latin typeface="Arial Narrow" panose="020B0606020202030204" pitchFamily="34" charset="0"/>
              </a:rPr>
              <a:t>, </a:t>
            </a:r>
            <a:r>
              <a:rPr lang="en-US" sz="2000" u="sng" dirty="0">
                <a:latin typeface="Arial Narrow" panose="020B0606020202030204" pitchFamily="34" charset="0"/>
              </a:rPr>
              <a:t>but for the Lord</a:t>
            </a:r>
            <a:r>
              <a:rPr lang="en-US" sz="2000" dirty="0">
                <a:latin typeface="Arial Narrow" panose="020B0606020202030204" pitchFamily="34" charset="0"/>
              </a:rPr>
              <a:t>; and </a:t>
            </a:r>
            <a:r>
              <a:rPr lang="en-US" sz="2000" u="sng" dirty="0">
                <a:latin typeface="Arial Narrow" panose="020B0606020202030204" pitchFamily="34" charset="0"/>
              </a:rPr>
              <a:t>the Lord for the body</a:t>
            </a:r>
            <a:r>
              <a:rPr lang="en-US" sz="2000" dirty="0">
                <a:latin typeface="Arial Narrow" panose="020B0606020202030204" pitchFamily="34" charset="0"/>
              </a:rPr>
              <a:t>.”</a:t>
            </a:r>
          </a:p>
        </p:txBody>
      </p:sp>
      <p:sp>
        <p:nvSpPr>
          <p:cNvPr id="4" name="Slide Number Placeholder 3"/>
          <p:cNvSpPr>
            <a:spLocks noGrp="1"/>
          </p:cNvSpPr>
          <p:nvPr>
            <p:ph type="sldNum" sz="quarter" idx="5"/>
          </p:nvPr>
        </p:nvSpPr>
        <p:spPr/>
        <p:txBody>
          <a:bodyPr/>
          <a:lstStyle/>
          <a:p>
            <a:fld id="{4A0D6094-DF77-4541-A1F6-A06D2457B8FD}" type="slidenum">
              <a:rPr lang="en-US" smtClean="0"/>
              <a:t>13</a:t>
            </a:fld>
            <a:endParaRPr lang="en-US"/>
          </a:p>
        </p:txBody>
      </p:sp>
    </p:spTree>
    <p:extLst>
      <p:ext uri="{BB962C8B-B14F-4D97-AF65-F5344CB8AC3E}">
        <p14:creationId xmlns:p14="http://schemas.microsoft.com/office/powerpoint/2010/main" val="1533134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9180-6ED2-97C2-B224-D8D707BD45D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E26C5DF-8148-C4E8-FF8B-849A38DF8A0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FF1F13EE-EB0E-1298-2337-00B3516BF5C2}"/>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5" name="Footer Placeholder 4">
            <a:extLst>
              <a:ext uri="{FF2B5EF4-FFF2-40B4-BE49-F238E27FC236}">
                <a16:creationId xmlns:a16="http://schemas.microsoft.com/office/drawing/2014/main" id="{1A2219F6-9B43-2470-BC84-D376EC7015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AF9184-6004-ED54-E498-EE7B688C1B4D}"/>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3092759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8C259-D99E-0AB9-D73D-6B06AA56DF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BA8626-B0DF-68EB-D62F-DC59543CCF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4BF557-E3F7-B611-4132-011DDF4D2C76}"/>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5" name="Footer Placeholder 4">
            <a:extLst>
              <a:ext uri="{FF2B5EF4-FFF2-40B4-BE49-F238E27FC236}">
                <a16:creationId xmlns:a16="http://schemas.microsoft.com/office/drawing/2014/main" id="{3423D8EF-572E-BB17-D853-370889DBA5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0B264F-C0DE-FE96-3A69-B200B3D1DAC4}"/>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2023451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E679AF-49B1-45A2-AC4D-B2880CDCDF14}"/>
              </a:ext>
            </a:extLst>
          </p:cNvPr>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AC56A1-0D4A-A7E2-2F3B-2C3BE47B53B0}"/>
              </a:ext>
            </a:extLst>
          </p:cNvPr>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3FBB3F-DB9F-F310-6C20-F56FCE93D83A}"/>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5" name="Footer Placeholder 4">
            <a:extLst>
              <a:ext uri="{FF2B5EF4-FFF2-40B4-BE49-F238E27FC236}">
                <a16:creationId xmlns:a16="http://schemas.microsoft.com/office/drawing/2014/main" id="{A4933D96-AA45-35D3-C757-252728C86D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C7B05-997D-8688-686F-94C449DE6A74}"/>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886542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B9741-0E28-27A5-8C22-BB53084F69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73538A-CA96-4533-3544-6D1C131789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C8787E-44F2-40CD-EF27-4409E55E3107}"/>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5" name="Footer Placeholder 4">
            <a:extLst>
              <a:ext uri="{FF2B5EF4-FFF2-40B4-BE49-F238E27FC236}">
                <a16:creationId xmlns:a16="http://schemas.microsoft.com/office/drawing/2014/main" id="{F074960E-CB07-0582-E918-C6F314E97D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972252-72B5-9A25-5D25-A2BA0873D1A0}"/>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3162580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BCA24-A426-0F35-D368-B6A3F83AE03A}"/>
              </a:ext>
            </a:extLst>
          </p:cNvPr>
          <p:cNvSpPr>
            <a:spLocks noGrp="1"/>
          </p:cNvSpPr>
          <p:nvPr>
            <p:ph type="title"/>
          </p:nvPr>
        </p:nvSpPr>
        <p:spPr>
          <a:xfrm>
            <a:off x="623888" y="1709741"/>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A3DFF5B1-3769-2419-5C9C-998FA6D1F23B}"/>
              </a:ext>
            </a:extLst>
          </p:cNvPr>
          <p:cNvSpPr>
            <a:spLocks noGrp="1"/>
          </p:cNvSpPr>
          <p:nvPr>
            <p:ph type="body" idx="1"/>
          </p:nvPr>
        </p:nvSpPr>
        <p:spPr>
          <a:xfrm>
            <a:off x="623888" y="4589466"/>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D4D5FD-A0AE-E884-51F2-D688DDB76693}"/>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5" name="Footer Placeholder 4">
            <a:extLst>
              <a:ext uri="{FF2B5EF4-FFF2-40B4-BE49-F238E27FC236}">
                <a16:creationId xmlns:a16="http://schemas.microsoft.com/office/drawing/2014/main" id="{FDFFEA9D-0B6E-D15A-0813-65E47A75D5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01AA0B-169A-C40D-F840-5AE1F96B6E20}"/>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2641455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383E3-B55E-463E-A662-3FD930F95D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F72A36-7B15-F93C-7288-1E213F18116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BB65F5-4BFC-F4AB-F220-5AA8F2DF529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ED5C6E-E6AD-76BC-7729-5FDF8CE9809E}"/>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6" name="Footer Placeholder 5">
            <a:extLst>
              <a:ext uri="{FF2B5EF4-FFF2-40B4-BE49-F238E27FC236}">
                <a16:creationId xmlns:a16="http://schemas.microsoft.com/office/drawing/2014/main" id="{CEA10DC3-7919-2162-8BBD-3AABC76890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62EB68-2641-1A31-923E-0C909104B2F9}"/>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905467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928C7-42E0-F710-C17E-89DC5BE88263}"/>
              </a:ext>
            </a:extLst>
          </p:cNvPr>
          <p:cNvSpPr>
            <a:spLocks noGrp="1"/>
          </p:cNvSpPr>
          <p:nvPr>
            <p:ph type="title"/>
          </p:nvPr>
        </p:nvSpPr>
        <p:spPr>
          <a:xfrm>
            <a:off x="629841"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0FA591-CDA5-1558-DF2D-9AF3CBFFB9B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FCDE2E4-CB72-C767-7D22-CC0AFD301763}"/>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4D130C-4AD6-0D6D-3F41-BA5A140E3D19}"/>
              </a:ext>
            </a:extLst>
          </p:cNvPr>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A0BFFF1-DBD9-0354-083D-427CCFA232A7}"/>
              </a:ext>
            </a:extLst>
          </p:cNvPr>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62DD83-2910-9F5E-50EB-EC5E33E01273}"/>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8" name="Footer Placeholder 7">
            <a:extLst>
              <a:ext uri="{FF2B5EF4-FFF2-40B4-BE49-F238E27FC236}">
                <a16:creationId xmlns:a16="http://schemas.microsoft.com/office/drawing/2014/main" id="{AEE9B969-3213-0B8C-0552-D9326D9431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0A4B38-1913-9669-81A1-3C881C7824E4}"/>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3261385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BC6A3-4D07-637D-12CA-05F4E8BC56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B60612-3FE3-8043-FC19-7B013042FC18}"/>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4" name="Footer Placeholder 3">
            <a:extLst>
              <a:ext uri="{FF2B5EF4-FFF2-40B4-BE49-F238E27FC236}">
                <a16:creationId xmlns:a16="http://schemas.microsoft.com/office/drawing/2014/main" id="{2D99F025-B165-083D-8E76-758AE8C3DC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8EB4DD-B367-8BC5-E24E-5138D9C50999}"/>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3165211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D93D41-43D7-7415-8596-DB8BB76CF2F6}"/>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3" name="Footer Placeholder 2">
            <a:extLst>
              <a:ext uri="{FF2B5EF4-FFF2-40B4-BE49-F238E27FC236}">
                <a16:creationId xmlns:a16="http://schemas.microsoft.com/office/drawing/2014/main" id="{2B2BFBBD-2B59-3366-9312-B753E317B8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4326EC-B324-8CB6-A932-B7DC31BF49FD}"/>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4126905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41939-6A1B-E266-EDEE-A2F2F76D670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89B325B-0EB4-8D06-77CF-B83120740A3B}"/>
              </a:ext>
            </a:extLst>
          </p:cNvPr>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698165-A096-703F-8611-743869AD2FD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941AFF5-4F6D-456C-6936-2A09C6BB8B94}"/>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6" name="Footer Placeholder 5">
            <a:extLst>
              <a:ext uri="{FF2B5EF4-FFF2-40B4-BE49-F238E27FC236}">
                <a16:creationId xmlns:a16="http://schemas.microsoft.com/office/drawing/2014/main" id="{B3022127-8040-E5FF-7C94-79B456CE92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33014C-81DE-F3C4-7ADB-6D2F6125DD92}"/>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3742232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5C389-1D1E-0EC9-B446-D8D767426E5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53AABD9-3095-4B02-92CE-0C9735EADBF5}"/>
              </a:ext>
            </a:extLst>
          </p:cNvPr>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FADE399F-8FB3-6A06-EBED-E031316AC4F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45CB44D-112E-B2BC-85E8-4DF8D47F67A4}"/>
              </a:ext>
            </a:extLst>
          </p:cNvPr>
          <p:cNvSpPr>
            <a:spLocks noGrp="1"/>
          </p:cNvSpPr>
          <p:nvPr>
            <p:ph type="dt" sz="half" idx="10"/>
          </p:nvPr>
        </p:nvSpPr>
        <p:spPr/>
        <p:txBody>
          <a:bodyPr/>
          <a:lstStyle/>
          <a:p>
            <a:fld id="{64B907F1-6DEE-40BC-9AB9-5EC15B2E3060}" type="datetimeFigureOut">
              <a:rPr lang="en-US" smtClean="0"/>
              <a:t>11/9/2023</a:t>
            </a:fld>
            <a:endParaRPr lang="en-US"/>
          </a:p>
        </p:txBody>
      </p:sp>
      <p:sp>
        <p:nvSpPr>
          <p:cNvPr id="6" name="Footer Placeholder 5">
            <a:extLst>
              <a:ext uri="{FF2B5EF4-FFF2-40B4-BE49-F238E27FC236}">
                <a16:creationId xmlns:a16="http://schemas.microsoft.com/office/drawing/2014/main" id="{5027067E-EE1C-E738-7117-4723044110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0114A9-6B6A-7C15-EC1D-C71491CB4662}"/>
              </a:ext>
            </a:extLst>
          </p:cNvPr>
          <p:cNvSpPr>
            <a:spLocks noGrp="1"/>
          </p:cNvSpPr>
          <p:nvPr>
            <p:ph type="sldNum" sz="quarter" idx="12"/>
          </p:nvPr>
        </p:nvSpPr>
        <p:spPr/>
        <p:txBody>
          <a:bodyPr/>
          <a:lstStyle/>
          <a:p>
            <a:fld id="{5600D7DF-5AD2-43D6-AF0B-B76E867DD3F2}" type="slidenum">
              <a:rPr lang="en-US" smtClean="0"/>
              <a:t>‹#›</a:t>
            </a:fld>
            <a:endParaRPr lang="en-US"/>
          </a:p>
        </p:txBody>
      </p:sp>
    </p:spTree>
    <p:extLst>
      <p:ext uri="{BB962C8B-B14F-4D97-AF65-F5344CB8AC3E}">
        <p14:creationId xmlns:p14="http://schemas.microsoft.com/office/powerpoint/2010/main" val="191235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DDB2EF-8677-2568-1C71-F6F60D7EC634}"/>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25137B-E8B7-07A5-2296-956FD7D2EA7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59E9D1-1611-6CA1-4DA6-5DE9DE33A981}"/>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4B907F1-6DEE-40BC-9AB9-5EC15B2E3060}" type="datetimeFigureOut">
              <a:rPr lang="en-US" smtClean="0"/>
              <a:t>11/9/2023</a:t>
            </a:fld>
            <a:endParaRPr lang="en-US"/>
          </a:p>
        </p:txBody>
      </p:sp>
      <p:sp>
        <p:nvSpPr>
          <p:cNvPr id="5" name="Footer Placeholder 4">
            <a:extLst>
              <a:ext uri="{FF2B5EF4-FFF2-40B4-BE49-F238E27FC236}">
                <a16:creationId xmlns:a16="http://schemas.microsoft.com/office/drawing/2014/main" id="{7D752220-3670-0AAA-A637-CED383D6C29D}"/>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49CDE0-734B-4CEA-3611-1DAD7F817535}"/>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00D7DF-5AD2-43D6-AF0B-B76E867DD3F2}" type="slidenum">
              <a:rPr lang="en-US" smtClean="0"/>
              <a:t>‹#›</a:t>
            </a:fld>
            <a:endParaRPr lang="en-US"/>
          </a:p>
        </p:txBody>
      </p:sp>
    </p:spTree>
    <p:extLst>
      <p:ext uri="{BB962C8B-B14F-4D97-AF65-F5344CB8AC3E}">
        <p14:creationId xmlns:p14="http://schemas.microsoft.com/office/powerpoint/2010/main" val="15286988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20DA77-321A-C4DD-DC66-378BFD29F2BE}"/>
              </a:ext>
            </a:extLst>
          </p:cNvPr>
          <p:cNvSpPr txBox="1"/>
          <p:nvPr/>
        </p:nvSpPr>
        <p:spPr>
          <a:xfrm>
            <a:off x="0" y="557098"/>
            <a:ext cx="9144000" cy="1569660"/>
          </a:xfrm>
          <a:prstGeom prst="rect">
            <a:avLst/>
          </a:prstGeom>
          <a:solidFill>
            <a:schemeClr val="tx1"/>
          </a:solidFill>
          <a:effectLst>
            <a:softEdge rad="63500"/>
          </a:effectLst>
        </p:spPr>
        <p:txBody>
          <a:bodyPr wrap="square" rtlCol="0">
            <a:spAutoFit/>
          </a:bodyPr>
          <a:lstStyle/>
          <a:p>
            <a:pPr algn="ctr"/>
            <a:r>
              <a:rPr lang="en-US" sz="4800" dirty="0">
                <a:solidFill>
                  <a:schemeClr val="bg1"/>
                </a:solidFill>
                <a:latin typeface="Arial Narrow" panose="020B0606020202030204" pitchFamily="34" charset="0"/>
              </a:rPr>
              <a:t>What Fornication Is,</a:t>
            </a:r>
            <a:br>
              <a:rPr lang="en-US" sz="4800" dirty="0">
                <a:solidFill>
                  <a:schemeClr val="bg1"/>
                </a:solidFill>
                <a:latin typeface="Arial Narrow" panose="020B0606020202030204" pitchFamily="34" charset="0"/>
              </a:rPr>
            </a:br>
            <a:r>
              <a:rPr lang="en-US" sz="4800" dirty="0">
                <a:solidFill>
                  <a:schemeClr val="bg1"/>
                </a:solidFill>
                <a:latin typeface="Arial Narrow" panose="020B0606020202030204" pitchFamily="34" charset="0"/>
              </a:rPr>
              <a:t>Versus What It Is Not.</a:t>
            </a:r>
          </a:p>
        </p:txBody>
      </p:sp>
      <p:sp>
        <p:nvSpPr>
          <p:cNvPr id="7" name="TextBox 6">
            <a:extLst>
              <a:ext uri="{FF2B5EF4-FFF2-40B4-BE49-F238E27FC236}">
                <a16:creationId xmlns:a16="http://schemas.microsoft.com/office/drawing/2014/main" id="{D5AB0523-24EB-A4A0-08E2-C172AC03F70F}"/>
              </a:ext>
            </a:extLst>
          </p:cNvPr>
          <p:cNvSpPr txBox="1"/>
          <p:nvPr/>
        </p:nvSpPr>
        <p:spPr>
          <a:xfrm>
            <a:off x="4602" y="6108884"/>
            <a:ext cx="9144000" cy="695447"/>
          </a:xfrm>
          <a:prstGeom prst="rect">
            <a:avLst/>
          </a:prstGeom>
          <a:noFill/>
        </p:spPr>
        <p:txBody>
          <a:bodyPr wrap="square" rtlCol="0">
            <a:spAutoFit/>
          </a:bodyPr>
          <a:lstStyle/>
          <a:p>
            <a:pPr algn="ctr">
              <a:lnSpc>
                <a:spcPct val="107000"/>
              </a:lnSpc>
              <a:spcAft>
                <a:spcPts val="800"/>
              </a:spcAft>
            </a:pPr>
            <a:r>
              <a:rPr lang="en-US" sz="2000" b="1" dirty="0">
                <a:latin typeface="Arial Narrow" panose="020B0606020202030204" pitchFamily="34" charset="0"/>
              </a:rPr>
              <a:t>VERB </a:t>
            </a:r>
            <a:r>
              <a:rPr lang="en-US" sz="2000" b="1" i="1" dirty="0" err="1">
                <a:latin typeface="Arial Narrow" panose="020B0606020202030204" pitchFamily="34" charset="0"/>
              </a:rPr>
              <a:t>Ekporneuo</a:t>
            </a:r>
            <a:r>
              <a:rPr lang="en-US" sz="2000" b="1" i="1" dirty="0">
                <a:latin typeface="Arial Narrow" panose="020B0606020202030204" pitchFamily="34" charset="0"/>
              </a:rPr>
              <a:t> </a:t>
            </a:r>
            <a:r>
              <a:rPr lang="en-US" sz="2000" b="1" dirty="0">
                <a:latin typeface="Arial Narrow" panose="020B0606020202030204" pitchFamily="34" charset="0"/>
              </a:rPr>
              <a:t>(</a:t>
            </a:r>
            <a:r>
              <a:rPr lang="en-US" sz="2000" b="1" kern="100" dirty="0">
                <a:latin typeface="Arial Narrow" panose="020B0606020202030204" pitchFamily="34" charset="0"/>
                <a:ea typeface="Calibri" panose="020F0502020204030204" pitchFamily="34" charset="0"/>
                <a:cs typeface="Times New Roman" panose="02020603050405020304" pitchFamily="18" charset="0"/>
              </a:rPr>
              <a:t>Gk. No. 1608)</a:t>
            </a:r>
            <a:br>
              <a:rPr lang="en-US" kern="100" dirty="0">
                <a:latin typeface="Arial Narrow" panose="020B0606020202030204" pitchFamily="34" charset="0"/>
                <a:ea typeface="Calibri" panose="020F0502020204030204" pitchFamily="34" charset="0"/>
                <a:cs typeface="Times New Roman" panose="02020603050405020304" pitchFamily="18" charset="0"/>
              </a:rPr>
            </a:br>
            <a:r>
              <a:rPr lang="en-US" dirty="0">
                <a:latin typeface="Arial Narrow" panose="020B0606020202030204" pitchFamily="34" charset="0"/>
                <a:ea typeface="Calibri" panose="020F0502020204030204" pitchFamily="34" charset="0"/>
                <a:cs typeface="Times New Roman" panose="02020603050405020304" pitchFamily="18" charset="0"/>
              </a:rPr>
              <a:t>Jude 7</a:t>
            </a:r>
          </a:p>
        </p:txBody>
      </p:sp>
      <p:sp>
        <p:nvSpPr>
          <p:cNvPr id="8" name="Rectangle 7">
            <a:extLst>
              <a:ext uri="{FF2B5EF4-FFF2-40B4-BE49-F238E27FC236}">
                <a16:creationId xmlns:a16="http://schemas.microsoft.com/office/drawing/2014/main" id="{FF3C6419-2BC0-0019-ECA9-919B891FB381}"/>
              </a:ext>
            </a:extLst>
          </p:cNvPr>
          <p:cNvSpPr/>
          <p:nvPr/>
        </p:nvSpPr>
        <p:spPr>
          <a:xfrm>
            <a:off x="2565119" y="3868222"/>
            <a:ext cx="1410980"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DF37910-E379-B53E-8FBD-959CF6232C53}"/>
              </a:ext>
            </a:extLst>
          </p:cNvPr>
          <p:cNvSpPr/>
          <p:nvPr/>
        </p:nvSpPr>
        <p:spPr>
          <a:xfrm>
            <a:off x="6709025" y="2726080"/>
            <a:ext cx="1962364"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3A6B8E4-4CA4-B16C-931C-885D1F66DA2E}"/>
              </a:ext>
            </a:extLst>
          </p:cNvPr>
          <p:cNvSpPr/>
          <p:nvPr/>
        </p:nvSpPr>
        <p:spPr>
          <a:xfrm>
            <a:off x="3010330" y="4750085"/>
            <a:ext cx="1200363"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3E311B-A209-E907-DCC8-4BD98FB312E1}"/>
              </a:ext>
            </a:extLst>
          </p:cNvPr>
          <p:cNvSpPr/>
          <p:nvPr/>
        </p:nvSpPr>
        <p:spPr>
          <a:xfrm>
            <a:off x="1304820" y="5590849"/>
            <a:ext cx="1797979"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9428B29-D990-3EDA-FC2B-22E27458F161}"/>
              </a:ext>
            </a:extLst>
          </p:cNvPr>
          <p:cNvSpPr txBox="1"/>
          <p:nvPr/>
        </p:nvSpPr>
        <p:spPr>
          <a:xfrm>
            <a:off x="-1710" y="4396712"/>
            <a:ext cx="9144000" cy="695447"/>
          </a:xfrm>
          <a:prstGeom prst="rect">
            <a:avLst/>
          </a:prstGeom>
          <a:noFill/>
        </p:spPr>
        <p:txBody>
          <a:bodyPr wrap="square" rtlCol="0">
            <a:spAutoFit/>
          </a:bodyPr>
          <a:lstStyle/>
          <a:p>
            <a:pPr algn="ctr">
              <a:lnSpc>
                <a:spcPct val="107000"/>
              </a:lnSpc>
              <a:spcAft>
                <a:spcPts val="800"/>
              </a:spcAft>
            </a:pPr>
            <a:r>
              <a:rPr lang="en-US" sz="2000" b="1" dirty="0">
                <a:latin typeface="Arial Narrow" panose="020B0606020202030204" pitchFamily="34" charset="0"/>
              </a:rPr>
              <a:t>NOUN </a:t>
            </a:r>
            <a:r>
              <a:rPr lang="en-US" sz="2000" b="1" i="1" dirty="0">
                <a:latin typeface="Arial Narrow" panose="020B0606020202030204" pitchFamily="34" charset="0"/>
              </a:rPr>
              <a:t>Porne </a:t>
            </a:r>
            <a:r>
              <a:rPr lang="en-US" sz="2000" b="1" dirty="0">
                <a:latin typeface="Arial Narrow" panose="020B0606020202030204" pitchFamily="34" charset="0"/>
              </a:rPr>
              <a:t>(</a:t>
            </a:r>
            <a:r>
              <a:rPr lang="en-US" sz="2000" b="1" kern="100" dirty="0">
                <a:latin typeface="Arial Narrow" panose="020B0606020202030204" pitchFamily="34" charset="0"/>
                <a:ea typeface="Calibri" panose="020F0502020204030204" pitchFamily="34" charset="0"/>
                <a:cs typeface="Times New Roman" panose="02020603050405020304" pitchFamily="18" charset="0"/>
              </a:rPr>
              <a:t>Gk. No. 4204)</a:t>
            </a:r>
            <a:br>
              <a:rPr lang="en-US" sz="2000" b="1" kern="100" dirty="0">
                <a:latin typeface="Arial Narrow" panose="020B0606020202030204" pitchFamily="34" charset="0"/>
                <a:ea typeface="Calibri" panose="020F0502020204030204" pitchFamily="34" charset="0"/>
                <a:cs typeface="Times New Roman" panose="02020603050405020304" pitchFamily="18" charset="0"/>
              </a:rPr>
            </a:br>
            <a:r>
              <a:rPr lang="en-US" dirty="0">
                <a:latin typeface="Arial Narrow" panose="020B0606020202030204" pitchFamily="34" charset="0"/>
                <a:ea typeface="Calibri" panose="020F0502020204030204" pitchFamily="34" charset="0"/>
                <a:cs typeface="Times New Roman" panose="02020603050405020304" pitchFamily="18" charset="0"/>
              </a:rPr>
              <a:t>Mt. 21:31,32;</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dirty="0">
                <a:latin typeface="Arial Narrow" panose="020B0606020202030204" pitchFamily="34" charset="0"/>
                <a:ea typeface="Calibri" panose="020F0502020204030204" pitchFamily="34" charset="0"/>
                <a:cs typeface="Times New Roman" panose="02020603050405020304" pitchFamily="18" charset="0"/>
              </a:rPr>
              <a:t>Lk. 15:30;</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dirty="0">
                <a:latin typeface="Arial Narrow" panose="020B0606020202030204" pitchFamily="34" charset="0"/>
                <a:ea typeface="Calibri" panose="020F0502020204030204" pitchFamily="34" charset="0"/>
                <a:cs typeface="Times New Roman" panose="02020603050405020304" pitchFamily="18" charset="0"/>
              </a:rPr>
              <a:t>I</a:t>
            </a:r>
            <a:r>
              <a:rPr lang="en-US" sz="1200" dirty="0">
                <a:latin typeface="Arial Narrow" panose="020B0606020202030204" pitchFamily="34" charset="0"/>
                <a:ea typeface="Calibri" panose="020F0502020204030204" pitchFamily="34" charset="0"/>
                <a:cs typeface="Times New Roman" panose="02020603050405020304" pitchFamily="18" charset="0"/>
              </a:rPr>
              <a:t> </a:t>
            </a:r>
            <a:r>
              <a:rPr lang="en-US" dirty="0">
                <a:latin typeface="Arial Narrow" panose="020B0606020202030204" pitchFamily="34" charset="0"/>
                <a:ea typeface="Calibri" panose="020F0502020204030204" pitchFamily="34" charset="0"/>
                <a:cs typeface="Times New Roman" panose="02020603050405020304" pitchFamily="18" charset="0"/>
              </a:rPr>
              <a:t>Cor. 6:15, 16;</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dirty="0">
                <a:latin typeface="Arial Narrow" panose="020B0606020202030204" pitchFamily="34" charset="0"/>
                <a:ea typeface="Calibri" panose="020F0502020204030204" pitchFamily="34" charset="0"/>
                <a:cs typeface="Times New Roman" panose="02020603050405020304" pitchFamily="18" charset="0"/>
              </a:rPr>
              <a:t>Heb. 11:31;</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dirty="0">
                <a:latin typeface="Arial Narrow" panose="020B0606020202030204" pitchFamily="34" charset="0"/>
                <a:ea typeface="Calibri" panose="020F0502020204030204" pitchFamily="34" charset="0"/>
                <a:cs typeface="Times New Roman" panose="02020603050405020304" pitchFamily="18" charset="0"/>
              </a:rPr>
              <a:t>Jas. 2:25;</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dirty="0">
                <a:latin typeface="Arial Narrow" panose="020B0606020202030204" pitchFamily="34" charset="0"/>
                <a:ea typeface="Calibri" panose="020F0502020204030204" pitchFamily="34" charset="0"/>
                <a:cs typeface="Times New Roman" panose="02020603050405020304" pitchFamily="18" charset="0"/>
              </a:rPr>
              <a:t>Rev. 17:1,5,15,16;</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dirty="0">
                <a:latin typeface="Arial Narrow" panose="020B0606020202030204" pitchFamily="34" charset="0"/>
                <a:ea typeface="Calibri" panose="020F0502020204030204" pitchFamily="34" charset="0"/>
                <a:cs typeface="Times New Roman" panose="02020603050405020304" pitchFamily="18" charset="0"/>
              </a:rPr>
              <a:t>19:2</a:t>
            </a:r>
          </a:p>
        </p:txBody>
      </p:sp>
      <p:sp>
        <p:nvSpPr>
          <p:cNvPr id="3" name="TextBox 2">
            <a:extLst>
              <a:ext uri="{FF2B5EF4-FFF2-40B4-BE49-F238E27FC236}">
                <a16:creationId xmlns:a16="http://schemas.microsoft.com/office/drawing/2014/main" id="{A8658617-134B-E50B-2AF6-792EB8F01362}"/>
              </a:ext>
            </a:extLst>
          </p:cNvPr>
          <p:cNvSpPr txBox="1"/>
          <p:nvPr/>
        </p:nvSpPr>
        <p:spPr>
          <a:xfrm>
            <a:off x="0" y="2393882"/>
            <a:ext cx="9144000" cy="999248"/>
          </a:xfrm>
          <a:prstGeom prst="rect">
            <a:avLst/>
          </a:prstGeom>
          <a:noFill/>
        </p:spPr>
        <p:txBody>
          <a:bodyPr wrap="square" rtlCol="0">
            <a:spAutoFit/>
          </a:bodyPr>
          <a:lstStyle/>
          <a:p>
            <a:pPr algn="ctr">
              <a:lnSpc>
                <a:spcPct val="107000"/>
              </a:lnSpc>
              <a:spcAft>
                <a:spcPts val="800"/>
              </a:spcAft>
            </a:pPr>
            <a:r>
              <a:rPr lang="en-US" sz="2000" b="1" dirty="0">
                <a:latin typeface="Arial Narrow" panose="020B0606020202030204" pitchFamily="34" charset="0"/>
              </a:rPr>
              <a:t>NOUN</a:t>
            </a:r>
            <a:r>
              <a:rPr lang="en-US" sz="2000" b="1" i="1" dirty="0">
                <a:latin typeface="Arial Narrow" panose="020B0606020202030204" pitchFamily="34" charset="0"/>
              </a:rPr>
              <a:t> Pornia </a:t>
            </a:r>
            <a:r>
              <a:rPr lang="en-US" sz="2000" b="1" dirty="0">
                <a:latin typeface="Arial Narrow" panose="020B0606020202030204" pitchFamily="34" charset="0"/>
              </a:rPr>
              <a:t>(</a:t>
            </a:r>
            <a:r>
              <a:rPr lang="en-US" sz="2000" b="1" kern="100" dirty="0">
                <a:latin typeface="Arial Narrow" panose="020B0606020202030204" pitchFamily="34" charset="0"/>
                <a:ea typeface="Calibri" panose="020F0502020204030204" pitchFamily="34" charset="0"/>
                <a:cs typeface="Times New Roman" panose="02020603050405020304" pitchFamily="18" charset="0"/>
              </a:rPr>
              <a:t>Gk. No. 4202)</a:t>
            </a:r>
            <a:br>
              <a:rPr lang="en-US" sz="2000" b="1" kern="100" dirty="0">
                <a:latin typeface="Arial Narrow" panose="020B0606020202030204" pitchFamily="34" charset="0"/>
                <a:ea typeface="Calibri" panose="020F0502020204030204" pitchFamily="34" charset="0"/>
                <a:cs typeface="Times New Roman" panose="02020603050405020304" pitchFamily="18" charset="0"/>
              </a:rPr>
            </a:br>
            <a:r>
              <a:rPr lang="en-US" kern="100" dirty="0">
                <a:latin typeface="Arial Narrow" panose="020B0606020202030204" pitchFamily="34" charset="0"/>
                <a:ea typeface="Calibri" panose="020F0502020204030204" pitchFamily="34" charset="0"/>
                <a:cs typeface="Times New Roman" panose="02020603050405020304" pitchFamily="18" charset="0"/>
              </a:rPr>
              <a:t>Mt. 5:32; 15:19; 19:9; Mk. 7:21; Jn. 8:41; Acts 15:20, 29; 21:25; Rom. 1:29; I Cor. 5:1; 6:13, 18; 7:2;</a:t>
            </a:r>
            <a:br>
              <a:rPr lang="en-US" kern="100" dirty="0">
                <a:latin typeface="Arial Narrow" panose="020B0606020202030204" pitchFamily="34" charset="0"/>
                <a:ea typeface="Calibri" panose="020F0502020204030204" pitchFamily="34" charset="0"/>
                <a:cs typeface="Times New Roman" panose="02020603050405020304" pitchFamily="18" charset="0"/>
              </a:rPr>
            </a:br>
            <a:r>
              <a:rPr lang="en-US" kern="100" dirty="0">
                <a:latin typeface="Arial Narrow" panose="020B0606020202030204" pitchFamily="34" charset="0"/>
                <a:ea typeface="Calibri" panose="020F0502020204030204" pitchFamily="34" charset="0"/>
                <a:cs typeface="Times New Roman" panose="02020603050405020304" pitchFamily="18" charset="0"/>
              </a:rPr>
              <a:t>II Cor. 12:21; Gal. 5:19; Eph. 5:3; Col. 3:5; I Thess. 4:3; Rev. 2:21; 9:21; 14:8, 17:2, 4; 18:3; 19:2</a:t>
            </a:r>
            <a:endParaRPr lang="en-US"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BEA5C49-239F-1872-64F8-D5B6710D8451}"/>
              </a:ext>
            </a:extLst>
          </p:cNvPr>
          <p:cNvSpPr txBox="1"/>
          <p:nvPr/>
        </p:nvSpPr>
        <p:spPr>
          <a:xfrm>
            <a:off x="-1710" y="3536567"/>
            <a:ext cx="9144000" cy="702885"/>
          </a:xfrm>
          <a:prstGeom prst="rect">
            <a:avLst/>
          </a:prstGeom>
          <a:noFill/>
        </p:spPr>
        <p:txBody>
          <a:bodyPr wrap="square" rtlCol="0">
            <a:spAutoFit/>
          </a:bodyPr>
          <a:lstStyle/>
          <a:p>
            <a:pPr algn="ctr">
              <a:lnSpc>
                <a:spcPct val="107000"/>
              </a:lnSpc>
              <a:spcAft>
                <a:spcPts val="800"/>
              </a:spcAft>
            </a:pPr>
            <a:r>
              <a:rPr lang="en-US" sz="2000" b="1" dirty="0">
                <a:latin typeface="Arial Narrow" panose="020B0606020202030204" pitchFamily="34" charset="0"/>
              </a:rPr>
              <a:t>VERB</a:t>
            </a:r>
            <a:r>
              <a:rPr lang="en-US" sz="2000" b="1" i="1" dirty="0">
                <a:latin typeface="Arial Narrow" panose="020B0606020202030204" pitchFamily="34" charset="0"/>
              </a:rPr>
              <a:t> Porneuo</a:t>
            </a:r>
            <a:r>
              <a:rPr lang="en-US" sz="2000" i="1" dirty="0">
                <a:latin typeface="Arial Narrow" panose="020B0606020202030204" pitchFamily="34" charset="0"/>
              </a:rPr>
              <a:t> </a:t>
            </a:r>
            <a:r>
              <a:rPr lang="en-US" sz="2000" b="1" dirty="0">
                <a:latin typeface="Arial Narrow" panose="020B0606020202030204" pitchFamily="34" charset="0"/>
              </a:rPr>
              <a:t>(</a:t>
            </a:r>
            <a:r>
              <a:rPr lang="en-US" sz="2000" b="1" kern="100" dirty="0">
                <a:latin typeface="Arial Narrow" panose="020B0606020202030204" pitchFamily="34" charset="0"/>
                <a:ea typeface="Calibri" panose="020F0502020204030204" pitchFamily="34" charset="0"/>
                <a:cs typeface="Times New Roman" panose="02020603050405020304" pitchFamily="18" charset="0"/>
              </a:rPr>
              <a:t>Gk. No. 4203)</a:t>
            </a:r>
            <a:br>
              <a:rPr lang="en-US" sz="2000" b="1" kern="100" dirty="0">
                <a:latin typeface="Arial Narrow" panose="020B0606020202030204" pitchFamily="34" charset="0"/>
                <a:ea typeface="Calibri" panose="020F0502020204030204" pitchFamily="34" charset="0"/>
                <a:cs typeface="Times New Roman" panose="02020603050405020304" pitchFamily="18" charset="0"/>
              </a:rPr>
            </a:br>
            <a:r>
              <a:rPr lang="en-US" kern="100" dirty="0">
                <a:latin typeface="Arial Narrow" panose="020B0606020202030204" pitchFamily="34" charset="0"/>
                <a:ea typeface="Calibri" panose="020F0502020204030204" pitchFamily="34" charset="0"/>
                <a:cs typeface="Times New Roman" panose="02020603050405020304" pitchFamily="18" charset="0"/>
              </a:rPr>
              <a:t>I Cor. 6:18; 10:8; Rev. 2:14, 20; 17:2; 18:3, 18:9</a:t>
            </a:r>
            <a:endParaRPr lang="en-US"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40B06EB-1689-2171-453F-F2C31EB42DD4}"/>
              </a:ext>
            </a:extLst>
          </p:cNvPr>
          <p:cNvSpPr txBox="1"/>
          <p:nvPr/>
        </p:nvSpPr>
        <p:spPr>
          <a:xfrm>
            <a:off x="-3420" y="5250636"/>
            <a:ext cx="9144000" cy="695447"/>
          </a:xfrm>
          <a:prstGeom prst="rect">
            <a:avLst/>
          </a:prstGeom>
          <a:noFill/>
        </p:spPr>
        <p:txBody>
          <a:bodyPr wrap="square" rtlCol="0">
            <a:spAutoFit/>
          </a:bodyPr>
          <a:lstStyle/>
          <a:p>
            <a:pPr algn="ctr">
              <a:lnSpc>
                <a:spcPct val="107000"/>
              </a:lnSpc>
              <a:spcAft>
                <a:spcPts val="800"/>
              </a:spcAft>
            </a:pPr>
            <a:r>
              <a:rPr lang="en-US" sz="2000" b="1" dirty="0">
                <a:latin typeface="Arial Narrow" panose="020B0606020202030204" pitchFamily="34" charset="0"/>
              </a:rPr>
              <a:t>NOUN</a:t>
            </a:r>
            <a:r>
              <a:rPr lang="en-US" sz="2000" b="1" i="1" dirty="0">
                <a:latin typeface="Arial Narrow" panose="020B0606020202030204" pitchFamily="34" charset="0"/>
              </a:rPr>
              <a:t> Pornos </a:t>
            </a:r>
            <a:r>
              <a:rPr lang="en-US" sz="2000" b="1" dirty="0">
                <a:latin typeface="Arial Narrow" panose="020B0606020202030204" pitchFamily="34" charset="0"/>
              </a:rPr>
              <a:t>(</a:t>
            </a:r>
            <a:r>
              <a:rPr lang="en-US" sz="2000" b="1" kern="100" dirty="0">
                <a:latin typeface="Arial Narrow" panose="020B0606020202030204" pitchFamily="34" charset="0"/>
                <a:ea typeface="Calibri" panose="020F0502020204030204" pitchFamily="34" charset="0"/>
                <a:cs typeface="Times New Roman" panose="02020603050405020304" pitchFamily="18" charset="0"/>
              </a:rPr>
              <a:t>Gk. No. 4205)</a:t>
            </a:r>
            <a:br>
              <a:rPr lang="en-US" kern="100" dirty="0">
                <a:latin typeface="Arial Narrow" panose="020B0606020202030204" pitchFamily="34" charset="0"/>
                <a:ea typeface="Calibri" panose="020F0502020204030204" pitchFamily="34" charset="0"/>
                <a:cs typeface="Times New Roman" panose="02020603050405020304" pitchFamily="18" charset="0"/>
              </a:rPr>
            </a:br>
            <a:r>
              <a:rPr lang="en-US" dirty="0">
                <a:latin typeface="Arial Narrow" panose="020B0606020202030204" pitchFamily="34" charset="0"/>
                <a:ea typeface="Calibri" panose="020F0502020204030204" pitchFamily="34" charset="0"/>
                <a:cs typeface="Times New Roman" panose="02020603050405020304" pitchFamily="18" charset="0"/>
              </a:rPr>
              <a:t>I Cor. 5:9, 10, 11; 6:9; Eph. 5:5; I Tim. 1:10; Heb. 12:16; 13:4; Rev. 21:8; 22:15</a:t>
            </a:r>
          </a:p>
        </p:txBody>
      </p:sp>
    </p:spTree>
    <p:extLst>
      <p:ext uri="{BB962C8B-B14F-4D97-AF65-F5344CB8AC3E}">
        <p14:creationId xmlns:p14="http://schemas.microsoft.com/office/powerpoint/2010/main" val="38717883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Effect transition="in" filter="fade">
                                      <p:cBhvr>
                                        <p:cTn id="39" dur="500"/>
                                        <p:tgtEl>
                                          <p:spTgt spid="7"/>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Effect transition="in" filter="fade">
                                      <p:cBhvr>
                                        <p:cTn id="45" dur="500"/>
                                        <p:tgtEl>
                                          <p:spTgt spid="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p:cTn id="48" dur="500" fill="hold"/>
                                        <p:tgtEl>
                                          <p:spTgt spid="10"/>
                                        </p:tgtEl>
                                        <p:attrNameLst>
                                          <p:attrName>ppt_w</p:attrName>
                                        </p:attrNameLst>
                                      </p:cBhvr>
                                      <p:tavLst>
                                        <p:tav tm="0">
                                          <p:val>
                                            <p:fltVal val="0"/>
                                          </p:val>
                                        </p:tav>
                                        <p:tav tm="100000">
                                          <p:val>
                                            <p:strVal val="#ppt_w"/>
                                          </p:val>
                                        </p:tav>
                                      </p:tavLst>
                                    </p:anim>
                                    <p:anim calcmode="lin" valueType="num">
                                      <p:cBhvr>
                                        <p:cTn id="49" dur="500" fill="hold"/>
                                        <p:tgtEl>
                                          <p:spTgt spid="10"/>
                                        </p:tgtEl>
                                        <p:attrNameLst>
                                          <p:attrName>ppt_h</p:attrName>
                                        </p:attrNameLst>
                                      </p:cBhvr>
                                      <p:tavLst>
                                        <p:tav tm="0">
                                          <p:val>
                                            <p:fltVal val="0"/>
                                          </p:val>
                                        </p:tav>
                                        <p:tav tm="100000">
                                          <p:val>
                                            <p:strVal val="#ppt_h"/>
                                          </p:val>
                                        </p:tav>
                                      </p:tavLst>
                                    </p:anim>
                                    <p:animEffect transition="in" filter="fade">
                                      <p:cBhvr>
                                        <p:cTn id="50" dur="500"/>
                                        <p:tgtEl>
                                          <p:spTgt spid="10"/>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p:cTn id="53" dur="500" fill="hold"/>
                                        <p:tgtEl>
                                          <p:spTgt spid="11"/>
                                        </p:tgtEl>
                                        <p:attrNameLst>
                                          <p:attrName>ppt_w</p:attrName>
                                        </p:attrNameLst>
                                      </p:cBhvr>
                                      <p:tavLst>
                                        <p:tav tm="0">
                                          <p:val>
                                            <p:fltVal val="0"/>
                                          </p:val>
                                        </p:tav>
                                        <p:tav tm="100000">
                                          <p:val>
                                            <p:strVal val="#ppt_w"/>
                                          </p:val>
                                        </p:tav>
                                      </p:tavLst>
                                    </p:anim>
                                    <p:anim calcmode="lin" valueType="num">
                                      <p:cBhvr>
                                        <p:cTn id="54" dur="500" fill="hold"/>
                                        <p:tgtEl>
                                          <p:spTgt spid="11"/>
                                        </p:tgtEl>
                                        <p:attrNameLst>
                                          <p:attrName>ppt_h</p:attrName>
                                        </p:attrNameLst>
                                      </p:cBhvr>
                                      <p:tavLst>
                                        <p:tav tm="0">
                                          <p:val>
                                            <p:fltVal val="0"/>
                                          </p:val>
                                        </p:tav>
                                        <p:tav tm="100000">
                                          <p:val>
                                            <p:strVal val="#ppt_h"/>
                                          </p:val>
                                        </p:tav>
                                      </p:tavLst>
                                    </p:anim>
                                    <p:animEffect transition="in" filter="fade">
                                      <p:cBhvr>
                                        <p:cTn id="55" dur="500"/>
                                        <p:tgtEl>
                                          <p:spTgt spid="11"/>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12"/>
                                        </p:tgtEl>
                                        <p:attrNameLst>
                                          <p:attrName>style.visibility</p:attrName>
                                        </p:attrNameLst>
                                      </p:cBhvr>
                                      <p:to>
                                        <p:strVal val="visible"/>
                                      </p:to>
                                    </p:set>
                                    <p:anim calcmode="lin" valueType="num">
                                      <p:cBhvr>
                                        <p:cTn id="58" dur="500" fill="hold"/>
                                        <p:tgtEl>
                                          <p:spTgt spid="12"/>
                                        </p:tgtEl>
                                        <p:attrNameLst>
                                          <p:attrName>ppt_w</p:attrName>
                                        </p:attrNameLst>
                                      </p:cBhvr>
                                      <p:tavLst>
                                        <p:tav tm="0">
                                          <p:val>
                                            <p:fltVal val="0"/>
                                          </p:val>
                                        </p:tav>
                                        <p:tav tm="100000">
                                          <p:val>
                                            <p:strVal val="#ppt_w"/>
                                          </p:val>
                                        </p:tav>
                                      </p:tavLst>
                                    </p:anim>
                                    <p:anim calcmode="lin" valueType="num">
                                      <p:cBhvr>
                                        <p:cTn id="59" dur="500" fill="hold"/>
                                        <p:tgtEl>
                                          <p:spTgt spid="12"/>
                                        </p:tgtEl>
                                        <p:attrNameLst>
                                          <p:attrName>ppt_h</p:attrName>
                                        </p:attrNameLst>
                                      </p:cBhvr>
                                      <p:tavLst>
                                        <p:tav tm="0">
                                          <p:val>
                                            <p:fltVal val="0"/>
                                          </p:val>
                                        </p:tav>
                                        <p:tav tm="100000">
                                          <p:val>
                                            <p:strVal val="#ppt_h"/>
                                          </p:val>
                                        </p:tav>
                                      </p:tavLst>
                                    </p:anim>
                                    <p:animEffect transition="in" filter="fade">
                                      <p:cBhvr>
                                        <p:cTn id="6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8" grpId="0" animBg="1"/>
      <p:bldP spid="10" grpId="0" animBg="1"/>
      <p:bldP spid="11" grpId="0" animBg="1"/>
      <p:bldP spid="12" grpId="0" animBg="1"/>
      <p:bldP spid="5" grpId="0"/>
      <p:bldP spid="3" grpId="0"/>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18" name="TextBox 17">
            <a:extLst>
              <a:ext uri="{FF2B5EF4-FFF2-40B4-BE49-F238E27FC236}">
                <a16:creationId xmlns:a16="http://schemas.microsoft.com/office/drawing/2014/main" id="{92423C71-58AB-88FE-6F3C-93FF9AFC8355}"/>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20" name="TextBox 19">
            <a:extLst>
              <a:ext uri="{FF2B5EF4-FFF2-40B4-BE49-F238E27FC236}">
                <a16:creationId xmlns:a16="http://schemas.microsoft.com/office/drawing/2014/main" id="{C5B90CA0-0EFB-A6DB-33CC-F0D16CF4192B}"/>
              </a:ext>
            </a:extLst>
          </p:cNvPr>
          <p:cNvSpPr txBox="1"/>
          <p:nvPr/>
        </p:nvSpPr>
        <p:spPr>
          <a:xfrm>
            <a:off x="0" y="1491355"/>
            <a:ext cx="9144000" cy="1200329"/>
          </a:xfrm>
          <a:prstGeom prst="rect">
            <a:avLst/>
          </a:prstGeom>
          <a:noFill/>
          <a:effectLst>
            <a:softEdge rad="63500"/>
          </a:effectLst>
        </p:spPr>
        <p:txBody>
          <a:bodyPr wrap="square" rtlCol="0">
            <a:spAutoFit/>
          </a:bodyPr>
          <a:lstStyle/>
          <a:p>
            <a:pPr algn="just"/>
            <a:r>
              <a:rPr lang="en-US" sz="2400" b="1" u="sng" dirty="0">
                <a:latin typeface="Arial Narrow" panose="020B0606020202030204" pitchFamily="34" charset="0"/>
              </a:rPr>
              <a:t>I Cor. 5:1</a:t>
            </a:r>
            <a:r>
              <a:rPr lang="en-US" sz="2400" dirty="0">
                <a:latin typeface="Arial Narrow" panose="020B0606020202030204" pitchFamily="34" charset="0"/>
              </a:rPr>
              <a:t>, “It is reported commonly that there is </a:t>
            </a:r>
            <a:r>
              <a:rPr lang="en-US" sz="2400" b="1" dirty="0">
                <a:solidFill>
                  <a:srgbClr val="C00000"/>
                </a:solidFill>
                <a:latin typeface="Arial Narrow" panose="020B0606020202030204" pitchFamily="34" charset="0"/>
              </a:rPr>
              <a:t>FORNICATION</a:t>
            </a:r>
            <a:r>
              <a:rPr lang="en-US" sz="2400" b="1" dirty="0">
                <a:latin typeface="Arial Narrow" panose="020B0606020202030204" pitchFamily="34" charset="0"/>
              </a:rPr>
              <a:t> AMONG YOU</a:t>
            </a:r>
            <a:r>
              <a:rPr lang="en-US" sz="2400" dirty="0">
                <a:latin typeface="Arial Narrow" panose="020B0606020202030204" pitchFamily="34" charset="0"/>
              </a:rPr>
              <a:t>, and </a:t>
            </a:r>
            <a:r>
              <a:rPr lang="en-US" sz="2400" b="1" dirty="0">
                <a:solidFill>
                  <a:srgbClr val="C00000"/>
                </a:solidFill>
                <a:latin typeface="Arial Narrow" panose="020B0606020202030204" pitchFamily="34" charset="0"/>
              </a:rPr>
              <a:t>SUCH FORNICATION</a:t>
            </a:r>
            <a:r>
              <a:rPr lang="en-US" sz="2400" dirty="0">
                <a:solidFill>
                  <a:srgbClr val="C00000"/>
                </a:solidFill>
                <a:latin typeface="Arial Narrow" panose="020B0606020202030204" pitchFamily="34" charset="0"/>
              </a:rPr>
              <a:t> </a:t>
            </a:r>
            <a:r>
              <a:rPr lang="en-US" sz="2400" dirty="0">
                <a:latin typeface="Arial Narrow" panose="020B0606020202030204" pitchFamily="34" charset="0"/>
              </a:rPr>
              <a:t>as </a:t>
            </a:r>
            <a:r>
              <a:rPr lang="en-US" sz="2400" b="1" u="sng" dirty="0">
                <a:latin typeface="Arial Narrow" panose="020B0606020202030204" pitchFamily="34" charset="0"/>
              </a:rPr>
              <a:t>is not so much as named among the Gentiles</a:t>
            </a:r>
            <a:r>
              <a:rPr lang="en-US" sz="2400" dirty="0">
                <a:latin typeface="Arial Narrow" panose="020B0606020202030204" pitchFamily="34" charset="0"/>
              </a:rPr>
              <a:t>, </a:t>
            </a:r>
            <a:r>
              <a:rPr lang="en-US" sz="2400" b="1" dirty="0">
                <a:latin typeface="Arial Narrow" panose="020B0606020202030204" pitchFamily="34" charset="0"/>
              </a:rPr>
              <a:t>THAT</a:t>
            </a:r>
            <a:r>
              <a:rPr lang="en-US" sz="2400" dirty="0">
                <a:latin typeface="Arial Narrow" panose="020B0606020202030204" pitchFamily="34" charset="0"/>
              </a:rPr>
              <a:t> </a:t>
            </a:r>
            <a:r>
              <a:rPr lang="en-US" sz="2400" b="1" dirty="0">
                <a:latin typeface="Arial Narrow" panose="020B0606020202030204" pitchFamily="34" charset="0"/>
              </a:rPr>
              <a:t>ONE SHOULD </a:t>
            </a:r>
            <a:r>
              <a:rPr lang="en-US" sz="2400" b="1" u="sng" dirty="0">
                <a:latin typeface="Arial Narrow" panose="020B0606020202030204" pitchFamily="34" charset="0"/>
              </a:rPr>
              <a:t>HAVE</a:t>
            </a:r>
            <a:r>
              <a:rPr lang="en-US" sz="2400" b="1" dirty="0">
                <a:latin typeface="Arial Narrow" panose="020B0606020202030204" pitchFamily="34" charset="0"/>
              </a:rPr>
              <a:t> HIS FATHER’S WIFE</a:t>
            </a:r>
            <a:r>
              <a:rPr lang="en-US" sz="2400" dirty="0">
                <a:latin typeface="Arial Narrow" panose="020B0606020202030204" pitchFamily="34" charset="0"/>
              </a:rPr>
              <a:t>.”  </a:t>
            </a:r>
            <a:r>
              <a:rPr lang="en-US" sz="2400" b="1" u="sng" dirty="0">
                <a:latin typeface="Arial Narrow" panose="020B0606020202030204" pitchFamily="34" charset="0"/>
              </a:rPr>
              <a:t>Cf. vs. 9-11 </a:t>
            </a:r>
            <a:r>
              <a:rPr lang="en-US" sz="2000" u="sng" dirty="0">
                <a:latin typeface="Arial Narrow" panose="020B0606020202030204" pitchFamily="34" charset="0"/>
              </a:rPr>
              <a:t>(</a:t>
            </a:r>
            <a:r>
              <a:rPr lang="en-US" sz="2000" i="1" u="sng" dirty="0">
                <a:solidFill>
                  <a:srgbClr val="C00000"/>
                </a:solidFill>
                <a:latin typeface="Arial Narrow" panose="020B0606020202030204" pitchFamily="34" charset="0"/>
              </a:rPr>
              <a:t>Gk. No. </a:t>
            </a:r>
            <a:r>
              <a:rPr lang="en-US" sz="2000" u="sng" dirty="0">
                <a:solidFill>
                  <a:srgbClr val="C00000"/>
                </a:solidFill>
                <a:latin typeface="Arial Narrow" panose="020B0606020202030204" pitchFamily="34" charset="0"/>
              </a:rPr>
              <a:t>4205</a:t>
            </a:r>
            <a:r>
              <a:rPr lang="en-US" sz="2000" u="sng" dirty="0">
                <a:latin typeface="Arial Narrow" panose="020B0606020202030204" pitchFamily="34" charset="0"/>
              </a:rPr>
              <a:t>)</a:t>
            </a:r>
            <a:endParaRPr lang="en-US" sz="2400" u="sng" dirty="0">
              <a:latin typeface="Arial Narrow" panose="020B0606020202030204" pitchFamily="34" charset="0"/>
            </a:endParaRPr>
          </a:p>
        </p:txBody>
      </p:sp>
      <p:sp>
        <p:nvSpPr>
          <p:cNvPr id="21" name="TextBox 20">
            <a:extLst>
              <a:ext uri="{FF2B5EF4-FFF2-40B4-BE49-F238E27FC236}">
                <a16:creationId xmlns:a16="http://schemas.microsoft.com/office/drawing/2014/main" id="{E23D4900-0B9F-D7F2-3434-E5C99556109F}"/>
              </a:ext>
            </a:extLst>
          </p:cNvPr>
          <p:cNvSpPr txBox="1"/>
          <p:nvPr/>
        </p:nvSpPr>
        <p:spPr>
          <a:xfrm>
            <a:off x="-15404" y="4002329"/>
            <a:ext cx="9144000" cy="1200329"/>
          </a:xfrm>
          <a:prstGeom prst="rect">
            <a:avLst/>
          </a:prstGeom>
          <a:noFill/>
        </p:spPr>
        <p:txBody>
          <a:bodyPr wrap="square" rtlCol="0">
            <a:spAutoFit/>
          </a:bodyPr>
          <a:lstStyle/>
          <a:p>
            <a:pPr algn="just"/>
            <a:r>
              <a:rPr lang="en-US" sz="2400" b="1" u="sng" dirty="0">
                <a:latin typeface="Arial Narrow" panose="020B0606020202030204" pitchFamily="34" charset="0"/>
              </a:rPr>
              <a:t>Lev. 20:11</a:t>
            </a:r>
            <a:r>
              <a:rPr lang="en-US" sz="2400" dirty="0">
                <a:latin typeface="Arial Narrow" panose="020B0606020202030204" pitchFamily="34" charset="0"/>
              </a:rPr>
              <a:t>, “And </a:t>
            </a:r>
            <a:r>
              <a:rPr lang="en-US" sz="2400" b="1" dirty="0">
                <a:latin typeface="Arial Narrow" panose="020B0606020202030204" pitchFamily="34" charset="0"/>
              </a:rPr>
              <a:t>THE MAN THAT LIETH WITH HIS FATHER’S WIFE </a:t>
            </a:r>
            <a:r>
              <a:rPr lang="en-US" sz="2400" dirty="0">
                <a:latin typeface="Arial Narrow" panose="020B0606020202030204" pitchFamily="34" charset="0"/>
              </a:rPr>
              <a:t>hath uncovered his father’s nakedness: </a:t>
            </a:r>
            <a:r>
              <a:rPr lang="en-US" sz="2400" b="1" dirty="0">
                <a:latin typeface="Arial Narrow" panose="020B0606020202030204" pitchFamily="34" charset="0"/>
              </a:rPr>
              <a:t>BOTH OF THEM SHALL SURELY BE PUT TO DEATH</a:t>
            </a:r>
            <a:r>
              <a:rPr lang="en-US" sz="2400" dirty="0">
                <a:latin typeface="Arial Narrow" panose="020B0606020202030204" pitchFamily="34" charset="0"/>
              </a:rPr>
              <a:t>; their blood shall be upon them.”  </a:t>
            </a:r>
            <a:r>
              <a:rPr lang="en-US" sz="2400" b="1" u="sng" dirty="0">
                <a:latin typeface="Arial Narrow" panose="020B0606020202030204" pitchFamily="34" charset="0"/>
              </a:rPr>
              <a:t>Cf. 18:8</a:t>
            </a:r>
          </a:p>
        </p:txBody>
      </p:sp>
      <p:sp>
        <p:nvSpPr>
          <p:cNvPr id="22" name="TextBox 21">
            <a:extLst>
              <a:ext uri="{FF2B5EF4-FFF2-40B4-BE49-F238E27FC236}">
                <a16:creationId xmlns:a16="http://schemas.microsoft.com/office/drawing/2014/main" id="{8B433133-C12A-3698-DE19-364A129C4420}"/>
              </a:ext>
            </a:extLst>
          </p:cNvPr>
          <p:cNvSpPr txBox="1"/>
          <p:nvPr/>
        </p:nvSpPr>
        <p:spPr>
          <a:xfrm>
            <a:off x="-3420" y="2792744"/>
            <a:ext cx="9144000" cy="461665"/>
          </a:xfrm>
          <a:prstGeom prst="rect">
            <a:avLst/>
          </a:prstGeom>
          <a:noFill/>
        </p:spPr>
        <p:txBody>
          <a:bodyPr wrap="square" rtlCol="0">
            <a:spAutoFit/>
          </a:bodyPr>
          <a:lstStyle/>
          <a:p>
            <a:pPr algn="ctr"/>
            <a:r>
              <a:rPr lang="en-US" sz="2400" dirty="0">
                <a:latin typeface="Arial Narrow" panose="020B0606020202030204" pitchFamily="34" charset="0"/>
              </a:rPr>
              <a:t>This </a:t>
            </a:r>
            <a:r>
              <a:rPr lang="en-US" sz="2400" i="1" dirty="0">
                <a:latin typeface="Arial Narrow" panose="020B0606020202030204" pitchFamily="34" charset="0"/>
              </a:rPr>
              <a:t>Kind</a:t>
            </a:r>
            <a:r>
              <a:rPr lang="en-US" sz="2400" dirty="0">
                <a:latin typeface="Arial Narrow" panose="020B0606020202030204" pitchFamily="34" charset="0"/>
              </a:rPr>
              <a:t> Of Fornication Was A Great Reproach Upon The Lord’s Church!</a:t>
            </a:r>
          </a:p>
        </p:txBody>
      </p:sp>
      <p:sp>
        <p:nvSpPr>
          <p:cNvPr id="24" name="TextBox 23">
            <a:extLst>
              <a:ext uri="{FF2B5EF4-FFF2-40B4-BE49-F238E27FC236}">
                <a16:creationId xmlns:a16="http://schemas.microsoft.com/office/drawing/2014/main" id="{4BE5395D-ACB7-511E-253D-AEC49F801529}"/>
              </a:ext>
            </a:extLst>
          </p:cNvPr>
          <p:cNvSpPr txBox="1"/>
          <p:nvPr/>
        </p:nvSpPr>
        <p:spPr>
          <a:xfrm>
            <a:off x="-15404" y="3397209"/>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Unlawful Family Relations (O.T. Context Of Incest)</a:t>
            </a:r>
          </a:p>
        </p:txBody>
      </p:sp>
      <p:sp>
        <p:nvSpPr>
          <p:cNvPr id="4" name="TextBox 3">
            <a:extLst>
              <a:ext uri="{FF2B5EF4-FFF2-40B4-BE49-F238E27FC236}">
                <a16:creationId xmlns:a16="http://schemas.microsoft.com/office/drawing/2014/main" id="{3D26C8CC-14BF-7A45-8EF3-1953C0BE10C2}"/>
              </a:ext>
            </a:extLst>
          </p:cNvPr>
          <p:cNvSpPr txBox="1"/>
          <p:nvPr/>
        </p:nvSpPr>
        <p:spPr>
          <a:xfrm>
            <a:off x="0" y="6427863"/>
            <a:ext cx="9144000" cy="461665"/>
          </a:xfrm>
          <a:prstGeom prst="rect">
            <a:avLst/>
          </a:prstGeom>
          <a:noFill/>
        </p:spPr>
        <p:txBody>
          <a:bodyPr wrap="square" rtlCol="0">
            <a:spAutoFit/>
          </a:bodyPr>
          <a:lstStyle/>
          <a:p>
            <a:pPr algn="ctr"/>
            <a:r>
              <a:rPr lang="en-US" sz="2400" dirty="0">
                <a:latin typeface="Arial Narrow" panose="020B0606020202030204" pitchFamily="34" charset="0"/>
              </a:rPr>
              <a:t>Fornication Is Becoming One Flesh In An Unlawful Union</a:t>
            </a:r>
            <a:endParaRPr lang="en-US" sz="2400" dirty="0">
              <a:solidFill>
                <a:srgbClr val="000000"/>
              </a:solidFill>
              <a:latin typeface="Arial Narrow" panose="020B0606020202030204" pitchFamily="34" charset="0"/>
            </a:endParaRPr>
          </a:p>
        </p:txBody>
      </p:sp>
      <p:sp>
        <p:nvSpPr>
          <p:cNvPr id="3" name="TextBox 2">
            <a:extLst>
              <a:ext uri="{FF2B5EF4-FFF2-40B4-BE49-F238E27FC236}">
                <a16:creationId xmlns:a16="http://schemas.microsoft.com/office/drawing/2014/main" id="{AA67AD08-C09F-7BB1-5851-F6B2F745A04F}"/>
              </a:ext>
            </a:extLst>
          </p:cNvPr>
          <p:cNvSpPr txBox="1"/>
          <p:nvPr/>
        </p:nvSpPr>
        <p:spPr>
          <a:xfrm>
            <a:off x="1724" y="5427012"/>
            <a:ext cx="9144000" cy="830997"/>
          </a:xfrm>
          <a:prstGeom prst="rect">
            <a:avLst/>
          </a:prstGeom>
          <a:noFill/>
        </p:spPr>
        <p:txBody>
          <a:bodyPr wrap="square" rtlCol="0">
            <a:spAutoFit/>
          </a:bodyPr>
          <a:lstStyle/>
          <a:p>
            <a:pPr algn="just"/>
            <a:r>
              <a:rPr lang="en-US" sz="2400" b="1" u="sng" dirty="0">
                <a:latin typeface="Arial Narrow" panose="020B0606020202030204" pitchFamily="34" charset="0"/>
              </a:rPr>
              <a:t>Deut. 22:30</a:t>
            </a:r>
            <a:r>
              <a:rPr lang="en-US" sz="2400" dirty="0">
                <a:latin typeface="Arial Narrow" panose="020B0606020202030204" pitchFamily="34" charset="0"/>
              </a:rPr>
              <a:t>, “</a:t>
            </a:r>
            <a:r>
              <a:rPr lang="en-US" sz="2400" b="1" dirty="0">
                <a:latin typeface="Arial Narrow" panose="020B0606020202030204" pitchFamily="34" charset="0"/>
              </a:rPr>
              <a:t>A MAN SHALL NOT TAKE HIS FATHER’S WIFE</a:t>
            </a:r>
            <a:r>
              <a:rPr lang="en-US" sz="2400" dirty="0">
                <a:latin typeface="Arial Narrow" panose="020B0606020202030204" pitchFamily="34" charset="0"/>
              </a:rPr>
              <a:t>, nor discover his father’s skirt.”  </a:t>
            </a:r>
            <a:r>
              <a:rPr lang="en-US" sz="2400" b="1" u="sng" dirty="0">
                <a:latin typeface="Arial Narrow" panose="020B0606020202030204" pitchFamily="34" charset="0"/>
              </a:rPr>
              <a:t>Cf. 27:23</a:t>
            </a:r>
          </a:p>
        </p:txBody>
      </p:sp>
      <p:sp>
        <p:nvSpPr>
          <p:cNvPr id="2" name="Rectangle: Rounded Corners 1">
            <a:extLst>
              <a:ext uri="{FF2B5EF4-FFF2-40B4-BE49-F238E27FC236}">
                <a16:creationId xmlns:a16="http://schemas.microsoft.com/office/drawing/2014/main" id="{22B792EB-28C0-B98D-93D6-07BD3931B78A}"/>
              </a:ext>
            </a:extLst>
          </p:cNvPr>
          <p:cNvSpPr/>
          <p:nvPr/>
        </p:nvSpPr>
        <p:spPr>
          <a:xfrm>
            <a:off x="7346022" y="928640"/>
            <a:ext cx="1674701" cy="538848"/>
          </a:xfrm>
          <a:prstGeom prst="roundRect">
            <a:avLst/>
          </a:prstGeom>
          <a:noFill/>
          <a:ln>
            <a:noFill/>
          </a:ln>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i="1" dirty="0">
                <a:solidFill>
                  <a:srgbClr val="C00000"/>
                </a:solidFill>
                <a:latin typeface="Arial Narrow" panose="020B0606020202030204" pitchFamily="34" charset="0"/>
              </a:rPr>
              <a:t>Gk. No. </a:t>
            </a:r>
            <a:r>
              <a:rPr lang="en-US" sz="2000" dirty="0">
                <a:solidFill>
                  <a:srgbClr val="C00000"/>
                </a:solidFill>
                <a:latin typeface="Arial Narrow" panose="020B0606020202030204" pitchFamily="34" charset="0"/>
              </a:rPr>
              <a:t>4202</a:t>
            </a:r>
          </a:p>
        </p:txBody>
      </p:sp>
    </p:spTree>
    <p:extLst>
      <p:ext uri="{BB962C8B-B14F-4D97-AF65-F5344CB8AC3E}">
        <p14:creationId xmlns:p14="http://schemas.microsoft.com/office/powerpoint/2010/main" val="404013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fltVal val="0"/>
                                          </p:val>
                                        </p:tav>
                                        <p:tav tm="100000">
                                          <p:val>
                                            <p:strVal val="#ppt_h"/>
                                          </p:val>
                                        </p:tav>
                                      </p:tavLst>
                                    </p:anim>
                                    <p:animEffect transition="in" filter="fade">
                                      <p:cBhvr>
                                        <p:cTn id="26" dur="500"/>
                                        <p:tgtEl>
                                          <p:spTgt spid="22"/>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 calcmode="lin" valueType="num">
                                      <p:cBhvr>
                                        <p:cTn id="30" dur="500" fill="hold"/>
                                        <p:tgtEl>
                                          <p:spTgt spid="24"/>
                                        </p:tgtEl>
                                        <p:attrNameLst>
                                          <p:attrName>ppt_w</p:attrName>
                                        </p:attrNameLst>
                                      </p:cBhvr>
                                      <p:tavLst>
                                        <p:tav tm="0">
                                          <p:val>
                                            <p:fltVal val="0"/>
                                          </p:val>
                                        </p:tav>
                                        <p:tav tm="100000">
                                          <p:val>
                                            <p:strVal val="#ppt_w"/>
                                          </p:val>
                                        </p:tav>
                                      </p:tavLst>
                                    </p:anim>
                                    <p:anim calcmode="lin" valueType="num">
                                      <p:cBhvr>
                                        <p:cTn id="31" dur="500" fill="hold"/>
                                        <p:tgtEl>
                                          <p:spTgt spid="24"/>
                                        </p:tgtEl>
                                        <p:attrNameLst>
                                          <p:attrName>ppt_h</p:attrName>
                                        </p:attrNameLst>
                                      </p:cBhvr>
                                      <p:tavLst>
                                        <p:tav tm="0">
                                          <p:val>
                                            <p:fltVal val="0"/>
                                          </p:val>
                                        </p:tav>
                                        <p:tav tm="100000">
                                          <p:val>
                                            <p:strVal val="#ppt_h"/>
                                          </p:val>
                                        </p:tav>
                                      </p:tavLst>
                                    </p:anim>
                                    <p:animEffect transition="in" filter="fade">
                                      <p:cBhvr>
                                        <p:cTn id="32" dur="500"/>
                                        <p:tgtEl>
                                          <p:spTgt spid="24"/>
                                        </p:tgtEl>
                                      </p:cBhvr>
                                    </p:animEffect>
                                  </p:childTnLst>
                                </p:cTn>
                              </p:par>
                            </p:childTnLst>
                          </p:cTn>
                        </p:par>
                        <p:par>
                          <p:cTn id="33" fill="hold">
                            <p:stCondLst>
                              <p:cond delay="2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500" fill="hold"/>
                                        <p:tgtEl>
                                          <p:spTgt spid="3"/>
                                        </p:tgtEl>
                                        <p:attrNameLst>
                                          <p:attrName>ppt_w</p:attrName>
                                        </p:attrNameLst>
                                      </p:cBhvr>
                                      <p:tavLst>
                                        <p:tav tm="0">
                                          <p:val>
                                            <p:fltVal val="0"/>
                                          </p:val>
                                        </p:tav>
                                        <p:tav tm="100000">
                                          <p:val>
                                            <p:strVal val="#ppt_w"/>
                                          </p:val>
                                        </p:tav>
                                      </p:tavLst>
                                    </p:anim>
                                    <p:anim calcmode="lin" valueType="num">
                                      <p:cBhvr>
                                        <p:cTn id="43" dur="500" fill="hold"/>
                                        <p:tgtEl>
                                          <p:spTgt spid="3"/>
                                        </p:tgtEl>
                                        <p:attrNameLst>
                                          <p:attrName>ppt_h</p:attrName>
                                        </p:attrNameLst>
                                      </p:cBhvr>
                                      <p:tavLst>
                                        <p:tav tm="0">
                                          <p:val>
                                            <p:fltVal val="0"/>
                                          </p:val>
                                        </p:tav>
                                        <p:tav tm="100000">
                                          <p:val>
                                            <p:strVal val="#ppt_h"/>
                                          </p:val>
                                        </p:tav>
                                      </p:tavLst>
                                    </p:anim>
                                    <p:animEffect transition="in" filter="fade">
                                      <p:cBhvr>
                                        <p:cTn id="44" dur="500"/>
                                        <p:tgtEl>
                                          <p:spTgt spid="3"/>
                                        </p:tgtEl>
                                      </p:cBhvr>
                                    </p:animEffect>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
                                        </p:tgtEl>
                                        <p:attrNameLst>
                                          <p:attrName>style.visibility</p:attrName>
                                        </p:attrNameLst>
                                      </p:cBhvr>
                                      <p:to>
                                        <p:strVal val="visible"/>
                                      </p:to>
                                    </p:set>
                                    <p:anim calcmode="lin" valueType="num">
                                      <p:cBhvr>
                                        <p:cTn id="48" dur="500" fill="hold"/>
                                        <p:tgtEl>
                                          <p:spTgt spid="4"/>
                                        </p:tgtEl>
                                        <p:attrNameLst>
                                          <p:attrName>ppt_w</p:attrName>
                                        </p:attrNameLst>
                                      </p:cBhvr>
                                      <p:tavLst>
                                        <p:tav tm="0">
                                          <p:val>
                                            <p:fltVal val="0"/>
                                          </p:val>
                                        </p:tav>
                                        <p:tav tm="100000">
                                          <p:val>
                                            <p:strVal val="#ppt_w"/>
                                          </p:val>
                                        </p:tav>
                                      </p:tavLst>
                                    </p:anim>
                                    <p:anim calcmode="lin" valueType="num">
                                      <p:cBhvr>
                                        <p:cTn id="49" dur="500" fill="hold"/>
                                        <p:tgtEl>
                                          <p:spTgt spid="4"/>
                                        </p:tgtEl>
                                        <p:attrNameLst>
                                          <p:attrName>ppt_h</p:attrName>
                                        </p:attrNameLst>
                                      </p:cBhvr>
                                      <p:tavLst>
                                        <p:tav tm="0">
                                          <p:val>
                                            <p:fltVal val="0"/>
                                          </p:val>
                                        </p:tav>
                                        <p:tav tm="100000">
                                          <p:val>
                                            <p:strVal val="#ppt_h"/>
                                          </p:val>
                                        </p:tav>
                                      </p:tavLst>
                                    </p:anim>
                                    <p:animEffect transition="in" filter="fade">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P spid="21" grpId="0"/>
      <p:bldP spid="22" grpId="0"/>
      <p:bldP spid="24" grpId="0" animBg="1"/>
      <p:bldP spid="4" grpId="0"/>
      <p:bldP spid="3"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18" name="TextBox 17">
            <a:extLst>
              <a:ext uri="{FF2B5EF4-FFF2-40B4-BE49-F238E27FC236}">
                <a16:creationId xmlns:a16="http://schemas.microsoft.com/office/drawing/2014/main" id="{92423C71-58AB-88FE-6F3C-93FF9AFC8355}"/>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20" name="TextBox 19">
            <a:extLst>
              <a:ext uri="{FF2B5EF4-FFF2-40B4-BE49-F238E27FC236}">
                <a16:creationId xmlns:a16="http://schemas.microsoft.com/office/drawing/2014/main" id="{C5B90CA0-0EFB-A6DB-33CC-F0D16CF4192B}"/>
              </a:ext>
            </a:extLst>
          </p:cNvPr>
          <p:cNvSpPr txBox="1"/>
          <p:nvPr/>
        </p:nvSpPr>
        <p:spPr>
          <a:xfrm>
            <a:off x="0" y="1450257"/>
            <a:ext cx="9144000" cy="3046988"/>
          </a:xfrm>
          <a:prstGeom prst="rect">
            <a:avLst/>
          </a:prstGeom>
          <a:noFill/>
          <a:effectLst>
            <a:softEdge rad="63500"/>
          </a:effectLst>
        </p:spPr>
        <p:txBody>
          <a:bodyPr wrap="square" rtlCol="0">
            <a:spAutoFit/>
          </a:bodyPr>
          <a:lstStyle/>
          <a:p>
            <a:pPr algn="just"/>
            <a:r>
              <a:rPr lang="en-US" sz="2400" b="1" u="sng" dirty="0">
                <a:latin typeface="Arial Narrow" panose="020B0606020202030204" pitchFamily="34" charset="0"/>
              </a:rPr>
              <a:t>I Cor. 6:9-13</a:t>
            </a:r>
            <a:r>
              <a:rPr lang="en-US" sz="2400" dirty="0">
                <a:latin typeface="Arial Narrow" panose="020B0606020202030204" pitchFamily="34" charset="0"/>
              </a:rPr>
              <a:t>, “Know ye not that the unrighteous shall not inherit the kingdom of God? Be not deceived: neither </a:t>
            </a:r>
            <a:r>
              <a:rPr lang="en-US" sz="2400" b="1" dirty="0">
                <a:solidFill>
                  <a:srgbClr val="C00000"/>
                </a:solidFill>
                <a:latin typeface="Arial Narrow" panose="020B0606020202030204" pitchFamily="34" charset="0"/>
              </a:rPr>
              <a:t>FORNICATORS</a:t>
            </a:r>
            <a:r>
              <a:rPr lang="en-US" sz="2400" dirty="0">
                <a:latin typeface="Arial Narrow" panose="020B0606020202030204" pitchFamily="34" charset="0"/>
              </a:rPr>
              <a:t>, nor </a:t>
            </a:r>
            <a:r>
              <a:rPr lang="en-US" sz="2400" b="1" dirty="0">
                <a:latin typeface="Arial Narrow" panose="020B0606020202030204" pitchFamily="34" charset="0"/>
              </a:rPr>
              <a:t>IDOLATERS</a:t>
            </a:r>
            <a:r>
              <a:rPr lang="en-US" sz="2400" dirty="0">
                <a:latin typeface="Arial Narrow" panose="020B0606020202030204" pitchFamily="34" charset="0"/>
              </a:rPr>
              <a:t>, nor </a:t>
            </a:r>
            <a:r>
              <a:rPr lang="en-US" sz="2400" b="1" dirty="0">
                <a:latin typeface="Arial Narrow" panose="020B0606020202030204" pitchFamily="34" charset="0"/>
              </a:rPr>
              <a:t>ADULTERERS</a:t>
            </a:r>
            <a:r>
              <a:rPr lang="en-US" sz="2400" dirty="0">
                <a:latin typeface="Arial Narrow" panose="020B0606020202030204" pitchFamily="34" charset="0"/>
              </a:rPr>
              <a:t>, nor </a:t>
            </a:r>
            <a:r>
              <a:rPr lang="en-US" sz="2400" b="1" dirty="0">
                <a:latin typeface="Arial Narrow" panose="020B0606020202030204" pitchFamily="34" charset="0"/>
              </a:rPr>
              <a:t>EFFEMINATE</a:t>
            </a:r>
            <a:r>
              <a:rPr lang="en-US" sz="2400" dirty="0">
                <a:latin typeface="Arial Narrow" panose="020B0606020202030204" pitchFamily="34" charset="0"/>
              </a:rPr>
              <a:t>, nor </a:t>
            </a:r>
            <a:r>
              <a:rPr lang="en-US" sz="2400" b="1" dirty="0">
                <a:latin typeface="Arial Narrow" panose="020B0606020202030204" pitchFamily="34" charset="0"/>
              </a:rPr>
              <a:t>ABUSERS OF THEMSELVES WITH MANKIND </a:t>
            </a:r>
            <a:r>
              <a:rPr lang="en-US" sz="2400" dirty="0">
                <a:latin typeface="Arial Narrow" panose="020B0606020202030204" pitchFamily="34" charset="0"/>
              </a:rPr>
              <a:t>(</a:t>
            </a:r>
            <a:r>
              <a:rPr lang="en-US" sz="2400" u="sng" dirty="0">
                <a:latin typeface="Arial Narrow" panose="020B0606020202030204" pitchFamily="34" charset="0"/>
              </a:rPr>
              <a:t>NKJV</a:t>
            </a:r>
            <a:r>
              <a:rPr lang="en-US" sz="2400" dirty="0">
                <a:latin typeface="Arial Narrow" panose="020B0606020202030204" pitchFamily="34" charset="0"/>
              </a:rPr>
              <a:t>, </a:t>
            </a:r>
            <a:r>
              <a:rPr lang="en-US" sz="2400" i="1" dirty="0">
                <a:latin typeface="Arial Narrow" panose="020B0606020202030204" pitchFamily="34" charset="0"/>
              </a:rPr>
              <a:t>“nor </a:t>
            </a:r>
            <a:r>
              <a:rPr lang="en-US" sz="2400" b="1" i="1" dirty="0">
                <a:latin typeface="Arial Narrow" panose="020B0606020202030204" pitchFamily="34" charset="0"/>
              </a:rPr>
              <a:t>HOMOSEXUALS</a:t>
            </a:r>
            <a:r>
              <a:rPr lang="en-US" sz="2400" i="1" dirty="0">
                <a:latin typeface="Arial Narrow" panose="020B0606020202030204" pitchFamily="34" charset="0"/>
              </a:rPr>
              <a:t>, nor </a:t>
            </a:r>
            <a:r>
              <a:rPr lang="en-US" sz="2400" b="1" i="1" dirty="0">
                <a:latin typeface="Arial Narrow" panose="020B0606020202030204" pitchFamily="34" charset="0"/>
              </a:rPr>
              <a:t>SODOMITES</a:t>
            </a:r>
            <a:r>
              <a:rPr lang="en-US" sz="2400" i="1" dirty="0">
                <a:latin typeface="Arial Narrow" panose="020B0606020202030204" pitchFamily="34" charset="0"/>
              </a:rPr>
              <a:t>;” </a:t>
            </a:r>
            <a:r>
              <a:rPr lang="en-US" sz="2400" dirty="0" err="1">
                <a:latin typeface="Arial Narrow" panose="020B0606020202030204" pitchFamily="34" charset="0"/>
              </a:rPr>
              <a:t>jb</a:t>
            </a:r>
            <a:r>
              <a:rPr lang="en-US" sz="2400" dirty="0">
                <a:latin typeface="Arial Narrow" panose="020B0606020202030204" pitchFamily="34" charset="0"/>
              </a:rPr>
              <a:t>), 10 Nor thieves, nor covetous, nor drunkards, nor revilers, nor extortioners, shall inherit the kingdom of God….13  </a:t>
            </a:r>
            <a:r>
              <a:rPr lang="en-US" sz="2400" b="1" dirty="0">
                <a:latin typeface="Arial Narrow" panose="020B0606020202030204" pitchFamily="34" charset="0"/>
              </a:rPr>
              <a:t>MEATS</a:t>
            </a:r>
            <a:r>
              <a:rPr lang="en-US" sz="2400" dirty="0">
                <a:latin typeface="Arial Narrow" panose="020B0606020202030204" pitchFamily="34" charset="0"/>
              </a:rPr>
              <a:t> for </a:t>
            </a:r>
            <a:r>
              <a:rPr lang="en-US" sz="2400" b="1" dirty="0">
                <a:latin typeface="Arial Narrow" panose="020B0606020202030204" pitchFamily="34" charset="0"/>
              </a:rPr>
              <a:t>The Belly</a:t>
            </a:r>
            <a:r>
              <a:rPr lang="en-US" sz="2400" dirty="0">
                <a:latin typeface="Arial Narrow" panose="020B0606020202030204" pitchFamily="34" charset="0"/>
              </a:rPr>
              <a:t>, and </a:t>
            </a:r>
            <a:r>
              <a:rPr lang="en-US" sz="2400" b="1" dirty="0">
                <a:latin typeface="Arial Narrow" panose="020B0606020202030204" pitchFamily="34" charset="0"/>
              </a:rPr>
              <a:t>THE BELLY </a:t>
            </a:r>
            <a:r>
              <a:rPr lang="en-US" sz="2400" dirty="0">
                <a:latin typeface="Arial Narrow" panose="020B0606020202030204" pitchFamily="34" charset="0"/>
              </a:rPr>
              <a:t>for </a:t>
            </a:r>
            <a:r>
              <a:rPr lang="en-US" sz="2400" b="1" dirty="0">
                <a:latin typeface="Arial Narrow" panose="020B0606020202030204" pitchFamily="34" charset="0"/>
              </a:rPr>
              <a:t>Meats</a:t>
            </a:r>
            <a:r>
              <a:rPr lang="en-US" sz="2400" dirty="0">
                <a:latin typeface="Arial Narrow" panose="020B0606020202030204" pitchFamily="34" charset="0"/>
              </a:rPr>
              <a:t>: but </a:t>
            </a:r>
            <a:r>
              <a:rPr lang="en-US" sz="2400" b="1" dirty="0">
                <a:latin typeface="Arial Narrow" panose="020B0606020202030204" pitchFamily="34" charset="0"/>
              </a:rPr>
              <a:t>God shall destroy both IT </a:t>
            </a:r>
            <a:r>
              <a:rPr lang="en-US" sz="2400" dirty="0">
                <a:latin typeface="Arial Narrow" panose="020B0606020202030204" pitchFamily="34" charset="0"/>
              </a:rPr>
              <a:t>and </a:t>
            </a:r>
            <a:r>
              <a:rPr lang="en-US" sz="2400" b="1" dirty="0">
                <a:latin typeface="Arial Narrow" panose="020B0606020202030204" pitchFamily="34" charset="0"/>
              </a:rPr>
              <a:t>THEM</a:t>
            </a:r>
            <a:r>
              <a:rPr lang="en-US" sz="2400" dirty="0">
                <a:latin typeface="Arial Narrow" panose="020B0606020202030204" pitchFamily="34" charset="0"/>
              </a:rPr>
              <a:t>. Now </a:t>
            </a:r>
            <a:r>
              <a:rPr lang="en-US" sz="2400" b="1" dirty="0">
                <a:latin typeface="Arial Narrow" panose="020B0606020202030204" pitchFamily="34" charset="0"/>
              </a:rPr>
              <a:t>THE BODY IS NOT FOR </a:t>
            </a:r>
            <a:r>
              <a:rPr lang="en-US" sz="2400" b="1" dirty="0">
                <a:solidFill>
                  <a:srgbClr val="C00000"/>
                </a:solidFill>
                <a:latin typeface="Arial Narrow" panose="020B0606020202030204" pitchFamily="34" charset="0"/>
              </a:rPr>
              <a:t>FORNICATION</a:t>
            </a:r>
            <a:r>
              <a:rPr lang="en-US" sz="2400" dirty="0">
                <a:latin typeface="Arial Narrow" panose="020B0606020202030204" pitchFamily="34" charset="0"/>
              </a:rPr>
              <a:t>, but for </a:t>
            </a:r>
            <a:r>
              <a:rPr lang="en-US" sz="2400" b="1" dirty="0">
                <a:latin typeface="Arial Narrow" panose="020B0606020202030204" pitchFamily="34" charset="0"/>
              </a:rPr>
              <a:t>The Lord</a:t>
            </a:r>
            <a:r>
              <a:rPr lang="en-US" sz="2400" dirty="0">
                <a:latin typeface="Arial Narrow" panose="020B0606020202030204" pitchFamily="34" charset="0"/>
              </a:rPr>
              <a:t>; and </a:t>
            </a:r>
            <a:r>
              <a:rPr lang="en-US" sz="2400" b="1" dirty="0">
                <a:latin typeface="Arial Narrow" panose="020B0606020202030204" pitchFamily="34" charset="0"/>
              </a:rPr>
              <a:t>The Lord </a:t>
            </a:r>
            <a:r>
              <a:rPr lang="en-US" sz="2400" dirty="0">
                <a:latin typeface="Arial Narrow" panose="020B0606020202030204" pitchFamily="34" charset="0"/>
              </a:rPr>
              <a:t>for </a:t>
            </a:r>
            <a:r>
              <a:rPr lang="en-US" sz="2400" b="1" dirty="0">
                <a:latin typeface="Arial Narrow" panose="020B0606020202030204" pitchFamily="34" charset="0"/>
              </a:rPr>
              <a:t>The Body</a:t>
            </a:r>
            <a:r>
              <a:rPr lang="en-US" sz="2400" dirty="0">
                <a:latin typeface="Arial Narrow" panose="020B0606020202030204" pitchFamily="34" charset="0"/>
              </a:rPr>
              <a:t>.”</a:t>
            </a:r>
          </a:p>
        </p:txBody>
      </p:sp>
      <p:sp>
        <p:nvSpPr>
          <p:cNvPr id="4" name="TextBox 3">
            <a:extLst>
              <a:ext uri="{FF2B5EF4-FFF2-40B4-BE49-F238E27FC236}">
                <a16:creationId xmlns:a16="http://schemas.microsoft.com/office/drawing/2014/main" id="{F03F03D0-908C-7CCC-348E-F2A34D04F8E8}"/>
              </a:ext>
            </a:extLst>
          </p:cNvPr>
          <p:cNvSpPr txBox="1"/>
          <p:nvPr/>
        </p:nvSpPr>
        <p:spPr>
          <a:xfrm>
            <a:off x="0" y="6427863"/>
            <a:ext cx="9144000" cy="461665"/>
          </a:xfrm>
          <a:prstGeom prst="rect">
            <a:avLst/>
          </a:prstGeom>
          <a:noFill/>
        </p:spPr>
        <p:txBody>
          <a:bodyPr wrap="square" rtlCol="0">
            <a:spAutoFit/>
          </a:bodyPr>
          <a:lstStyle/>
          <a:p>
            <a:pPr algn="ctr"/>
            <a:r>
              <a:rPr lang="en-US" sz="2400" dirty="0">
                <a:latin typeface="Arial Narrow" panose="020B0606020202030204" pitchFamily="34" charset="0"/>
              </a:rPr>
              <a:t>Fornication Is Becoming One Flesh In An Unlawful Union</a:t>
            </a:r>
            <a:endParaRPr lang="en-US" sz="2400" dirty="0">
              <a:solidFill>
                <a:srgbClr val="000000"/>
              </a:solidFill>
              <a:latin typeface="Arial Narrow" panose="020B0606020202030204" pitchFamily="34" charset="0"/>
            </a:endParaRPr>
          </a:p>
        </p:txBody>
      </p:sp>
      <p:sp>
        <p:nvSpPr>
          <p:cNvPr id="3" name="TextBox 2">
            <a:extLst>
              <a:ext uri="{FF2B5EF4-FFF2-40B4-BE49-F238E27FC236}">
                <a16:creationId xmlns:a16="http://schemas.microsoft.com/office/drawing/2014/main" id="{21376283-045B-4140-1A5E-ED2AEF834D73}"/>
              </a:ext>
            </a:extLst>
          </p:cNvPr>
          <p:cNvSpPr txBox="1"/>
          <p:nvPr/>
        </p:nvSpPr>
        <p:spPr>
          <a:xfrm>
            <a:off x="-2873" y="4485222"/>
            <a:ext cx="9144000" cy="830997"/>
          </a:xfrm>
          <a:prstGeom prst="rect">
            <a:avLst/>
          </a:prstGeom>
          <a:noFill/>
        </p:spPr>
        <p:txBody>
          <a:bodyPr wrap="square" rtlCol="0">
            <a:spAutoFit/>
          </a:bodyPr>
          <a:lstStyle/>
          <a:p>
            <a:pPr algn="ctr"/>
            <a:r>
              <a:rPr lang="en-US" sz="2400" dirty="0">
                <a:latin typeface="Arial Narrow" panose="020B0606020202030204" pitchFamily="34" charset="0"/>
              </a:rPr>
              <a:t>Although </a:t>
            </a:r>
            <a:r>
              <a:rPr lang="en-US" sz="2400" b="1" i="1" u="sng" dirty="0">
                <a:latin typeface="Arial Narrow" panose="020B0606020202030204" pitchFamily="34" charset="0"/>
              </a:rPr>
              <a:t>Specific</a:t>
            </a:r>
            <a:r>
              <a:rPr lang="en-US" sz="2400" dirty="0">
                <a:latin typeface="Arial Narrow" panose="020B0606020202030204" pitchFamily="34" charset="0"/>
              </a:rPr>
              <a:t> One Flesh</a:t>
            </a:r>
            <a:r>
              <a:rPr lang="en-US" sz="2400" i="1" dirty="0">
                <a:latin typeface="Arial Narrow" panose="020B0606020202030204" pitchFamily="34" charset="0"/>
              </a:rPr>
              <a:t> </a:t>
            </a:r>
            <a:r>
              <a:rPr lang="en-US" sz="2400" dirty="0">
                <a:latin typeface="Arial Narrow" panose="020B0606020202030204" pitchFamily="34" charset="0"/>
              </a:rPr>
              <a:t>Sins May Be Stated Along With Fornication,</a:t>
            </a:r>
            <a:br>
              <a:rPr lang="en-US" sz="2400" dirty="0">
                <a:latin typeface="Arial Narrow" panose="020B0606020202030204" pitchFamily="34" charset="0"/>
              </a:rPr>
            </a:br>
            <a:r>
              <a:rPr lang="en-US" sz="2400" dirty="0">
                <a:latin typeface="Arial Narrow" panose="020B0606020202030204" pitchFamily="34" charset="0"/>
              </a:rPr>
              <a:t>Does Not Mean That They Are Not </a:t>
            </a:r>
            <a:r>
              <a:rPr lang="en-US" sz="2400" i="1" dirty="0">
                <a:latin typeface="Arial Narrow" panose="020B0606020202030204" pitchFamily="34" charset="0"/>
              </a:rPr>
              <a:t>Incorporated</a:t>
            </a:r>
            <a:r>
              <a:rPr lang="en-US" sz="2400" dirty="0">
                <a:latin typeface="Arial Narrow" panose="020B0606020202030204" pitchFamily="34" charset="0"/>
              </a:rPr>
              <a:t> Within Fornication </a:t>
            </a:r>
            <a:r>
              <a:rPr lang="en-US" sz="2400" i="1" dirty="0">
                <a:latin typeface="Arial Narrow" panose="020B0606020202030204" pitchFamily="34" charset="0"/>
              </a:rPr>
              <a:t>(</a:t>
            </a:r>
            <a:r>
              <a:rPr lang="en-US" sz="2400" b="1" i="1" u="sng" dirty="0">
                <a:latin typeface="Arial Narrow" panose="020B0606020202030204" pitchFamily="34" charset="0"/>
              </a:rPr>
              <a:t>Generic</a:t>
            </a:r>
            <a:r>
              <a:rPr lang="en-US" sz="2400" dirty="0">
                <a:latin typeface="Arial Narrow" panose="020B0606020202030204" pitchFamily="34" charset="0"/>
              </a:rPr>
              <a:t>).</a:t>
            </a:r>
          </a:p>
        </p:txBody>
      </p:sp>
      <p:sp>
        <p:nvSpPr>
          <p:cNvPr id="2" name="TextBox 1">
            <a:extLst>
              <a:ext uri="{FF2B5EF4-FFF2-40B4-BE49-F238E27FC236}">
                <a16:creationId xmlns:a16="http://schemas.microsoft.com/office/drawing/2014/main" id="{3251C3A1-3E19-7CC9-A548-E4781B7A8FCD}"/>
              </a:ext>
            </a:extLst>
          </p:cNvPr>
          <p:cNvSpPr txBox="1"/>
          <p:nvPr/>
        </p:nvSpPr>
        <p:spPr>
          <a:xfrm>
            <a:off x="-4583" y="5325993"/>
            <a:ext cx="9144000" cy="830997"/>
          </a:xfrm>
          <a:prstGeom prst="rect">
            <a:avLst/>
          </a:prstGeom>
          <a:noFill/>
        </p:spPr>
        <p:txBody>
          <a:bodyPr wrap="square" rtlCol="0">
            <a:spAutoFit/>
          </a:bodyPr>
          <a:lstStyle/>
          <a:p>
            <a:pPr algn="ctr"/>
            <a:r>
              <a:rPr lang="en-US" sz="2400" dirty="0">
                <a:latin typeface="Arial Narrow" panose="020B0606020202030204" pitchFamily="34" charset="0"/>
              </a:rPr>
              <a:t>Any</a:t>
            </a:r>
            <a:r>
              <a:rPr lang="en-US" sz="1200" dirty="0">
                <a:latin typeface="Arial Narrow" panose="020B0606020202030204" pitchFamily="34" charset="0"/>
              </a:rPr>
              <a:t> </a:t>
            </a:r>
            <a:r>
              <a:rPr lang="en-US" sz="2400" dirty="0">
                <a:latin typeface="Arial Narrow" panose="020B0606020202030204" pitchFamily="34" charset="0"/>
              </a:rPr>
              <a:t>/</a:t>
            </a:r>
            <a:r>
              <a:rPr lang="en-US" sz="1200" dirty="0">
                <a:latin typeface="Arial Narrow" panose="020B0606020202030204" pitchFamily="34" charset="0"/>
              </a:rPr>
              <a:t> </a:t>
            </a:r>
            <a:r>
              <a:rPr lang="en-US" sz="2400" dirty="0">
                <a:latin typeface="Arial Narrow" panose="020B0606020202030204" pitchFamily="34" charset="0"/>
              </a:rPr>
              <a:t>Every </a:t>
            </a:r>
            <a:r>
              <a:rPr lang="en-US" sz="2400" u="sng" dirty="0">
                <a:latin typeface="Arial Narrow" panose="020B0606020202030204" pitchFamily="34" charset="0"/>
              </a:rPr>
              <a:t>Un</a:t>
            </a:r>
            <a:r>
              <a:rPr lang="en-US" sz="2400" dirty="0">
                <a:latin typeface="Arial Narrow" panose="020B0606020202030204" pitchFamily="34" charset="0"/>
              </a:rPr>
              <a:t>lawful </a:t>
            </a:r>
            <a:r>
              <a:rPr lang="en-US" sz="2400" b="1" i="1" dirty="0">
                <a:latin typeface="Arial Narrow" panose="020B0606020202030204" pitchFamily="34" charset="0"/>
              </a:rPr>
              <a:t>Physical</a:t>
            </a:r>
            <a:r>
              <a:rPr lang="en-US" sz="2400" b="1" dirty="0">
                <a:latin typeface="Arial Narrow" panose="020B0606020202030204" pitchFamily="34" charset="0"/>
              </a:rPr>
              <a:t> </a:t>
            </a:r>
            <a:r>
              <a:rPr lang="en-US" sz="2400" b="1" i="1" dirty="0">
                <a:latin typeface="Arial Narrow" panose="020B0606020202030204" pitchFamily="34" charset="0"/>
              </a:rPr>
              <a:t>Union</a:t>
            </a:r>
            <a:r>
              <a:rPr lang="en-US" sz="2400" dirty="0">
                <a:latin typeface="Arial Narrow" panose="020B0606020202030204" pitchFamily="34" charset="0"/>
              </a:rPr>
              <a:t> With Our “</a:t>
            </a:r>
            <a:r>
              <a:rPr lang="en-US" sz="2400" b="1" dirty="0">
                <a:latin typeface="Arial Narrow" panose="020B0606020202030204" pitchFamily="34" charset="0"/>
              </a:rPr>
              <a:t>BODY</a:t>
            </a:r>
            <a:r>
              <a:rPr lang="en-US" sz="2400" dirty="0">
                <a:latin typeface="Arial Narrow" panose="020B0606020202030204" pitchFamily="34" charset="0"/>
              </a:rPr>
              <a:t>” Equates To Fornication!</a:t>
            </a:r>
            <a:br>
              <a:rPr lang="en-US" sz="2400" dirty="0">
                <a:latin typeface="Arial Narrow" panose="020B0606020202030204" pitchFamily="34" charset="0"/>
              </a:rPr>
            </a:br>
            <a:r>
              <a:rPr lang="en-US" sz="2400" dirty="0">
                <a:latin typeface="Arial Narrow" panose="020B0606020202030204" pitchFamily="34" charset="0"/>
              </a:rPr>
              <a:t>Likewise, Any</a:t>
            </a:r>
            <a:r>
              <a:rPr lang="en-US" sz="1200" dirty="0">
                <a:latin typeface="Arial Narrow" panose="020B0606020202030204" pitchFamily="34" charset="0"/>
              </a:rPr>
              <a:t> </a:t>
            </a:r>
            <a:r>
              <a:rPr lang="en-US" sz="2400" dirty="0">
                <a:latin typeface="Arial Narrow" panose="020B0606020202030204" pitchFamily="34" charset="0"/>
              </a:rPr>
              <a:t>/</a:t>
            </a:r>
            <a:r>
              <a:rPr lang="en-US" sz="1200" dirty="0">
                <a:latin typeface="Arial Narrow" panose="020B0606020202030204" pitchFamily="34" charset="0"/>
              </a:rPr>
              <a:t> </a:t>
            </a:r>
            <a:r>
              <a:rPr lang="en-US" sz="2400" dirty="0">
                <a:latin typeface="Arial Narrow" panose="020B0606020202030204" pitchFamily="34" charset="0"/>
              </a:rPr>
              <a:t>Every </a:t>
            </a:r>
            <a:r>
              <a:rPr lang="en-US" sz="2400" u="sng" dirty="0">
                <a:latin typeface="Arial Narrow" panose="020B0606020202030204" pitchFamily="34" charset="0"/>
              </a:rPr>
              <a:t>Un</a:t>
            </a:r>
            <a:r>
              <a:rPr lang="en-US" sz="2400" dirty="0">
                <a:latin typeface="Arial Narrow" panose="020B0606020202030204" pitchFamily="34" charset="0"/>
              </a:rPr>
              <a:t>lawful </a:t>
            </a:r>
            <a:r>
              <a:rPr lang="en-US" sz="2400" b="1" i="1" dirty="0">
                <a:latin typeface="Arial Narrow" panose="020B0606020202030204" pitchFamily="34" charset="0"/>
              </a:rPr>
              <a:t>Union</a:t>
            </a:r>
            <a:r>
              <a:rPr lang="en-US" sz="2400" dirty="0">
                <a:latin typeface="Arial Narrow" panose="020B0606020202030204" pitchFamily="34" charset="0"/>
              </a:rPr>
              <a:t> With “</a:t>
            </a:r>
            <a:r>
              <a:rPr lang="en-US" sz="2400" b="1" dirty="0">
                <a:latin typeface="Arial Narrow" panose="020B0606020202030204" pitchFamily="34" charset="0"/>
              </a:rPr>
              <a:t>IDOLATRY</a:t>
            </a:r>
            <a:r>
              <a:rPr lang="en-US" sz="2400" dirty="0">
                <a:latin typeface="Arial Narrow" panose="020B0606020202030204" pitchFamily="34" charset="0"/>
              </a:rPr>
              <a:t>” Is </a:t>
            </a:r>
            <a:r>
              <a:rPr lang="en-US" sz="2400" b="1" i="1" dirty="0">
                <a:latin typeface="Arial Narrow" panose="020B0606020202030204" pitchFamily="34" charset="0"/>
              </a:rPr>
              <a:t>Spiritual</a:t>
            </a:r>
            <a:r>
              <a:rPr lang="en-US" sz="2400" b="1" dirty="0">
                <a:latin typeface="Arial Narrow" panose="020B0606020202030204" pitchFamily="34" charset="0"/>
              </a:rPr>
              <a:t> </a:t>
            </a:r>
            <a:r>
              <a:rPr lang="en-US" sz="2400" dirty="0">
                <a:latin typeface="Arial Narrow" panose="020B0606020202030204" pitchFamily="34" charset="0"/>
              </a:rPr>
              <a:t>Fornication!</a:t>
            </a:r>
          </a:p>
        </p:txBody>
      </p:sp>
      <p:sp>
        <p:nvSpPr>
          <p:cNvPr id="5" name="TextBox 4">
            <a:extLst>
              <a:ext uri="{FF2B5EF4-FFF2-40B4-BE49-F238E27FC236}">
                <a16:creationId xmlns:a16="http://schemas.microsoft.com/office/drawing/2014/main" id="{F1F9842F-FAC9-107C-0BAB-70410824413B}"/>
              </a:ext>
            </a:extLst>
          </p:cNvPr>
          <p:cNvSpPr txBox="1"/>
          <p:nvPr/>
        </p:nvSpPr>
        <p:spPr>
          <a:xfrm>
            <a:off x="0" y="6094831"/>
            <a:ext cx="9144000" cy="400110"/>
          </a:xfrm>
          <a:prstGeom prst="rect">
            <a:avLst/>
          </a:prstGeom>
          <a:solidFill>
            <a:schemeClr val="tx1"/>
          </a:solidFill>
          <a:effectLst>
            <a:softEdge rad="63500"/>
          </a:effectLst>
        </p:spPr>
        <p:txBody>
          <a:bodyPr wrap="square" rtlCol="0">
            <a:spAutoFit/>
          </a:bodyPr>
          <a:lstStyle/>
          <a:p>
            <a:pPr algn="ctr"/>
            <a:r>
              <a:rPr lang="en-US" sz="2000" dirty="0">
                <a:solidFill>
                  <a:schemeClr val="bg1"/>
                </a:solidFill>
                <a:latin typeface="Arial Narrow" panose="020B0606020202030204" pitchFamily="34" charset="0"/>
              </a:rPr>
              <a:t>See I Corinthians 6:15-20 (Next Slide)</a:t>
            </a:r>
          </a:p>
        </p:txBody>
      </p:sp>
      <p:sp>
        <p:nvSpPr>
          <p:cNvPr id="7" name="Rectangle: Rounded Corners 6">
            <a:extLst>
              <a:ext uri="{FF2B5EF4-FFF2-40B4-BE49-F238E27FC236}">
                <a16:creationId xmlns:a16="http://schemas.microsoft.com/office/drawing/2014/main" id="{E9B3A84D-4336-AB85-9AB4-79436BCF2F6E}"/>
              </a:ext>
            </a:extLst>
          </p:cNvPr>
          <p:cNvSpPr/>
          <p:nvPr/>
        </p:nvSpPr>
        <p:spPr>
          <a:xfrm>
            <a:off x="7356296" y="883579"/>
            <a:ext cx="1674701" cy="625007"/>
          </a:xfrm>
          <a:prstGeom prst="roundRect">
            <a:avLst/>
          </a:prstGeom>
          <a:noFill/>
          <a:ln>
            <a:noFill/>
          </a:ln>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i="1" dirty="0">
                <a:solidFill>
                  <a:srgbClr val="C00000"/>
                </a:solidFill>
                <a:latin typeface="Arial Narrow" panose="020B0606020202030204" pitchFamily="34" charset="0"/>
              </a:rPr>
              <a:t>Gk. No.</a:t>
            </a:r>
            <a:br>
              <a:rPr lang="en-US" sz="2000" i="1" dirty="0">
                <a:solidFill>
                  <a:srgbClr val="C00000"/>
                </a:solidFill>
                <a:latin typeface="Arial Narrow" panose="020B0606020202030204" pitchFamily="34" charset="0"/>
              </a:rPr>
            </a:br>
            <a:r>
              <a:rPr lang="en-US" sz="2000" dirty="0">
                <a:solidFill>
                  <a:srgbClr val="C00000"/>
                </a:solidFill>
                <a:latin typeface="Arial Narrow" panose="020B0606020202030204" pitchFamily="34" charset="0"/>
              </a:rPr>
              <a:t>4205; 4202</a:t>
            </a:r>
          </a:p>
        </p:txBody>
      </p:sp>
    </p:spTree>
    <p:extLst>
      <p:ext uri="{BB962C8B-B14F-4D97-AF65-F5344CB8AC3E}">
        <p14:creationId xmlns:p14="http://schemas.microsoft.com/office/powerpoint/2010/main" val="90816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Effect transition="in" filter="fade">
                                      <p:cBhvr>
                                        <p:cTn id="21" dur="500"/>
                                        <p:tgtEl>
                                          <p:spTgt spid="2"/>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animEffect transition="in" filter="fade">
                                      <p:cBhvr>
                                        <p:cTn id="26" dur="500"/>
                                        <p:tgtEl>
                                          <p:spTgt spid="5"/>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fltVal val="0"/>
                                          </p:val>
                                        </p:tav>
                                        <p:tav tm="100000">
                                          <p:val>
                                            <p:strVal val="#ppt_w"/>
                                          </p:val>
                                        </p:tav>
                                      </p:tavLst>
                                    </p:anim>
                                    <p:anim calcmode="lin" valueType="num">
                                      <p:cBhvr>
                                        <p:cTn id="31" dur="500" fill="hold"/>
                                        <p:tgtEl>
                                          <p:spTgt spid="7"/>
                                        </p:tgtEl>
                                        <p:attrNameLst>
                                          <p:attrName>ppt_h</p:attrName>
                                        </p:attrNameLst>
                                      </p:cBhvr>
                                      <p:tavLst>
                                        <p:tav tm="0">
                                          <p:val>
                                            <p:fltVal val="0"/>
                                          </p:val>
                                        </p:tav>
                                        <p:tav tm="100000">
                                          <p:val>
                                            <p:strVal val="#ppt_h"/>
                                          </p:val>
                                        </p:tav>
                                      </p:tavLst>
                                    </p:anim>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3" grpId="0"/>
      <p:bldP spid="2" grpId="0"/>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18" name="TextBox 17">
            <a:extLst>
              <a:ext uri="{FF2B5EF4-FFF2-40B4-BE49-F238E27FC236}">
                <a16:creationId xmlns:a16="http://schemas.microsoft.com/office/drawing/2014/main" id="{92423C71-58AB-88FE-6F3C-93FF9AFC8355}"/>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2" name="TextBox 1">
            <a:extLst>
              <a:ext uri="{FF2B5EF4-FFF2-40B4-BE49-F238E27FC236}">
                <a16:creationId xmlns:a16="http://schemas.microsoft.com/office/drawing/2014/main" id="{F99A9C97-3C95-FFD8-3CAC-2EF8C26468B1}"/>
              </a:ext>
            </a:extLst>
          </p:cNvPr>
          <p:cNvSpPr txBox="1"/>
          <p:nvPr/>
        </p:nvSpPr>
        <p:spPr>
          <a:xfrm>
            <a:off x="0" y="1453125"/>
            <a:ext cx="9144000" cy="461665"/>
          </a:xfrm>
          <a:prstGeom prst="rect">
            <a:avLst/>
          </a:prstGeom>
          <a:noFill/>
          <a:effectLst>
            <a:softEdge rad="63500"/>
          </a:effectLst>
        </p:spPr>
        <p:txBody>
          <a:bodyPr wrap="square" rtlCol="0">
            <a:spAutoFit/>
          </a:bodyPr>
          <a:lstStyle/>
          <a:p>
            <a:pPr algn="ctr"/>
            <a:r>
              <a:rPr lang="en-US" sz="2400" b="1" dirty="0">
                <a:latin typeface="Arial Narrow" panose="020B0606020202030204" pitchFamily="34" charset="0"/>
              </a:rPr>
              <a:t>The Body Is Wrongfully Used When Fornication Is Committed</a:t>
            </a:r>
            <a:r>
              <a:rPr lang="en-US" sz="2400" dirty="0">
                <a:latin typeface="Arial Narrow" panose="020B0606020202030204" pitchFamily="34" charset="0"/>
              </a:rPr>
              <a:t>.  </a:t>
            </a:r>
            <a:r>
              <a:rPr lang="en-US" sz="2400" u="sng" dirty="0">
                <a:latin typeface="Arial Narrow" panose="020B0606020202030204" pitchFamily="34" charset="0"/>
              </a:rPr>
              <a:t>Cf. 6:13</a:t>
            </a:r>
          </a:p>
        </p:txBody>
      </p:sp>
      <p:sp>
        <p:nvSpPr>
          <p:cNvPr id="4" name="TextBox 3">
            <a:extLst>
              <a:ext uri="{FF2B5EF4-FFF2-40B4-BE49-F238E27FC236}">
                <a16:creationId xmlns:a16="http://schemas.microsoft.com/office/drawing/2014/main" id="{F03F03D0-908C-7CCC-348E-F2A34D04F8E8}"/>
              </a:ext>
            </a:extLst>
          </p:cNvPr>
          <p:cNvSpPr txBox="1"/>
          <p:nvPr/>
        </p:nvSpPr>
        <p:spPr>
          <a:xfrm>
            <a:off x="0" y="6027177"/>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OUR</a:t>
            </a:r>
            <a:r>
              <a:rPr lang="en-US" sz="2400" dirty="0">
                <a:solidFill>
                  <a:schemeClr val="bg1"/>
                </a:solidFill>
                <a:latin typeface="Arial Narrow" panose="020B0606020202030204" pitchFamily="34" charset="0"/>
              </a:rPr>
              <a:t> </a:t>
            </a:r>
            <a:r>
              <a:rPr lang="en-US" sz="2400" b="1" dirty="0">
                <a:solidFill>
                  <a:schemeClr val="bg1"/>
                </a:solidFill>
                <a:latin typeface="Arial Narrow" panose="020B0606020202030204" pitchFamily="34" charset="0"/>
              </a:rPr>
              <a:t>BODY</a:t>
            </a:r>
            <a:r>
              <a:rPr lang="en-US" sz="2400" dirty="0">
                <a:solidFill>
                  <a:schemeClr val="bg1"/>
                </a:solidFill>
                <a:latin typeface="Arial Narrow" panose="020B0606020202030204" pitchFamily="34" charset="0"/>
              </a:rPr>
              <a:t> May Only Be “</a:t>
            </a:r>
            <a:r>
              <a:rPr lang="en-US" sz="2400" b="1" dirty="0">
                <a:solidFill>
                  <a:schemeClr val="bg1"/>
                </a:solidFill>
                <a:latin typeface="Arial Narrow" panose="020B0606020202030204" pitchFamily="34" charset="0"/>
              </a:rPr>
              <a:t>ONE</a:t>
            </a:r>
            <a:r>
              <a:rPr lang="en-US" sz="2400" dirty="0">
                <a:solidFill>
                  <a:schemeClr val="bg1"/>
                </a:solidFill>
                <a:latin typeface="Arial Narrow" panose="020B0606020202030204" pitchFamily="34" charset="0"/>
              </a:rPr>
              <a:t>” With Our Lawful </a:t>
            </a:r>
            <a:r>
              <a:rPr lang="en-US" sz="2400" i="1" dirty="0">
                <a:solidFill>
                  <a:schemeClr val="bg1"/>
                </a:solidFill>
                <a:latin typeface="Arial Narrow" panose="020B0606020202030204" pitchFamily="34" charset="0"/>
              </a:rPr>
              <a:t>Spouse</a:t>
            </a:r>
            <a:r>
              <a:rPr lang="en-US" sz="2400" dirty="0">
                <a:solidFill>
                  <a:schemeClr val="bg1"/>
                </a:solidFill>
                <a:latin typeface="Arial Narrow" panose="020B0606020202030204" pitchFamily="34" charset="0"/>
              </a:rPr>
              <a:t>!</a:t>
            </a:r>
          </a:p>
        </p:txBody>
      </p:sp>
      <p:sp>
        <p:nvSpPr>
          <p:cNvPr id="5" name="TextBox 4">
            <a:extLst>
              <a:ext uri="{FF2B5EF4-FFF2-40B4-BE49-F238E27FC236}">
                <a16:creationId xmlns:a16="http://schemas.microsoft.com/office/drawing/2014/main" id="{45AF07C4-17BD-BB91-EFC0-1DA43D17BE0A}"/>
              </a:ext>
            </a:extLst>
          </p:cNvPr>
          <p:cNvSpPr txBox="1"/>
          <p:nvPr/>
        </p:nvSpPr>
        <p:spPr>
          <a:xfrm>
            <a:off x="-11984" y="1903468"/>
            <a:ext cx="9144000" cy="4154984"/>
          </a:xfrm>
          <a:prstGeom prst="rect">
            <a:avLst/>
          </a:prstGeom>
          <a:noFill/>
          <a:effectLst>
            <a:softEdge rad="63500"/>
          </a:effectLst>
        </p:spPr>
        <p:txBody>
          <a:bodyPr wrap="square" rtlCol="0">
            <a:spAutoFit/>
          </a:bodyPr>
          <a:lstStyle/>
          <a:p>
            <a:pPr algn="just"/>
            <a:r>
              <a:rPr lang="en-US" sz="2400" b="1" u="sng" dirty="0">
                <a:solidFill>
                  <a:srgbClr val="000000"/>
                </a:solidFill>
                <a:latin typeface="Arial Narrow" panose="020B0606020202030204" pitchFamily="34" charset="0"/>
              </a:rPr>
              <a:t>I Cor. 6:15-20</a:t>
            </a:r>
            <a:r>
              <a:rPr lang="en-US" sz="2400" dirty="0">
                <a:solidFill>
                  <a:srgbClr val="000000"/>
                </a:solidFill>
                <a:latin typeface="Arial Narrow" panose="020B0606020202030204" pitchFamily="34" charset="0"/>
              </a:rPr>
              <a:t>, “Know ye not that </a:t>
            </a:r>
            <a:r>
              <a:rPr lang="en-US" sz="2400" b="1" dirty="0">
                <a:solidFill>
                  <a:srgbClr val="C00000"/>
                </a:solidFill>
                <a:latin typeface="Arial Narrow" panose="020B0606020202030204" pitchFamily="34" charset="0"/>
              </a:rPr>
              <a:t>YOUR BODIES </a:t>
            </a:r>
            <a:r>
              <a:rPr lang="en-US" sz="2400" dirty="0">
                <a:solidFill>
                  <a:srgbClr val="000000"/>
                </a:solidFill>
                <a:latin typeface="Arial Narrow" panose="020B0606020202030204" pitchFamily="34" charset="0"/>
              </a:rPr>
              <a:t>are </a:t>
            </a:r>
            <a:r>
              <a:rPr lang="en-US" sz="2400" b="1" dirty="0">
                <a:latin typeface="Arial Narrow" panose="020B0606020202030204" pitchFamily="34" charset="0"/>
              </a:rPr>
              <a:t>The Members Of Christ</a:t>
            </a:r>
            <a:r>
              <a:rPr lang="en-US" sz="2400" dirty="0">
                <a:latin typeface="Arial Narrow" panose="020B0606020202030204" pitchFamily="34" charset="0"/>
              </a:rPr>
              <a:t>? </a:t>
            </a:r>
            <a:r>
              <a:rPr lang="en-US" sz="2400" b="1" dirty="0">
                <a:latin typeface="Arial Narrow" panose="020B0606020202030204" pitchFamily="34" charset="0"/>
              </a:rPr>
              <a:t>Shall I Then Take THE MEMBERS OF CHRIST</a:t>
            </a:r>
            <a:r>
              <a:rPr lang="en-US" sz="2400" dirty="0">
                <a:latin typeface="Arial Narrow" panose="020B0606020202030204" pitchFamily="34" charset="0"/>
              </a:rPr>
              <a:t>,</a:t>
            </a:r>
            <a:r>
              <a:rPr lang="en-US" sz="2400" dirty="0">
                <a:solidFill>
                  <a:srgbClr val="000000"/>
                </a:solidFill>
                <a:latin typeface="Arial Narrow" panose="020B0606020202030204" pitchFamily="34" charset="0"/>
              </a:rPr>
              <a:t> and </a:t>
            </a:r>
            <a:r>
              <a:rPr lang="en-US" sz="2400" b="1" dirty="0">
                <a:latin typeface="Arial Narrow" panose="020B0606020202030204" pitchFamily="34" charset="0"/>
              </a:rPr>
              <a:t>MAKE THEM THE MEMBERS OF AN HARLOT</a:t>
            </a:r>
            <a:r>
              <a:rPr lang="en-US" sz="2400" dirty="0">
                <a:latin typeface="Arial Narrow" panose="020B0606020202030204" pitchFamily="34" charset="0"/>
              </a:rPr>
              <a:t>?</a:t>
            </a:r>
            <a:r>
              <a:rPr lang="en-US" sz="2400" dirty="0">
                <a:solidFill>
                  <a:srgbClr val="000000"/>
                </a:solidFill>
                <a:latin typeface="Arial Narrow" panose="020B0606020202030204" pitchFamily="34" charset="0"/>
              </a:rPr>
              <a:t> God forbid. 16 </a:t>
            </a:r>
            <a:r>
              <a:rPr lang="en-US" sz="2400" b="1" dirty="0">
                <a:solidFill>
                  <a:srgbClr val="000000"/>
                </a:solidFill>
                <a:latin typeface="Arial Narrow" panose="020B0606020202030204" pitchFamily="34" charset="0"/>
              </a:rPr>
              <a:t>WHAT</a:t>
            </a:r>
            <a:r>
              <a:rPr lang="en-US" sz="2400" dirty="0">
                <a:solidFill>
                  <a:srgbClr val="000000"/>
                </a:solidFill>
                <a:latin typeface="Arial Narrow" panose="020B0606020202030204" pitchFamily="34" charset="0"/>
              </a:rPr>
              <a:t>? know ye not that </a:t>
            </a:r>
            <a:r>
              <a:rPr lang="en-US" sz="2400" b="1" dirty="0">
                <a:latin typeface="Arial Narrow" panose="020B0606020202030204" pitchFamily="34" charset="0"/>
              </a:rPr>
              <a:t>HE WHICH IS </a:t>
            </a:r>
            <a:r>
              <a:rPr lang="en-US" sz="2400" b="1" u="sng" dirty="0">
                <a:solidFill>
                  <a:srgbClr val="C00000"/>
                </a:solidFill>
                <a:latin typeface="Arial Narrow" panose="020B0606020202030204" pitchFamily="34" charset="0"/>
              </a:rPr>
              <a:t>JOINED</a:t>
            </a:r>
            <a:r>
              <a:rPr lang="en-US" sz="2400" b="1" dirty="0">
                <a:solidFill>
                  <a:srgbClr val="C00000"/>
                </a:solidFill>
                <a:latin typeface="Arial Narrow" panose="020B0606020202030204" pitchFamily="34" charset="0"/>
              </a:rPr>
              <a:t> TO AN HARLOT IS ONE BODY</a:t>
            </a:r>
            <a:r>
              <a:rPr lang="en-US" sz="2400" dirty="0">
                <a:solidFill>
                  <a:srgbClr val="000000"/>
                </a:solidFill>
                <a:latin typeface="Arial Narrow" panose="020B0606020202030204" pitchFamily="34" charset="0"/>
              </a:rPr>
              <a:t>? </a:t>
            </a:r>
            <a:r>
              <a:rPr lang="en-US" sz="2400" b="1" dirty="0">
                <a:latin typeface="Arial Narrow" panose="020B0606020202030204" pitchFamily="34" charset="0"/>
              </a:rPr>
              <a:t>FOR TWO</a:t>
            </a:r>
            <a:r>
              <a:rPr lang="en-US" sz="2400" dirty="0">
                <a:latin typeface="Arial Narrow" panose="020B0606020202030204" pitchFamily="34" charset="0"/>
              </a:rPr>
              <a:t>, </a:t>
            </a:r>
            <a:r>
              <a:rPr lang="en-US" sz="2400" b="1" dirty="0">
                <a:latin typeface="Arial Narrow" panose="020B0606020202030204" pitchFamily="34" charset="0"/>
              </a:rPr>
              <a:t>SAITH HE</a:t>
            </a:r>
            <a:r>
              <a:rPr lang="en-US" sz="2400" dirty="0">
                <a:latin typeface="Arial Narrow" panose="020B0606020202030204" pitchFamily="34" charset="0"/>
              </a:rPr>
              <a:t>, </a:t>
            </a:r>
            <a:r>
              <a:rPr lang="en-US" sz="2400" b="1" dirty="0">
                <a:latin typeface="Arial Narrow" panose="020B0606020202030204" pitchFamily="34" charset="0"/>
              </a:rPr>
              <a:t>SHALL BE ONE FLESH</a:t>
            </a:r>
            <a:r>
              <a:rPr lang="en-US" sz="2400" dirty="0">
                <a:solidFill>
                  <a:srgbClr val="000000"/>
                </a:solidFill>
                <a:latin typeface="Arial Narrow" panose="020B0606020202030204" pitchFamily="34" charset="0"/>
              </a:rPr>
              <a:t>. 17 </a:t>
            </a:r>
            <a:r>
              <a:rPr lang="en-US" sz="2400" b="1" dirty="0">
                <a:solidFill>
                  <a:srgbClr val="000000"/>
                </a:solidFill>
                <a:latin typeface="Arial Narrow" panose="020B0606020202030204" pitchFamily="34" charset="0"/>
              </a:rPr>
              <a:t>But He That Is </a:t>
            </a:r>
            <a:r>
              <a:rPr lang="en-US" sz="2400" b="1" u="sng" dirty="0">
                <a:solidFill>
                  <a:schemeClr val="accent1"/>
                </a:solidFill>
                <a:latin typeface="Arial Narrow" panose="020B0606020202030204" pitchFamily="34" charset="0"/>
              </a:rPr>
              <a:t>JOINED</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UNTO THE LORD IS </a:t>
            </a:r>
            <a:r>
              <a:rPr lang="en-US" sz="2400" b="1" dirty="0">
                <a:solidFill>
                  <a:schemeClr val="accent1"/>
                </a:solidFill>
                <a:latin typeface="Arial Narrow" panose="020B0606020202030204" pitchFamily="34" charset="0"/>
              </a:rPr>
              <a:t>ONE SPIRIT</a:t>
            </a:r>
            <a:r>
              <a:rPr lang="en-US" sz="2400" dirty="0">
                <a:solidFill>
                  <a:srgbClr val="000000"/>
                </a:solidFill>
                <a:latin typeface="Arial Narrow" panose="020B0606020202030204" pitchFamily="34" charset="0"/>
              </a:rPr>
              <a:t>. 18 </a:t>
            </a:r>
            <a:r>
              <a:rPr lang="en-US" sz="2400" b="1" dirty="0">
                <a:latin typeface="Arial Narrow" panose="020B0606020202030204" pitchFamily="34" charset="0"/>
              </a:rPr>
              <a:t>FLEE</a:t>
            </a:r>
            <a:r>
              <a:rPr lang="en-US" sz="2400" b="1" dirty="0">
                <a:solidFill>
                  <a:srgbClr val="C00000"/>
                </a:solidFill>
                <a:latin typeface="Arial Narrow" panose="020B0606020202030204" pitchFamily="34" charset="0"/>
              </a:rPr>
              <a:t> FORNICATION</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Every Sin That A Man Doeth Is</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Without THE BODY</a:t>
            </a:r>
            <a:r>
              <a:rPr lang="en-US" sz="2400" dirty="0">
                <a:solidFill>
                  <a:srgbClr val="000000"/>
                </a:solidFill>
                <a:latin typeface="Arial Narrow" panose="020B0606020202030204" pitchFamily="34" charset="0"/>
              </a:rPr>
              <a:t>; but </a:t>
            </a:r>
            <a:r>
              <a:rPr lang="en-US" sz="2400" b="1" dirty="0">
                <a:solidFill>
                  <a:srgbClr val="000000"/>
                </a:solidFill>
                <a:latin typeface="Arial Narrow" panose="020B0606020202030204" pitchFamily="34" charset="0"/>
              </a:rPr>
              <a:t>HE THAT COMMITTETH </a:t>
            </a:r>
            <a:r>
              <a:rPr lang="en-US" sz="2400" b="1" dirty="0">
                <a:solidFill>
                  <a:srgbClr val="C00000"/>
                </a:solidFill>
                <a:latin typeface="Arial Narrow" panose="020B0606020202030204" pitchFamily="34" charset="0"/>
              </a:rPr>
              <a:t>FORNICATION</a:t>
            </a:r>
            <a:r>
              <a:rPr lang="en-US" sz="2400" b="1" dirty="0">
                <a:solidFill>
                  <a:srgbClr val="000000"/>
                </a:solidFill>
                <a:latin typeface="Arial Narrow" panose="020B0606020202030204" pitchFamily="34" charset="0"/>
              </a:rPr>
              <a:t> SINNETH </a:t>
            </a:r>
            <a:r>
              <a:rPr lang="en-US" sz="2400" b="1" dirty="0">
                <a:solidFill>
                  <a:srgbClr val="C00000"/>
                </a:solidFill>
                <a:latin typeface="Arial Narrow" panose="020B0606020202030204" pitchFamily="34" charset="0"/>
              </a:rPr>
              <a:t>AGAINST HIS OWN BODY</a:t>
            </a:r>
            <a:r>
              <a:rPr lang="en-US" sz="2400" dirty="0">
                <a:solidFill>
                  <a:srgbClr val="000000"/>
                </a:solidFill>
                <a:latin typeface="Arial Narrow" panose="020B0606020202030204" pitchFamily="34" charset="0"/>
              </a:rPr>
              <a:t>. 19 What? know ye not that </a:t>
            </a:r>
            <a:r>
              <a:rPr lang="en-US" sz="2400" b="1" dirty="0">
                <a:solidFill>
                  <a:srgbClr val="C00000"/>
                </a:solidFill>
                <a:latin typeface="Arial Narrow" panose="020B0606020202030204" pitchFamily="34" charset="0"/>
              </a:rPr>
              <a:t>YOUR BODY </a:t>
            </a:r>
            <a:r>
              <a:rPr lang="en-US" sz="2400" dirty="0">
                <a:solidFill>
                  <a:srgbClr val="000000"/>
                </a:solidFill>
                <a:latin typeface="Arial Narrow" panose="020B0606020202030204" pitchFamily="34" charset="0"/>
              </a:rPr>
              <a:t>is the temple of the Holy Ghost which is in you, which ye have of God, and Ye Are Not Your Own? 20 For Ye Are Bought With A Price: therefore glorify God in </a:t>
            </a:r>
            <a:r>
              <a:rPr lang="en-US" sz="2400" b="1" dirty="0">
                <a:solidFill>
                  <a:srgbClr val="C00000"/>
                </a:solidFill>
                <a:latin typeface="Arial Narrow" panose="020B0606020202030204" pitchFamily="34" charset="0"/>
              </a:rPr>
              <a:t>YOUR BODY</a:t>
            </a:r>
            <a:r>
              <a:rPr lang="en-US" sz="2400" dirty="0">
                <a:solidFill>
                  <a:srgbClr val="000000"/>
                </a:solidFill>
                <a:latin typeface="Arial Narrow" panose="020B0606020202030204" pitchFamily="34" charset="0"/>
              </a:rPr>
              <a:t>, and in </a:t>
            </a:r>
            <a:r>
              <a:rPr lang="en-US" sz="2400" b="1" dirty="0">
                <a:solidFill>
                  <a:schemeClr val="accent1"/>
                </a:solidFill>
                <a:latin typeface="Arial Narrow" panose="020B0606020202030204" pitchFamily="34" charset="0"/>
              </a:rPr>
              <a:t>YOUR SPIRIT</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Which Are God’s</a:t>
            </a:r>
            <a:r>
              <a:rPr lang="en-US" sz="2400" dirty="0">
                <a:solidFill>
                  <a:srgbClr val="000000"/>
                </a:solidFill>
                <a:latin typeface="Arial Narrow" panose="020B0606020202030204" pitchFamily="34" charset="0"/>
              </a:rPr>
              <a:t>.”   </a:t>
            </a:r>
            <a:r>
              <a:rPr lang="en-US" sz="2400" u="sng" dirty="0">
                <a:solidFill>
                  <a:srgbClr val="000000"/>
                </a:solidFill>
                <a:latin typeface="Arial Narrow" panose="020B0606020202030204" pitchFamily="34" charset="0"/>
              </a:rPr>
              <a:t>Conclusion Of Chapter 6</a:t>
            </a:r>
          </a:p>
        </p:txBody>
      </p:sp>
      <p:sp>
        <p:nvSpPr>
          <p:cNvPr id="7" name="TextBox 6">
            <a:extLst>
              <a:ext uri="{FF2B5EF4-FFF2-40B4-BE49-F238E27FC236}">
                <a16:creationId xmlns:a16="http://schemas.microsoft.com/office/drawing/2014/main" id="{A2ACCF90-9CDA-6C0A-D5C6-2F083B50A4F0}"/>
              </a:ext>
            </a:extLst>
          </p:cNvPr>
          <p:cNvSpPr txBox="1"/>
          <p:nvPr/>
        </p:nvSpPr>
        <p:spPr>
          <a:xfrm>
            <a:off x="0" y="6427863"/>
            <a:ext cx="9144000" cy="461665"/>
          </a:xfrm>
          <a:prstGeom prst="rect">
            <a:avLst/>
          </a:prstGeom>
          <a:noFill/>
        </p:spPr>
        <p:txBody>
          <a:bodyPr wrap="square" rtlCol="0">
            <a:spAutoFit/>
          </a:bodyPr>
          <a:lstStyle/>
          <a:p>
            <a:pPr algn="ctr"/>
            <a:r>
              <a:rPr lang="en-US" sz="2400" dirty="0">
                <a:latin typeface="Arial Narrow" panose="020B0606020202030204" pitchFamily="34" charset="0"/>
              </a:rPr>
              <a:t>Fornication Is Becoming One Flesh In An Unlawful Union</a:t>
            </a:r>
            <a:endParaRPr lang="en-US" sz="2400" dirty="0">
              <a:solidFill>
                <a:srgbClr val="000000"/>
              </a:solidFill>
              <a:latin typeface="Arial Narrow" panose="020B0606020202030204" pitchFamily="34" charset="0"/>
            </a:endParaRPr>
          </a:p>
        </p:txBody>
      </p:sp>
      <p:sp>
        <p:nvSpPr>
          <p:cNvPr id="3" name="Rectangle: Rounded Corners 2">
            <a:extLst>
              <a:ext uri="{FF2B5EF4-FFF2-40B4-BE49-F238E27FC236}">
                <a16:creationId xmlns:a16="http://schemas.microsoft.com/office/drawing/2014/main" id="{161386A3-083A-1295-5F2A-E2F2DB8160D0}"/>
              </a:ext>
            </a:extLst>
          </p:cNvPr>
          <p:cNvSpPr/>
          <p:nvPr/>
        </p:nvSpPr>
        <p:spPr>
          <a:xfrm>
            <a:off x="7356296" y="863031"/>
            <a:ext cx="1674701" cy="625007"/>
          </a:xfrm>
          <a:prstGeom prst="roundRect">
            <a:avLst/>
          </a:prstGeom>
          <a:noFill/>
          <a:ln>
            <a:noFill/>
          </a:ln>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i="1" dirty="0">
                <a:solidFill>
                  <a:srgbClr val="C00000"/>
                </a:solidFill>
                <a:latin typeface="Arial Narrow" panose="020B0606020202030204" pitchFamily="34" charset="0"/>
              </a:rPr>
              <a:t>Gk. No. </a:t>
            </a:r>
            <a:r>
              <a:rPr lang="en-US" sz="2000" dirty="0">
                <a:solidFill>
                  <a:srgbClr val="C00000"/>
                </a:solidFill>
                <a:latin typeface="Arial Narrow" panose="020B0606020202030204" pitchFamily="34" charset="0"/>
              </a:rPr>
              <a:t>4204;</a:t>
            </a:r>
            <a:br>
              <a:rPr lang="en-US" sz="2000" dirty="0">
                <a:solidFill>
                  <a:srgbClr val="C00000"/>
                </a:solidFill>
                <a:latin typeface="Arial Narrow" panose="020B0606020202030204" pitchFamily="34" charset="0"/>
              </a:rPr>
            </a:br>
            <a:r>
              <a:rPr lang="en-US" sz="2000" dirty="0">
                <a:solidFill>
                  <a:srgbClr val="C00000"/>
                </a:solidFill>
                <a:latin typeface="Arial Narrow" panose="020B0606020202030204" pitchFamily="34" charset="0"/>
              </a:rPr>
              <a:t>4202; 4203</a:t>
            </a:r>
          </a:p>
        </p:txBody>
      </p:sp>
    </p:spTree>
    <p:extLst>
      <p:ext uri="{BB962C8B-B14F-4D97-AF65-F5344CB8AC3E}">
        <p14:creationId xmlns:p14="http://schemas.microsoft.com/office/powerpoint/2010/main" val="31070746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ppt_w</p:attrName>
                                        </p:attrNameLst>
                                      </p:cBhvr>
                                      <p:tavLst>
                                        <p:tav tm="0">
                                          <p:val>
                                            <p:fltVal val="0"/>
                                          </p:val>
                                        </p:tav>
                                        <p:tav tm="100000">
                                          <p:val>
                                            <p:strVal val="#ppt_w"/>
                                          </p:val>
                                        </p:tav>
                                      </p:tavLst>
                                    </p:anim>
                                    <p:anim calcmode="lin" valueType="num">
                                      <p:cBhvr>
                                        <p:cTn id="26" dur="500" fill="hold"/>
                                        <p:tgtEl>
                                          <p:spTgt spid="3"/>
                                        </p:tgtEl>
                                        <p:attrNameLst>
                                          <p:attrName>ppt_h</p:attrName>
                                        </p:attrNameLst>
                                      </p:cBhvr>
                                      <p:tavLst>
                                        <p:tav tm="0">
                                          <p:val>
                                            <p:fltVal val="0"/>
                                          </p:val>
                                        </p:tav>
                                        <p:tav tm="100000">
                                          <p:val>
                                            <p:strVal val="#ppt_h"/>
                                          </p:val>
                                        </p:tav>
                                      </p:tavLst>
                                    </p:anim>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18" name="TextBox 17">
            <a:extLst>
              <a:ext uri="{FF2B5EF4-FFF2-40B4-BE49-F238E27FC236}">
                <a16:creationId xmlns:a16="http://schemas.microsoft.com/office/drawing/2014/main" id="{92423C71-58AB-88FE-6F3C-93FF9AFC8355}"/>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2" name="TextBox 1">
            <a:extLst>
              <a:ext uri="{FF2B5EF4-FFF2-40B4-BE49-F238E27FC236}">
                <a16:creationId xmlns:a16="http://schemas.microsoft.com/office/drawing/2014/main" id="{F99A9C97-3C95-FFD8-3CAC-2EF8C26468B1}"/>
              </a:ext>
            </a:extLst>
          </p:cNvPr>
          <p:cNvSpPr txBox="1"/>
          <p:nvPr/>
        </p:nvSpPr>
        <p:spPr>
          <a:xfrm>
            <a:off x="0" y="1453125"/>
            <a:ext cx="9144000" cy="461665"/>
          </a:xfrm>
          <a:prstGeom prst="rect">
            <a:avLst/>
          </a:prstGeom>
          <a:noFill/>
          <a:effectLst>
            <a:softEdge rad="63500"/>
          </a:effectLst>
        </p:spPr>
        <p:txBody>
          <a:bodyPr wrap="square" rtlCol="0">
            <a:spAutoFit/>
          </a:bodyPr>
          <a:lstStyle/>
          <a:p>
            <a:pPr algn="ctr"/>
            <a:r>
              <a:rPr lang="en-US" sz="2400" b="1" dirty="0">
                <a:latin typeface="Arial Narrow" panose="020B0606020202030204" pitchFamily="34" charset="0"/>
              </a:rPr>
              <a:t>The Body Is Wrongfully Used When Fornication Is Committed</a:t>
            </a:r>
            <a:r>
              <a:rPr lang="en-US" sz="2400" dirty="0">
                <a:latin typeface="Arial Narrow" panose="020B0606020202030204" pitchFamily="34" charset="0"/>
              </a:rPr>
              <a:t>.  </a:t>
            </a:r>
            <a:r>
              <a:rPr lang="en-US" sz="2400" u="sng" dirty="0">
                <a:latin typeface="Arial Narrow" panose="020B0606020202030204" pitchFamily="34" charset="0"/>
              </a:rPr>
              <a:t>Cf. 6:13</a:t>
            </a:r>
          </a:p>
        </p:txBody>
      </p:sp>
      <p:sp>
        <p:nvSpPr>
          <p:cNvPr id="4" name="TextBox 3">
            <a:extLst>
              <a:ext uri="{FF2B5EF4-FFF2-40B4-BE49-F238E27FC236}">
                <a16:creationId xmlns:a16="http://schemas.microsoft.com/office/drawing/2014/main" id="{F03F03D0-908C-7CCC-348E-F2A34D04F8E8}"/>
              </a:ext>
            </a:extLst>
          </p:cNvPr>
          <p:cNvSpPr txBox="1"/>
          <p:nvPr/>
        </p:nvSpPr>
        <p:spPr>
          <a:xfrm>
            <a:off x="0" y="6027177"/>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OUR</a:t>
            </a:r>
            <a:r>
              <a:rPr lang="en-US" sz="2400" dirty="0">
                <a:solidFill>
                  <a:schemeClr val="bg1"/>
                </a:solidFill>
                <a:latin typeface="Arial Narrow" panose="020B0606020202030204" pitchFamily="34" charset="0"/>
              </a:rPr>
              <a:t> </a:t>
            </a:r>
            <a:r>
              <a:rPr lang="en-US" sz="2400" b="1" dirty="0">
                <a:solidFill>
                  <a:schemeClr val="bg1"/>
                </a:solidFill>
                <a:latin typeface="Arial Narrow" panose="020B0606020202030204" pitchFamily="34" charset="0"/>
              </a:rPr>
              <a:t>BODY</a:t>
            </a:r>
            <a:r>
              <a:rPr lang="en-US" sz="2400" dirty="0">
                <a:solidFill>
                  <a:schemeClr val="bg1"/>
                </a:solidFill>
                <a:latin typeface="Arial Narrow" panose="020B0606020202030204" pitchFamily="34" charset="0"/>
              </a:rPr>
              <a:t> May Only Be “</a:t>
            </a:r>
            <a:r>
              <a:rPr lang="en-US" sz="2400" b="1" dirty="0">
                <a:solidFill>
                  <a:schemeClr val="bg1"/>
                </a:solidFill>
                <a:latin typeface="Arial Narrow" panose="020B0606020202030204" pitchFamily="34" charset="0"/>
              </a:rPr>
              <a:t>ONE</a:t>
            </a:r>
            <a:r>
              <a:rPr lang="en-US" sz="2400" dirty="0">
                <a:solidFill>
                  <a:schemeClr val="bg1"/>
                </a:solidFill>
                <a:latin typeface="Arial Narrow" panose="020B0606020202030204" pitchFamily="34" charset="0"/>
              </a:rPr>
              <a:t>” With Our Lawful </a:t>
            </a:r>
            <a:r>
              <a:rPr lang="en-US" sz="2400" i="1" dirty="0">
                <a:solidFill>
                  <a:schemeClr val="bg1"/>
                </a:solidFill>
                <a:latin typeface="Arial Narrow" panose="020B0606020202030204" pitchFamily="34" charset="0"/>
              </a:rPr>
              <a:t>Spouse</a:t>
            </a:r>
            <a:r>
              <a:rPr lang="en-US" sz="2400" dirty="0">
                <a:solidFill>
                  <a:schemeClr val="bg1"/>
                </a:solidFill>
                <a:latin typeface="Arial Narrow" panose="020B0606020202030204" pitchFamily="34" charset="0"/>
              </a:rPr>
              <a:t>!</a:t>
            </a:r>
          </a:p>
        </p:txBody>
      </p:sp>
      <p:sp>
        <p:nvSpPr>
          <p:cNvPr id="5" name="TextBox 4">
            <a:extLst>
              <a:ext uri="{FF2B5EF4-FFF2-40B4-BE49-F238E27FC236}">
                <a16:creationId xmlns:a16="http://schemas.microsoft.com/office/drawing/2014/main" id="{45AF07C4-17BD-BB91-EFC0-1DA43D17BE0A}"/>
              </a:ext>
            </a:extLst>
          </p:cNvPr>
          <p:cNvSpPr txBox="1"/>
          <p:nvPr/>
        </p:nvSpPr>
        <p:spPr>
          <a:xfrm>
            <a:off x="-11984" y="1903468"/>
            <a:ext cx="9144000" cy="4154984"/>
          </a:xfrm>
          <a:prstGeom prst="rect">
            <a:avLst/>
          </a:prstGeom>
          <a:noFill/>
          <a:effectLst>
            <a:softEdge rad="63500"/>
          </a:effectLst>
        </p:spPr>
        <p:txBody>
          <a:bodyPr wrap="square" rtlCol="0">
            <a:spAutoFit/>
          </a:bodyPr>
          <a:lstStyle/>
          <a:p>
            <a:pPr algn="just"/>
            <a:r>
              <a:rPr lang="en-US" sz="2400" b="1" u="sng" dirty="0">
                <a:solidFill>
                  <a:srgbClr val="000000"/>
                </a:solidFill>
                <a:latin typeface="Arial Narrow" panose="020B0606020202030204" pitchFamily="34" charset="0"/>
              </a:rPr>
              <a:t>I Cor. 6:15-20</a:t>
            </a:r>
            <a:r>
              <a:rPr lang="en-US" sz="2400" dirty="0">
                <a:solidFill>
                  <a:srgbClr val="000000"/>
                </a:solidFill>
                <a:latin typeface="Arial Narrow" panose="020B0606020202030204" pitchFamily="34" charset="0"/>
              </a:rPr>
              <a:t>, “Know ye not that </a:t>
            </a:r>
            <a:r>
              <a:rPr lang="en-US" sz="2400" b="1" dirty="0">
                <a:solidFill>
                  <a:srgbClr val="C00000"/>
                </a:solidFill>
                <a:latin typeface="Arial Narrow" panose="020B0606020202030204" pitchFamily="34" charset="0"/>
              </a:rPr>
              <a:t>YOUR BODIES </a:t>
            </a:r>
            <a:r>
              <a:rPr lang="en-US" sz="2400" dirty="0">
                <a:solidFill>
                  <a:srgbClr val="000000"/>
                </a:solidFill>
                <a:latin typeface="Arial Narrow" panose="020B0606020202030204" pitchFamily="34" charset="0"/>
              </a:rPr>
              <a:t>are </a:t>
            </a:r>
            <a:r>
              <a:rPr lang="en-US" sz="2400" b="1" dirty="0">
                <a:latin typeface="Arial Narrow" panose="020B0606020202030204" pitchFamily="34" charset="0"/>
              </a:rPr>
              <a:t>The Members Of Christ</a:t>
            </a:r>
            <a:r>
              <a:rPr lang="en-US" sz="2400" dirty="0">
                <a:latin typeface="Arial Narrow" panose="020B0606020202030204" pitchFamily="34" charset="0"/>
              </a:rPr>
              <a:t>? </a:t>
            </a:r>
            <a:r>
              <a:rPr lang="en-US" sz="2400" b="1" dirty="0">
                <a:latin typeface="Arial Narrow" panose="020B0606020202030204" pitchFamily="34" charset="0"/>
              </a:rPr>
              <a:t>Shall I Then Take THE MEMBERS OF CHRIST</a:t>
            </a:r>
            <a:r>
              <a:rPr lang="en-US" sz="2400" dirty="0">
                <a:latin typeface="Arial Narrow" panose="020B0606020202030204" pitchFamily="34" charset="0"/>
              </a:rPr>
              <a:t>,</a:t>
            </a:r>
            <a:r>
              <a:rPr lang="en-US" sz="2400" dirty="0">
                <a:solidFill>
                  <a:srgbClr val="000000"/>
                </a:solidFill>
                <a:latin typeface="Arial Narrow" panose="020B0606020202030204" pitchFamily="34" charset="0"/>
              </a:rPr>
              <a:t> and </a:t>
            </a:r>
            <a:r>
              <a:rPr lang="en-US" sz="2400" b="1" dirty="0">
                <a:latin typeface="Arial Narrow" panose="020B0606020202030204" pitchFamily="34" charset="0"/>
              </a:rPr>
              <a:t>MAKE THEM THE MEMBERS OF AN HARLOT</a:t>
            </a:r>
            <a:r>
              <a:rPr lang="en-US" sz="2400" dirty="0">
                <a:latin typeface="Arial Narrow" panose="020B0606020202030204" pitchFamily="34" charset="0"/>
              </a:rPr>
              <a:t>?</a:t>
            </a:r>
            <a:r>
              <a:rPr lang="en-US" sz="2400" dirty="0">
                <a:solidFill>
                  <a:srgbClr val="000000"/>
                </a:solidFill>
                <a:latin typeface="Arial Narrow" panose="020B0606020202030204" pitchFamily="34" charset="0"/>
              </a:rPr>
              <a:t> God forbid. 16 </a:t>
            </a:r>
            <a:r>
              <a:rPr lang="en-US" sz="2400" b="1" dirty="0">
                <a:solidFill>
                  <a:srgbClr val="000000"/>
                </a:solidFill>
                <a:latin typeface="Arial Narrow" panose="020B0606020202030204" pitchFamily="34" charset="0"/>
              </a:rPr>
              <a:t>WHAT</a:t>
            </a:r>
            <a:r>
              <a:rPr lang="en-US" sz="2400" dirty="0">
                <a:solidFill>
                  <a:srgbClr val="000000"/>
                </a:solidFill>
                <a:latin typeface="Arial Narrow" panose="020B0606020202030204" pitchFamily="34" charset="0"/>
              </a:rPr>
              <a:t>? know ye not that </a:t>
            </a:r>
            <a:r>
              <a:rPr lang="en-US" sz="2400" b="1" dirty="0">
                <a:latin typeface="Arial Narrow" panose="020B0606020202030204" pitchFamily="34" charset="0"/>
              </a:rPr>
              <a:t>HE WHICH IS </a:t>
            </a:r>
            <a:r>
              <a:rPr lang="en-US" sz="2400" b="1" u="sng" dirty="0">
                <a:solidFill>
                  <a:srgbClr val="C00000"/>
                </a:solidFill>
                <a:latin typeface="Arial Narrow" panose="020B0606020202030204" pitchFamily="34" charset="0"/>
              </a:rPr>
              <a:t>JOINED</a:t>
            </a:r>
            <a:r>
              <a:rPr lang="en-US" sz="2400" b="1" dirty="0">
                <a:solidFill>
                  <a:srgbClr val="C00000"/>
                </a:solidFill>
                <a:latin typeface="Arial Narrow" panose="020B0606020202030204" pitchFamily="34" charset="0"/>
              </a:rPr>
              <a:t> TO AN HARLOT IS ONE BODY</a:t>
            </a:r>
            <a:r>
              <a:rPr lang="en-US" sz="2400" dirty="0">
                <a:solidFill>
                  <a:srgbClr val="000000"/>
                </a:solidFill>
                <a:latin typeface="Arial Narrow" panose="020B0606020202030204" pitchFamily="34" charset="0"/>
              </a:rPr>
              <a:t>? </a:t>
            </a:r>
            <a:r>
              <a:rPr lang="en-US" sz="2400" b="1" dirty="0">
                <a:latin typeface="Arial Narrow" panose="020B0606020202030204" pitchFamily="34" charset="0"/>
              </a:rPr>
              <a:t>FOR TWO</a:t>
            </a:r>
            <a:r>
              <a:rPr lang="en-US" sz="2400" dirty="0">
                <a:latin typeface="Arial Narrow" panose="020B0606020202030204" pitchFamily="34" charset="0"/>
              </a:rPr>
              <a:t>, </a:t>
            </a:r>
            <a:r>
              <a:rPr lang="en-US" sz="2400" b="1" dirty="0">
                <a:latin typeface="Arial Narrow" panose="020B0606020202030204" pitchFamily="34" charset="0"/>
              </a:rPr>
              <a:t>SAITH HE</a:t>
            </a:r>
            <a:r>
              <a:rPr lang="en-US" sz="2400" dirty="0">
                <a:latin typeface="Arial Narrow" panose="020B0606020202030204" pitchFamily="34" charset="0"/>
              </a:rPr>
              <a:t>, </a:t>
            </a:r>
            <a:r>
              <a:rPr lang="en-US" sz="2400" b="1" dirty="0">
                <a:latin typeface="Arial Narrow" panose="020B0606020202030204" pitchFamily="34" charset="0"/>
              </a:rPr>
              <a:t>SHALL BE ONE FLESH</a:t>
            </a:r>
            <a:r>
              <a:rPr lang="en-US" sz="2400" dirty="0">
                <a:solidFill>
                  <a:srgbClr val="000000"/>
                </a:solidFill>
                <a:latin typeface="Arial Narrow" panose="020B0606020202030204" pitchFamily="34" charset="0"/>
              </a:rPr>
              <a:t>. 17 </a:t>
            </a:r>
            <a:r>
              <a:rPr lang="en-US" sz="2400" b="1" dirty="0">
                <a:solidFill>
                  <a:srgbClr val="000000"/>
                </a:solidFill>
                <a:latin typeface="Arial Narrow" panose="020B0606020202030204" pitchFamily="34" charset="0"/>
              </a:rPr>
              <a:t>But He That Is </a:t>
            </a:r>
            <a:r>
              <a:rPr lang="en-US" sz="2400" b="1" u="sng" dirty="0">
                <a:solidFill>
                  <a:schemeClr val="accent1"/>
                </a:solidFill>
                <a:latin typeface="Arial Narrow" panose="020B0606020202030204" pitchFamily="34" charset="0"/>
              </a:rPr>
              <a:t>JOINED</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UNTO THE LORD IS </a:t>
            </a:r>
            <a:r>
              <a:rPr lang="en-US" sz="2400" b="1" dirty="0">
                <a:solidFill>
                  <a:schemeClr val="accent1"/>
                </a:solidFill>
                <a:latin typeface="Arial Narrow" panose="020B0606020202030204" pitchFamily="34" charset="0"/>
              </a:rPr>
              <a:t>ONE SPIRIT</a:t>
            </a:r>
            <a:r>
              <a:rPr lang="en-US" sz="2400" dirty="0">
                <a:solidFill>
                  <a:srgbClr val="000000"/>
                </a:solidFill>
                <a:latin typeface="Arial Narrow" panose="020B0606020202030204" pitchFamily="34" charset="0"/>
              </a:rPr>
              <a:t>. 18 </a:t>
            </a:r>
            <a:r>
              <a:rPr lang="en-US" sz="2400" b="1" dirty="0">
                <a:latin typeface="Arial Narrow" panose="020B0606020202030204" pitchFamily="34" charset="0"/>
              </a:rPr>
              <a:t>FLEE</a:t>
            </a:r>
            <a:r>
              <a:rPr lang="en-US" sz="2400" b="1" dirty="0">
                <a:solidFill>
                  <a:srgbClr val="C00000"/>
                </a:solidFill>
                <a:latin typeface="Arial Narrow" panose="020B0606020202030204" pitchFamily="34" charset="0"/>
              </a:rPr>
              <a:t> FORNICATION</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Every Sin That A Man Doeth Is</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Without THE BODY</a:t>
            </a:r>
            <a:r>
              <a:rPr lang="en-US" sz="2400" dirty="0">
                <a:solidFill>
                  <a:srgbClr val="000000"/>
                </a:solidFill>
                <a:latin typeface="Arial Narrow" panose="020B0606020202030204" pitchFamily="34" charset="0"/>
              </a:rPr>
              <a:t>; but </a:t>
            </a:r>
            <a:r>
              <a:rPr lang="en-US" sz="2400" b="1" dirty="0">
                <a:solidFill>
                  <a:srgbClr val="000000"/>
                </a:solidFill>
                <a:latin typeface="Arial Narrow" panose="020B0606020202030204" pitchFamily="34" charset="0"/>
              </a:rPr>
              <a:t>HE THAT COMMITTETH </a:t>
            </a:r>
            <a:r>
              <a:rPr lang="en-US" sz="2400" b="1" dirty="0">
                <a:solidFill>
                  <a:srgbClr val="C00000"/>
                </a:solidFill>
                <a:latin typeface="Arial Narrow" panose="020B0606020202030204" pitchFamily="34" charset="0"/>
              </a:rPr>
              <a:t>FORNICATION</a:t>
            </a:r>
            <a:r>
              <a:rPr lang="en-US" sz="2400" b="1" dirty="0">
                <a:solidFill>
                  <a:srgbClr val="000000"/>
                </a:solidFill>
                <a:latin typeface="Arial Narrow" panose="020B0606020202030204" pitchFamily="34" charset="0"/>
              </a:rPr>
              <a:t> SINNETH </a:t>
            </a:r>
            <a:r>
              <a:rPr lang="en-US" sz="2400" b="1" dirty="0">
                <a:solidFill>
                  <a:srgbClr val="C00000"/>
                </a:solidFill>
                <a:latin typeface="Arial Narrow" panose="020B0606020202030204" pitchFamily="34" charset="0"/>
              </a:rPr>
              <a:t>AGAINST HIS OWN BODY</a:t>
            </a:r>
            <a:r>
              <a:rPr lang="en-US" sz="2400" dirty="0">
                <a:solidFill>
                  <a:srgbClr val="000000"/>
                </a:solidFill>
                <a:latin typeface="Arial Narrow" panose="020B0606020202030204" pitchFamily="34" charset="0"/>
              </a:rPr>
              <a:t>. 19 What? know ye not that </a:t>
            </a:r>
            <a:r>
              <a:rPr lang="en-US" sz="2400" b="1" dirty="0">
                <a:solidFill>
                  <a:srgbClr val="C00000"/>
                </a:solidFill>
                <a:latin typeface="Arial Narrow" panose="020B0606020202030204" pitchFamily="34" charset="0"/>
              </a:rPr>
              <a:t>YOUR BODY </a:t>
            </a:r>
            <a:r>
              <a:rPr lang="en-US" sz="2400" dirty="0">
                <a:solidFill>
                  <a:srgbClr val="000000"/>
                </a:solidFill>
                <a:latin typeface="Arial Narrow" panose="020B0606020202030204" pitchFamily="34" charset="0"/>
              </a:rPr>
              <a:t>is the temple of the Holy Ghost which is in you, which ye have of God, and Ye Are Not Your Own? 20 For Ye Are Bought With A Price: therefore glorify God in </a:t>
            </a:r>
            <a:r>
              <a:rPr lang="en-US" sz="2400" b="1" dirty="0">
                <a:solidFill>
                  <a:srgbClr val="C00000"/>
                </a:solidFill>
                <a:latin typeface="Arial Narrow" panose="020B0606020202030204" pitchFamily="34" charset="0"/>
              </a:rPr>
              <a:t>YOUR BODY</a:t>
            </a:r>
            <a:r>
              <a:rPr lang="en-US" sz="2400" dirty="0">
                <a:solidFill>
                  <a:srgbClr val="000000"/>
                </a:solidFill>
                <a:latin typeface="Arial Narrow" panose="020B0606020202030204" pitchFamily="34" charset="0"/>
              </a:rPr>
              <a:t>, and in </a:t>
            </a:r>
            <a:r>
              <a:rPr lang="en-US" sz="2400" b="1" dirty="0">
                <a:solidFill>
                  <a:schemeClr val="accent1"/>
                </a:solidFill>
                <a:latin typeface="Arial Narrow" panose="020B0606020202030204" pitchFamily="34" charset="0"/>
              </a:rPr>
              <a:t>YOUR SPIRIT</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Which Are God’s</a:t>
            </a:r>
            <a:r>
              <a:rPr lang="en-US" sz="2400" dirty="0">
                <a:solidFill>
                  <a:srgbClr val="000000"/>
                </a:solidFill>
                <a:latin typeface="Arial Narrow" panose="020B0606020202030204" pitchFamily="34" charset="0"/>
              </a:rPr>
              <a:t>.”   </a:t>
            </a:r>
            <a:r>
              <a:rPr lang="en-US" sz="2400" u="sng" dirty="0">
                <a:solidFill>
                  <a:srgbClr val="000000"/>
                </a:solidFill>
                <a:latin typeface="Arial Narrow" panose="020B0606020202030204" pitchFamily="34" charset="0"/>
              </a:rPr>
              <a:t>Conclusion Of Chapter 6</a:t>
            </a:r>
          </a:p>
        </p:txBody>
      </p:sp>
      <p:sp>
        <p:nvSpPr>
          <p:cNvPr id="7" name="TextBox 6">
            <a:extLst>
              <a:ext uri="{FF2B5EF4-FFF2-40B4-BE49-F238E27FC236}">
                <a16:creationId xmlns:a16="http://schemas.microsoft.com/office/drawing/2014/main" id="{A2ACCF90-9CDA-6C0A-D5C6-2F083B50A4F0}"/>
              </a:ext>
            </a:extLst>
          </p:cNvPr>
          <p:cNvSpPr txBox="1"/>
          <p:nvPr/>
        </p:nvSpPr>
        <p:spPr>
          <a:xfrm>
            <a:off x="0" y="6427863"/>
            <a:ext cx="9144000" cy="461665"/>
          </a:xfrm>
          <a:prstGeom prst="rect">
            <a:avLst/>
          </a:prstGeom>
          <a:noFill/>
        </p:spPr>
        <p:txBody>
          <a:bodyPr wrap="square" rtlCol="0">
            <a:spAutoFit/>
          </a:bodyPr>
          <a:lstStyle/>
          <a:p>
            <a:pPr algn="ctr"/>
            <a:r>
              <a:rPr lang="en-US" sz="2400" dirty="0">
                <a:latin typeface="Arial Narrow" panose="020B0606020202030204" pitchFamily="34" charset="0"/>
              </a:rPr>
              <a:t>Fornication Is Becoming One Flesh In An Unlawful Union</a:t>
            </a:r>
            <a:endParaRPr lang="en-US" sz="2400" dirty="0">
              <a:solidFill>
                <a:srgbClr val="000000"/>
              </a:solidFill>
              <a:latin typeface="Arial Narrow" panose="020B0606020202030204" pitchFamily="34" charset="0"/>
            </a:endParaRPr>
          </a:p>
        </p:txBody>
      </p:sp>
      <p:sp>
        <p:nvSpPr>
          <p:cNvPr id="3" name="Rectangle: Rounded Corners 2">
            <a:extLst>
              <a:ext uri="{FF2B5EF4-FFF2-40B4-BE49-F238E27FC236}">
                <a16:creationId xmlns:a16="http://schemas.microsoft.com/office/drawing/2014/main" id="{161386A3-083A-1295-5F2A-E2F2DB8160D0}"/>
              </a:ext>
            </a:extLst>
          </p:cNvPr>
          <p:cNvSpPr/>
          <p:nvPr/>
        </p:nvSpPr>
        <p:spPr>
          <a:xfrm>
            <a:off x="7356296" y="863031"/>
            <a:ext cx="1674701" cy="625007"/>
          </a:xfrm>
          <a:prstGeom prst="roundRect">
            <a:avLst/>
          </a:prstGeom>
          <a:noFill/>
          <a:ln>
            <a:noFill/>
          </a:ln>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i="1" dirty="0">
                <a:solidFill>
                  <a:srgbClr val="C00000"/>
                </a:solidFill>
                <a:latin typeface="Arial Narrow" panose="020B0606020202030204" pitchFamily="34" charset="0"/>
              </a:rPr>
              <a:t>Gk. No. </a:t>
            </a:r>
            <a:r>
              <a:rPr lang="en-US" sz="2000" dirty="0">
                <a:solidFill>
                  <a:srgbClr val="C00000"/>
                </a:solidFill>
                <a:latin typeface="Arial Narrow" panose="020B0606020202030204" pitchFamily="34" charset="0"/>
              </a:rPr>
              <a:t>4204;</a:t>
            </a:r>
            <a:br>
              <a:rPr lang="en-US" sz="2000" dirty="0">
                <a:solidFill>
                  <a:srgbClr val="C00000"/>
                </a:solidFill>
                <a:latin typeface="Arial Narrow" panose="020B0606020202030204" pitchFamily="34" charset="0"/>
              </a:rPr>
            </a:br>
            <a:r>
              <a:rPr lang="en-US" sz="2000" dirty="0">
                <a:solidFill>
                  <a:srgbClr val="C00000"/>
                </a:solidFill>
                <a:latin typeface="Arial Narrow" panose="020B0606020202030204" pitchFamily="34" charset="0"/>
              </a:rPr>
              <a:t>4202; 4203</a:t>
            </a:r>
          </a:p>
        </p:txBody>
      </p:sp>
      <p:sp>
        <p:nvSpPr>
          <p:cNvPr id="8" name="Speech Bubble: Rectangle 7">
            <a:extLst>
              <a:ext uri="{FF2B5EF4-FFF2-40B4-BE49-F238E27FC236}">
                <a16:creationId xmlns:a16="http://schemas.microsoft.com/office/drawing/2014/main" id="{116EAFC4-0A8E-FC4E-DDFA-3A614FC0EEC7}"/>
              </a:ext>
            </a:extLst>
          </p:cNvPr>
          <p:cNvSpPr/>
          <p:nvPr/>
        </p:nvSpPr>
        <p:spPr>
          <a:xfrm>
            <a:off x="27402" y="4140486"/>
            <a:ext cx="9073792" cy="2333399"/>
          </a:xfrm>
          <a:prstGeom prst="wedgeRectCallout">
            <a:avLst>
              <a:gd name="adj1" fmla="val 15797"/>
              <a:gd name="adj2" fmla="val -66917"/>
            </a:avLst>
          </a:prstGeom>
          <a:solidFill>
            <a:schemeClr val="tx1"/>
          </a:solidFill>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Narrow" panose="020B0606020202030204" pitchFamily="34" charset="0"/>
              </a:rPr>
              <a:t>WE ARE THE BRIDE Of CHRIST</a:t>
            </a:r>
            <a:r>
              <a:rPr lang="en-US" sz="2400" dirty="0">
                <a:latin typeface="Arial Narrow" panose="020B0606020202030204" pitchFamily="34" charset="0"/>
              </a:rPr>
              <a:t> (Rom. 7:4; II Cor. 11:2; Cf. Eph. 5:22-32)</a:t>
            </a:r>
          </a:p>
          <a:p>
            <a:pPr algn="just"/>
            <a:br>
              <a:rPr lang="en-US" sz="1200" dirty="0">
                <a:latin typeface="Arial Narrow" panose="020B0606020202030204" pitchFamily="34" charset="0"/>
              </a:rPr>
            </a:br>
            <a:r>
              <a:rPr lang="en-US" sz="2400" b="1" u="sng" dirty="0">
                <a:latin typeface="Arial Narrow" panose="020B0606020202030204" pitchFamily="34" charset="0"/>
              </a:rPr>
              <a:t>Eph. 5:30-32</a:t>
            </a:r>
            <a:r>
              <a:rPr lang="en-US" sz="2400" dirty="0">
                <a:latin typeface="Arial Narrow" panose="020B0606020202030204" pitchFamily="34" charset="0"/>
              </a:rPr>
              <a:t>, “For </a:t>
            </a:r>
            <a:r>
              <a:rPr lang="en-US" sz="2400" b="1" dirty="0">
                <a:latin typeface="Arial Narrow" panose="020B0606020202030204" pitchFamily="34" charset="0"/>
              </a:rPr>
              <a:t>We Are Members Of His Body</a:t>
            </a:r>
            <a:r>
              <a:rPr lang="en-US" sz="2400" dirty="0">
                <a:latin typeface="Arial Narrow" panose="020B0606020202030204" pitchFamily="34" charset="0"/>
              </a:rPr>
              <a:t>, of </a:t>
            </a:r>
            <a:r>
              <a:rPr lang="en-US" sz="2400" b="1" dirty="0">
                <a:latin typeface="Arial Narrow" panose="020B0606020202030204" pitchFamily="34" charset="0"/>
              </a:rPr>
              <a:t>His Flesh</a:t>
            </a:r>
            <a:r>
              <a:rPr lang="en-US" sz="2400" dirty="0">
                <a:latin typeface="Arial Narrow" panose="020B0606020202030204" pitchFamily="34" charset="0"/>
              </a:rPr>
              <a:t>, and of </a:t>
            </a:r>
            <a:r>
              <a:rPr lang="en-US" sz="2400" b="1" dirty="0">
                <a:latin typeface="Arial Narrow" panose="020B0606020202030204" pitchFamily="34" charset="0"/>
              </a:rPr>
              <a:t>His Bones</a:t>
            </a:r>
            <a:r>
              <a:rPr lang="en-US" sz="2400" dirty="0">
                <a:latin typeface="Arial Narrow" panose="020B0606020202030204" pitchFamily="34" charset="0"/>
              </a:rPr>
              <a:t>. 31 For this cause shall a man leave his father and mother, and shall </a:t>
            </a:r>
            <a:r>
              <a:rPr lang="en-US" sz="2400" b="1" dirty="0">
                <a:latin typeface="Arial Narrow" panose="020B0606020202030204" pitchFamily="34" charset="0"/>
              </a:rPr>
              <a:t>BE </a:t>
            </a:r>
            <a:r>
              <a:rPr lang="en-US" sz="2400" b="1" u="sng" dirty="0">
                <a:solidFill>
                  <a:srgbClr val="00B0F0"/>
                </a:solidFill>
                <a:latin typeface="Arial Narrow" panose="020B0606020202030204" pitchFamily="34" charset="0"/>
              </a:rPr>
              <a:t>JOINED</a:t>
            </a:r>
            <a:r>
              <a:rPr lang="en-US" sz="2400" b="1" dirty="0">
                <a:latin typeface="Arial Narrow" panose="020B0606020202030204" pitchFamily="34" charset="0"/>
              </a:rPr>
              <a:t> </a:t>
            </a:r>
            <a:r>
              <a:rPr lang="en-US" sz="2400" dirty="0">
                <a:latin typeface="Arial Narrow" panose="020B0606020202030204" pitchFamily="34" charset="0"/>
              </a:rPr>
              <a:t>unto </a:t>
            </a:r>
            <a:r>
              <a:rPr lang="en-US" sz="2400" b="1" dirty="0">
                <a:latin typeface="Arial Narrow" panose="020B0606020202030204" pitchFamily="34" charset="0"/>
              </a:rPr>
              <a:t>HIS WIFE</a:t>
            </a:r>
            <a:r>
              <a:rPr lang="en-US" sz="2400" dirty="0">
                <a:latin typeface="Arial Narrow" panose="020B0606020202030204" pitchFamily="34" charset="0"/>
              </a:rPr>
              <a:t>, and </a:t>
            </a:r>
            <a:r>
              <a:rPr lang="en-US" sz="2400" b="1" u="sng" dirty="0">
                <a:latin typeface="Arial Narrow" panose="020B0606020202030204" pitchFamily="34" charset="0"/>
              </a:rPr>
              <a:t>THEY TWO SHALL BE ONE FLESH</a:t>
            </a:r>
            <a:r>
              <a:rPr lang="en-US" sz="2400" dirty="0">
                <a:latin typeface="Arial Narrow" panose="020B0606020202030204" pitchFamily="34" charset="0"/>
              </a:rPr>
              <a:t>. 32 </a:t>
            </a:r>
            <a:r>
              <a:rPr lang="en-US" sz="2400" b="1" dirty="0">
                <a:latin typeface="Arial Narrow" panose="020B0606020202030204" pitchFamily="34" charset="0"/>
              </a:rPr>
              <a:t>THIS IS A GREAT MYSTERY</a:t>
            </a:r>
            <a:r>
              <a:rPr lang="en-US" sz="2400" dirty="0">
                <a:latin typeface="Arial Narrow" panose="020B0606020202030204" pitchFamily="34" charset="0"/>
              </a:rPr>
              <a:t>: but </a:t>
            </a:r>
            <a:r>
              <a:rPr lang="en-US" sz="2400" b="1" dirty="0">
                <a:latin typeface="Arial Narrow" panose="020B0606020202030204" pitchFamily="34" charset="0"/>
              </a:rPr>
              <a:t>I Speak Concerning </a:t>
            </a:r>
            <a:r>
              <a:rPr lang="en-US" sz="2400" b="1" u="sng" dirty="0">
                <a:latin typeface="Arial Narrow" panose="020B0606020202030204" pitchFamily="34" charset="0"/>
              </a:rPr>
              <a:t>CHRIST</a:t>
            </a:r>
            <a:r>
              <a:rPr lang="en-US" sz="2400" b="1" dirty="0">
                <a:latin typeface="Arial Narrow" panose="020B0606020202030204" pitchFamily="34" charset="0"/>
              </a:rPr>
              <a:t> And </a:t>
            </a:r>
            <a:r>
              <a:rPr lang="en-US" sz="2400" b="1" u="sng" dirty="0">
                <a:latin typeface="Arial Narrow" panose="020B0606020202030204" pitchFamily="34" charset="0"/>
              </a:rPr>
              <a:t>THE CHURCH</a:t>
            </a:r>
            <a:r>
              <a:rPr lang="en-US" sz="2400" dirty="0">
                <a:latin typeface="Arial Narrow" panose="020B0606020202030204" pitchFamily="34" charset="0"/>
              </a:rPr>
              <a:t>.”</a:t>
            </a:r>
            <a:endParaRPr lang="en-US" sz="2200" dirty="0">
              <a:latin typeface="Arial Narrow" panose="020B0606020202030204" pitchFamily="34" charset="0"/>
            </a:endParaRPr>
          </a:p>
        </p:txBody>
      </p:sp>
    </p:spTree>
    <p:extLst>
      <p:ext uri="{BB962C8B-B14F-4D97-AF65-F5344CB8AC3E}">
        <p14:creationId xmlns:p14="http://schemas.microsoft.com/office/powerpoint/2010/main" val="274281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18" name="TextBox 17">
            <a:extLst>
              <a:ext uri="{FF2B5EF4-FFF2-40B4-BE49-F238E27FC236}">
                <a16:creationId xmlns:a16="http://schemas.microsoft.com/office/drawing/2014/main" id="{92423C71-58AB-88FE-6F3C-93FF9AFC8355}"/>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2" name="TextBox 1">
            <a:extLst>
              <a:ext uri="{FF2B5EF4-FFF2-40B4-BE49-F238E27FC236}">
                <a16:creationId xmlns:a16="http://schemas.microsoft.com/office/drawing/2014/main" id="{F99A9C97-3C95-FFD8-3CAC-2EF8C26468B1}"/>
              </a:ext>
            </a:extLst>
          </p:cNvPr>
          <p:cNvSpPr txBox="1"/>
          <p:nvPr/>
        </p:nvSpPr>
        <p:spPr>
          <a:xfrm>
            <a:off x="0" y="1453125"/>
            <a:ext cx="9144000" cy="461665"/>
          </a:xfrm>
          <a:prstGeom prst="rect">
            <a:avLst/>
          </a:prstGeom>
          <a:noFill/>
          <a:effectLst>
            <a:softEdge rad="63500"/>
          </a:effectLst>
        </p:spPr>
        <p:txBody>
          <a:bodyPr wrap="square" rtlCol="0">
            <a:spAutoFit/>
          </a:bodyPr>
          <a:lstStyle/>
          <a:p>
            <a:pPr algn="ctr"/>
            <a:r>
              <a:rPr lang="en-US" sz="2400" b="1" dirty="0">
                <a:latin typeface="Arial Narrow" panose="020B0606020202030204" pitchFamily="34" charset="0"/>
              </a:rPr>
              <a:t>The Body Is Wrongfully Used When Fornication Is Committed</a:t>
            </a:r>
            <a:r>
              <a:rPr lang="en-US" sz="2400" dirty="0">
                <a:latin typeface="Arial Narrow" panose="020B0606020202030204" pitchFamily="34" charset="0"/>
              </a:rPr>
              <a:t>.  </a:t>
            </a:r>
            <a:r>
              <a:rPr lang="en-US" sz="2400" u="sng" dirty="0">
                <a:latin typeface="Arial Narrow" panose="020B0606020202030204" pitchFamily="34" charset="0"/>
              </a:rPr>
              <a:t>Cf. 6:13</a:t>
            </a:r>
          </a:p>
        </p:txBody>
      </p:sp>
      <p:sp>
        <p:nvSpPr>
          <p:cNvPr id="4" name="TextBox 3">
            <a:extLst>
              <a:ext uri="{FF2B5EF4-FFF2-40B4-BE49-F238E27FC236}">
                <a16:creationId xmlns:a16="http://schemas.microsoft.com/office/drawing/2014/main" id="{F03F03D0-908C-7CCC-348E-F2A34D04F8E8}"/>
              </a:ext>
            </a:extLst>
          </p:cNvPr>
          <p:cNvSpPr txBox="1"/>
          <p:nvPr/>
        </p:nvSpPr>
        <p:spPr>
          <a:xfrm>
            <a:off x="0" y="6027177"/>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OUR</a:t>
            </a:r>
            <a:r>
              <a:rPr lang="en-US" sz="2400" dirty="0">
                <a:solidFill>
                  <a:schemeClr val="bg1"/>
                </a:solidFill>
                <a:latin typeface="Arial Narrow" panose="020B0606020202030204" pitchFamily="34" charset="0"/>
              </a:rPr>
              <a:t> </a:t>
            </a:r>
            <a:r>
              <a:rPr lang="en-US" sz="2400" b="1" dirty="0">
                <a:solidFill>
                  <a:schemeClr val="bg1"/>
                </a:solidFill>
                <a:latin typeface="Arial Narrow" panose="020B0606020202030204" pitchFamily="34" charset="0"/>
              </a:rPr>
              <a:t>BODY</a:t>
            </a:r>
            <a:r>
              <a:rPr lang="en-US" sz="2400" dirty="0">
                <a:solidFill>
                  <a:schemeClr val="bg1"/>
                </a:solidFill>
                <a:latin typeface="Arial Narrow" panose="020B0606020202030204" pitchFamily="34" charset="0"/>
              </a:rPr>
              <a:t> May Only Be “</a:t>
            </a:r>
            <a:r>
              <a:rPr lang="en-US" sz="2400" b="1" dirty="0">
                <a:solidFill>
                  <a:schemeClr val="bg1"/>
                </a:solidFill>
                <a:latin typeface="Arial Narrow" panose="020B0606020202030204" pitchFamily="34" charset="0"/>
              </a:rPr>
              <a:t>ONE</a:t>
            </a:r>
            <a:r>
              <a:rPr lang="en-US" sz="2400" dirty="0">
                <a:solidFill>
                  <a:schemeClr val="bg1"/>
                </a:solidFill>
                <a:latin typeface="Arial Narrow" panose="020B0606020202030204" pitchFamily="34" charset="0"/>
              </a:rPr>
              <a:t>” With Our Lawful </a:t>
            </a:r>
            <a:r>
              <a:rPr lang="en-US" sz="2400" i="1" dirty="0">
                <a:solidFill>
                  <a:schemeClr val="bg1"/>
                </a:solidFill>
                <a:latin typeface="Arial Narrow" panose="020B0606020202030204" pitchFamily="34" charset="0"/>
              </a:rPr>
              <a:t>Spouse</a:t>
            </a:r>
            <a:r>
              <a:rPr lang="en-US" sz="2400" dirty="0">
                <a:solidFill>
                  <a:schemeClr val="bg1"/>
                </a:solidFill>
                <a:latin typeface="Arial Narrow" panose="020B0606020202030204" pitchFamily="34" charset="0"/>
              </a:rPr>
              <a:t>!</a:t>
            </a:r>
          </a:p>
        </p:txBody>
      </p:sp>
      <p:sp>
        <p:nvSpPr>
          <p:cNvPr id="5" name="TextBox 4">
            <a:extLst>
              <a:ext uri="{FF2B5EF4-FFF2-40B4-BE49-F238E27FC236}">
                <a16:creationId xmlns:a16="http://schemas.microsoft.com/office/drawing/2014/main" id="{45AF07C4-17BD-BB91-EFC0-1DA43D17BE0A}"/>
              </a:ext>
            </a:extLst>
          </p:cNvPr>
          <p:cNvSpPr txBox="1"/>
          <p:nvPr/>
        </p:nvSpPr>
        <p:spPr>
          <a:xfrm>
            <a:off x="-11984" y="1903468"/>
            <a:ext cx="9144000" cy="4154984"/>
          </a:xfrm>
          <a:prstGeom prst="rect">
            <a:avLst/>
          </a:prstGeom>
          <a:noFill/>
          <a:effectLst>
            <a:softEdge rad="63500"/>
          </a:effectLst>
        </p:spPr>
        <p:txBody>
          <a:bodyPr wrap="square" rtlCol="0">
            <a:spAutoFit/>
          </a:bodyPr>
          <a:lstStyle/>
          <a:p>
            <a:pPr algn="just"/>
            <a:r>
              <a:rPr lang="en-US" sz="2400" b="1" u="sng" dirty="0">
                <a:solidFill>
                  <a:srgbClr val="000000"/>
                </a:solidFill>
                <a:latin typeface="Arial Narrow" panose="020B0606020202030204" pitchFamily="34" charset="0"/>
              </a:rPr>
              <a:t>I Cor. 6:15-20</a:t>
            </a:r>
            <a:r>
              <a:rPr lang="en-US" sz="2400" dirty="0">
                <a:solidFill>
                  <a:srgbClr val="000000"/>
                </a:solidFill>
                <a:latin typeface="Arial Narrow" panose="020B0606020202030204" pitchFamily="34" charset="0"/>
              </a:rPr>
              <a:t>, “Know ye not that </a:t>
            </a:r>
            <a:r>
              <a:rPr lang="en-US" sz="2400" b="1" dirty="0">
                <a:solidFill>
                  <a:srgbClr val="C00000"/>
                </a:solidFill>
                <a:latin typeface="Arial Narrow" panose="020B0606020202030204" pitchFamily="34" charset="0"/>
              </a:rPr>
              <a:t>YOUR BODIES </a:t>
            </a:r>
            <a:r>
              <a:rPr lang="en-US" sz="2400" dirty="0">
                <a:solidFill>
                  <a:srgbClr val="000000"/>
                </a:solidFill>
                <a:latin typeface="Arial Narrow" panose="020B0606020202030204" pitchFamily="34" charset="0"/>
              </a:rPr>
              <a:t>are </a:t>
            </a:r>
            <a:r>
              <a:rPr lang="en-US" sz="2400" b="1" dirty="0">
                <a:latin typeface="Arial Narrow" panose="020B0606020202030204" pitchFamily="34" charset="0"/>
              </a:rPr>
              <a:t>The Members Of Christ</a:t>
            </a:r>
            <a:r>
              <a:rPr lang="en-US" sz="2400" dirty="0">
                <a:latin typeface="Arial Narrow" panose="020B0606020202030204" pitchFamily="34" charset="0"/>
              </a:rPr>
              <a:t>? </a:t>
            </a:r>
            <a:r>
              <a:rPr lang="en-US" sz="2400" b="1" dirty="0">
                <a:latin typeface="Arial Narrow" panose="020B0606020202030204" pitchFamily="34" charset="0"/>
              </a:rPr>
              <a:t>Shall I Then Take THE MEMBERS OF CHRIST</a:t>
            </a:r>
            <a:r>
              <a:rPr lang="en-US" sz="2400" dirty="0">
                <a:latin typeface="Arial Narrow" panose="020B0606020202030204" pitchFamily="34" charset="0"/>
              </a:rPr>
              <a:t>,</a:t>
            </a:r>
            <a:r>
              <a:rPr lang="en-US" sz="2400" dirty="0">
                <a:solidFill>
                  <a:srgbClr val="000000"/>
                </a:solidFill>
                <a:latin typeface="Arial Narrow" panose="020B0606020202030204" pitchFamily="34" charset="0"/>
              </a:rPr>
              <a:t> and </a:t>
            </a:r>
            <a:r>
              <a:rPr lang="en-US" sz="2400" b="1" dirty="0">
                <a:latin typeface="Arial Narrow" panose="020B0606020202030204" pitchFamily="34" charset="0"/>
              </a:rPr>
              <a:t>MAKE THEM THE MEMBERS OF AN HARLOT</a:t>
            </a:r>
            <a:r>
              <a:rPr lang="en-US" sz="2400" dirty="0">
                <a:latin typeface="Arial Narrow" panose="020B0606020202030204" pitchFamily="34" charset="0"/>
              </a:rPr>
              <a:t>?</a:t>
            </a:r>
            <a:r>
              <a:rPr lang="en-US" sz="2400" dirty="0">
                <a:solidFill>
                  <a:srgbClr val="000000"/>
                </a:solidFill>
                <a:latin typeface="Arial Narrow" panose="020B0606020202030204" pitchFamily="34" charset="0"/>
              </a:rPr>
              <a:t> God forbid. 16 </a:t>
            </a:r>
            <a:r>
              <a:rPr lang="en-US" sz="2400" b="1" dirty="0">
                <a:solidFill>
                  <a:srgbClr val="000000"/>
                </a:solidFill>
                <a:latin typeface="Arial Narrow" panose="020B0606020202030204" pitchFamily="34" charset="0"/>
              </a:rPr>
              <a:t>WHAT</a:t>
            </a:r>
            <a:r>
              <a:rPr lang="en-US" sz="2400" dirty="0">
                <a:solidFill>
                  <a:srgbClr val="000000"/>
                </a:solidFill>
                <a:latin typeface="Arial Narrow" panose="020B0606020202030204" pitchFamily="34" charset="0"/>
              </a:rPr>
              <a:t>? know ye not that </a:t>
            </a:r>
            <a:r>
              <a:rPr lang="en-US" sz="2400" b="1" dirty="0">
                <a:latin typeface="Arial Narrow" panose="020B0606020202030204" pitchFamily="34" charset="0"/>
              </a:rPr>
              <a:t>HE WHICH IS </a:t>
            </a:r>
            <a:r>
              <a:rPr lang="en-US" sz="2400" b="1" u="sng" dirty="0">
                <a:solidFill>
                  <a:srgbClr val="C00000"/>
                </a:solidFill>
                <a:latin typeface="Arial Narrow" panose="020B0606020202030204" pitchFamily="34" charset="0"/>
              </a:rPr>
              <a:t>JOINED</a:t>
            </a:r>
            <a:r>
              <a:rPr lang="en-US" sz="2400" b="1" dirty="0">
                <a:solidFill>
                  <a:srgbClr val="C00000"/>
                </a:solidFill>
                <a:latin typeface="Arial Narrow" panose="020B0606020202030204" pitchFamily="34" charset="0"/>
              </a:rPr>
              <a:t> TO AN HARLOT IS ONE BODY</a:t>
            </a:r>
            <a:r>
              <a:rPr lang="en-US" sz="2400" dirty="0">
                <a:solidFill>
                  <a:srgbClr val="000000"/>
                </a:solidFill>
                <a:latin typeface="Arial Narrow" panose="020B0606020202030204" pitchFamily="34" charset="0"/>
              </a:rPr>
              <a:t>? </a:t>
            </a:r>
            <a:r>
              <a:rPr lang="en-US" sz="2400" b="1" dirty="0">
                <a:latin typeface="Arial Narrow" panose="020B0606020202030204" pitchFamily="34" charset="0"/>
              </a:rPr>
              <a:t>FOR TWO</a:t>
            </a:r>
            <a:r>
              <a:rPr lang="en-US" sz="2400" dirty="0">
                <a:latin typeface="Arial Narrow" panose="020B0606020202030204" pitchFamily="34" charset="0"/>
              </a:rPr>
              <a:t>, </a:t>
            </a:r>
            <a:r>
              <a:rPr lang="en-US" sz="2400" b="1" dirty="0">
                <a:latin typeface="Arial Narrow" panose="020B0606020202030204" pitchFamily="34" charset="0"/>
              </a:rPr>
              <a:t>SAITH HE</a:t>
            </a:r>
            <a:r>
              <a:rPr lang="en-US" sz="2400" dirty="0">
                <a:latin typeface="Arial Narrow" panose="020B0606020202030204" pitchFamily="34" charset="0"/>
              </a:rPr>
              <a:t>, </a:t>
            </a:r>
            <a:r>
              <a:rPr lang="en-US" sz="2400" b="1" dirty="0">
                <a:latin typeface="Arial Narrow" panose="020B0606020202030204" pitchFamily="34" charset="0"/>
              </a:rPr>
              <a:t>SHALL BE ONE FLESH</a:t>
            </a:r>
            <a:r>
              <a:rPr lang="en-US" sz="2400" dirty="0">
                <a:solidFill>
                  <a:srgbClr val="000000"/>
                </a:solidFill>
                <a:latin typeface="Arial Narrow" panose="020B0606020202030204" pitchFamily="34" charset="0"/>
              </a:rPr>
              <a:t>. 17 </a:t>
            </a:r>
            <a:r>
              <a:rPr lang="en-US" sz="2400" b="1" dirty="0">
                <a:solidFill>
                  <a:srgbClr val="000000"/>
                </a:solidFill>
                <a:latin typeface="Arial Narrow" panose="020B0606020202030204" pitchFamily="34" charset="0"/>
              </a:rPr>
              <a:t>But He That Is </a:t>
            </a:r>
            <a:r>
              <a:rPr lang="en-US" sz="2400" b="1" u="sng" dirty="0">
                <a:solidFill>
                  <a:schemeClr val="accent1"/>
                </a:solidFill>
                <a:latin typeface="Arial Narrow" panose="020B0606020202030204" pitchFamily="34" charset="0"/>
              </a:rPr>
              <a:t>JOINED</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UNTO THE LORD IS </a:t>
            </a:r>
            <a:r>
              <a:rPr lang="en-US" sz="2400" b="1" dirty="0">
                <a:solidFill>
                  <a:schemeClr val="accent1"/>
                </a:solidFill>
                <a:latin typeface="Arial Narrow" panose="020B0606020202030204" pitchFamily="34" charset="0"/>
              </a:rPr>
              <a:t>ONE SPIRIT</a:t>
            </a:r>
            <a:r>
              <a:rPr lang="en-US" sz="2400" dirty="0">
                <a:solidFill>
                  <a:srgbClr val="000000"/>
                </a:solidFill>
                <a:latin typeface="Arial Narrow" panose="020B0606020202030204" pitchFamily="34" charset="0"/>
              </a:rPr>
              <a:t>. 18 </a:t>
            </a:r>
            <a:r>
              <a:rPr lang="en-US" sz="2400" b="1" dirty="0">
                <a:latin typeface="Arial Narrow" panose="020B0606020202030204" pitchFamily="34" charset="0"/>
              </a:rPr>
              <a:t>FLEE</a:t>
            </a:r>
            <a:r>
              <a:rPr lang="en-US" sz="2400" b="1" dirty="0">
                <a:solidFill>
                  <a:srgbClr val="C00000"/>
                </a:solidFill>
                <a:latin typeface="Arial Narrow" panose="020B0606020202030204" pitchFamily="34" charset="0"/>
              </a:rPr>
              <a:t> FORNICATION</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Every Sin That A Man Doeth Is</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Without THE BODY</a:t>
            </a:r>
            <a:r>
              <a:rPr lang="en-US" sz="2400" dirty="0">
                <a:solidFill>
                  <a:srgbClr val="000000"/>
                </a:solidFill>
                <a:latin typeface="Arial Narrow" panose="020B0606020202030204" pitchFamily="34" charset="0"/>
              </a:rPr>
              <a:t>; but </a:t>
            </a:r>
            <a:r>
              <a:rPr lang="en-US" sz="2400" b="1" dirty="0">
                <a:solidFill>
                  <a:srgbClr val="000000"/>
                </a:solidFill>
                <a:latin typeface="Arial Narrow" panose="020B0606020202030204" pitchFamily="34" charset="0"/>
              </a:rPr>
              <a:t>HE THAT COMMITTETH </a:t>
            </a:r>
            <a:r>
              <a:rPr lang="en-US" sz="2400" b="1" dirty="0">
                <a:solidFill>
                  <a:srgbClr val="C00000"/>
                </a:solidFill>
                <a:latin typeface="Arial Narrow" panose="020B0606020202030204" pitchFamily="34" charset="0"/>
              </a:rPr>
              <a:t>FORNICATION</a:t>
            </a:r>
            <a:r>
              <a:rPr lang="en-US" sz="2400" b="1" dirty="0">
                <a:solidFill>
                  <a:srgbClr val="000000"/>
                </a:solidFill>
                <a:latin typeface="Arial Narrow" panose="020B0606020202030204" pitchFamily="34" charset="0"/>
              </a:rPr>
              <a:t> SINNETH </a:t>
            </a:r>
            <a:r>
              <a:rPr lang="en-US" sz="2400" b="1" dirty="0">
                <a:solidFill>
                  <a:srgbClr val="C00000"/>
                </a:solidFill>
                <a:latin typeface="Arial Narrow" panose="020B0606020202030204" pitchFamily="34" charset="0"/>
              </a:rPr>
              <a:t>AGAINST HIS OWN BODY</a:t>
            </a:r>
            <a:r>
              <a:rPr lang="en-US" sz="2400" dirty="0">
                <a:solidFill>
                  <a:srgbClr val="000000"/>
                </a:solidFill>
                <a:latin typeface="Arial Narrow" panose="020B0606020202030204" pitchFamily="34" charset="0"/>
              </a:rPr>
              <a:t>. 19 What? know ye not that </a:t>
            </a:r>
            <a:r>
              <a:rPr lang="en-US" sz="2400" b="1" dirty="0">
                <a:solidFill>
                  <a:srgbClr val="C00000"/>
                </a:solidFill>
                <a:latin typeface="Arial Narrow" panose="020B0606020202030204" pitchFamily="34" charset="0"/>
              </a:rPr>
              <a:t>YOUR BODY </a:t>
            </a:r>
            <a:r>
              <a:rPr lang="en-US" sz="2400" dirty="0">
                <a:solidFill>
                  <a:srgbClr val="000000"/>
                </a:solidFill>
                <a:latin typeface="Arial Narrow" panose="020B0606020202030204" pitchFamily="34" charset="0"/>
              </a:rPr>
              <a:t>is the temple of the Holy Ghost which is in you, which ye have of God, and Ye Are Not Your Own? 20 For Ye Are Bought With A Price: therefore glorify God in </a:t>
            </a:r>
            <a:r>
              <a:rPr lang="en-US" sz="2400" b="1" dirty="0">
                <a:solidFill>
                  <a:srgbClr val="C00000"/>
                </a:solidFill>
                <a:latin typeface="Arial Narrow" panose="020B0606020202030204" pitchFamily="34" charset="0"/>
              </a:rPr>
              <a:t>YOUR BODY</a:t>
            </a:r>
            <a:r>
              <a:rPr lang="en-US" sz="2400" dirty="0">
                <a:solidFill>
                  <a:srgbClr val="000000"/>
                </a:solidFill>
                <a:latin typeface="Arial Narrow" panose="020B0606020202030204" pitchFamily="34" charset="0"/>
              </a:rPr>
              <a:t>, and in </a:t>
            </a:r>
            <a:r>
              <a:rPr lang="en-US" sz="2400" b="1" dirty="0">
                <a:solidFill>
                  <a:schemeClr val="accent1"/>
                </a:solidFill>
                <a:latin typeface="Arial Narrow" panose="020B0606020202030204" pitchFamily="34" charset="0"/>
              </a:rPr>
              <a:t>YOUR SPIRIT</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Which Are God’s</a:t>
            </a:r>
            <a:r>
              <a:rPr lang="en-US" sz="2400" dirty="0">
                <a:solidFill>
                  <a:srgbClr val="000000"/>
                </a:solidFill>
                <a:latin typeface="Arial Narrow" panose="020B0606020202030204" pitchFamily="34" charset="0"/>
              </a:rPr>
              <a:t>.”   </a:t>
            </a:r>
            <a:r>
              <a:rPr lang="en-US" sz="2400" u="sng" dirty="0">
                <a:solidFill>
                  <a:srgbClr val="000000"/>
                </a:solidFill>
                <a:latin typeface="Arial Narrow" panose="020B0606020202030204" pitchFamily="34" charset="0"/>
              </a:rPr>
              <a:t>Conclusion Of Chapter 6</a:t>
            </a:r>
          </a:p>
        </p:txBody>
      </p:sp>
      <p:sp>
        <p:nvSpPr>
          <p:cNvPr id="7" name="TextBox 6">
            <a:extLst>
              <a:ext uri="{FF2B5EF4-FFF2-40B4-BE49-F238E27FC236}">
                <a16:creationId xmlns:a16="http://schemas.microsoft.com/office/drawing/2014/main" id="{A2ACCF90-9CDA-6C0A-D5C6-2F083B50A4F0}"/>
              </a:ext>
            </a:extLst>
          </p:cNvPr>
          <p:cNvSpPr txBox="1"/>
          <p:nvPr/>
        </p:nvSpPr>
        <p:spPr>
          <a:xfrm>
            <a:off x="0" y="6427863"/>
            <a:ext cx="9144000" cy="461665"/>
          </a:xfrm>
          <a:prstGeom prst="rect">
            <a:avLst/>
          </a:prstGeom>
          <a:noFill/>
        </p:spPr>
        <p:txBody>
          <a:bodyPr wrap="square" rtlCol="0">
            <a:spAutoFit/>
          </a:bodyPr>
          <a:lstStyle/>
          <a:p>
            <a:pPr algn="ctr"/>
            <a:r>
              <a:rPr lang="en-US" sz="2400" dirty="0">
                <a:latin typeface="Arial Narrow" panose="020B0606020202030204" pitchFamily="34" charset="0"/>
              </a:rPr>
              <a:t>Fornication Is Becoming One Flesh In An Unlawful Union</a:t>
            </a:r>
            <a:endParaRPr lang="en-US" sz="2400" dirty="0">
              <a:solidFill>
                <a:srgbClr val="000000"/>
              </a:solidFill>
              <a:latin typeface="Arial Narrow" panose="020B0606020202030204" pitchFamily="34" charset="0"/>
            </a:endParaRPr>
          </a:p>
        </p:txBody>
      </p:sp>
      <p:sp>
        <p:nvSpPr>
          <p:cNvPr id="3" name="Rectangle: Rounded Corners 2">
            <a:extLst>
              <a:ext uri="{FF2B5EF4-FFF2-40B4-BE49-F238E27FC236}">
                <a16:creationId xmlns:a16="http://schemas.microsoft.com/office/drawing/2014/main" id="{161386A3-083A-1295-5F2A-E2F2DB8160D0}"/>
              </a:ext>
            </a:extLst>
          </p:cNvPr>
          <p:cNvSpPr/>
          <p:nvPr/>
        </p:nvSpPr>
        <p:spPr>
          <a:xfrm>
            <a:off x="7356296" y="863031"/>
            <a:ext cx="1674701" cy="625007"/>
          </a:xfrm>
          <a:prstGeom prst="roundRect">
            <a:avLst/>
          </a:prstGeom>
          <a:noFill/>
          <a:ln>
            <a:noFill/>
          </a:ln>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i="1" dirty="0">
                <a:solidFill>
                  <a:srgbClr val="C00000"/>
                </a:solidFill>
                <a:latin typeface="Arial Narrow" panose="020B0606020202030204" pitchFamily="34" charset="0"/>
              </a:rPr>
              <a:t>Gk. No. </a:t>
            </a:r>
            <a:r>
              <a:rPr lang="en-US" sz="2000" dirty="0">
                <a:solidFill>
                  <a:srgbClr val="C00000"/>
                </a:solidFill>
                <a:latin typeface="Arial Narrow" panose="020B0606020202030204" pitchFamily="34" charset="0"/>
              </a:rPr>
              <a:t>4204;</a:t>
            </a:r>
            <a:br>
              <a:rPr lang="en-US" sz="2000" dirty="0">
                <a:solidFill>
                  <a:srgbClr val="C00000"/>
                </a:solidFill>
                <a:latin typeface="Arial Narrow" panose="020B0606020202030204" pitchFamily="34" charset="0"/>
              </a:rPr>
            </a:br>
            <a:r>
              <a:rPr lang="en-US" sz="2000" dirty="0">
                <a:solidFill>
                  <a:srgbClr val="C00000"/>
                </a:solidFill>
                <a:latin typeface="Arial Narrow" panose="020B0606020202030204" pitchFamily="34" charset="0"/>
              </a:rPr>
              <a:t>4202; 4203</a:t>
            </a:r>
          </a:p>
        </p:txBody>
      </p:sp>
      <p:sp>
        <p:nvSpPr>
          <p:cNvPr id="9" name="Speech Bubble: Rectangle 8">
            <a:extLst>
              <a:ext uri="{FF2B5EF4-FFF2-40B4-BE49-F238E27FC236}">
                <a16:creationId xmlns:a16="http://schemas.microsoft.com/office/drawing/2014/main" id="{9427BB35-335D-A621-4425-B607789EF7FD}"/>
              </a:ext>
            </a:extLst>
          </p:cNvPr>
          <p:cNvSpPr/>
          <p:nvPr/>
        </p:nvSpPr>
        <p:spPr>
          <a:xfrm>
            <a:off x="27402" y="4140485"/>
            <a:ext cx="9073792" cy="2373326"/>
          </a:xfrm>
          <a:prstGeom prst="wedgeRectCallout">
            <a:avLst>
              <a:gd name="adj1" fmla="val 15797"/>
              <a:gd name="adj2" fmla="val -66917"/>
            </a:avLst>
          </a:prstGeom>
          <a:solidFill>
            <a:schemeClr val="tx1"/>
          </a:solidFill>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Narrow" panose="020B0606020202030204" pitchFamily="34" charset="0"/>
              </a:rPr>
              <a:t>Just As </a:t>
            </a:r>
            <a:r>
              <a:rPr lang="en-US" sz="2400" b="1" i="1" u="sng" dirty="0">
                <a:latin typeface="Arial Narrow" panose="020B0606020202030204" pitchFamily="34" charset="0"/>
              </a:rPr>
              <a:t>Spiritual</a:t>
            </a:r>
            <a:r>
              <a:rPr lang="en-US" sz="2400" b="1" dirty="0">
                <a:latin typeface="Arial Narrow" panose="020B0606020202030204" pitchFamily="34" charset="0"/>
              </a:rPr>
              <a:t> FORNICATION Is Committed (With Our Spirit)</a:t>
            </a:r>
            <a:br>
              <a:rPr lang="en-US" sz="2400" b="1" dirty="0">
                <a:latin typeface="Arial Narrow" panose="020B0606020202030204" pitchFamily="34" charset="0"/>
              </a:rPr>
            </a:br>
            <a:r>
              <a:rPr lang="en-US" sz="2400" b="1" dirty="0">
                <a:latin typeface="Arial Narrow" panose="020B0606020202030204" pitchFamily="34" charset="0"/>
              </a:rPr>
              <a:t>When We Are “</a:t>
            </a:r>
            <a:r>
              <a:rPr lang="en-US" sz="2400" b="1" dirty="0">
                <a:solidFill>
                  <a:srgbClr val="00B0F0"/>
                </a:solidFill>
                <a:latin typeface="Arial Narrow" panose="020B0606020202030204" pitchFamily="34" charset="0"/>
              </a:rPr>
              <a:t>Joined</a:t>
            </a:r>
            <a:r>
              <a:rPr lang="en-US" sz="2400" b="1" dirty="0">
                <a:latin typeface="Arial Narrow" panose="020B0606020202030204" pitchFamily="34" charset="0"/>
              </a:rPr>
              <a:t>” To Any Other Religiously</a:t>
            </a:r>
            <a:r>
              <a:rPr lang="en-US" sz="2400" dirty="0">
                <a:latin typeface="Arial Narrow" panose="020B0606020202030204" pitchFamily="34" charset="0"/>
              </a:rPr>
              <a:t>,</a:t>
            </a:r>
          </a:p>
          <a:p>
            <a:pPr algn="ctr"/>
            <a:br>
              <a:rPr lang="en-US" sz="2400" b="1" dirty="0">
                <a:latin typeface="Arial Narrow" panose="020B0606020202030204" pitchFamily="34" charset="0"/>
              </a:rPr>
            </a:br>
            <a:r>
              <a:rPr lang="en-US" sz="2400" b="1" i="1" u="sng" dirty="0">
                <a:latin typeface="Arial Narrow" panose="020B0606020202030204" pitchFamily="34" charset="0"/>
              </a:rPr>
              <a:t>Physical</a:t>
            </a:r>
            <a:r>
              <a:rPr lang="en-US" sz="2400" b="1" dirty="0">
                <a:latin typeface="Arial Narrow" panose="020B0606020202030204" pitchFamily="34" charset="0"/>
              </a:rPr>
              <a:t> FORNICATION Is Committed (With Our Body)</a:t>
            </a:r>
            <a:br>
              <a:rPr lang="en-US" sz="2400" b="1" dirty="0">
                <a:latin typeface="Arial Narrow" panose="020B0606020202030204" pitchFamily="34" charset="0"/>
              </a:rPr>
            </a:br>
            <a:r>
              <a:rPr lang="en-US" sz="2400" b="1" dirty="0">
                <a:latin typeface="Arial Narrow" panose="020B0606020202030204" pitchFamily="34" charset="0"/>
              </a:rPr>
              <a:t>When We Are “Joined” To Any Other Carnally!</a:t>
            </a:r>
            <a:endParaRPr lang="en-US" sz="2200" dirty="0">
              <a:latin typeface="Arial Narrow" panose="020B0606020202030204" pitchFamily="34" charset="0"/>
            </a:endParaRPr>
          </a:p>
        </p:txBody>
      </p:sp>
    </p:spTree>
    <p:extLst>
      <p:ext uri="{BB962C8B-B14F-4D97-AF65-F5344CB8AC3E}">
        <p14:creationId xmlns:p14="http://schemas.microsoft.com/office/powerpoint/2010/main" val="35942545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6AC374F-D40C-B0F9-ED58-18CA0EAEAF4C}"/>
              </a:ext>
            </a:extLst>
          </p:cNvPr>
          <p:cNvSpPr/>
          <p:nvPr/>
        </p:nvSpPr>
        <p:spPr>
          <a:xfrm>
            <a:off x="2137019" y="2934983"/>
            <a:ext cx="3298011"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4" name="TextBox 3">
            <a:extLst>
              <a:ext uri="{FF2B5EF4-FFF2-40B4-BE49-F238E27FC236}">
                <a16:creationId xmlns:a16="http://schemas.microsoft.com/office/drawing/2014/main" id="{F03F03D0-908C-7CCC-348E-F2A34D04F8E8}"/>
              </a:ext>
            </a:extLst>
          </p:cNvPr>
          <p:cNvSpPr txBox="1"/>
          <p:nvPr/>
        </p:nvSpPr>
        <p:spPr>
          <a:xfrm>
            <a:off x="0" y="6027177"/>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OUR</a:t>
            </a:r>
            <a:r>
              <a:rPr lang="en-US" sz="2400" dirty="0">
                <a:solidFill>
                  <a:schemeClr val="bg1"/>
                </a:solidFill>
                <a:latin typeface="Arial Narrow" panose="020B0606020202030204" pitchFamily="34" charset="0"/>
              </a:rPr>
              <a:t> </a:t>
            </a:r>
            <a:r>
              <a:rPr lang="en-US" sz="2400" b="1" dirty="0">
                <a:solidFill>
                  <a:schemeClr val="bg1"/>
                </a:solidFill>
                <a:latin typeface="Arial Narrow" panose="020B0606020202030204" pitchFamily="34" charset="0"/>
              </a:rPr>
              <a:t>BODY</a:t>
            </a:r>
            <a:r>
              <a:rPr lang="en-US" sz="2400" dirty="0">
                <a:solidFill>
                  <a:schemeClr val="bg1"/>
                </a:solidFill>
                <a:latin typeface="Arial Narrow" panose="020B0606020202030204" pitchFamily="34" charset="0"/>
              </a:rPr>
              <a:t> May Only Be “</a:t>
            </a:r>
            <a:r>
              <a:rPr lang="en-US" sz="2400" b="1" dirty="0">
                <a:solidFill>
                  <a:schemeClr val="bg1"/>
                </a:solidFill>
                <a:latin typeface="Arial Narrow" panose="020B0606020202030204" pitchFamily="34" charset="0"/>
              </a:rPr>
              <a:t>ONE</a:t>
            </a:r>
            <a:r>
              <a:rPr lang="en-US" sz="2400" dirty="0">
                <a:solidFill>
                  <a:schemeClr val="bg1"/>
                </a:solidFill>
                <a:latin typeface="Arial Narrow" panose="020B0606020202030204" pitchFamily="34" charset="0"/>
              </a:rPr>
              <a:t>” With Our Lawful </a:t>
            </a:r>
            <a:r>
              <a:rPr lang="en-US" sz="2400" i="1" dirty="0">
                <a:solidFill>
                  <a:schemeClr val="bg1"/>
                </a:solidFill>
                <a:latin typeface="Arial Narrow" panose="020B0606020202030204" pitchFamily="34" charset="0"/>
              </a:rPr>
              <a:t>Spouse</a:t>
            </a:r>
            <a:r>
              <a:rPr lang="en-US" sz="2400" dirty="0">
                <a:solidFill>
                  <a:schemeClr val="bg1"/>
                </a:solidFill>
                <a:latin typeface="Arial Narrow" panose="020B0606020202030204" pitchFamily="34" charset="0"/>
              </a:rPr>
              <a:t>!</a:t>
            </a:r>
          </a:p>
        </p:txBody>
      </p:sp>
      <p:sp>
        <p:nvSpPr>
          <p:cNvPr id="5" name="TextBox 4">
            <a:extLst>
              <a:ext uri="{FF2B5EF4-FFF2-40B4-BE49-F238E27FC236}">
                <a16:creationId xmlns:a16="http://schemas.microsoft.com/office/drawing/2014/main" id="{45AF07C4-17BD-BB91-EFC0-1DA43D17BE0A}"/>
              </a:ext>
            </a:extLst>
          </p:cNvPr>
          <p:cNvSpPr txBox="1"/>
          <p:nvPr/>
        </p:nvSpPr>
        <p:spPr>
          <a:xfrm>
            <a:off x="-11984" y="1954840"/>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“Fornication” Can Be Relations With </a:t>
            </a:r>
            <a:r>
              <a:rPr lang="en-US" sz="2400" b="1" i="1" dirty="0">
                <a:solidFill>
                  <a:schemeClr val="bg1"/>
                </a:solidFill>
                <a:effectLst>
                  <a:outerShdw blurRad="38100" dist="38100" dir="2700000" algn="tl">
                    <a:srgbClr val="000000">
                      <a:alpha val="43137"/>
                    </a:srgbClr>
                  </a:outerShdw>
                </a:effectLst>
                <a:latin typeface="Arial Narrow" panose="020B0606020202030204" pitchFamily="34" charset="0"/>
              </a:rPr>
              <a:t>Male</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Or </a:t>
            </a:r>
            <a:r>
              <a:rPr lang="en-US" sz="2400" b="1" i="1" dirty="0">
                <a:solidFill>
                  <a:schemeClr val="bg1"/>
                </a:solidFill>
                <a:effectLst>
                  <a:outerShdw blurRad="38100" dist="38100" dir="2700000" algn="tl">
                    <a:srgbClr val="000000">
                      <a:alpha val="43137"/>
                    </a:srgbClr>
                  </a:outerShdw>
                </a:effectLst>
                <a:latin typeface="Arial Narrow" panose="020B0606020202030204" pitchFamily="34" charset="0"/>
              </a:rPr>
              <a:t>Female</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Prostitutes</a:t>
            </a:r>
            <a:endPar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7" name="TextBox 6">
            <a:extLst>
              <a:ext uri="{FF2B5EF4-FFF2-40B4-BE49-F238E27FC236}">
                <a16:creationId xmlns:a16="http://schemas.microsoft.com/office/drawing/2014/main" id="{A2ACCF90-9CDA-6C0A-D5C6-2F083B50A4F0}"/>
              </a:ext>
            </a:extLst>
          </p:cNvPr>
          <p:cNvSpPr txBox="1"/>
          <p:nvPr/>
        </p:nvSpPr>
        <p:spPr>
          <a:xfrm>
            <a:off x="0" y="6427863"/>
            <a:ext cx="9144000" cy="461665"/>
          </a:xfrm>
          <a:prstGeom prst="rect">
            <a:avLst/>
          </a:prstGeom>
          <a:noFill/>
        </p:spPr>
        <p:txBody>
          <a:bodyPr wrap="square" rtlCol="0">
            <a:spAutoFit/>
          </a:bodyPr>
          <a:lstStyle/>
          <a:p>
            <a:pPr algn="ctr"/>
            <a:r>
              <a:rPr lang="en-US" sz="2400" dirty="0">
                <a:latin typeface="Arial Narrow" panose="020B0606020202030204" pitchFamily="34" charset="0"/>
              </a:rPr>
              <a:t>Fornication Is Becoming One Flesh In An Unlawful Union</a:t>
            </a:r>
            <a:endParaRPr lang="en-US" sz="2400" dirty="0">
              <a:solidFill>
                <a:srgbClr val="000000"/>
              </a:solidFill>
              <a:latin typeface="Arial Narrow" panose="020B0606020202030204" pitchFamily="34" charset="0"/>
            </a:endParaRPr>
          </a:p>
        </p:txBody>
      </p:sp>
      <p:sp>
        <p:nvSpPr>
          <p:cNvPr id="12" name="Rectangle 11">
            <a:extLst>
              <a:ext uri="{FF2B5EF4-FFF2-40B4-BE49-F238E27FC236}">
                <a16:creationId xmlns:a16="http://schemas.microsoft.com/office/drawing/2014/main" id="{F8FB4A63-58D9-6B9C-90D7-9352F2627D45}"/>
              </a:ext>
            </a:extLst>
          </p:cNvPr>
          <p:cNvSpPr/>
          <p:nvPr/>
        </p:nvSpPr>
        <p:spPr>
          <a:xfrm>
            <a:off x="3798013" y="2551417"/>
            <a:ext cx="1616469"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A3AA7AE-DF42-0DB0-48BF-EB1E25DD2CC1}"/>
              </a:ext>
            </a:extLst>
          </p:cNvPr>
          <p:cNvSpPr/>
          <p:nvPr/>
        </p:nvSpPr>
        <p:spPr>
          <a:xfrm>
            <a:off x="6462444" y="4712408"/>
            <a:ext cx="2137027"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6E58717-3875-4AB1-7640-488BAE081F7B}"/>
              </a:ext>
            </a:extLst>
          </p:cNvPr>
          <p:cNvSpPr/>
          <p:nvPr/>
        </p:nvSpPr>
        <p:spPr>
          <a:xfrm>
            <a:off x="3768899" y="4320280"/>
            <a:ext cx="1655856"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2F7F1D4-45EB-13EB-E7AB-C9D292849E58}"/>
              </a:ext>
            </a:extLst>
          </p:cNvPr>
          <p:cNvSpPr/>
          <p:nvPr/>
        </p:nvSpPr>
        <p:spPr>
          <a:xfrm>
            <a:off x="174661" y="5429886"/>
            <a:ext cx="2414428"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A8682E0-5A3A-AF30-A3BE-BC0CF2C79432}"/>
              </a:ext>
            </a:extLst>
          </p:cNvPr>
          <p:cNvSpPr/>
          <p:nvPr/>
        </p:nvSpPr>
        <p:spPr>
          <a:xfrm>
            <a:off x="2731213" y="3642184"/>
            <a:ext cx="1172968"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16EC32F-3E1B-0C71-FC9D-69E0B8BF50A6}"/>
              </a:ext>
            </a:extLst>
          </p:cNvPr>
          <p:cNvSpPr txBox="1"/>
          <p:nvPr/>
        </p:nvSpPr>
        <p:spPr>
          <a:xfrm>
            <a:off x="-4106" y="2490786"/>
            <a:ext cx="9144000" cy="1569660"/>
          </a:xfrm>
          <a:prstGeom prst="rect">
            <a:avLst/>
          </a:prstGeom>
          <a:noFill/>
        </p:spPr>
        <p:txBody>
          <a:bodyPr wrap="square" rtlCol="0">
            <a:spAutoFit/>
          </a:bodyPr>
          <a:lstStyle/>
          <a:p>
            <a:pPr algn="ctr"/>
            <a:r>
              <a:rPr lang="en-US" sz="2400" b="1" u="sng" dirty="0">
                <a:latin typeface="Arial Narrow" panose="020B0606020202030204" pitchFamily="34" charset="0"/>
                <a:ea typeface="Calibri" panose="020F0502020204030204" pitchFamily="34" charset="0"/>
                <a:cs typeface="Times New Roman" panose="02020603050405020304" pitchFamily="18" charset="0"/>
              </a:rPr>
              <a:t>Gk. No. 4204</a:t>
            </a:r>
          </a:p>
          <a:p>
            <a:pPr algn="just"/>
            <a:r>
              <a:rPr lang="en-US" sz="2400" b="1" u="sng" dirty="0">
                <a:latin typeface="Arial Narrow" panose="020B0606020202030204" pitchFamily="34" charset="0"/>
                <a:ea typeface="Calibri" panose="020F0502020204030204" pitchFamily="34" charset="0"/>
                <a:cs typeface="Times New Roman" panose="02020603050405020304" pitchFamily="18" charset="0"/>
              </a:rPr>
              <a:t>Strong </a:t>
            </a:r>
            <a:r>
              <a:rPr lang="en-US" sz="2400" b="1" u="sng" dirty="0">
                <a:solidFill>
                  <a:srgbClr val="000000"/>
                </a:solidFill>
                <a:latin typeface="Arial Narrow" panose="020B0606020202030204" pitchFamily="34" charset="0"/>
              </a:rPr>
              <a:t>(Porne)</a:t>
            </a:r>
            <a:r>
              <a:rPr lang="en-US" sz="2400" dirty="0">
                <a:latin typeface="Arial Narrow" panose="020B0606020202030204" pitchFamily="34" charset="0"/>
                <a:ea typeface="Calibri" panose="020F0502020204030204" pitchFamily="34" charset="0"/>
                <a:cs typeface="Times New Roman" panose="02020603050405020304" pitchFamily="18" charset="0"/>
              </a:rPr>
              <a:t>, “feminine of 4205; a strumpet; figuratively, an idolater:--harlot, whore.”</a:t>
            </a:r>
          </a:p>
          <a:p>
            <a:pPr algn="ctr"/>
            <a:r>
              <a:rPr lang="en-US" sz="2400" dirty="0">
                <a:latin typeface="Arial Narrow" panose="020B0606020202030204" pitchFamily="34" charset="0"/>
                <a:ea typeface="Calibri" panose="020F0502020204030204" pitchFamily="34" charset="0"/>
                <a:cs typeface="Times New Roman" panose="02020603050405020304" pitchFamily="18" charset="0"/>
              </a:rPr>
              <a:t>Mt.</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21:31,32;</a:t>
            </a:r>
            <a:r>
              <a:rPr lang="en-US" sz="20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Lk.</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15:30;</a:t>
            </a:r>
            <a:r>
              <a:rPr lang="en-US" sz="20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I</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Cor.</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6:16;</a:t>
            </a:r>
            <a:r>
              <a:rPr lang="en-US" sz="20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Heb.</a:t>
            </a:r>
            <a:r>
              <a:rPr lang="en-US" sz="16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11:31;</a:t>
            </a:r>
            <a:r>
              <a:rPr lang="en-US" sz="20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Jas. 2:25;</a:t>
            </a:r>
            <a:r>
              <a:rPr lang="en-US" sz="20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Rev. 17:1,5,15,16;</a:t>
            </a:r>
            <a:r>
              <a:rPr lang="en-US" sz="2000" dirty="0">
                <a:latin typeface="Arial Narrow" panose="020B0606020202030204" pitchFamily="34" charset="0"/>
                <a:ea typeface="Calibri" panose="020F0502020204030204" pitchFamily="34" charset="0"/>
                <a:cs typeface="Times New Roman" panose="02020603050405020304" pitchFamily="18" charset="0"/>
              </a:rPr>
              <a:t> </a:t>
            </a:r>
            <a:r>
              <a:rPr lang="en-US" sz="2400" dirty="0">
                <a:latin typeface="Arial Narrow" panose="020B0606020202030204" pitchFamily="34" charset="0"/>
                <a:ea typeface="Calibri" panose="020F0502020204030204" pitchFamily="34" charset="0"/>
                <a:cs typeface="Times New Roman" panose="02020603050405020304" pitchFamily="18" charset="0"/>
              </a:rPr>
              <a:t>19:2</a:t>
            </a:r>
          </a:p>
        </p:txBody>
      </p:sp>
      <p:sp>
        <p:nvSpPr>
          <p:cNvPr id="16" name="TextBox 15">
            <a:extLst>
              <a:ext uri="{FF2B5EF4-FFF2-40B4-BE49-F238E27FC236}">
                <a16:creationId xmlns:a16="http://schemas.microsoft.com/office/drawing/2014/main" id="{8DD3D09C-6619-F694-EE38-315F0947A7B6}"/>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17" name="TextBox 16">
            <a:extLst>
              <a:ext uri="{FF2B5EF4-FFF2-40B4-BE49-F238E27FC236}">
                <a16:creationId xmlns:a16="http://schemas.microsoft.com/office/drawing/2014/main" id="{4B5E0628-975B-DEB3-FFAE-16BAE54ED3B7}"/>
              </a:ext>
            </a:extLst>
          </p:cNvPr>
          <p:cNvSpPr txBox="1"/>
          <p:nvPr/>
        </p:nvSpPr>
        <p:spPr>
          <a:xfrm>
            <a:off x="0" y="1453125"/>
            <a:ext cx="9144000" cy="461665"/>
          </a:xfrm>
          <a:prstGeom prst="rect">
            <a:avLst/>
          </a:prstGeom>
          <a:noFill/>
          <a:effectLst>
            <a:softEdge rad="63500"/>
          </a:effectLst>
        </p:spPr>
        <p:txBody>
          <a:bodyPr wrap="square" rtlCol="0">
            <a:spAutoFit/>
          </a:bodyPr>
          <a:lstStyle/>
          <a:p>
            <a:pPr algn="ctr"/>
            <a:r>
              <a:rPr lang="en-US" sz="2400" b="1" dirty="0">
                <a:latin typeface="Arial Narrow" panose="020B0606020202030204" pitchFamily="34" charset="0"/>
              </a:rPr>
              <a:t>The Body Is Wrongfully Used When Fornication Is Committed</a:t>
            </a:r>
            <a:r>
              <a:rPr lang="en-US" sz="2400" dirty="0">
                <a:latin typeface="Arial Narrow" panose="020B0606020202030204" pitchFamily="34" charset="0"/>
              </a:rPr>
              <a:t>.  </a:t>
            </a:r>
            <a:r>
              <a:rPr lang="en-US" sz="2400" u="sng" dirty="0">
                <a:latin typeface="Arial Narrow" panose="020B0606020202030204" pitchFamily="34" charset="0"/>
              </a:rPr>
              <a:t>Cf. 6:13</a:t>
            </a:r>
          </a:p>
        </p:txBody>
      </p:sp>
      <p:sp>
        <p:nvSpPr>
          <p:cNvPr id="13" name="TextBox 12">
            <a:extLst>
              <a:ext uri="{FF2B5EF4-FFF2-40B4-BE49-F238E27FC236}">
                <a16:creationId xmlns:a16="http://schemas.microsoft.com/office/drawing/2014/main" id="{0C3F6656-1C46-96D7-B1CA-099EC67BA4F8}"/>
              </a:ext>
            </a:extLst>
          </p:cNvPr>
          <p:cNvSpPr txBox="1"/>
          <p:nvPr/>
        </p:nvSpPr>
        <p:spPr>
          <a:xfrm>
            <a:off x="-2396" y="4249384"/>
            <a:ext cx="9144000" cy="1569660"/>
          </a:xfrm>
          <a:prstGeom prst="rect">
            <a:avLst/>
          </a:prstGeom>
          <a:noFill/>
        </p:spPr>
        <p:txBody>
          <a:bodyPr wrap="square" rtlCol="0">
            <a:spAutoFit/>
          </a:bodyPr>
          <a:lstStyle/>
          <a:p>
            <a:pPr algn="ctr"/>
            <a:r>
              <a:rPr lang="en-US" sz="2400" b="1" u="sng" dirty="0">
                <a:latin typeface="Arial Narrow" panose="020B0606020202030204" pitchFamily="34" charset="0"/>
                <a:ea typeface="Calibri" panose="020F0502020204030204" pitchFamily="34" charset="0"/>
                <a:cs typeface="Times New Roman" panose="02020603050405020304" pitchFamily="18" charset="0"/>
              </a:rPr>
              <a:t>Gk. No. 4205</a:t>
            </a:r>
          </a:p>
          <a:p>
            <a:pPr algn="just"/>
            <a:r>
              <a:rPr lang="en-US" sz="2400" b="1" u="sng" dirty="0">
                <a:latin typeface="Arial Narrow" panose="020B0606020202030204" pitchFamily="34" charset="0"/>
                <a:ea typeface="Calibri" panose="020F0502020204030204" pitchFamily="34" charset="0"/>
                <a:cs typeface="Times New Roman" panose="02020603050405020304" pitchFamily="18" charset="0"/>
              </a:rPr>
              <a:t>Strong </a:t>
            </a:r>
            <a:r>
              <a:rPr lang="en-US" sz="2400" b="1" u="sng" dirty="0">
                <a:solidFill>
                  <a:srgbClr val="000000"/>
                </a:solidFill>
                <a:latin typeface="Arial Narrow" panose="020B0606020202030204" pitchFamily="34" charset="0"/>
              </a:rPr>
              <a:t>(Pornos)</a:t>
            </a:r>
            <a:r>
              <a:rPr lang="en-US" sz="2400" dirty="0">
                <a:latin typeface="Arial Narrow" panose="020B0606020202030204" pitchFamily="34" charset="0"/>
                <a:ea typeface="Calibri" panose="020F0502020204030204" pitchFamily="34" charset="0"/>
                <a:cs typeface="Times New Roman" panose="02020603050405020304" pitchFamily="18" charset="0"/>
              </a:rPr>
              <a:t>, “(to sell; akin to the base of 4097); a (male) prostitute (as venal), i.e. (by analogy) a debauchee (libertine):--fornicator, whoremonger.”</a:t>
            </a:r>
          </a:p>
          <a:p>
            <a:pPr algn="ctr"/>
            <a:r>
              <a:rPr lang="en-US" sz="2400" dirty="0">
                <a:latin typeface="Arial Narrow" panose="020B0606020202030204" pitchFamily="34" charset="0"/>
                <a:ea typeface="Calibri" panose="020F0502020204030204" pitchFamily="34" charset="0"/>
                <a:cs typeface="Times New Roman" panose="02020603050405020304" pitchFamily="18" charset="0"/>
              </a:rPr>
              <a:t>I Cor. 5:9, 10, 11; 6:9; Eph. 5:5; I Tim. 1:10; Heb. 12:16; 13:4; Rev. 21:8; 22:15</a:t>
            </a:r>
          </a:p>
        </p:txBody>
      </p:sp>
    </p:spTree>
    <p:extLst>
      <p:ext uri="{BB962C8B-B14F-4D97-AF65-F5344CB8AC3E}">
        <p14:creationId xmlns:p14="http://schemas.microsoft.com/office/powerpoint/2010/main" val="30318473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animEffect transition="in" filter="fade">
                                      <p:cBhvr>
                                        <p:cTn id="27" dur="500"/>
                                        <p:tgtEl>
                                          <p:spTgt spid="11"/>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ppt_w</p:attrName>
                                        </p:attrNameLst>
                                      </p:cBhvr>
                                      <p:tavLst>
                                        <p:tav tm="0">
                                          <p:val>
                                            <p:fltVal val="0"/>
                                          </p:val>
                                        </p:tav>
                                        <p:tav tm="100000">
                                          <p:val>
                                            <p:strVal val="#ppt_w"/>
                                          </p:val>
                                        </p:tav>
                                      </p:tavLst>
                                    </p:anim>
                                    <p:anim calcmode="lin" valueType="num">
                                      <p:cBhvr>
                                        <p:cTn id="31" dur="500" fill="hold"/>
                                        <p:tgtEl>
                                          <p:spTgt spid="12"/>
                                        </p:tgtEl>
                                        <p:attrNameLst>
                                          <p:attrName>ppt_h</p:attrName>
                                        </p:attrNameLst>
                                      </p:cBhvr>
                                      <p:tavLst>
                                        <p:tav tm="0">
                                          <p:val>
                                            <p:fltVal val="0"/>
                                          </p:val>
                                        </p:tav>
                                        <p:tav tm="100000">
                                          <p:val>
                                            <p:strVal val="#ppt_h"/>
                                          </p:val>
                                        </p:tav>
                                      </p:tavLst>
                                    </p:anim>
                                    <p:animEffect transition="in" filter="fade">
                                      <p:cBhvr>
                                        <p:cTn id="32" dur="500"/>
                                        <p:tgtEl>
                                          <p:spTgt spid="1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 calcmode="lin" valueType="num">
                                      <p:cBhvr>
                                        <p:cTn id="40" dur="500" fill="hold"/>
                                        <p:tgtEl>
                                          <p:spTgt spid="15"/>
                                        </p:tgtEl>
                                        <p:attrNameLst>
                                          <p:attrName>ppt_w</p:attrName>
                                        </p:attrNameLst>
                                      </p:cBhvr>
                                      <p:tavLst>
                                        <p:tav tm="0">
                                          <p:val>
                                            <p:fltVal val="0"/>
                                          </p:val>
                                        </p:tav>
                                        <p:tav tm="100000">
                                          <p:val>
                                            <p:strVal val="#ppt_w"/>
                                          </p:val>
                                        </p:tav>
                                      </p:tavLst>
                                    </p:anim>
                                    <p:anim calcmode="lin" valueType="num">
                                      <p:cBhvr>
                                        <p:cTn id="41" dur="500" fill="hold"/>
                                        <p:tgtEl>
                                          <p:spTgt spid="15"/>
                                        </p:tgtEl>
                                        <p:attrNameLst>
                                          <p:attrName>ppt_h</p:attrName>
                                        </p:attrNameLst>
                                      </p:cBhvr>
                                      <p:tavLst>
                                        <p:tav tm="0">
                                          <p:val>
                                            <p:fltVal val="0"/>
                                          </p:val>
                                        </p:tav>
                                        <p:tav tm="100000">
                                          <p:val>
                                            <p:strVal val="#ppt_h"/>
                                          </p:val>
                                        </p:tav>
                                      </p:tavLst>
                                    </p:anim>
                                    <p:animEffect transition="in" filter="fade">
                                      <p:cBhvr>
                                        <p:cTn id="42" dur="500"/>
                                        <p:tgtEl>
                                          <p:spTgt spid="15"/>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p:cTn id="45" dur="500" fill="hold"/>
                                        <p:tgtEl>
                                          <p:spTgt spid="3"/>
                                        </p:tgtEl>
                                        <p:attrNameLst>
                                          <p:attrName>ppt_w</p:attrName>
                                        </p:attrNameLst>
                                      </p:cBhvr>
                                      <p:tavLst>
                                        <p:tav tm="0">
                                          <p:val>
                                            <p:fltVal val="0"/>
                                          </p:val>
                                        </p:tav>
                                        <p:tav tm="100000">
                                          <p:val>
                                            <p:strVal val="#ppt_w"/>
                                          </p:val>
                                        </p:tav>
                                      </p:tavLst>
                                    </p:anim>
                                    <p:anim calcmode="lin" valueType="num">
                                      <p:cBhvr>
                                        <p:cTn id="46" dur="500" fill="hold"/>
                                        <p:tgtEl>
                                          <p:spTgt spid="3"/>
                                        </p:tgtEl>
                                        <p:attrNameLst>
                                          <p:attrName>ppt_h</p:attrName>
                                        </p:attrNameLst>
                                      </p:cBhvr>
                                      <p:tavLst>
                                        <p:tav tm="0">
                                          <p:val>
                                            <p:fltVal val="0"/>
                                          </p:val>
                                        </p:tav>
                                        <p:tav tm="100000">
                                          <p:val>
                                            <p:strVal val="#ppt_h"/>
                                          </p:val>
                                        </p:tav>
                                      </p:tavLst>
                                    </p:anim>
                                    <p:animEffect transition="in" filter="fade">
                                      <p:cBhvr>
                                        <p:cTn id="47" dur="500"/>
                                        <p:tgtEl>
                                          <p:spTgt spid="3"/>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p:cTn id="50" dur="500" fill="hold"/>
                                        <p:tgtEl>
                                          <p:spTgt spid="8"/>
                                        </p:tgtEl>
                                        <p:attrNameLst>
                                          <p:attrName>ppt_w</p:attrName>
                                        </p:attrNameLst>
                                      </p:cBhvr>
                                      <p:tavLst>
                                        <p:tav tm="0">
                                          <p:val>
                                            <p:fltVal val="0"/>
                                          </p:val>
                                        </p:tav>
                                        <p:tav tm="100000">
                                          <p:val>
                                            <p:strVal val="#ppt_w"/>
                                          </p:val>
                                        </p:tav>
                                      </p:tavLst>
                                    </p:anim>
                                    <p:anim calcmode="lin" valueType="num">
                                      <p:cBhvr>
                                        <p:cTn id="51" dur="500" fill="hold"/>
                                        <p:tgtEl>
                                          <p:spTgt spid="8"/>
                                        </p:tgtEl>
                                        <p:attrNameLst>
                                          <p:attrName>ppt_h</p:attrName>
                                        </p:attrNameLst>
                                      </p:cBhvr>
                                      <p:tavLst>
                                        <p:tav tm="0">
                                          <p:val>
                                            <p:fltVal val="0"/>
                                          </p:val>
                                        </p:tav>
                                        <p:tav tm="100000">
                                          <p:val>
                                            <p:strVal val="#ppt_h"/>
                                          </p:val>
                                        </p:tav>
                                      </p:tavLst>
                                    </p:anim>
                                    <p:animEffect transition="in" filter="fade">
                                      <p:cBhvr>
                                        <p:cTn id="5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5" grpId="0" animBg="1"/>
      <p:bldP spid="12" grpId="0" animBg="1"/>
      <p:bldP spid="14" grpId="0" animBg="1"/>
      <p:bldP spid="15" grpId="0" animBg="1"/>
      <p:bldP spid="3" grpId="0" animBg="1"/>
      <p:bldP spid="8" grpId="0" animBg="1"/>
      <p:bldP spid="9"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18" name="TextBox 17">
            <a:extLst>
              <a:ext uri="{FF2B5EF4-FFF2-40B4-BE49-F238E27FC236}">
                <a16:creationId xmlns:a16="http://schemas.microsoft.com/office/drawing/2014/main" id="{92423C71-58AB-88FE-6F3C-93FF9AFC8355}"/>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Notice How Four Different Greek Words Are Used For Fornication:</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3" name="TextBox 2">
            <a:extLst>
              <a:ext uri="{FF2B5EF4-FFF2-40B4-BE49-F238E27FC236}">
                <a16:creationId xmlns:a16="http://schemas.microsoft.com/office/drawing/2014/main" id="{D9752031-5180-9C6C-8346-5B163E6F5C96}"/>
              </a:ext>
            </a:extLst>
          </p:cNvPr>
          <p:cNvSpPr txBox="1"/>
          <p:nvPr/>
        </p:nvSpPr>
        <p:spPr>
          <a:xfrm>
            <a:off x="-11984" y="1502780"/>
            <a:ext cx="9144000" cy="5262979"/>
          </a:xfrm>
          <a:prstGeom prst="rect">
            <a:avLst/>
          </a:prstGeom>
          <a:noFill/>
          <a:effectLst>
            <a:softEdge rad="63500"/>
          </a:effectLst>
        </p:spPr>
        <p:txBody>
          <a:bodyPr wrap="square" rtlCol="0">
            <a:spAutoFit/>
          </a:bodyPr>
          <a:lstStyle/>
          <a:p>
            <a:pPr algn="just"/>
            <a:r>
              <a:rPr lang="en-US" sz="2400" b="1" u="sng" dirty="0">
                <a:solidFill>
                  <a:srgbClr val="000000"/>
                </a:solidFill>
                <a:latin typeface="Arial Narrow" panose="020B0606020202030204" pitchFamily="34" charset="0"/>
              </a:rPr>
              <a:t>I Cor. 6:9-18</a:t>
            </a:r>
            <a:r>
              <a:rPr lang="en-US" sz="2400" dirty="0">
                <a:solidFill>
                  <a:srgbClr val="000000"/>
                </a:solidFill>
                <a:latin typeface="Arial Narrow" panose="020B0606020202030204" pitchFamily="34" charset="0"/>
              </a:rPr>
              <a:t>, “</a:t>
            </a:r>
            <a:r>
              <a:rPr lang="en-US" sz="2400" dirty="0">
                <a:latin typeface="Arial Narrow" panose="020B0606020202030204" pitchFamily="34" charset="0"/>
              </a:rPr>
              <a:t>Know ye not that the unrighteous shall not inherit the kingdom of God? Be not deceived: neither </a:t>
            </a:r>
            <a:r>
              <a:rPr lang="en-US" sz="2400" b="1" dirty="0">
                <a:solidFill>
                  <a:srgbClr val="C00000"/>
                </a:solidFill>
                <a:latin typeface="Arial Narrow" panose="020B0606020202030204" pitchFamily="34" charset="0"/>
              </a:rPr>
              <a:t>FORNICATORS </a:t>
            </a:r>
            <a:r>
              <a:rPr lang="en-US" sz="2400" dirty="0">
                <a:latin typeface="Arial Narrow" panose="020B0606020202030204" pitchFamily="34" charset="0"/>
              </a:rPr>
              <a:t>(</a:t>
            </a:r>
            <a:r>
              <a:rPr lang="en-US" sz="2400" dirty="0">
                <a:solidFill>
                  <a:srgbClr val="C00000"/>
                </a:solidFill>
                <a:latin typeface="Arial Narrow" panose="020B0606020202030204" pitchFamily="34" charset="0"/>
              </a:rPr>
              <a:t>Gk. No. 4205</a:t>
            </a:r>
            <a:r>
              <a:rPr lang="en-US" sz="2400" dirty="0">
                <a:latin typeface="Arial Narrow" panose="020B0606020202030204" pitchFamily="34" charset="0"/>
              </a:rPr>
              <a:t>), nor idolaters, nor </a:t>
            </a:r>
            <a:r>
              <a:rPr lang="en-US" sz="2400" b="1" dirty="0">
                <a:latin typeface="Arial Narrow" panose="020B0606020202030204" pitchFamily="34" charset="0"/>
              </a:rPr>
              <a:t>ADULTERERS</a:t>
            </a:r>
            <a:r>
              <a:rPr lang="en-US" sz="2400" dirty="0">
                <a:latin typeface="Arial Narrow" panose="020B0606020202030204" pitchFamily="34" charset="0"/>
              </a:rPr>
              <a:t>, nor </a:t>
            </a:r>
            <a:r>
              <a:rPr lang="en-US" sz="2400" b="1" dirty="0">
                <a:latin typeface="Arial Narrow" panose="020B0606020202030204" pitchFamily="34" charset="0"/>
              </a:rPr>
              <a:t>EFFEMINATE</a:t>
            </a:r>
            <a:r>
              <a:rPr lang="en-US" sz="2400" dirty="0">
                <a:latin typeface="Arial Narrow" panose="020B0606020202030204" pitchFamily="34" charset="0"/>
              </a:rPr>
              <a:t>, nor </a:t>
            </a:r>
            <a:r>
              <a:rPr lang="en-US" sz="2400" b="1" dirty="0">
                <a:latin typeface="Arial Narrow" panose="020B0606020202030204" pitchFamily="34" charset="0"/>
              </a:rPr>
              <a:t>ABUSERS OF THEMSELVES WITH MANKIND</a:t>
            </a:r>
            <a:r>
              <a:rPr lang="en-US" sz="2400" dirty="0">
                <a:latin typeface="Arial Narrow" panose="020B0606020202030204" pitchFamily="34" charset="0"/>
              </a:rPr>
              <a:t>, 10 Nor thieves, nor covetous, nor drunkards, nor revilers, nor extortioners, shall inherit the kingdom of God….13 Meats for the belly, and the belly for meats: but God shall destroy both IT and them. Now </a:t>
            </a:r>
            <a:r>
              <a:rPr lang="en-US" sz="2400" b="1" dirty="0">
                <a:latin typeface="Arial Narrow" panose="020B0606020202030204" pitchFamily="34" charset="0"/>
              </a:rPr>
              <a:t>The Body Is Not For </a:t>
            </a:r>
            <a:r>
              <a:rPr lang="en-US" sz="2400" b="1" dirty="0">
                <a:solidFill>
                  <a:srgbClr val="C00000"/>
                </a:solidFill>
                <a:latin typeface="Arial Narrow" panose="020B0606020202030204" pitchFamily="34" charset="0"/>
              </a:rPr>
              <a:t>FORNICATION </a:t>
            </a:r>
            <a:r>
              <a:rPr lang="en-US" sz="2400" dirty="0">
                <a:latin typeface="Arial Narrow" panose="020B0606020202030204" pitchFamily="34" charset="0"/>
              </a:rPr>
              <a:t>(</a:t>
            </a:r>
            <a:r>
              <a:rPr lang="en-US" sz="2400" dirty="0">
                <a:solidFill>
                  <a:srgbClr val="C00000"/>
                </a:solidFill>
                <a:latin typeface="Arial Narrow" panose="020B0606020202030204" pitchFamily="34" charset="0"/>
              </a:rPr>
              <a:t>Gk. No. 4202</a:t>
            </a:r>
            <a:r>
              <a:rPr lang="en-US" sz="2400" dirty="0">
                <a:latin typeface="Arial Narrow" panose="020B0606020202030204" pitchFamily="34" charset="0"/>
              </a:rPr>
              <a:t>), but for the Lord; and the Lord for the body….15 Know ye not that your bodies are the members of Christ? Shall I then take the members of Christ, and make them the members of an </a:t>
            </a:r>
            <a:r>
              <a:rPr lang="en-US" sz="2400" b="1" dirty="0">
                <a:solidFill>
                  <a:srgbClr val="C00000"/>
                </a:solidFill>
                <a:latin typeface="Arial Narrow" panose="020B0606020202030204" pitchFamily="34" charset="0"/>
              </a:rPr>
              <a:t>HARLOT </a:t>
            </a:r>
            <a:r>
              <a:rPr lang="en-US" sz="2400" dirty="0">
                <a:latin typeface="Arial Narrow" panose="020B0606020202030204" pitchFamily="34" charset="0"/>
              </a:rPr>
              <a:t>(</a:t>
            </a:r>
            <a:r>
              <a:rPr lang="en-US" sz="2400" dirty="0">
                <a:solidFill>
                  <a:srgbClr val="C00000"/>
                </a:solidFill>
                <a:latin typeface="Arial Narrow" panose="020B0606020202030204" pitchFamily="34" charset="0"/>
              </a:rPr>
              <a:t>Gk. No. 4204</a:t>
            </a:r>
            <a:r>
              <a:rPr lang="en-US" sz="2400" dirty="0">
                <a:latin typeface="Arial Narrow" panose="020B0606020202030204" pitchFamily="34" charset="0"/>
              </a:rPr>
              <a:t>)? God forbid. 16 What? know ye not that he which is </a:t>
            </a:r>
            <a:r>
              <a:rPr lang="en-US" sz="2400" b="1" u="sng" dirty="0">
                <a:latin typeface="Arial Narrow" panose="020B0606020202030204" pitchFamily="34" charset="0"/>
              </a:rPr>
              <a:t>JOINED</a:t>
            </a:r>
            <a:r>
              <a:rPr lang="en-US" sz="2400" dirty="0">
                <a:latin typeface="Arial Narrow" panose="020B0606020202030204" pitchFamily="34" charset="0"/>
              </a:rPr>
              <a:t> to an </a:t>
            </a:r>
            <a:r>
              <a:rPr lang="en-US" sz="2400" b="1" dirty="0">
                <a:solidFill>
                  <a:srgbClr val="C00000"/>
                </a:solidFill>
                <a:latin typeface="Arial Narrow" panose="020B0606020202030204" pitchFamily="34" charset="0"/>
              </a:rPr>
              <a:t>HARLOT</a:t>
            </a:r>
            <a:r>
              <a:rPr lang="en-US" sz="2400" dirty="0">
                <a:latin typeface="Arial Narrow" panose="020B0606020202030204" pitchFamily="34" charset="0"/>
              </a:rPr>
              <a:t> (</a:t>
            </a:r>
            <a:r>
              <a:rPr lang="en-US" sz="2400" dirty="0">
                <a:solidFill>
                  <a:srgbClr val="C00000"/>
                </a:solidFill>
                <a:latin typeface="Arial Narrow" panose="020B0606020202030204" pitchFamily="34" charset="0"/>
              </a:rPr>
              <a:t>Gk. No. 4204</a:t>
            </a:r>
            <a:r>
              <a:rPr lang="en-US" sz="2400" dirty="0">
                <a:latin typeface="Arial Narrow" panose="020B0606020202030204" pitchFamily="34" charset="0"/>
              </a:rPr>
              <a:t>) is </a:t>
            </a:r>
            <a:r>
              <a:rPr lang="en-US" sz="2400" b="1" dirty="0">
                <a:latin typeface="Arial Narrow" panose="020B0606020202030204" pitchFamily="34" charset="0"/>
              </a:rPr>
              <a:t>ONE BODY</a:t>
            </a:r>
            <a:r>
              <a:rPr lang="en-US" sz="2400" dirty="0">
                <a:latin typeface="Arial Narrow" panose="020B0606020202030204" pitchFamily="34" charset="0"/>
              </a:rPr>
              <a:t>? for two, saith he, shall be one flesh. 17 but he that is </a:t>
            </a:r>
            <a:r>
              <a:rPr lang="en-US" sz="2400" b="1" u="sng" dirty="0">
                <a:latin typeface="Arial Narrow" panose="020B0606020202030204" pitchFamily="34" charset="0"/>
              </a:rPr>
              <a:t>JOINED</a:t>
            </a:r>
            <a:r>
              <a:rPr lang="en-US" sz="2400" dirty="0">
                <a:latin typeface="Arial Narrow" panose="020B0606020202030204" pitchFamily="34" charset="0"/>
              </a:rPr>
              <a:t> unto the Lord is one spirit. 18 </a:t>
            </a:r>
            <a:r>
              <a:rPr lang="en-US" sz="2400" b="1" dirty="0">
                <a:latin typeface="Arial Narrow" panose="020B0606020202030204" pitchFamily="34" charset="0"/>
              </a:rPr>
              <a:t>Flee </a:t>
            </a:r>
            <a:r>
              <a:rPr lang="en-US" sz="2400" b="1" dirty="0">
                <a:solidFill>
                  <a:srgbClr val="C00000"/>
                </a:solidFill>
                <a:latin typeface="Arial Narrow" panose="020B0606020202030204" pitchFamily="34" charset="0"/>
              </a:rPr>
              <a:t>FORNICATION </a:t>
            </a:r>
            <a:r>
              <a:rPr lang="en-US" sz="2400" dirty="0">
                <a:latin typeface="Arial Narrow" panose="020B0606020202030204" pitchFamily="34" charset="0"/>
              </a:rPr>
              <a:t>(</a:t>
            </a:r>
            <a:r>
              <a:rPr lang="en-US" sz="2400" dirty="0">
                <a:solidFill>
                  <a:srgbClr val="C00000"/>
                </a:solidFill>
                <a:latin typeface="Arial Narrow" panose="020B0606020202030204" pitchFamily="34" charset="0"/>
              </a:rPr>
              <a:t>Gk. No. 4202</a:t>
            </a:r>
            <a:r>
              <a:rPr lang="en-US" sz="2400" dirty="0">
                <a:latin typeface="Arial Narrow" panose="020B0606020202030204" pitchFamily="34" charset="0"/>
              </a:rPr>
              <a:t>). every sin that a man doeth is without the body; but He That </a:t>
            </a:r>
            <a:r>
              <a:rPr lang="en-US" sz="2400" b="1" dirty="0">
                <a:latin typeface="Arial Narrow" panose="020B0606020202030204" pitchFamily="34" charset="0"/>
              </a:rPr>
              <a:t>Committeth</a:t>
            </a:r>
            <a:r>
              <a:rPr lang="en-US" sz="2400" dirty="0">
                <a:latin typeface="Arial Narrow" panose="020B0606020202030204" pitchFamily="34" charset="0"/>
              </a:rPr>
              <a:t> </a:t>
            </a:r>
            <a:r>
              <a:rPr lang="en-US" sz="2400" b="1" dirty="0">
                <a:solidFill>
                  <a:srgbClr val="C00000"/>
                </a:solidFill>
                <a:latin typeface="Arial Narrow" panose="020B0606020202030204" pitchFamily="34" charset="0"/>
              </a:rPr>
              <a:t>FORNICATION</a:t>
            </a:r>
            <a:r>
              <a:rPr lang="en-US" sz="2400" b="1" dirty="0">
                <a:latin typeface="Arial Narrow" panose="020B0606020202030204" pitchFamily="34" charset="0"/>
              </a:rPr>
              <a:t> </a:t>
            </a:r>
            <a:r>
              <a:rPr lang="en-US" sz="2400" dirty="0">
                <a:latin typeface="Arial Narrow" panose="020B0606020202030204" pitchFamily="34" charset="0"/>
              </a:rPr>
              <a:t>(</a:t>
            </a:r>
            <a:r>
              <a:rPr lang="en-US" sz="2400" dirty="0">
                <a:solidFill>
                  <a:srgbClr val="C00000"/>
                </a:solidFill>
                <a:latin typeface="Arial Narrow" panose="020B0606020202030204" pitchFamily="34" charset="0"/>
              </a:rPr>
              <a:t>Gk. No. 4203</a:t>
            </a:r>
            <a:r>
              <a:rPr lang="en-US" sz="2400" dirty="0">
                <a:latin typeface="Arial Narrow" panose="020B0606020202030204" pitchFamily="34" charset="0"/>
              </a:rPr>
              <a:t>) </a:t>
            </a:r>
            <a:r>
              <a:rPr lang="en-US" sz="2400" b="1" dirty="0" err="1">
                <a:latin typeface="Arial Narrow" panose="020B0606020202030204" pitchFamily="34" charset="0"/>
              </a:rPr>
              <a:t>Sinneth</a:t>
            </a:r>
            <a:r>
              <a:rPr lang="en-US" sz="2400" b="1" dirty="0">
                <a:latin typeface="Arial Narrow" panose="020B0606020202030204" pitchFamily="34" charset="0"/>
              </a:rPr>
              <a:t> Against His Own Body</a:t>
            </a:r>
            <a:r>
              <a:rPr lang="en-US" sz="2400" dirty="0">
                <a:latin typeface="Arial Narrow" panose="020B0606020202030204" pitchFamily="34" charset="0"/>
              </a:rPr>
              <a:t>.”</a:t>
            </a:r>
            <a:endParaRPr lang="en-US" sz="2400" u="sng" dirty="0">
              <a:latin typeface="Arial Narrow" panose="020B0606020202030204" pitchFamily="34" charset="0"/>
            </a:endParaRPr>
          </a:p>
        </p:txBody>
      </p:sp>
      <p:sp>
        <p:nvSpPr>
          <p:cNvPr id="15" name="Rectangle: Rounded Corners 14">
            <a:extLst>
              <a:ext uri="{FF2B5EF4-FFF2-40B4-BE49-F238E27FC236}">
                <a16:creationId xmlns:a16="http://schemas.microsoft.com/office/drawing/2014/main" id="{2DFAA8DB-1B5A-AD85-3D60-8083FCFD4B58}"/>
              </a:ext>
            </a:extLst>
          </p:cNvPr>
          <p:cNvSpPr/>
          <p:nvPr/>
        </p:nvSpPr>
        <p:spPr>
          <a:xfrm>
            <a:off x="4128508" y="1535163"/>
            <a:ext cx="2619909" cy="427200"/>
          </a:xfrm>
          <a:prstGeom prst="roundRect">
            <a:avLst/>
          </a:prstGeom>
          <a:solidFill>
            <a:srgbClr val="C00000"/>
          </a:solidFill>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b="1" i="1" dirty="0">
                <a:solidFill>
                  <a:schemeClr val="bg1"/>
                </a:solidFill>
                <a:latin typeface="Arial Narrow" panose="020B0606020202030204" pitchFamily="34" charset="0"/>
              </a:rPr>
              <a:t>Pornos: </a:t>
            </a:r>
            <a:r>
              <a:rPr lang="en-US" sz="2000" dirty="0">
                <a:solidFill>
                  <a:schemeClr val="bg1"/>
                </a:solidFill>
                <a:latin typeface="Arial Narrow" panose="020B0606020202030204" pitchFamily="34" charset="0"/>
              </a:rPr>
              <a:t>Male Prostitute</a:t>
            </a:r>
          </a:p>
        </p:txBody>
      </p:sp>
      <p:sp>
        <p:nvSpPr>
          <p:cNvPr id="16" name="Rectangle: Rounded Corners 15">
            <a:extLst>
              <a:ext uri="{FF2B5EF4-FFF2-40B4-BE49-F238E27FC236}">
                <a16:creationId xmlns:a16="http://schemas.microsoft.com/office/drawing/2014/main" id="{322FD677-88D6-149F-D6F1-53FEAF3065A8}"/>
              </a:ext>
            </a:extLst>
          </p:cNvPr>
          <p:cNvSpPr/>
          <p:nvPr/>
        </p:nvSpPr>
        <p:spPr>
          <a:xfrm>
            <a:off x="1765427" y="3351768"/>
            <a:ext cx="2436697" cy="468503"/>
          </a:xfrm>
          <a:prstGeom prst="roundRect">
            <a:avLst/>
          </a:prstGeom>
          <a:solidFill>
            <a:srgbClr val="C00000"/>
          </a:solidFill>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b="1" i="1" dirty="0">
                <a:solidFill>
                  <a:schemeClr val="bg1"/>
                </a:solidFill>
                <a:latin typeface="Arial Narrow" panose="020B0606020202030204" pitchFamily="34" charset="0"/>
              </a:rPr>
              <a:t>Pornia: </a:t>
            </a:r>
            <a:r>
              <a:rPr lang="en-US" sz="2000" dirty="0">
                <a:solidFill>
                  <a:schemeClr val="bg1"/>
                </a:solidFill>
                <a:latin typeface="Arial Narrow" panose="020B0606020202030204" pitchFamily="34" charset="0"/>
              </a:rPr>
              <a:t>Generic Word</a:t>
            </a:r>
          </a:p>
        </p:txBody>
      </p:sp>
      <p:sp>
        <p:nvSpPr>
          <p:cNvPr id="20" name="Rectangle: Rounded Corners 19">
            <a:extLst>
              <a:ext uri="{FF2B5EF4-FFF2-40B4-BE49-F238E27FC236}">
                <a16:creationId xmlns:a16="http://schemas.microsoft.com/office/drawing/2014/main" id="{FCCF1E79-AFC0-AAA2-A648-5E6519039CEB}"/>
              </a:ext>
            </a:extLst>
          </p:cNvPr>
          <p:cNvSpPr/>
          <p:nvPr/>
        </p:nvSpPr>
        <p:spPr>
          <a:xfrm>
            <a:off x="2167844" y="5908322"/>
            <a:ext cx="2722652" cy="468503"/>
          </a:xfrm>
          <a:prstGeom prst="roundRect">
            <a:avLst/>
          </a:prstGeom>
          <a:solidFill>
            <a:srgbClr val="C00000"/>
          </a:solidFill>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b="1" i="1" dirty="0">
                <a:latin typeface="Arial Narrow" panose="020B0606020202030204" pitchFamily="34" charset="0"/>
              </a:rPr>
              <a:t>Porneuo: </a:t>
            </a:r>
            <a:r>
              <a:rPr lang="en-US" sz="2000" dirty="0">
                <a:latin typeface="Arial Narrow" panose="020B0606020202030204" pitchFamily="34" charset="0"/>
              </a:rPr>
              <a:t>Generic Word</a:t>
            </a:r>
          </a:p>
        </p:txBody>
      </p:sp>
      <p:sp>
        <p:nvSpPr>
          <p:cNvPr id="22" name="Rectangle: Rounded Corners 21">
            <a:extLst>
              <a:ext uri="{FF2B5EF4-FFF2-40B4-BE49-F238E27FC236}">
                <a16:creationId xmlns:a16="http://schemas.microsoft.com/office/drawing/2014/main" id="{EE4D5375-F822-E3A6-EFBF-C88472491DD0}"/>
              </a:ext>
            </a:extLst>
          </p:cNvPr>
          <p:cNvSpPr/>
          <p:nvPr/>
        </p:nvSpPr>
        <p:spPr>
          <a:xfrm>
            <a:off x="1373322" y="4831457"/>
            <a:ext cx="2619909" cy="427200"/>
          </a:xfrm>
          <a:prstGeom prst="roundRect">
            <a:avLst/>
          </a:prstGeom>
          <a:solidFill>
            <a:srgbClr val="C00000"/>
          </a:solidFill>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b="1" i="1" dirty="0">
                <a:solidFill>
                  <a:schemeClr val="bg1"/>
                </a:solidFill>
                <a:latin typeface="Arial Narrow" panose="020B0606020202030204" pitchFamily="34" charset="0"/>
              </a:rPr>
              <a:t>Porne: </a:t>
            </a:r>
            <a:r>
              <a:rPr lang="en-US" sz="2000" dirty="0">
                <a:solidFill>
                  <a:schemeClr val="bg1"/>
                </a:solidFill>
                <a:latin typeface="Arial Narrow" panose="020B0606020202030204" pitchFamily="34" charset="0"/>
              </a:rPr>
              <a:t>Female Prostitute</a:t>
            </a:r>
          </a:p>
        </p:txBody>
      </p:sp>
      <p:sp>
        <p:nvSpPr>
          <p:cNvPr id="23" name="Rectangle: Rounded Corners 22">
            <a:extLst>
              <a:ext uri="{FF2B5EF4-FFF2-40B4-BE49-F238E27FC236}">
                <a16:creationId xmlns:a16="http://schemas.microsoft.com/office/drawing/2014/main" id="{A92D1682-86D9-F0C2-8CB9-0B46DEFF458E}"/>
              </a:ext>
            </a:extLst>
          </p:cNvPr>
          <p:cNvSpPr/>
          <p:nvPr/>
        </p:nvSpPr>
        <p:spPr>
          <a:xfrm>
            <a:off x="6345994" y="5137754"/>
            <a:ext cx="2436697" cy="468503"/>
          </a:xfrm>
          <a:prstGeom prst="roundRect">
            <a:avLst/>
          </a:prstGeom>
          <a:solidFill>
            <a:srgbClr val="C00000"/>
          </a:solidFill>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b="1" i="1" dirty="0">
                <a:solidFill>
                  <a:schemeClr val="bg1"/>
                </a:solidFill>
                <a:latin typeface="Arial Narrow" panose="020B0606020202030204" pitchFamily="34" charset="0"/>
              </a:rPr>
              <a:t>Pornia: </a:t>
            </a:r>
            <a:r>
              <a:rPr lang="en-US" sz="2000" dirty="0">
                <a:solidFill>
                  <a:schemeClr val="bg1"/>
                </a:solidFill>
                <a:latin typeface="Arial Narrow" panose="020B0606020202030204" pitchFamily="34" charset="0"/>
              </a:rPr>
              <a:t>Generic Word</a:t>
            </a:r>
          </a:p>
        </p:txBody>
      </p:sp>
    </p:spTree>
    <p:extLst>
      <p:ext uri="{BB962C8B-B14F-4D97-AF65-F5344CB8AC3E}">
        <p14:creationId xmlns:p14="http://schemas.microsoft.com/office/powerpoint/2010/main" val="396925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500" fill="hold"/>
                                        <p:tgtEl>
                                          <p:spTgt spid="15"/>
                                        </p:tgtEl>
                                        <p:attrNameLst>
                                          <p:attrName>ppt_w</p:attrName>
                                        </p:attrNameLst>
                                      </p:cBhvr>
                                      <p:tavLst>
                                        <p:tav tm="0">
                                          <p:val>
                                            <p:fltVal val="0"/>
                                          </p:val>
                                        </p:tav>
                                        <p:tav tm="100000">
                                          <p:val>
                                            <p:strVal val="#ppt_w"/>
                                          </p:val>
                                        </p:tav>
                                      </p:tavLst>
                                    </p:anim>
                                    <p:anim calcmode="lin" valueType="num">
                                      <p:cBhvr>
                                        <p:cTn id="20" dur="500" fill="hold"/>
                                        <p:tgtEl>
                                          <p:spTgt spid="15"/>
                                        </p:tgtEl>
                                        <p:attrNameLst>
                                          <p:attrName>ppt_h</p:attrName>
                                        </p:attrNameLst>
                                      </p:cBhvr>
                                      <p:tavLst>
                                        <p:tav tm="0">
                                          <p:val>
                                            <p:fltVal val="0"/>
                                          </p:val>
                                        </p:tav>
                                        <p:tav tm="100000">
                                          <p:val>
                                            <p:strVal val="#ppt_h"/>
                                          </p:val>
                                        </p:tav>
                                      </p:tavLst>
                                    </p:anim>
                                    <p:animEffect transition="in" filter="fade">
                                      <p:cBhvr>
                                        <p:cTn id="21" dur="500"/>
                                        <p:tgtEl>
                                          <p:spTgt spid="15"/>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 grpId="0" animBg="1"/>
      <p:bldP spid="15" grpId="0" animBg="1"/>
      <p:bldP spid="16" grpId="0" animBg="1"/>
      <p:bldP spid="20" grpId="0" animBg="1"/>
      <p:bldP spid="22" grpId="0" animBg="1"/>
      <p:bldP spid="2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18" name="TextBox 17">
            <a:extLst>
              <a:ext uri="{FF2B5EF4-FFF2-40B4-BE49-F238E27FC236}">
                <a16:creationId xmlns:a16="http://schemas.microsoft.com/office/drawing/2014/main" id="{92423C71-58AB-88FE-6F3C-93FF9AFC8355}"/>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7" name="TextBox 6">
            <a:extLst>
              <a:ext uri="{FF2B5EF4-FFF2-40B4-BE49-F238E27FC236}">
                <a16:creationId xmlns:a16="http://schemas.microsoft.com/office/drawing/2014/main" id="{A2ACCF90-9CDA-6C0A-D5C6-2F083B50A4F0}"/>
              </a:ext>
            </a:extLst>
          </p:cNvPr>
          <p:cNvSpPr txBox="1"/>
          <p:nvPr/>
        </p:nvSpPr>
        <p:spPr>
          <a:xfrm>
            <a:off x="0" y="6407315"/>
            <a:ext cx="9144000" cy="461665"/>
          </a:xfrm>
          <a:prstGeom prst="rect">
            <a:avLst/>
          </a:prstGeom>
          <a:noFill/>
        </p:spPr>
        <p:txBody>
          <a:bodyPr wrap="square" rtlCol="0">
            <a:spAutoFit/>
          </a:bodyPr>
          <a:lstStyle/>
          <a:p>
            <a:pPr algn="ctr"/>
            <a:r>
              <a:rPr lang="en-US" sz="2400" dirty="0">
                <a:latin typeface="Arial Narrow" panose="020B0606020202030204" pitchFamily="34" charset="0"/>
              </a:rPr>
              <a:t>Fornication Is Becoming One Flesh In An Unlawful Union</a:t>
            </a:r>
            <a:endParaRPr lang="en-US" sz="2400" dirty="0">
              <a:solidFill>
                <a:srgbClr val="000000"/>
              </a:solidFill>
              <a:latin typeface="Arial Narrow" panose="020B0606020202030204" pitchFamily="34" charset="0"/>
            </a:endParaRPr>
          </a:p>
        </p:txBody>
      </p:sp>
      <p:sp>
        <p:nvSpPr>
          <p:cNvPr id="8" name="TextBox 7">
            <a:extLst>
              <a:ext uri="{FF2B5EF4-FFF2-40B4-BE49-F238E27FC236}">
                <a16:creationId xmlns:a16="http://schemas.microsoft.com/office/drawing/2014/main" id="{64E3D2C7-0EB0-217D-B96F-B091CA96AEE4}"/>
              </a:ext>
            </a:extLst>
          </p:cNvPr>
          <p:cNvSpPr txBox="1"/>
          <p:nvPr/>
        </p:nvSpPr>
        <p:spPr>
          <a:xfrm>
            <a:off x="-1710" y="2299711"/>
            <a:ext cx="9144000" cy="1177245"/>
          </a:xfrm>
          <a:prstGeom prst="rect">
            <a:avLst/>
          </a:prstGeom>
          <a:noFill/>
          <a:effectLst>
            <a:softEdge rad="63500"/>
          </a:effectLst>
        </p:spPr>
        <p:txBody>
          <a:bodyPr wrap="square" rtlCol="0">
            <a:spAutoFit/>
          </a:bodyPr>
          <a:lstStyle/>
          <a:p>
            <a:pPr algn="just"/>
            <a:r>
              <a:rPr lang="en-US" sz="2350" b="1" u="sng" dirty="0">
                <a:solidFill>
                  <a:srgbClr val="0A0A0A"/>
                </a:solidFill>
                <a:latin typeface="Arial Narrow" panose="020B0606020202030204" pitchFamily="34" charset="0"/>
              </a:rPr>
              <a:t>II Kin. 23:7</a:t>
            </a:r>
            <a:r>
              <a:rPr lang="en-US" sz="2350" dirty="0">
                <a:solidFill>
                  <a:srgbClr val="0A0A0A"/>
                </a:solidFill>
                <a:latin typeface="Arial Narrow" panose="020B0606020202030204" pitchFamily="34" charset="0"/>
              </a:rPr>
              <a:t>, “And </a:t>
            </a:r>
            <a:r>
              <a:rPr lang="en-US" sz="2350" b="1" dirty="0">
                <a:solidFill>
                  <a:srgbClr val="0A0A0A"/>
                </a:solidFill>
                <a:latin typeface="Arial Narrow" panose="020B0606020202030204" pitchFamily="34" charset="0"/>
              </a:rPr>
              <a:t>HE</a:t>
            </a:r>
            <a:r>
              <a:rPr lang="en-US" sz="2350" dirty="0">
                <a:solidFill>
                  <a:srgbClr val="0A0A0A"/>
                </a:solidFill>
                <a:latin typeface="Arial Narrow" panose="020B0606020202030204" pitchFamily="34" charset="0"/>
              </a:rPr>
              <a:t> (See Chapters 21-22; Josiah, v. 16) </a:t>
            </a:r>
            <a:r>
              <a:rPr lang="en-US" sz="2350" b="1" dirty="0">
                <a:solidFill>
                  <a:srgbClr val="0A0A0A"/>
                </a:solidFill>
                <a:latin typeface="Arial Narrow" panose="020B0606020202030204" pitchFamily="34" charset="0"/>
              </a:rPr>
              <a:t>BRAKE DOWN THE HOUSES OF THE SODOMITES</a:t>
            </a:r>
            <a:r>
              <a:rPr lang="en-US" sz="2350" dirty="0">
                <a:solidFill>
                  <a:srgbClr val="0A0A0A"/>
                </a:solidFill>
                <a:latin typeface="Arial Narrow" panose="020B0606020202030204" pitchFamily="34" charset="0"/>
              </a:rPr>
              <a:t>, that were </a:t>
            </a:r>
            <a:r>
              <a:rPr lang="en-US" sz="2350" b="1" dirty="0">
                <a:solidFill>
                  <a:srgbClr val="0A0A0A"/>
                </a:solidFill>
                <a:latin typeface="Arial Narrow" panose="020B0606020202030204" pitchFamily="34" charset="0"/>
              </a:rPr>
              <a:t>BY THE HOUSE OF THE LORD</a:t>
            </a:r>
            <a:r>
              <a:rPr lang="en-US" sz="2350" dirty="0">
                <a:solidFill>
                  <a:srgbClr val="0A0A0A"/>
                </a:solidFill>
                <a:latin typeface="Arial Narrow" panose="020B0606020202030204" pitchFamily="34" charset="0"/>
              </a:rPr>
              <a:t>, where the women wove hangings for the grove.”</a:t>
            </a:r>
            <a:endParaRPr lang="en-US" sz="2350" dirty="0">
              <a:solidFill>
                <a:srgbClr val="000000"/>
              </a:solidFill>
              <a:latin typeface="Arial Narrow" panose="020B0606020202030204" pitchFamily="34" charset="0"/>
            </a:endParaRPr>
          </a:p>
        </p:txBody>
      </p:sp>
      <p:sp>
        <p:nvSpPr>
          <p:cNvPr id="12" name="TextBox 11">
            <a:extLst>
              <a:ext uri="{FF2B5EF4-FFF2-40B4-BE49-F238E27FC236}">
                <a16:creationId xmlns:a16="http://schemas.microsoft.com/office/drawing/2014/main" id="{F61920C2-87BB-12B5-9C96-EBFAA150A70E}"/>
              </a:ext>
            </a:extLst>
          </p:cNvPr>
          <p:cNvSpPr txBox="1"/>
          <p:nvPr/>
        </p:nvSpPr>
        <p:spPr>
          <a:xfrm>
            <a:off x="-15404" y="3489698"/>
            <a:ext cx="9144000" cy="461665"/>
          </a:xfrm>
          <a:prstGeom prst="rect">
            <a:avLst/>
          </a:prstGeom>
          <a:solidFill>
            <a:schemeClr val="tx1"/>
          </a:solidFill>
          <a:effectLst>
            <a:softEdge rad="63500"/>
          </a:effectLst>
        </p:spPr>
        <p:txBody>
          <a:bodyPr wrap="square" rtlCol="0">
            <a:spAutoFit/>
          </a:bodyPr>
          <a:lstStyle/>
          <a:p>
            <a:pPr algn="ctr"/>
            <a:r>
              <a:rPr lang="en-US" sz="2400" dirty="0">
                <a:solidFill>
                  <a:schemeClr val="bg1"/>
                </a:solidFill>
                <a:latin typeface="Arial Narrow" panose="020B0606020202030204" pitchFamily="34" charset="0"/>
              </a:rPr>
              <a:t>The Greek π</a:t>
            </a:r>
            <a:r>
              <a:rPr lang="en-US" sz="2400" dirty="0" err="1">
                <a:solidFill>
                  <a:schemeClr val="bg1"/>
                </a:solidFill>
                <a:latin typeface="Arial Narrow" panose="020B0606020202030204" pitchFamily="34" charset="0"/>
              </a:rPr>
              <a:t>ορνεί</a:t>
            </a:r>
            <a:r>
              <a:rPr lang="en-US" sz="2400" dirty="0">
                <a:solidFill>
                  <a:schemeClr val="bg1"/>
                </a:solidFill>
                <a:latin typeface="Arial Narrow" panose="020B0606020202030204" pitchFamily="34" charset="0"/>
              </a:rPr>
              <a:t>α (</a:t>
            </a:r>
            <a:r>
              <a:rPr lang="en-US" sz="2400" i="1" dirty="0">
                <a:solidFill>
                  <a:schemeClr val="bg1"/>
                </a:solidFill>
                <a:latin typeface="Arial Narrow" panose="020B0606020202030204" pitchFamily="34" charset="0"/>
              </a:rPr>
              <a:t>Porneia</a:t>
            </a:r>
            <a:r>
              <a:rPr lang="en-US" sz="2400" dirty="0">
                <a:solidFill>
                  <a:schemeClr val="bg1"/>
                </a:solidFill>
                <a:latin typeface="Arial Narrow" panose="020B0606020202030204" pitchFamily="34" charset="0"/>
              </a:rPr>
              <a:t>) Is In The </a:t>
            </a:r>
            <a:r>
              <a:rPr lang="en-US" sz="2400" b="1" dirty="0">
                <a:solidFill>
                  <a:schemeClr val="bg1"/>
                </a:solidFill>
                <a:latin typeface="Arial Narrow" panose="020B0606020202030204" pitchFamily="34" charset="0"/>
              </a:rPr>
              <a:t>LXX Greek </a:t>
            </a:r>
            <a:r>
              <a:rPr lang="en-US" sz="2400" dirty="0">
                <a:solidFill>
                  <a:schemeClr val="bg1"/>
                </a:solidFill>
                <a:latin typeface="Arial Narrow" panose="020B0606020202030204" pitchFamily="34" charset="0"/>
              </a:rPr>
              <a:t>(Septuagint): </a:t>
            </a:r>
            <a:r>
              <a:rPr lang="en-US" sz="2400" b="1" dirty="0">
                <a:solidFill>
                  <a:srgbClr val="C00000"/>
                </a:solidFill>
                <a:latin typeface="Arial Narrow" panose="020B0606020202030204" pitchFamily="34" charset="0"/>
                <a:ea typeface="Times New Roman" panose="02020603050405020304" pitchFamily="18" charset="0"/>
                <a:cs typeface="Times New Roman" panose="02020603050405020304" pitchFamily="18" charset="0"/>
              </a:rPr>
              <a:t>ZANAH</a:t>
            </a:r>
            <a:endParaRPr lang="en-US" sz="2400" dirty="0">
              <a:solidFill>
                <a:srgbClr val="C00000"/>
              </a:solidFill>
              <a:latin typeface="Arial Narrow" panose="020B0606020202030204" pitchFamily="34" charset="0"/>
            </a:endParaRPr>
          </a:p>
        </p:txBody>
      </p:sp>
      <p:sp>
        <p:nvSpPr>
          <p:cNvPr id="13" name="TextBox 12">
            <a:extLst>
              <a:ext uri="{FF2B5EF4-FFF2-40B4-BE49-F238E27FC236}">
                <a16:creationId xmlns:a16="http://schemas.microsoft.com/office/drawing/2014/main" id="{54B1B41D-51BD-182B-84E6-2A339D07DE44}"/>
              </a:ext>
            </a:extLst>
          </p:cNvPr>
          <p:cNvSpPr txBox="1"/>
          <p:nvPr/>
        </p:nvSpPr>
        <p:spPr>
          <a:xfrm>
            <a:off x="-5743" y="1432741"/>
            <a:ext cx="9144000" cy="830997"/>
          </a:xfrm>
          <a:prstGeom prst="rect">
            <a:avLst/>
          </a:prstGeom>
          <a:solidFill>
            <a:schemeClr val="bg1">
              <a:lumMod val="85000"/>
            </a:schemeClr>
          </a:solidFill>
          <a:effectLst>
            <a:softEdge rad="63500"/>
          </a:effectLst>
        </p:spPr>
        <p:txBody>
          <a:bodyPr wrap="square" rtlCol="0">
            <a:spAutoFit/>
          </a:bodyPr>
          <a:lstStyle/>
          <a:p>
            <a:pPr algn="ctr"/>
            <a:r>
              <a:rPr lang="en-US" sz="2400" dirty="0">
                <a:solidFill>
                  <a:srgbClr val="000000"/>
                </a:solidFill>
                <a:latin typeface="Arial Narrow" panose="020B0606020202030204" pitchFamily="34" charset="0"/>
              </a:rPr>
              <a:t>In The Days Of The Kings, Many Of God’s People Became So Immoral,</a:t>
            </a:r>
            <a:br>
              <a:rPr lang="en-US" sz="2400" dirty="0">
                <a:solidFill>
                  <a:srgbClr val="000000"/>
                </a:solidFill>
                <a:latin typeface="Arial Narrow" panose="020B0606020202030204" pitchFamily="34" charset="0"/>
              </a:rPr>
            </a:br>
            <a:r>
              <a:rPr lang="en-US" sz="2400" dirty="0">
                <a:solidFill>
                  <a:srgbClr val="000000"/>
                </a:solidFill>
                <a:latin typeface="Arial Narrow" panose="020B0606020202030204" pitchFamily="34" charset="0"/>
              </a:rPr>
              <a:t>That </a:t>
            </a:r>
            <a:r>
              <a:rPr lang="en-US" sz="2400" b="1" dirty="0">
                <a:solidFill>
                  <a:srgbClr val="000000"/>
                </a:solidFill>
                <a:latin typeface="Arial Narrow" panose="020B0606020202030204" pitchFamily="34" charset="0"/>
              </a:rPr>
              <a:t>King Josiah </a:t>
            </a:r>
            <a:r>
              <a:rPr lang="en-US" sz="2400" dirty="0">
                <a:solidFill>
                  <a:srgbClr val="000000"/>
                </a:solidFill>
                <a:latin typeface="Arial Narrow" panose="020B0606020202030204" pitchFamily="34" charset="0"/>
              </a:rPr>
              <a:t>Had To Destroy </a:t>
            </a:r>
            <a:r>
              <a:rPr lang="en-US" sz="2400" b="1" dirty="0">
                <a:solidFill>
                  <a:srgbClr val="000000"/>
                </a:solidFill>
                <a:latin typeface="Arial Narrow" panose="020B0606020202030204" pitchFamily="34" charset="0"/>
              </a:rPr>
              <a:t>THE HOUSES OF MALE PROSTITUTES</a:t>
            </a:r>
            <a:r>
              <a:rPr lang="en-US" sz="2400" dirty="0">
                <a:solidFill>
                  <a:srgbClr val="000000"/>
                </a:solidFill>
                <a:latin typeface="Arial Narrow" panose="020B0606020202030204" pitchFamily="34" charset="0"/>
              </a:rPr>
              <a:t>!</a:t>
            </a:r>
            <a:endParaRPr lang="en-US" sz="2400" b="1" u="sng" dirty="0">
              <a:solidFill>
                <a:srgbClr val="000000"/>
              </a:solidFill>
              <a:latin typeface="Arial Narrow" panose="020B0606020202030204" pitchFamily="34" charset="0"/>
            </a:endParaRPr>
          </a:p>
        </p:txBody>
      </p:sp>
      <p:sp>
        <p:nvSpPr>
          <p:cNvPr id="14" name="TextBox 13">
            <a:extLst>
              <a:ext uri="{FF2B5EF4-FFF2-40B4-BE49-F238E27FC236}">
                <a16:creationId xmlns:a16="http://schemas.microsoft.com/office/drawing/2014/main" id="{4527A386-E3B8-E2A1-DB24-BE36D3AF635F}"/>
              </a:ext>
            </a:extLst>
          </p:cNvPr>
          <p:cNvSpPr txBox="1"/>
          <p:nvPr/>
        </p:nvSpPr>
        <p:spPr>
          <a:xfrm>
            <a:off x="-2873" y="4495502"/>
            <a:ext cx="9144000" cy="1938992"/>
          </a:xfrm>
          <a:prstGeom prst="rect">
            <a:avLst/>
          </a:prstGeom>
          <a:noFill/>
        </p:spPr>
        <p:txBody>
          <a:bodyPr wrap="square" rtlCol="0">
            <a:spAutoFit/>
          </a:bodyPr>
          <a:lstStyle/>
          <a:p>
            <a:pPr algn="just"/>
            <a:r>
              <a:rPr lang="en-US" sz="2400" b="1" u="sng" dirty="0">
                <a:latin typeface="Arial Narrow" panose="020B0606020202030204" pitchFamily="34" charset="0"/>
              </a:rPr>
              <a:t>Deut. 23:17-18</a:t>
            </a:r>
            <a:r>
              <a:rPr lang="en-US" sz="2400" dirty="0">
                <a:latin typeface="Arial Narrow" panose="020B0606020202030204" pitchFamily="34" charset="0"/>
              </a:rPr>
              <a:t>, “There shall be </a:t>
            </a:r>
            <a:r>
              <a:rPr lang="en-US" sz="2400" b="1" dirty="0">
                <a:latin typeface="Arial Narrow" panose="020B0606020202030204" pitchFamily="34" charset="0"/>
              </a:rPr>
              <a:t>NO WHORE OF THE DAUGHTERS OF ISRAEL</a:t>
            </a:r>
            <a:r>
              <a:rPr lang="en-US" sz="2400" dirty="0">
                <a:latin typeface="Arial Narrow" panose="020B0606020202030204" pitchFamily="34" charset="0"/>
              </a:rPr>
              <a:t>, </a:t>
            </a:r>
            <a:r>
              <a:rPr lang="en-US" sz="2400" u="sng" dirty="0">
                <a:latin typeface="Arial Narrow" panose="020B0606020202030204" pitchFamily="34" charset="0"/>
              </a:rPr>
              <a:t>nor</a:t>
            </a:r>
            <a:r>
              <a:rPr lang="en-US" sz="2400" dirty="0">
                <a:latin typeface="Arial Narrow" panose="020B0606020202030204" pitchFamily="34" charset="0"/>
              </a:rPr>
              <a:t> </a:t>
            </a:r>
            <a:r>
              <a:rPr lang="en-US" sz="2400" b="1" dirty="0">
                <a:latin typeface="Arial Narrow" panose="020B0606020202030204" pitchFamily="34" charset="0"/>
              </a:rPr>
              <a:t>A SODOMITE OF THE SONS OF ISRAEL</a:t>
            </a:r>
            <a:r>
              <a:rPr lang="en-US" sz="2400" dirty="0">
                <a:latin typeface="Arial Narrow" panose="020B0606020202030204" pitchFamily="34" charset="0"/>
              </a:rPr>
              <a:t>. 18 Thou shalt not bring </a:t>
            </a:r>
            <a:r>
              <a:rPr lang="en-US" sz="2400" b="1" dirty="0">
                <a:latin typeface="Arial Narrow" panose="020B0606020202030204" pitchFamily="34" charset="0"/>
              </a:rPr>
              <a:t>THE HIRE OF A WHORE</a:t>
            </a:r>
            <a:r>
              <a:rPr lang="en-US" sz="2400" dirty="0">
                <a:latin typeface="Arial Narrow" panose="020B0606020202030204" pitchFamily="34" charset="0"/>
              </a:rPr>
              <a:t> (</a:t>
            </a:r>
            <a:r>
              <a:rPr lang="en-US" sz="2400" b="1" dirty="0">
                <a:solidFill>
                  <a:srgbClr val="C00000"/>
                </a:solidFill>
                <a:latin typeface="Arial Narrow" panose="020B0606020202030204" pitchFamily="34" charset="0"/>
              </a:rPr>
              <a:t>ZANAH</a:t>
            </a:r>
            <a:r>
              <a:rPr lang="en-US" sz="2400" dirty="0">
                <a:latin typeface="Arial Narrow" panose="020B0606020202030204" pitchFamily="34" charset="0"/>
              </a:rPr>
              <a:t>), </a:t>
            </a:r>
            <a:r>
              <a:rPr lang="en-US" sz="2400" u="sng" dirty="0">
                <a:latin typeface="Arial Narrow" panose="020B0606020202030204" pitchFamily="34" charset="0"/>
              </a:rPr>
              <a:t>or</a:t>
            </a:r>
            <a:r>
              <a:rPr lang="en-US" sz="2400" dirty="0">
                <a:latin typeface="Arial Narrow" panose="020B0606020202030204" pitchFamily="34" charset="0"/>
              </a:rPr>
              <a:t> </a:t>
            </a:r>
            <a:r>
              <a:rPr lang="en-US" sz="2400" b="1" dirty="0">
                <a:latin typeface="Arial Narrow" panose="020B0606020202030204" pitchFamily="34" charset="0"/>
              </a:rPr>
              <a:t>THE PRICE OF A DOG</a:t>
            </a:r>
            <a:r>
              <a:rPr lang="en-US" sz="2400" dirty="0">
                <a:latin typeface="Arial Narrow" panose="020B0606020202030204" pitchFamily="34" charset="0"/>
              </a:rPr>
              <a:t>, </a:t>
            </a:r>
            <a:r>
              <a:rPr lang="en-US" sz="2400" b="1" dirty="0">
                <a:latin typeface="Arial Narrow" panose="020B0606020202030204" pitchFamily="34" charset="0"/>
              </a:rPr>
              <a:t>Into The House Of The LORD Thy God For Any Vow</a:t>
            </a:r>
            <a:r>
              <a:rPr lang="en-US" sz="2400" dirty="0">
                <a:latin typeface="Arial Narrow" panose="020B0606020202030204" pitchFamily="34" charset="0"/>
              </a:rPr>
              <a:t>: </a:t>
            </a:r>
            <a:r>
              <a:rPr lang="en-US" sz="2400" b="1" dirty="0">
                <a:latin typeface="Arial Narrow" panose="020B0606020202030204" pitchFamily="34" charset="0"/>
              </a:rPr>
              <a:t>FOR </a:t>
            </a:r>
            <a:r>
              <a:rPr lang="en-US" sz="2400" b="1" dirty="0">
                <a:solidFill>
                  <a:srgbClr val="C00000"/>
                </a:solidFill>
                <a:latin typeface="Arial Narrow" panose="020B0606020202030204" pitchFamily="34" charset="0"/>
              </a:rPr>
              <a:t>EVEN BOTH THESE ARE ABOMINATION</a:t>
            </a:r>
            <a:r>
              <a:rPr lang="en-US" sz="2400" b="1" dirty="0">
                <a:latin typeface="Arial Narrow" panose="020B0606020202030204" pitchFamily="34" charset="0"/>
              </a:rPr>
              <a:t> </a:t>
            </a:r>
            <a:r>
              <a:rPr lang="en-US" sz="2400" dirty="0">
                <a:latin typeface="Arial Narrow" panose="020B0606020202030204" pitchFamily="34" charset="0"/>
              </a:rPr>
              <a:t>unto the LORD thy God.”  </a:t>
            </a:r>
            <a:r>
              <a:rPr lang="en-US" sz="2400" b="1" u="sng" dirty="0">
                <a:latin typeface="Arial Narrow" panose="020B0606020202030204" pitchFamily="34" charset="0"/>
              </a:rPr>
              <a:t>Cf. Rev. 22:15 (Rom. 15:4)</a:t>
            </a:r>
          </a:p>
        </p:txBody>
      </p:sp>
      <p:sp>
        <p:nvSpPr>
          <p:cNvPr id="3" name="TextBox 2">
            <a:extLst>
              <a:ext uri="{FF2B5EF4-FFF2-40B4-BE49-F238E27FC236}">
                <a16:creationId xmlns:a16="http://schemas.microsoft.com/office/drawing/2014/main" id="{D87EB39F-E848-D1E6-C902-283C0121BC73}"/>
              </a:ext>
            </a:extLst>
          </p:cNvPr>
          <p:cNvSpPr txBox="1"/>
          <p:nvPr/>
        </p:nvSpPr>
        <p:spPr>
          <a:xfrm>
            <a:off x="2821" y="4009847"/>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dirty="0">
                <a:solidFill>
                  <a:srgbClr val="000000"/>
                </a:solidFill>
                <a:latin typeface="Arial Narrow" panose="020B0606020202030204" pitchFamily="34" charset="0"/>
              </a:rPr>
              <a:t>The Law Of Moses Had Already Foreseen And Condemned This Wickedness:</a:t>
            </a:r>
            <a:endParaRPr lang="en-US" sz="2400" b="1" u="sng"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26208640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p:cTn id="13" dur="500" fill="hold"/>
                                        <p:tgtEl>
                                          <p:spTgt spid="13"/>
                                        </p:tgtEl>
                                        <p:attrNameLst>
                                          <p:attrName>ppt_w</p:attrName>
                                        </p:attrNameLst>
                                      </p:cBhvr>
                                      <p:tavLst>
                                        <p:tav tm="0">
                                          <p:val>
                                            <p:fltVal val="0"/>
                                          </p:val>
                                        </p:tav>
                                        <p:tav tm="100000">
                                          <p:val>
                                            <p:strVal val="#ppt_w"/>
                                          </p:val>
                                        </p:tav>
                                      </p:tavLst>
                                    </p:anim>
                                    <p:anim calcmode="lin" valueType="num">
                                      <p:cBhvr>
                                        <p:cTn id="14" dur="500" fill="hold"/>
                                        <p:tgtEl>
                                          <p:spTgt spid="13"/>
                                        </p:tgtEl>
                                        <p:attrNameLst>
                                          <p:attrName>ppt_h</p:attrName>
                                        </p:attrNameLst>
                                      </p:cBhvr>
                                      <p:tavLst>
                                        <p:tav tm="0">
                                          <p:val>
                                            <p:fltVal val="0"/>
                                          </p:val>
                                        </p:tav>
                                        <p:tav tm="100000">
                                          <p:val>
                                            <p:strVal val="#ppt_h"/>
                                          </p:val>
                                        </p:tav>
                                      </p:tavLst>
                                    </p:anim>
                                    <p:animEffect transition="in" filter="fade">
                                      <p:cBhvr>
                                        <p:cTn id="15" dur="500"/>
                                        <p:tgtEl>
                                          <p:spTgt spid="13"/>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ppt_w</p:attrName>
                                        </p:attrNameLst>
                                      </p:cBhvr>
                                      <p:tavLst>
                                        <p:tav tm="0">
                                          <p:val>
                                            <p:fltVal val="0"/>
                                          </p:val>
                                        </p:tav>
                                        <p:tav tm="100000">
                                          <p:val>
                                            <p:strVal val="#ppt_w"/>
                                          </p:val>
                                        </p:tav>
                                      </p:tavLst>
                                    </p:anim>
                                    <p:anim calcmode="lin" valueType="num">
                                      <p:cBhvr>
                                        <p:cTn id="32" dur="500" fill="hold"/>
                                        <p:tgtEl>
                                          <p:spTgt spid="3"/>
                                        </p:tgtEl>
                                        <p:attrNameLst>
                                          <p:attrName>ppt_h</p:attrName>
                                        </p:attrNameLst>
                                      </p:cBhvr>
                                      <p:tavLst>
                                        <p:tav tm="0">
                                          <p:val>
                                            <p:fltVal val="0"/>
                                          </p:val>
                                        </p:tav>
                                        <p:tav tm="100000">
                                          <p:val>
                                            <p:strVal val="#ppt_h"/>
                                          </p:val>
                                        </p:tav>
                                      </p:tavLst>
                                    </p:anim>
                                    <p:animEffect transition="in" filter="fade">
                                      <p:cBhvr>
                                        <p:cTn id="33" dur="500"/>
                                        <p:tgtEl>
                                          <p:spTgt spid="3"/>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animEffect transition="in" filter="fade">
                                      <p:cBhvr>
                                        <p:cTn id="39" dur="500"/>
                                        <p:tgtEl>
                                          <p:spTgt spid="14"/>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fltVal val="0"/>
                                          </p:val>
                                        </p:tav>
                                        <p:tav tm="100000">
                                          <p:val>
                                            <p:strVal val="#ppt_w"/>
                                          </p:val>
                                        </p:tav>
                                      </p:tavLst>
                                    </p:anim>
                                    <p:anim calcmode="lin" valueType="num">
                                      <p:cBhvr>
                                        <p:cTn id="44" dur="500" fill="hold"/>
                                        <p:tgtEl>
                                          <p:spTgt spid="7"/>
                                        </p:tgtEl>
                                        <p:attrNameLst>
                                          <p:attrName>ppt_h</p:attrName>
                                        </p:attrNameLst>
                                      </p:cBhvr>
                                      <p:tavLst>
                                        <p:tav tm="0">
                                          <p:val>
                                            <p:fltVal val="0"/>
                                          </p:val>
                                        </p:tav>
                                        <p:tav tm="100000">
                                          <p:val>
                                            <p:strVal val="#ppt_h"/>
                                          </p:val>
                                        </p:tav>
                                      </p:tavLst>
                                    </p:anim>
                                    <p:animEffect transition="in" filter="fade">
                                      <p:cBhvr>
                                        <p:cTn id="4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7" grpId="0"/>
      <p:bldP spid="8" grpId="0" animBg="1"/>
      <p:bldP spid="12" grpId="0" animBg="1"/>
      <p:bldP spid="13" grpId="0" animBg="1"/>
      <p:bldP spid="14"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18" name="TextBox 17">
            <a:extLst>
              <a:ext uri="{FF2B5EF4-FFF2-40B4-BE49-F238E27FC236}">
                <a16:creationId xmlns:a16="http://schemas.microsoft.com/office/drawing/2014/main" id="{92423C71-58AB-88FE-6F3C-93FF9AFC8355}"/>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4" name="TextBox 3">
            <a:extLst>
              <a:ext uri="{FF2B5EF4-FFF2-40B4-BE49-F238E27FC236}">
                <a16:creationId xmlns:a16="http://schemas.microsoft.com/office/drawing/2014/main" id="{F03F03D0-908C-7CCC-348E-F2A34D04F8E8}"/>
              </a:ext>
            </a:extLst>
          </p:cNvPr>
          <p:cNvSpPr txBox="1"/>
          <p:nvPr/>
        </p:nvSpPr>
        <p:spPr>
          <a:xfrm>
            <a:off x="0" y="6407315"/>
            <a:ext cx="9144000" cy="461665"/>
          </a:xfrm>
          <a:prstGeom prst="rect">
            <a:avLst/>
          </a:prstGeom>
          <a:noFill/>
        </p:spPr>
        <p:txBody>
          <a:bodyPr wrap="square" rtlCol="0">
            <a:spAutoFit/>
          </a:bodyPr>
          <a:lstStyle/>
          <a:p>
            <a:pPr algn="ctr"/>
            <a:r>
              <a:rPr lang="en-US" sz="2400" dirty="0">
                <a:latin typeface="Arial Narrow" panose="020B0606020202030204" pitchFamily="34" charset="0"/>
              </a:rPr>
              <a:t>Fornication Is Becoming One Flesh In An Unlawful Union</a:t>
            </a:r>
            <a:endParaRPr lang="en-US" sz="2400" dirty="0">
              <a:solidFill>
                <a:srgbClr val="000000"/>
              </a:solidFill>
              <a:latin typeface="Arial Narrow" panose="020B0606020202030204" pitchFamily="34" charset="0"/>
            </a:endParaRPr>
          </a:p>
        </p:txBody>
      </p:sp>
      <p:sp>
        <p:nvSpPr>
          <p:cNvPr id="7" name="TextBox 6">
            <a:extLst>
              <a:ext uri="{FF2B5EF4-FFF2-40B4-BE49-F238E27FC236}">
                <a16:creationId xmlns:a16="http://schemas.microsoft.com/office/drawing/2014/main" id="{D56F5EE0-A305-17AC-9DF3-A0DEB66CB473}"/>
              </a:ext>
            </a:extLst>
          </p:cNvPr>
          <p:cNvSpPr txBox="1"/>
          <p:nvPr/>
        </p:nvSpPr>
        <p:spPr>
          <a:xfrm>
            <a:off x="-4583" y="1411346"/>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b="1" dirty="0">
                <a:solidFill>
                  <a:srgbClr val="333333"/>
                </a:solidFill>
                <a:latin typeface="Arial Narrow" panose="020B0606020202030204" pitchFamily="34" charset="0"/>
              </a:rPr>
              <a:t>God’s Solution To </a:t>
            </a:r>
            <a:r>
              <a:rPr lang="en-US" sz="2400" b="1" u="sng" dirty="0">
                <a:solidFill>
                  <a:srgbClr val="333333"/>
                </a:solidFill>
                <a:latin typeface="Arial Narrow" panose="020B0606020202030204" pitchFamily="34" charset="0"/>
              </a:rPr>
              <a:t>ALL</a:t>
            </a:r>
            <a:r>
              <a:rPr lang="en-US" sz="2400" b="1" dirty="0">
                <a:solidFill>
                  <a:srgbClr val="333333"/>
                </a:solidFill>
                <a:latin typeface="Arial Narrow" panose="020B0606020202030204" pitchFamily="34" charset="0"/>
              </a:rPr>
              <a:t> The </a:t>
            </a:r>
            <a:r>
              <a:rPr lang="en-US" sz="2400" b="1" i="1" dirty="0">
                <a:solidFill>
                  <a:srgbClr val="333333"/>
                </a:solidFill>
                <a:latin typeface="Arial Narrow" panose="020B0606020202030204" pitchFamily="34" charset="0"/>
              </a:rPr>
              <a:t>Various Forms </a:t>
            </a:r>
            <a:r>
              <a:rPr lang="en-US" sz="2400" b="1" dirty="0">
                <a:solidFill>
                  <a:srgbClr val="333333"/>
                </a:solidFill>
                <a:latin typeface="Arial Narrow" panose="020B0606020202030204" pitchFamily="34" charset="0"/>
              </a:rPr>
              <a:t>Of Fornication </a:t>
            </a:r>
            <a:r>
              <a:rPr lang="en-US" sz="2400" dirty="0">
                <a:solidFill>
                  <a:srgbClr val="333333"/>
                </a:solidFill>
                <a:latin typeface="Arial Narrow" panose="020B0606020202030204" pitchFamily="34" charset="0"/>
              </a:rPr>
              <a:t>(Chapters 5-6):</a:t>
            </a:r>
            <a:endParaRPr lang="en-US" sz="2400" dirty="0">
              <a:solidFill>
                <a:srgbClr val="000000"/>
              </a:solidFill>
              <a:latin typeface="Arial Narrow" panose="020B0606020202030204" pitchFamily="34" charset="0"/>
            </a:endParaRPr>
          </a:p>
        </p:txBody>
      </p:sp>
      <p:sp>
        <p:nvSpPr>
          <p:cNvPr id="5" name="TextBox 4">
            <a:extLst>
              <a:ext uri="{FF2B5EF4-FFF2-40B4-BE49-F238E27FC236}">
                <a16:creationId xmlns:a16="http://schemas.microsoft.com/office/drawing/2014/main" id="{C043DA33-4EC0-3E2B-D932-0EFC1E1DFB1A}"/>
              </a:ext>
            </a:extLst>
          </p:cNvPr>
          <p:cNvSpPr txBox="1"/>
          <p:nvPr/>
        </p:nvSpPr>
        <p:spPr>
          <a:xfrm>
            <a:off x="5691" y="4391034"/>
            <a:ext cx="9144000" cy="830997"/>
          </a:xfrm>
          <a:prstGeom prst="rect">
            <a:avLst/>
          </a:prstGeom>
          <a:noFill/>
        </p:spPr>
        <p:txBody>
          <a:bodyPr wrap="square" rtlCol="0">
            <a:spAutoFit/>
          </a:bodyPr>
          <a:lstStyle/>
          <a:p>
            <a:pPr algn="just"/>
            <a:r>
              <a:rPr lang="en-US" sz="2400" b="1" u="sng" dirty="0">
                <a:latin typeface="Arial Narrow" panose="020B0606020202030204" pitchFamily="34" charset="0"/>
              </a:rPr>
              <a:t>NASV</a:t>
            </a:r>
            <a:r>
              <a:rPr lang="en-US" sz="2400" dirty="0">
                <a:latin typeface="Arial Narrow" panose="020B0606020202030204" pitchFamily="34" charset="0"/>
              </a:rPr>
              <a:t>, “But, </a:t>
            </a:r>
            <a:r>
              <a:rPr lang="en-US" sz="2400" b="1" dirty="0">
                <a:latin typeface="Arial Narrow" panose="020B0606020202030204" pitchFamily="34" charset="0"/>
              </a:rPr>
              <a:t>BECAUSE OF IMMORALITIE</a:t>
            </a:r>
            <a:r>
              <a:rPr lang="en-US" sz="2400" b="1" u="sng" dirty="0">
                <a:solidFill>
                  <a:srgbClr val="C00000"/>
                </a:solidFill>
                <a:latin typeface="Arial Narrow" panose="020B0606020202030204" pitchFamily="34" charset="0"/>
              </a:rPr>
              <a:t>S</a:t>
            </a:r>
            <a:r>
              <a:rPr lang="en-US" sz="2400" dirty="0">
                <a:latin typeface="Arial Narrow" panose="020B0606020202030204" pitchFamily="34" charset="0"/>
              </a:rPr>
              <a:t>, let </a:t>
            </a:r>
            <a:r>
              <a:rPr lang="en-US" sz="2400" b="1" dirty="0">
                <a:latin typeface="Arial Narrow" panose="020B0606020202030204" pitchFamily="34" charset="0"/>
              </a:rPr>
              <a:t>Each Man HAVE</a:t>
            </a:r>
            <a:r>
              <a:rPr lang="en-US" sz="2400" dirty="0">
                <a:latin typeface="Arial Narrow" panose="020B0606020202030204" pitchFamily="34" charset="0"/>
              </a:rPr>
              <a:t> </a:t>
            </a:r>
            <a:r>
              <a:rPr lang="en-US" sz="2400" u="sng" dirty="0">
                <a:latin typeface="Arial Narrow" panose="020B0606020202030204" pitchFamily="34" charset="0"/>
              </a:rPr>
              <a:t>his own</a:t>
            </a:r>
            <a:r>
              <a:rPr lang="en-US" sz="2400" dirty="0">
                <a:latin typeface="Arial Narrow" panose="020B0606020202030204" pitchFamily="34" charset="0"/>
              </a:rPr>
              <a:t> </a:t>
            </a:r>
            <a:r>
              <a:rPr lang="en-US" sz="2400" b="1" dirty="0">
                <a:latin typeface="Arial Narrow" panose="020B0606020202030204" pitchFamily="34" charset="0"/>
              </a:rPr>
              <a:t>Wife</a:t>
            </a:r>
            <a:r>
              <a:rPr lang="en-US" sz="2400" dirty="0">
                <a:latin typeface="Arial Narrow" panose="020B0606020202030204" pitchFamily="34" charset="0"/>
              </a:rPr>
              <a:t>, and let </a:t>
            </a:r>
            <a:r>
              <a:rPr lang="en-US" sz="2400" b="1" dirty="0">
                <a:latin typeface="Arial Narrow" panose="020B0606020202030204" pitchFamily="34" charset="0"/>
              </a:rPr>
              <a:t>Each Woman HAVE</a:t>
            </a:r>
            <a:r>
              <a:rPr lang="en-US" sz="2400" dirty="0">
                <a:latin typeface="Arial Narrow" panose="020B0606020202030204" pitchFamily="34" charset="0"/>
              </a:rPr>
              <a:t> </a:t>
            </a:r>
            <a:r>
              <a:rPr lang="en-US" sz="2400" u="sng" dirty="0">
                <a:latin typeface="Arial Narrow" panose="020B0606020202030204" pitchFamily="34" charset="0"/>
              </a:rPr>
              <a:t>her own</a:t>
            </a:r>
            <a:r>
              <a:rPr lang="en-US" sz="2400" dirty="0">
                <a:latin typeface="Arial Narrow" panose="020B0606020202030204" pitchFamily="34" charset="0"/>
              </a:rPr>
              <a:t> </a:t>
            </a:r>
            <a:r>
              <a:rPr lang="en-US" sz="2400" b="1" dirty="0">
                <a:latin typeface="Arial Narrow" panose="020B0606020202030204" pitchFamily="34" charset="0"/>
              </a:rPr>
              <a:t>Husband</a:t>
            </a:r>
            <a:r>
              <a:rPr lang="en-US" sz="2400" dirty="0">
                <a:latin typeface="Arial Narrow" panose="020B0606020202030204" pitchFamily="34" charset="0"/>
              </a:rPr>
              <a:t>.”</a:t>
            </a:r>
          </a:p>
        </p:txBody>
      </p:sp>
      <p:sp>
        <p:nvSpPr>
          <p:cNvPr id="17" name="TextBox 16">
            <a:extLst>
              <a:ext uri="{FF2B5EF4-FFF2-40B4-BE49-F238E27FC236}">
                <a16:creationId xmlns:a16="http://schemas.microsoft.com/office/drawing/2014/main" id="{C83DFC6A-2E93-F094-6694-B50AFB5AF4E7}"/>
              </a:ext>
            </a:extLst>
          </p:cNvPr>
          <p:cNvSpPr txBox="1"/>
          <p:nvPr/>
        </p:nvSpPr>
        <p:spPr>
          <a:xfrm>
            <a:off x="-2873" y="5435026"/>
            <a:ext cx="9152564" cy="830997"/>
          </a:xfrm>
          <a:prstGeom prst="rect">
            <a:avLst/>
          </a:prstGeom>
          <a:noFill/>
        </p:spPr>
        <p:txBody>
          <a:bodyPr wrap="square" rtlCol="0">
            <a:spAutoFit/>
          </a:bodyPr>
          <a:lstStyle/>
          <a:p>
            <a:pPr algn="just"/>
            <a:r>
              <a:rPr lang="en-US" sz="2400" b="1" u="sng" dirty="0">
                <a:solidFill>
                  <a:srgbClr val="111111"/>
                </a:solidFill>
                <a:latin typeface="Arial Narrow" panose="020B0606020202030204" pitchFamily="34" charset="0"/>
              </a:rPr>
              <a:t>NRSV</a:t>
            </a:r>
            <a:r>
              <a:rPr lang="en-US" sz="2400" dirty="0">
                <a:solidFill>
                  <a:srgbClr val="111111"/>
                </a:solidFill>
                <a:latin typeface="Arial Narrow" panose="020B0606020202030204" pitchFamily="34" charset="0"/>
              </a:rPr>
              <a:t>, “But </a:t>
            </a:r>
            <a:r>
              <a:rPr lang="en-US" sz="2400" b="1" dirty="0">
                <a:solidFill>
                  <a:srgbClr val="111111"/>
                </a:solidFill>
                <a:latin typeface="Arial Narrow" panose="020B0606020202030204" pitchFamily="34" charset="0"/>
              </a:rPr>
              <a:t>BECAUSE OF CASE</a:t>
            </a:r>
            <a:r>
              <a:rPr lang="en-US" sz="2400" b="1" u="sng" dirty="0">
                <a:solidFill>
                  <a:srgbClr val="C00000"/>
                </a:solidFill>
                <a:latin typeface="Arial Narrow" panose="020B0606020202030204" pitchFamily="34" charset="0"/>
              </a:rPr>
              <a:t>S</a:t>
            </a:r>
            <a:r>
              <a:rPr lang="en-US" sz="2400" b="1" dirty="0">
                <a:solidFill>
                  <a:srgbClr val="111111"/>
                </a:solidFill>
                <a:latin typeface="Arial Narrow" panose="020B0606020202030204" pitchFamily="34" charset="0"/>
              </a:rPr>
              <a:t> OF SEXUAL IMMORALITY</a:t>
            </a:r>
            <a:r>
              <a:rPr lang="en-US" sz="2400" dirty="0">
                <a:solidFill>
                  <a:srgbClr val="111111"/>
                </a:solidFill>
                <a:latin typeface="Arial Narrow" panose="020B0606020202030204" pitchFamily="34" charset="0"/>
              </a:rPr>
              <a:t>, </a:t>
            </a:r>
            <a:r>
              <a:rPr lang="en-US" sz="2400" b="1" dirty="0">
                <a:solidFill>
                  <a:srgbClr val="111111"/>
                </a:solidFill>
                <a:latin typeface="Arial Narrow" panose="020B0606020202030204" pitchFamily="34" charset="0"/>
              </a:rPr>
              <a:t>Each Man </a:t>
            </a:r>
            <a:r>
              <a:rPr lang="en-US" sz="2400" dirty="0">
                <a:solidFill>
                  <a:srgbClr val="111111"/>
                </a:solidFill>
                <a:latin typeface="Arial Narrow" panose="020B0606020202030204" pitchFamily="34" charset="0"/>
              </a:rPr>
              <a:t>should </a:t>
            </a:r>
            <a:r>
              <a:rPr lang="en-US" sz="2400" b="1" dirty="0">
                <a:solidFill>
                  <a:srgbClr val="111111"/>
                </a:solidFill>
                <a:latin typeface="Arial Narrow" panose="020B0606020202030204" pitchFamily="34" charset="0"/>
              </a:rPr>
              <a:t>HAVE</a:t>
            </a:r>
            <a:r>
              <a:rPr lang="en-US" sz="2400" dirty="0">
                <a:solidFill>
                  <a:srgbClr val="111111"/>
                </a:solidFill>
                <a:latin typeface="Arial Narrow" panose="020B0606020202030204" pitchFamily="34" charset="0"/>
              </a:rPr>
              <a:t> </a:t>
            </a:r>
            <a:r>
              <a:rPr lang="en-US" sz="2400" u="sng" dirty="0">
                <a:solidFill>
                  <a:srgbClr val="111111"/>
                </a:solidFill>
                <a:latin typeface="Arial Narrow" panose="020B0606020202030204" pitchFamily="34" charset="0"/>
              </a:rPr>
              <a:t>his own</a:t>
            </a:r>
            <a:r>
              <a:rPr lang="en-US" sz="2400" dirty="0">
                <a:solidFill>
                  <a:srgbClr val="111111"/>
                </a:solidFill>
                <a:latin typeface="Arial Narrow" panose="020B0606020202030204" pitchFamily="34" charset="0"/>
              </a:rPr>
              <a:t> </a:t>
            </a:r>
            <a:r>
              <a:rPr lang="en-US" sz="2400" b="1" dirty="0">
                <a:solidFill>
                  <a:srgbClr val="111111"/>
                </a:solidFill>
                <a:latin typeface="Arial Narrow" panose="020B0606020202030204" pitchFamily="34" charset="0"/>
              </a:rPr>
              <a:t>Wife</a:t>
            </a:r>
            <a:r>
              <a:rPr lang="en-US" sz="2400" dirty="0">
                <a:solidFill>
                  <a:srgbClr val="111111"/>
                </a:solidFill>
                <a:latin typeface="Arial Narrow" panose="020B0606020202030204" pitchFamily="34" charset="0"/>
              </a:rPr>
              <a:t> and </a:t>
            </a:r>
            <a:r>
              <a:rPr lang="en-US" sz="2400" b="1" dirty="0">
                <a:solidFill>
                  <a:srgbClr val="111111"/>
                </a:solidFill>
                <a:latin typeface="Arial Narrow" panose="020B0606020202030204" pitchFamily="34" charset="0"/>
              </a:rPr>
              <a:t>Each Woman </a:t>
            </a:r>
            <a:r>
              <a:rPr lang="en-US" sz="2400" u="sng" dirty="0">
                <a:solidFill>
                  <a:srgbClr val="111111"/>
                </a:solidFill>
                <a:latin typeface="Arial Narrow" panose="020B0606020202030204" pitchFamily="34" charset="0"/>
              </a:rPr>
              <a:t>her own</a:t>
            </a:r>
            <a:r>
              <a:rPr lang="en-US" sz="2400" dirty="0">
                <a:solidFill>
                  <a:srgbClr val="111111"/>
                </a:solidFill>
                <a:latin typeface="Arial Narrow" panose="020B0606020202030204" pitchFamily="34" charset="0"/>
              </a:rPr>
              <a:t> </a:t>
            </a:r>
            <a:r>
              <a:rPr lang="en-US" sz="2400" b="1" dirty="0">
                <a:solidFill>
                  <a:srgbClr val="111111"/>
                </a:solidFill>
                <a:latin typeface="Arial Narrow" panose="020B0606020202030204" pitchFamily="34" charset="0"/>
              </a:rPr>
              <a:t>Husband</a:t>
            </a:r>
            <a:r>
              <a:rPr lang="en-US" sz="2400" dirty="0">
                <a:solidFill>
                  <a:srgbClr val="111111"/>
                </a:solidFill>
                <a:latin typeface="Arial Narrow" panose="020B0606020202030204" pitchFamily="34" charset="0"/>
              </a:rPr>
              <a:t>.”</a:t>
            </a:r>
            <a:endParaRPr lang="en-US" sz="2400" dirty="0">
              <a:latin typeface="Arial Narrow" panose="020B0606020202030204" pitchFamily="34" charset="0"/>
            </a:endParaRPr>
          </a:p>
        </p:txBody>
      </p:sp>
      <p:sp>
        <p:nvSpPr>
          <p:cNvPr id="21" name="TextBox 20">
            <a:extLst>
              <a:ext uri="{FF2B5EF4-FFF2-40B4-BE49-F238E27FC236}">
                <a16:creationId xmlns:a16="http://schemas.microsoft.com/office/drawing/2014/main" id="{B305E6B2-308E-C5D0-095A-DB5CE7284F5E}"/>
              </a:ext>
            </a:extLst>
          </p:cNvPr>
          <p:cNvSpPr txBox="1"/>
          <p:nvPr/>
        </p:nvSpPr>
        <p:spPr>
          <a:xfrm>
            <a:off x="-4583" y="2860180"/>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dirty="0">
                <a:solidFill>
                  <a:srgbClr val="333333"/>
                </a:solidFill>
                <a:latin typeface="Arial Narrow" panose="020B0606020202030204" pitchFamily="34" charset="0"/>
              </a:rPr>
              <a:t>Other Versions Help Us To See That </a:t>
            </a:r>
            <a:r>
              <a:rPr lang="en-US" sz="2400" i="1" dirty="0">
                <a:solidFill>
                  <a:srgbClr val="333333"/>
                </a:solidFill>
                <a:latin typeface="Arial Narrow" panose="020B0606020202030204" pitchFamily="34" charset="0"/>
              </a:rPr>
              <a:t>Fornication</a:t>
            </a:r>
            <a:r>
              <a:rPr lang="en-US" sz="2400" dirty="0">
                <a:solidFill>
                  <a:srgbClr val="333333"/>
                </a:solidFill>
                <a:latin typeface="Arial Narrow" panose="020B0606020202030204" pitchFamily="34" charset="0"/>
              </a:rPr>
              <a:t> Comes In </a:t>
            </a:r>
            <a:r>
              <a:rPr lang="en-US" sz="2400" i="1" dirty="0">
                <a:solidFill>
                  <a:srgbClr val="333333"/>
                </a:solidFill>
                <a:latin typeface="Arial Narrow" panose="020B0606020202030204" pitchFamily="34" charset="0"/>
              </a:rPr>
              <a:t>Various Forms</a:t>
            </a:r>
            <a:r>
              <a:rPr lang="en-US" sz="2400" dirty="0">
                <a:solidFill>
                  <a:srgbClr val="333333"/>
                </a:solidFill>
                <a:latin typeface="Arial Narrow" panose="020B0606020202030204" pitchFamily="34" charset="0"/>
              </a:rPr>
              <a:t>:</a:t>
            </a:r>
            <a:endParaRPr lang="en-US" sz="2400" dirty="0">
              <a:solidFill>
                <a:srgbClr val="000000"/>
              </a:solidFill>
              <a:latin typeface="Arial Narrow" panose="020B0606020202030204" pitchFamily="34" charset="0"/>
            </a:endParaRPr>
          </a:p>
        </p:txBody>
      </p:sp>
      <p:sp>
        <p:nvSpPr>
          <p:cNvPr id="3" name="Rectangle: Rounded Corners 2">
            <a:extLst>
              <a:ext uri="{FF2B5EF4-FFF2-40B4-BE49-F238E27FC236}">
                <a16:creationId xmlns:a16="http://schemas.microsoft.com/office/drawing/2014/main" id="{76BEADB6-544C-9B18-FD03-B2FB7C974848}"/>
              </a:ext>
            </a:extLst>
          </p:cNvPr>
          <p:cNvSpPr/>
          <p:nvPr/>
        </p:nvSpPr>
        <p:spPr>
          <a:xfrm>
            <a:off x="7356296" y="863031"/>
            <a:ext cx="1674701" cy="625007"/>
          </a:xfrm>
          <a:prstGeom prst="roundRect">
            <a:avLst/>
          </a:prstGeom>
          <a:noFill/>
          <a:ln>
            <a:noFill/>
          </a:ln>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i="1" dirty="0">
                <a:solidFill>
                  <a:srgbClr val="C00000"/>
                </a:solidFill>
                <a:latin typeface="Arial Narrow" panose="020B0606020202030204" pitchFamily="34" charset="0"/>
              </a:rPr>
              <a:t>Gk. No. </a:t>
            </a:r>
            <a:r>
              <a:rPr lang="en-US" sz="2000" dirty="0">
                <a:solidFill>
                  <a:srgbClr val="C00000"/>
                </a:solidFill>
                <a:latin typeface="Arial Narrow" panose="020B0606020202030204" pitchFamily="34" charset="0"/>
              </a:rPr>
              <a:t>4202</a:t>
            </a:r>
          </a:p>
        </p:txBody>
      </p:sp>
      <p:sp>
        <p:nvSpPr>
          <p:cNvPr id="8" name="Rectangle 7">
            <a:extLst>
              <a:ext uri="{FF2B5EF4-FFF2-40B4-BE49-F238E27FC236}">
                <a16:creationId xmlns:a16="http://schemas.microsoft.com/office/drawing/2014/main" id="{223CD152-7C29-3F6B-6984-6C94959B735A}"/>
              </a:ext>
            </a:extLst>
          </p:cNvPr>
          <p:cNvSpPr/>
          <p:nvPr/>
        </p:nvSpPr>
        <p:spPr>
          <a:xfrm>
            <a:off x="7356292" y="1979487"/>
            <a:ext cx="565076"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28F5A66-AC53-1751-7840-B523AA80515D}"/>
              </a:ext>
            </a:extLst>
          </p:cNvPr>
          <p:cNvSpPr/>
          <p:nvPr/>
        </p:nvSpPr>
        <p:spPr>
          <a:xfrm>
            <a:off x="604445" y="2357915"/>
            <a:ext cx="638729"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A076C8A-E5D9-7249-8195-379493C667E9}"/>
              </a:ext>
            </a:extLst>
          </p:cNvPr>
          <p:cNvSpPr/>
          <p:nvPr/>
        </p:nvSpPr>
        <p:spPr>
          <a:xfrm>
            <a:off x="3058259" y="2356205"/>
            <a:ext cx="1010309"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3ACBC1F-6088-D39D-FD87-1BD675C92002}"/>
              </a:ext>
            </a:extLst>
          </p:cNvPr>
          <p:cNvSpPr/>
          <p:nvPr/>
        </p:nvSpPr>
        <p:spPr>
          <a:xfrm>
            <a:off x="5774078" y="2375043"/>
            <a:ext cx="1313377"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3EEC3DD-0FF0-56CB-2DF1-3828A808F990}"/>
              </a:ext>
            </a:extLst>
          </p:cNvPr>
          <p:cNvSpPr/>
          <p:nvPr/>
        </p:nvSpPr>
        <p:spPr>
          <a:xfrm>
            <a:off x="5587433" y="3842533"/>
            <a:ext cx="3042861"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E745ABB-0FB0-56D8-D41C-77C8FE534CF9}"/>
              </a:ext>
            </a:extLst>
          </p:cNvPr>
          <p:cNvSpPr txBox="1"/>
          <p:nvPr/>
        </p:nvSpPr>
        <p:spPr>
          <a:xfrm>
            <a:off x="0" y="1922862"/>
            <a:ext cx="9144000" cy="830997"/>
          </a:xfrm>
          <a:prstGeom prst="rect">
            <a:avLst/>
          </a:prstGeom>
          <a:noFill/>
          <a:effectLst>
            <a:softEdge rad="63500"/>
          </a:effectLst>
        </p:spPr>
        <p:txBody>
          <a:bodyPr wrap="square" rtlCol="0">
            <a:spAutoFit/>
          </a:bodyPr>
          <a:lstStyle/>
          <a:p>
            <a:pPr algn="just"/>
            <a:r>
              <a:rPr lang="en-US" sz="2400" b="1" u="sng" dirty="0">
                <a:latin typeface="Arial Narrow" panose="020B0606020202030204" pitchFamily="34" charset="0"/>
              </a:rPr>
              <a:t>I</a:t>
            </a:r>
            <a:r>
              <a:rPr lang="en-US" b="1" u="sng" dirty="0">
                <a:latin typeface="Arial Narrow" panose="020B0606020202030204" pitchFamily="34" charset="0"/>
              </a:rPr>
              <a:t> </a:t>
            </a:r>
            <a:r>
              <a:rPr lang="en-US" sz="2400" b="1" u="sng" dirty="0">
                <a:latin typeface="Arial Narrow" panose="020B0606020202030204" pitchFamily="34" charset="0"/>
              </a:rPr>
              <a:t>Cor.</a:t>
            </a:r>
            <a:r>
              <a:rPr lang="en-US" sz="2000" b="1" u="sng" dirty="0">
                <a:latin typeface="Arial Narrow" panose="020B0606020202030204" pitchFamily="34" charset="0"/>
              </a:rPr>
              <a:t> </a:t>
            </a:r>
            <a:r>
              <a:rPr lang="en-US" sz="2400" b="1" u="sng" dirty="0">
                <a:latin typeface="Arial Narrow" panose="020B0606020202030204" pitchFamily="34" charset="0"/>
              </a:rPr>
              <a:t>7:2</a:t>
            </a:r>
            <a:r>
              <a:rPr lang="en-US" sz="2400" dirty="0">
                <a:latin typeface="Arial Narrow" panose="020B0606020202030204" pitchFamily="34" charset="0"/>
              </a:rPr>
              <a:t>, “Nevertheless, </a:t>
            </a:r>
            <a:r>
              <a:rPr lang="en-US" sz="2400" b="1" dirty="0">
                <a:latin typeface="Arial Narrow" panose="020B0606020202030204" pitchFamily="34" charset="0"/>
              </a:rPr>
              <a:t>TO AVOID </a:t>
            </a:r>
            <a:r>
              <a:rPr lang="en-US" sz="2400" b="1" dirty="0">
                <a:solidFill>
                  <a:srgbClr val="C00000"/>
                </a:solidFill>
                <a:latin typeface="Arial Narrow" panose="020B0606020202030204" pitchFamily="34" charset="0"/>
              </a:rPr>
              <a:t>FORNICATION</a:t>
            </a:r>
            <a:r>
              <a:rPr lang="en-US" sz="2400" dirty="0">
                <a:latin typeface="Arial Narrow" panose="020B0606020202030204" pitchFamily="34" charset="0"/>
              </a:rPr>
              <a:t>, let </a:t>
            </a:r>
            <a:r>
              <a:rPr lang="en-US" sz="2400" b="1" dirty="0">
                <a:latin typeface="Arial Narrow" panose="020B0606020202030204" pitchFamily="34" charset="0"/>
              </a:rPr>
              <a:t>EVERY MAN HAVE</a:t>
            </a:r>
            <a:r>
              <a:rPr lang="en-US" sz="2000" dirty="0">
                <a:latin typeface="Arial Narrow" panose="020B0606020202030204" pitchFamily="34" charset="0"/>
              </a:rPr>
              <a:t> </a:t>
            </a:r>
            <a:r>
              <a:rPr lang="en-US" sz="2400" dirty="0">
                <a:latin typeface="Arial Narrow" panose="020B0606020202030204" pitchFamily="34" charset="0"/>
              </a:rPr>
              <a:t>his</a:t>
            </a:r>
            <a:r>
              <a:rPr lang="en-US" sz="2000" dirty="0">
                <a:latin typeface="Arial Narrow" panose="020B0606020202030204" pitchFamily="34" charset="0"/>
              </a:rPr>
              <a:t> </a:t>
            </a:r>
            <a:r>
              <a:rPr lang="en-US" sz="2400" u="sng" dirty="0">
                <a:latin typeface="Arial Narrow" panose="020B0606020202030204" pitchFamily="34" charset="0"/>
              </a:rPr>
              <a:t>own</a:t>
            </a:r>
            <a:r>
              <a:rPr lang="en-US" sz="2000" dirty="0">
                <a:latin typeface="Arial Narrow" panose="020B0606020202030204" pitchFamily="34" charset="0"/>
              </a:rPr>
              <a:t> </a:t>
            </a:r>
            <a:r>
              <a:rPr lang="en-US" sz="2400" b="1" dirty="0">
                <a:latin typeface="Arial Narrow" panose="020B0606020202030204" pitchFamily="34" charset="0"/>
              </a:rPr>
              <a:t>WIFE</a:t>
            </a:r>
            <a:r>
              <a:rPr lang="en-US" sz="2400" i="1" dirty="0">
                <a:latin typeface="Arial Narrow" panose="020B0606020202030204" pitchFamily="34" charset="0"/>
              </a:rPr>
              <a:t>,</a:t>
            </a:r>
            <a:r>
              <a:rPr lang="en-US" sz="2000" i="1" dirty="0">
                <a:latin typeface="Arial Narrow" panose="020B0606020202030204" pitchFamily="34" charset="0"/>
              </a:rPr>
              <a:t> </a:t>
            </a:r>
            <a:r>
              <a:rPr lang="en-US" sz="2400" dirty="0">
                <a:latin typeface="Arial Narrow" panose="020B0606020202030204" pitchFamily="34" charset="0"/>
              </a:rPr>
              <a:t>and</a:t>
            </a:r>
            <a:r>
              <a:rPr lang="en-US" sz="2000" dirty="0">
                <a:latin typeface="Arial Narrow" panose="020B0606020202030204" pitchFamily="34" charset="0"/>
              </a:rPr>
              <a:t> </a:t>
            </a:r>
            <a:r>
              <a:rPr lang="en-US" sz="2400" dirty="0">
                <a:latin typeface="Arial Narrow" panose="020B0606020202030204" pitchFamily="34" charset="0"/>
              </a:rPr>
              <a:t>let</a:t>
            </a:r>
            <a:r>
              <a:rPr lang="en-US" sz="2000" dirty="0">
                <a:latin typeface="Arial Narrow" panose="020B0606020202030204" pitchFamily="34" charset="0"/>
              </a:rPr>
              <a:t> </a:t>
            </a:r>
            <a:r>
              <a:rPr lang="en-US" sz="2400" b="1" dirty="0">
                <a:latin typeface="Arial Narrow" panose="020B0606020202030204" pitchFamily="34" charset="0"/>
              </a:rPr>
              <a:t>EVERY</a:t>
            </a:r>
            <a:r>
              <a:rPr lang="en-US" sz="2000" b="1" dirty="0">
                <a:latin typeface="Arial Narrow" panose="020B0606020202030204" pitchFamily="34" charset="0"/>
              </a:rPr>
              <a:t> </a:t>
            </a:r>
            <a:r>
              <a:rPr lang="en-US" sz="2400" b="1" dirty="0">
                <a:latin typeface="Arial Narrow" panose="020B0606020202030204" pitchFamily="34" charset="0"/>
              </a:rPr>
              <a:t>WOMAN</a:t>
            </a:r>
            <a:r>
              <a:rPr lang="en-US" sz="2000" b="1" dirty="0">
                <a:latin typeface="Arial Narrow" panose="020B0606020202030204" pitchFamily="34" charset="0"/>
              </a:rPr>
              <a:t> </a:t>
            </a:r>
            <a:r>
              <a:rPr lang="en-US" sz="2400" b="1" dirty="0">
                <a:latin typeface="Arial Narrow" panose="020B0606020202030204" pitchFamily="34" charset="0"/>
              </a:rPr>
              <a:t>HAVE</a:t>
            </a:r>
            <a:r>
              <a:rPr lang="en-US" sz="2000" dirty="0">
                <a:latin typeface="Arial Narrow" panose="020B0606020202030204" pitchFamily="34" charset="0"/>
              </a:rPr>
              <a:t> </a:t>
            </a:r>
            <a:r>
              <a:rPr lang="en-US" sz="2400" dirty="0">
                <a:latin typeface="Arial Narrow" panose="020B0606020202030204" pitchFamily="34" charset="0"/>
              </a:rPr>
              <a:t>her</a:t>
            </a:r>
            <a:r>
              <a:rPr lang="en-US" sz="2000" dirty="0">
                <a:latin typeface="Arial Narrow" panose="020B0606020202030204" pitchFamily="34" charset="0"/>
              </a:rPr>
              <a:t> </a:t>
            </a:r>
            <a:r>
              <a:rPr lang="en-US" sz="2400" u="sng" dirty="0">
                <a:latin typeface="Arial Narrow" panose="020B0606020202030204" pitchFamily="34" charset="0"/>
              </a:rPr>
              <a:t>own</a:t>
            </a:r>
            <a:r>
              <a:rPr lang="en-US" sz="2000" dirty="0">
                <a:latin typeface="Arial Narrow" panose="020B0606020202030204" pitchFamily="34" charset="0"/>
              </a:rPr>
              <a:t> </a:t>
            </a:r>
            <a:r>
              <a:rPr lang="en-US" sz="2400" b="1" dirty="0">
                <a:latin typeface="Arial Narrow" panose="020B0606020202030204" pitchFamily="34" charset="0"/>
              </a:rPr>
              <a:t>HUSBAND</a:t>
            </a:r>
            <a:r>
              <a:rPr lang="en-US" sz="2400" dirty="0">
                <a:latin typeface="Arial Narrow" panose="020B0606020202030204" pitchFamily="34" charset="0"/>
              </a:rPr>
              <a:t>.” </a:t>
            </a:r>
            <a:r>
              <a:rPr lang="en-US" sz="2400" b="1" u="sng" dirty="0">
                <a:latin typeface="Arial Narrow" panose="020B0606020202030204" pitchFamily="34" charset="0"/>
              </a:rPr>
              <a:t>Cf.</a:t>
            </a:r>
            <a:r>
              <a:rPr lang="en-US" sz="2000" b="1" u="sng" dirty="0">
                <a:latin typeface="Arial Narrow" panose="020B0606020202030204" pitchFamily="34" charset="0"/>
              </a:rPr>
              <a:t> </a:t>
            </a:r>
            <a:r>
              <a:rPr lang="en-US" sz="2400" b="1" u="sng" dirty="0">
                <a:latin typeface="Arial Narrow" panose="020B0606020202030204" pitchFamily="34" charset="0"/>
              </a:rPr>
              <a:t>Heb.</a:t>
            </a:r>
            <a:r>
              <a:rPr lang="en-US" sz="2000" b="1" u="sng" dirty="0">
                <a:latin typeface="Arial Narrow" panose="020B0606020202030204" pitchFamily="34" charset="0"/>
              </a:rPr>
              <a:t> </a:t>
            </a:r>
            <a:r>
              <a:rPr lang="en-US" sz="2400" b="1" u="sng" dirty="0">
                <a:latin typeface="Arial Narrow" panose="020B0606020202030204" pitchFamily="34" charset="0"/>
              </a:rPr>
              <a:t>13:4</a:t>
            </a:r>
          </a:p>
        </p:txBody>
      </p:sp>
      <p:sp>
        <p:nvSpPr>
          <p:cNvPr id="2" name="TextBox 1">
            <a:extLst>
              <a:ext uri="{FF2B5EF4-FFF2-40B4-BE49-F238E27FC236}">
                <a16:creationId xmlns:a16="http://schemas.microsoft.com/office/drawing/2014/main" id="{EC4BD812-C269-1A84-B6EF-7E80E6EACB74}"/>
              </a:ext>
            </a:extLst>
          </p:cNvPr>
          <p:cNvSpPr txBox="1"/>
          <p:nvPr/>
        </p:nvSpPr>
        <p:spPr>
          <a:xfrm>
            <a:off x="-2873" y="3416701"/>
            <a:ext cx="9144000" cy="830997"/>
          </a:xfrm>
          <a:prstGeom prst="rect">
            <a:avLst/>
          </a:prstGeom>
          <a:noFill/>
        </p:spPr>
        <p:txBody>
          <a:bodyPr wrap="square" rtlCol="0">
            <a:spAutoFit/>
          </a:bodyPr>
          <a:lstStyle/>
          <a:p>
            <a:pPr algn="just"/>
            <a:r>
              <a:rPr lang="en-US" sz="2400" b="1" u="sng" dirty="0">
                <a:latin typeface="Arial Narrow" panose="020B0606020202030204" pitchFamily="34" charset="0"/>
              </a:rPr>
              <a:t>ASV</a:t>
            </a:r>
            <a:r>
              <a:rPr lang="en-US" sz="2400" dirty="0">
                <a:latin typeface="Arial Narrow" panose="020B0606020202030204" pitchFamily="34" charset="0"/>
              </a:rPr>
              <a:t>, “But, </a:t>
            </a:r>
            <a:r>
              <a:rPr lang="en-US" sz="2400" b="1" dirty="0">
                <a:latin typeface="Arial Narrow" panose="020B0606020202030204" pitchFamily="34" charset="0"/>
              </a:rPr>
              <a:t>BECAUSE OF FORNICATION</a:t>
            </a:r>
            <a:r>
              <a:rPr lang="en-US" sz="2400" b="1" u="sng" dirty="0">
                <a:solidFill>
                  <a:srgbClr val="C00000"/>
                </a:solidFill>
                <a:latin typeface="Arial Narrow" panose="020B0606020202030204" pitchFamily="34" charset="0"/>
              </a:rPr>
              <a:t>S</a:t>
            </a:r>
            <a:r>
              <a:rPr lang="en-US" sz="2400" dirty="0">
                <a:latin typeface="Arial Narrow" panose="020B0606020202030204" pitchFamily="34" charset="0"/>
              </a:rPr>
              <a:t>, let </a:t>
            </a:r>
            <a:r>
              <a:rPr lang="en-US" sz="2400" b="1" dirty="0">
                <a:latin typeface="Arial Narrow" panose="020B0606020202030204" pitchFamily="34" charset="0"/>
              </a:rPr>
              <a:t>Each Man HAVE</a:t>
            </a:r>
            <a:r>
              <a:rPr lang="en-US" sz="2400" dirty="0">
                <a:latin typeface="Arial Narrow" panose="020B0606020202030204" pitchFamily="34" charset="0"/>
              </a:rPr>
              <a:t> </a:t>
            </a:r>
            <a:r>
              <a:rPr lang="en-US" sz="2400" u="sng" dirty="0">
                <a:latin typeface="Arial Narrow" panose="020B0606020202030204" pitchFamily="34" charset="0"/>
              </a:rPr>
              <a:t>his own</a:t>
            </a:r>
            <a:r>
              <a:rPr lang="en-US" sz="2400" dirty="0">
                <a:latin typeface="Arial Narrow" panose="020B0606020202030204" pitchFamily="34" charset="0"/>
              </a:rPr>
              <a:t> </a:t>
            </a:r>
            <a:r>
              <a:rPr lang="en-US" sz="2400" b="1" dirty="0">
                <a:latin typeface="Arial Narrow" panose="020B0606020202030204" pitchFamily="34" charset="0"/>
              </a:rPr>
              <a:t>Wife</a:t>
            </a:r>
            <a:r>
              <a:rPr lang="en-US" sz="2400" dirty="0">
                <a:latin typeface="Arial Narrow" panose="020B0606020202030204" pitchFamily="34" charset="0"/>
              </a:rPr>
              <a:t>, and let </a:t>
            </a:r>
            <a:r>
              <a:rPr lang="en-US" sz="2400" b="1" dirty="0">
                <a:latin typeface="Arial Narrow" panose="020B0606020202030204" pitchFamily="34" charset="0"/>
              </a:rPr>
              <a:t>Each Woman</a:t>
            </a:r>
            <a:r>
              <a:rPr lang="en-US" sz="2400" dirty="0">
                <a:latin typeface="Arial Narrow" panose="020B0606020202030204" pitchFamily="34" charset="0"/>
              </a:rPr>
              <a:t> </a:t>
            </a:r>
            <a:r>
              <a:rPr lang="en-US" sz="2400" b="1" dirty="0">
                <a:latin typeface="Arial Narrow" panose="020B0606020202030204" pitchFamily="34" charset="0"/>
              </a:rPr>
              <a:t>HAVE</a:t>
            </a:r>
            <a:r>
              <a:rPr lang="en-US" sz="2400" dirty="0">
                <a:latin typeface="Arial Narrow" panose="020B0606020202030204" pitchFamily="34" charset="0"/>
              </a:rPr>
              <a:t> </a:t>
            </a:r>
            <a:r>
              <a:rPr lang="en-US" sz="2400" u="sng" dirty="0">
                <a:latin typeface="Arial Narrow" panose="020B0606020202030204" pitchFamily="34" charset="0"/>
              </a:rPr>
              <a:t>her own</a:t>
            </a:r>
            <a:r>
              <a:rPr lang="en-US" sz="2400" dirty="0">
                <a:latin typeface="Arial Narrow" panose="020B0606020202030204" pitchFamily="34" charset="0"/>
              </a:rPr>
              <a:t> </a:t>
            </a:r>
            <a:r>
              <a:rPr lang="en-US" sz="2400" b="1" dirty="0">
                <a:latin typeface="Arial Narrow" panose="020B0606020202030204" pitchFamily="34" charset="0"/>
              </a:rPr>
              <a:t>Husband</a:t>
            </a:r>
            <a:r>
              <a:rPr lang="en-US" sz="2400" dirty="0">
                <a:latin typeface="Arial Narrow" panose="020B0606020202030204" pitchFamily="34" charset="0"/>
              </a:rPr>
              <a:t>.”  </a:t>
            </a:r>
            <a:r>
              <a:rPr lang="en-US" sz="2400" b="1" u="sng" dirty="0">
                <a:latin typeface="Arial Narrow" panose="020B0606020202030204" pitchFamily="34" charset="0"/>
              </a:rPr>
              <a:t>Cf. Mt. 19:4-5 (Mk. 10:6-7)</a:t>
            </a:r>
          </a:p>
        </p:txBody>
      </p:sp>
    </p:spTree>
    <p:extLst>
      <p:ext uri="{BB962C8B-B14F-4D97-AF65-F5344CB8AC3E}">
        <p14:creationId xmlns:p14="http://schemas.microsoft.com/office/powerpoint/2010/main" val="257468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childTnLst>
                          </p:cTn>
                        </p:par>
                        <p:par>
                          <p:cTn id="32" fill="hold">
                            <p:stCondLst>
                              <p:cond delay="1500"/>
                            </p:stCondLst>
                            <p:childTnLst>
                              <p:par>
                                <p:cTn id="33" presetID="53" presetClass="entr" presetSubtype="16" fill="hold" grpId="0"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500" fill="hold"/>
                                        <p:tgtEl>
                                          <p:spTgt spid="2"/>
                                        </p:tgtEl>
                                        <p:attrNameLst>
                                          <p:attrName>ppt_w</p:attrName>
                                        </p:attrNameLst>
                                      </p:cBhvr>
                                      <p:tavLst>
                                        <p:tav tm="0">
                                          <p:val>
                                            <p:fltVal val="0"/>
                                          </p:val>
                                        </p:tav>
                                        <p:tav tm="100000">
                                          <p:val>
                                            <p:strVal val="#ppt_w"/>
                                          </p:val>
                                        </p:tav>
                                      </p:tavLst>
                                    </p:anim>
                                    <p:anim calcmode="lin" valueType="num">
                                      <p:cBhvr>
                                        <p:cTn id="36" dur="500" fill="hold"/>
                                        <p:tgtEl>
                                          <p:spTgt spid="2"/>
                                        </p:tgtEl>
                                        <p:attrNameLst>
                                          <p:attrName>ppt_h</p:attrName>
                                        </p:attrNameLst>
                                      </p:cBhvr>
                                      <p:tavLst>
                                        <p:tav tm="0">
                                          <p:val>
                                            <p:fltVal val="0"/>
                                          </p:val>
                                        </p:tav>
                                        <p:tav tm="100000">
                                          <p:val>
                                            <p:strVal val="#ppt_h"/>
                                          </p:val>
                                        </p:tav>
                                      </p:tavLst>
                                    </p:anim>
                                    <p:animEffect transition="in" filter="fade">
                                      <p:cBhvr>
                                        <p:cTn id="37" dur="500"/>
                                        <p:tgtEl>
                                          <p:spTgt spid="2"/>
                                        </p:tgtEl>
                                      </p:cBhvr>
                                    </p:animEffect>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animEffect transition="in" filter="fade">
                                      <p:cBhvr>
                                        <p:cTn id="43" dur="500"/>
                                        <p:tgtEl>
                                          <p:spTgt spid="5"/>
                                        </p:tgtEl>
                                      </p:cBhvr>
                                    </p:animEffect>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childTnLst>
                                </p:cTn>
                              </p:par>
                            </p:childTnLst>
                          </p:cTn>
                        </p:par>
                        <p:par>
                          <p:cTn id="50" fill="hold">
                            <p:stCondLst>
                              <p:cond delay="3000"/>
                            </p:stCondLst>
                            <p:childTnLst>
                              <p:par>
                                <p:cTn id="51" presetID="53" presetClass="entr" presetSubtype="16" fill="hold" grpId="0"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p:cTn id="53" dur="500" fill="hold"/>
                                        <p:tgtEl>
                                          <p:spTgt spid="8"/>
                                        </p:tgtEl>
                                        <p:attrNameLst>
                                          <p:attrName>ppt_w</p:attrName>
                                        </p:attrNameLst>
                                      </p:cBhvr>
                                      <p:tavLst>
                                        <p:tav tm="0">
                                          <p:val>
                                            <p:fltVal val="0"/>
                                          </p:val>
                                        </p:tav>
                                        <p:tav tm="100000">
                                          <p:val>
                                            <p:strVal val="#ppt_w"/>
                                          </p:val>
                                        </p:tav>
                                      </p:tavLst>
                                    </p:anim>
                                    <p:anim calcmode="lin" valueType="num">
                                      <p:cBhvr>
                                        <p:cTn id="54" dur="500" fill="hold"/>
                                        <p:tgtEl>
                                          <p:spTgt spid="8"/>
                                        </p:tgtEl>
                                        <p:attrNameLst>
                                          <p:attrName>ppt_h</p:attrName>
                                        </p:attrNameLst>
                                      </p:cBhvr>
                                      <p:tavLst>
                                        <p:tav tm="0">
                                          <p:val>
                                            <p:fltVal val="0"/>
                                          </p:val>
                                        </p:tav>
                                        <p:tav tm="100000">
                                          <p:val>
                                            <p:strVal val="#ppt_h"/>
                                          </p:val>
                                        </p:tav>
                                      </p:tavLst>
                                    </p:anim>
                                    <p:animEffect transition="in" filter="fade">
                                      <p:cBhvr>
                                        <p:cTn id="55" dur="500"/>
                                        <p:tgtEl>
                                          <p:spTgt spid="8"/>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9"/>
                                        </p:tgtEl>
                                        <p:attrNameLst>
                                          <p:attrName>style.visibility</p:attrName>
                                        </p:attrNameLst>
                                      </p:cBhvr>
                                      <p:to>
                                        <p:strVal val="visible"/>
                                      </p:to>
                                    </p:set>
                                    <p:anim calcmode="lin" valueType="num">
                                      <p:cBhvr>
                                        <p:cTn id="58" dur="500" fill="hold"/>
                                        <p:tgtEl>
                                          <p:spTgt spid="9"/>
                                        </p:tgtEl>
                                        <p:attrNameLst>
                                          <p:attrName>ppt_w</p:attrName>
                                        </p:attrNameLst>
                                      </p:cBhvr>
                                      <p:tavLst>
                                        <p:tav tm="0">
                                          <p:val>
                                            <p:fltVal val="0"/>
                                          </p:val>
                                        </p:tav>
                                        <p:tav tm="100000">
                                          <p:val>
                                            <p:strVal val="#ppt_w"/>
                                          </p:val>
                                        </p:tav>
                                      </p:tavLst>
                                    </p:anim>
                                    <p:anim calcmode="lin" valueType="num">
                                      <p:cBhvr>
                                        <p:cTn id="59" dur="500" fill="hold"/>
                                        <p:tgtEl>
                                          <p:spTgt spid="9"/>
                                        </p:tgtEl>
                                        <p:attrNameLst>
                                          <p:attrName>ppt_h</p:attrName>
                                        </p:attrNameLst>
                                      </p:cBhvr>
                                      <p:tavLst>
                                        <p:tav tm="0">
                                          <p:val>
                                            <p:fltVal val="0"/>
                                          </p:val>
                                        </p:tav>
                                        <p:tav tm="100000">
                                          <p:val>
                                            <p:strVal val="#ppt_h"/>
                                          </p:val>
                                        </p:tav>
                                      </p:tavLst>
                                    </p:anim>
                                    <p:animEffect transition="in" filter="fade">
                                      <p:cBhvr>
                                        <p:cTn id="60" dur="500"/>
                                        <p:tgtEl>
                                          <p:spTgt spid="9"/>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p:cTn id="63" dur="500" fill="hold"/>
                                        <p:tgtEl>
                                          <p:spTgt spid="10"/>
                                        </p:tgtEl>
                                        <p:attrNameLst>
                                          <p:attrName>ppt_w</p:attrName>
                                        </p:attrNameLst>
                                      </p:cBhvr>
                                      <p:tavLst>
                                        <p:tav tm="0">
                                          <p:val>
                                            <p:fltVal val="0"/>
                                          </p:val>
                                        </p:tav>
                                        <p:tav tm="100000">
                                          <p:val>
                                            <p:strVal val="#ppt_w"/>
                                          </p:val>
                                        </p:tav>
                                      </p:tavLst>
                                    </p:anim>
                                    <p:anim calcmode="lin" valueType="num">
                                      <p:cBhvr>
                                        <p:cTn id="64" dur="500" fill="hold"/>
                                        <p:tgtEl>
                                          <p:spTgt spid="10"/>
                                        </p:tgtEl>
                                        <p:attrNameLst>
                                          <p:attrName>ppt_h</p:attrName>
                                        </p:attrNameLst>
                                      </p:cBhvr>
                                      <p:tavLst>
                                        <p:tav tm="0">
                                          <p:val>
                                            <p:fltVal val="0"/>
                                          </p:val>
                                        </p:tav>
                                        <p:tav tm="100000">
                                          <p:val>
                                            <p:strVal val="#ppt_h"/>
                                          </p:val>
                                        </p:tav>
                                      </p:tavLst>
                                    </p:anim>
                                    <p:animEffect transition="in" filter="fade">
                                      <p:cBhvr>
                                        <p:cTn id="65" dur="500"/>
                                        <p:tgtEl>
                                          <p:spTgt spid="10"/>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11"/>
                                        </p:tgtEl>
                                        <p:attrNameLst>
                                          <p:attrName>style.visibility</p:attrName>
                                        </p:attrNameLst>
                                      </p:cBhvr>
                                      <p:to>
                                        <p:strVal val="visible"/>
                                      </p:to>
                                    </p:set>
                                    <p:anim calcmode="lin" valueType="num">
                                      <p:cBhvr>
                                        <p:cTn id="68" dur="500" fill="hold"/>
                                        <p:tgtEl>
                                          <p:spTgt spid="11"/>
                                        </p:tgtEl>
                                        <p:attrNameLst>
                                          <p:attrName>ppt_w</p:attrName>
                                        </p:attrNameLst>
                                      </p:cBhvr>
                                      <p:tavLst>
                                        <p:tav tm="0">
                                          <p:val>
                                            <p:fltVal val="0"/>
                                          </p:val>
                                        </p:tav>
                                        <p:tav tm="100000">
                                          <p:val>
                                            <p:strVal val="#ppt_w"/>
                                          </p:val>
                                        </p:tav>
                                      </p:tavLst>
                                    </p:anim>
                                    <p:anim calcmode="lin" valueType="num">
                                      <p:cBhvr>
                                        <p:cTn id="69" dur="500" fill="hold"/>
                                        <p:tgtEl>
                                          <p:spTgt spid="11"/>
                                        </p:tgtEl>
                                        <p:attrNameLst>
                                          <p:attrName>ppt_h</p:attrName>
                                        </p:attrNameLst>
                                      </p:cBhvr>
                                      <p:tavLst>
                                        <p:tav tm="0">
                                          <p:val>
                                            <p:fltVal val="0"/>
                                          </p:val>
                                        </p:tav>
                                        <p:tav tm="100000">
                                          <p:val>
                                            <p:strVal val="#ppt_h"/>
                                          </p:val>
                                        </p:tav>
                                      </p:tavLst>
                                    </p:anim>
                                    <p:animEffect transition="in" filter="fade">
                                      <p:cBhvr>
                                        <p:cTn id="70" dur="500"/>
                                        <p:tgtEl>
                                          <p:spTgt spid="11"/>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12"/>
                                        </p:tgtEl>
                                        <p:attrNameLst>
                                          <p:attrName>style.visibility</p:attrName>
                                        </p:attrNameLst>
                                      </p:cBhvr>
                                      <p:to>
                                        <p:strVal val="visible"/>
                                      </p:to>
                                    </p:set>
                                    <p:anim calcmode="lin" valueType="num">
                                      <p:cBhvr>
                                        <p:cTn id="73" dur="500" fill="hold"/>
                                        <p:tgtEl>
                                          <p:spTgt spid="12"/>
                                        </p:tgtEl>
                                        <p:attrNameLst>
                                          <p:attrName>ppt_w</p:attrName>
                                        </p:attrNameLst>
                                      </p:cBhvr>
                                      <p:tavLst>
                                        <p:tav tm="0">
                                          <p:val>
                                            <p:fltVal val="0"/>
                                          </p:val>
                                        </p:tav>
                                        <p:tav tm="100000">
                                          <p:val>
                                            <p:strVal val="#ppt_w"/>
                                          </p:val>
                                        </p:tav>
                                      </p:tavLst>
                                    </p:anim>
                                    <p:anim calcmode="lin" valueType="num">
                                      <p:cBhvr>
                                        <p:cTn id="74" dur="500" fill="hold"/>
                                        <p:tgtEl>
                                          <p:spTgt spid="12"/>
                                        </p:tgtEl>
                                        <p:attrNameLst>
                                          <p:attrName>ppt_h</p:attrName>
                                        </p:attrNameLst>
                                      </p:cBhvr>
                                      <p:tavLst>
                                        <p:tav tm="0">
                                          <p:val>
                                            <p:fltVal val="0"/>
                                          </p:val>
                                        </p:tav>
                                        <p:tav tm="100000">
                                          <p:val>
                                            <p:strVal val="#ppt_h"/>
                                          </p:val>
                                        </p:tav>
                                      </p:tavLst>
                                    </p:anim>
                                    <p:animEffect transition="in" filter="fade">
                                      <p:cBhvr>
                                        <p:cTn id="7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7" grpId="0" animBg="1"/>
      <p:bldP spid="5" grpId="0"/>
      <p:bldP spid="17" grpId="0"/>
      <p:bldP spid="21" grpId="0" animBg="1"/>
      <p:bldP spid="3" grpId="0"/>
      <p:bldP spid="8" grpId="0" animBg="1"/>
      <p:bldP spid="9" grpId="0" animBg="1"/>
      <p:bldP spid="10" grpId="0" animBg="1"/>
      <p:bldP spid="11" grpId="0" animBg="1"/>
      <p:bldP spid="12" grpId="0" animBg="1"/>
      <p:bldP spid="15"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4" name="TextBox 3">
            <a:extLst>
              <a:ext uri="{FF2B5EF4-FFF2-40B4-BE49-F238E27FC236}">
                <a16:creationId xmlns:a16="http://schemas.microsoft.com/office/drawing/2014/main" id="{3857873A-50C4-8942-8EA9-74A952CC4F47}"/>
              </a:ext>
            </a:extLst>
          </p:cNvPr>
          <p:cNvSpPr txBox="1"/>
          <p:nvPr/>
        </p:nvSpPr>
        <p:spPr>
          <a:xfrm>
            <a:off x="-2873" y="4029171"/>
            <a:ext cx="9144000" cy="1569660"/>
          </a:xfrm>
          <a:prstGeom prst="rect">
            <a:avLst/>
          </a:prstGeom>
          <a:noFill/>
        </p:spPr>
        <p:txBody>
          <a:bodyPr wrap="square" rtlCol="0">
            <a:spAutoFit/>
          </a:bodyPr>
          <a:lstStyle/>
          <a:p>
            <a:pPr algn="just" fontAlgn="base"/>
            <a:r>
              <a:rPr lang="en-US" sz="2350" b="1" u="sng" dirty="0">
                <a:solidFill>
                  <a:srgbClr val="0A0002"/>
                </a:solidFill>
                <a:latin typeface="Arial Narrow" panose="020B0606020202030204" pitchFamily="34" charset="0"/>
              </a:rPr>
              <a:t>Robertson NT Word Pictures</a:t>
            </a:r>
            <a:r>
              <a:rPr lang="en-US" sz="2350" dirty="0">
                <a:solidFill>
                  <a:srgbClr val="0A0002"/>
                </a:solidFill>
                <a:latin typeface="Arial Narrow" panose="020B0606020202030204" pitchFamily="34" charset="0"/>
              </a:rPr>
              <a:t>, “Having given themselves over to fornication (</a:t>
            </a:r>
            <a:r>
              <a:rPr lang="en-US" sz="2350" i="1" dirty="0" err="1">
                <a:solidFill>
                  <a:srgbClr val="0A0002"/>
                </a:solidFill>
                <a:latin typeface="Arial Narrow" panose="020B0606020202030204" pitchFamily="34" charset="0"/>
              </a:rPr>
              <a:t>ekporneusasai</a:t>
            </a:r>
            <a:r>
              <a:rPr lang="en-US" sz="2350" dirty="0">
                <a:solidFill>
                  <a:srgbClr val="0A0002"/>
                </a:solidFill>
                <a:latin typeface="Arial Narrow" panose="020B0606020202030204" pitchFamily="34" charset="0"/>
              </a:rPr>
              <a:t>). First aorist active participle feminine plural of </a:t>
            </a:r>
            <a:r>
              <a:rPr lang="en-US" sz="2350" dirty="0" err="1">
                <a:solidFill>
                  <a:srgbClr val="0A0002"/>
                </a:solidFill>
                <a:latin typeface="Arial Narrow" panose="020B0606020202030204" pitchFamily="34" charset="0"/>
              </a:rPr>
              <a:t>ekporneuô</a:t>
            </a:r>
            <a:r>
              <a:rPr lang="en-US" sz="2350" dirty="0">
                <a:solidFill>
                  <a:srgbClr val="0A0002"/>
                </a:solidFill>
                <a:latin typeface="Arial Narrow" panose="020B0606020202030204" pitchFamily="34" charset="0"/>
              </a:rPr>
              <a:t>, late and rare compound (perfective use of ek, outside the moral law), only here in N.T., but in LXX (Ge 38:24; Ex 34:15, etc.).”  36X LXX</a:t>
            </a:r>
          </a:p>
        </p:txBody>
      </p:sp>
      <p:sp>
        <p:nvSpPr>
          <p:cNvPr id="3" name="TextBox 2">
            <a:extLst>
              <a:ext uri="{FF2B5EF4-FFF2-40B4-BE49-F238E27FC236}">
                <a16:creationId xmlns:a16="http://schemas.microsoft.com/office/drawing/2014/main" id="{F30B4A8E-E3DC-C368-F256-B27301E1C3F1}"/>
              </a:ext>
            </a:extLst>
          </p:cNvPr>
          <p:cNvSpPr txBox="1"/>
          <p:nvPr/>
        </p:nvSpPr>
        <p:spPr>
          <a:xfrm>
            <a:off x="-5743" y="1463552"/>
            <a:ext cx="9144000" cy="1177245"/>
          </a:xfrm>
          <a:prstGeom prst="rect">
            <a:avLst/>
          </a:prstGeom>
          <a:noFill/>
          <a:effectLst>
            <a:softEdge rad="63500"/>
          </a:effectLst>
        </p:spPr>
        <p:txBody>
          <a:bodyPr wrap="square" rtlCol="0">
            <a:spAutoFit/>
          </a:bodyPr>
          <a:lstStyle/>
          <a:p>
            <a:pPr algn="just"/>
            <a:r>
              <a:rPr lang="en-US" sz="2350" b="1" u="sng" dirty="0">
                <a:solidFill>
                  <a:srgbClr val="000000"/>
                </a:solidFill>
                <a:latin typeface="Arial Narrow" panose="020B0606020202030204" pitchFamily="34" charset="0"/>
              </a:rPr>
              <a:t>Jude 7</a:t>
            </a:r>
            <a:r>
              <a:rPr lang="en-US" sz="2350" dirty="0">
                <a:solidFill>
                  <a:srgbClr val="000000"/>
                </a:solidFill>
                <a:latin typeface="Arial Narrow" panose="020B0606020202030204" pitchFamily="34" charset="0"/>
              </a:rPr>
              <a:t>, “Even as Sodom and </a:t>
            </a:r>
            <a:r>
              <a:rPr lang="en-US" sz="2350" dirty="0" err="1">
                <a:solidFill>
                  <a:srgbClr val="000000"/>
                </a:solidFill>
                <a:latin typeface="Arial Narrow" panose="020B0606020202030204" pitchFamily="34" charset="0"/>
              </a:rPr>
              <a:t>Gomorrha</a:t>
            </a:r>
            <a:r>
              <a:rPr lang="en-US" sz="2350" dirty="0">
                <a:solidFill>
                  <a:srgbClr val="000000"/>
                </a:solidFill>
                <a:latin typeface="Arial Narrow" panose="020B0606020202030204" pitchFamily="34" charset="0"/>
              </a:rPr>
              <a:t>, and the cities about them in like manner, giving</a:t>
            </a:r>
            <a:r>
              <a:rPr lang="en-US" sz="2000" dirty="0">
                <a:solidFill>
                  <a:srgbClr val="000000"/>
                </a:solidFill>
                <a:latin typeface="Arial Narrow" panose="020B0606020202030204" pitchFamily="34" charset="0"/>
              </a:rPr>
              <a:t> </a:t>
            </a:r>
            <a:r>
              <a:rPr lang="en-US" sz="2350" dirty="0">
                <a:solidFill>
                  <a:srgbClr val="000000"/>
                </a:solidFill>
                <a:latin typeface="Arial Narrow" panose="020B0606020202030204" pitchFamily="34" charset="0"/>
              </a:rPr>
              <a:t>themselves over to </a:t>
            </a:r>
            <a:r>
              <a:rPr lang="en-US" sz="2350" b="1" dirty="0">
                <a:solidFill>
                  <a:srgbClr val="C00000"/>
                </a:solidFill>
                <a:latin typeface="Arial Narrow" panose="020B0606020202030204" pitchFamily="34" charset="0"/>
              </a:rPr>
              <a:t>FORNICATION</a:t>
            </a:r>
            <a:r>
              <a:rPr lang="en-US" sz="2350" dirty="0">
                <a:solidFill>
                  <a:srgbClr val="000000"/>
                </a:solidFill>
                <a:latin typeface="Arial Narrow" panose="020B0606020202030204" pitchFamily="34" charset="0"/>
              </a:rPr>
              <a:t>,</a:t>
            </a:r>
            <a:r>
              <a:rPr lang="en-US" sz="2000" dirty="0">
                <a:solidFill>
                  <a:srgbClr val="000000"/>
                </a:solidFill>
                <a:latin typeface="Arial Narrow" panose="020B0606020202030204" pitchFamily="34" charset="0"/>
              </a:rPr>
              <a:t> </a:t>
            </a:r>
            <a:r>
              <a:rPr lang="en-US" sz="2350" dirty="0">
                <a:solidFill>
                  <a:srgbClr val="000000"/>
                </a:solidFill>
                <a:latin typeface="Arial Narrow" panose="020B0606020202030204" pitchFamily="34" charset="0"/>
              </a:rPr>
              <a:t>(</a:t>
            </a:r>
            <a:r>
              <a:rPr lang="en-US" sz="2350" dirty="0" err="1">
                <a:solidFill>
                  <a:srgbClr val="C00000"/>
                </a:solidFill>
                <a:latin typeface="Arial Narrow" panose="020B0606020202030204" pitchFamily="34" charset="0"/>
              </a:rPr>
              <a:t>ekporneuo</a:t>
            </a:r>
            <a:r>
              <a:rPr lang="en-US" sz="2350" dirty="0">
                <a:solidFill>
                  <a:srgbClr val="000000"/>
                </a:solidFill>
                <a:latin typeface="Arial Narrow" panose="020B0606020202030204" pitchFamily="34" charset="0"/>
              </a:rPr>
              <a:t>)</a:t>
            </a:r>
            <a:r>
              <a:rPr lang="en-US" sz="2000" dirty="0">
                <a:solidFill>
                  <a:srgbClr val="000000"/>
                </a:solidFill>
                <a:latin typeface="Arial Narrow" panose="020B0606020202030204" pitchFamily="34" charset="0"/>
              </a:rPr>
              <a:t> </a:t>
            </a:r>
            <a:r>
              <a:rPr lang="en-US" sz="2350" b="1" dirty="0">
                <a:solidFill>
                  <a:srgbClr val="000000"/>
                </a:solidFill>
                <a:latin typeface="Arial Narrow" panose="020B0606020202030204" pitchFamily="34" charset="0"/>
              </a:rPr>
              <a:t>And Going After Strange Flesh</a:t>
            </a:r>
            <a:r>
              <a:rPr lang="en-US" sz="2350" dirty="0">
                <a:solidFill>
                  <a:srgbClr val="000000"/>
                </a:solidFill>
                <a:latin typeface="Arial Narrow" panose="020B0606020202030204" pitchFamily="34" charset="0"/>
              </a:rPr>
              <a:t>, are set forth for an example, suffering the vengeance of eternal fire.”</a:t>
            </a:r>
            <a:endParaRPr lang="en-US" sz="2350" b="1" u="sng" dirty="0">
              <a:solidFill>
                <a:srgbClr val="000000"/>
              </a:solidFill>
              <a:latin typeface="Arial Narrow" panose="020B0606020202030204" pitchFamily="34" charset="0"/>
            </a:endParaRPr>
          </a:p>
        </p:txBody>
      </p:sp>
      <p:sp>
        <p:nvSpPr>
          <p:cNvPr id="5" name="TextBox 4">
            <a:extLst>
              <a:ext uri="{FF2B5EF4-FFF2-40B4-BE49-F238E27FC236}">
                <a16:creationId xmlns:a16="http://schemas.microsoft.com/office/drawing/2014/main" id="{B63E2C48-B5F9-8A7F-A6A2-A1916092496B}"/>
              </a:ext>
            </a:extLst>
          </p:cNvPr>
          <p:cNvSpPr txBox="1"/>
          <p:nvPr/>
        </p:nvSpPr>
        <p:spPr>
          <a:xfrm>
            <a:off x="-7453" y="5663958"/>
            <a:ext cx="9144000" cy="1200329"/>
          </a:xfrm>
          <a:prstGeom prst="rect">
            <a:avLst/>
          </a:prstGeom>
          <a:noFill/>
          <a:effectLst>
            <a:softEdge rad="63500"/>
          </a:effectLst>
        </p:spPr>
        <p:txBody>
          <a:bodyPr wrap="square" rtlCol="0">
            <a:spAutoFit/>
          </a:bodyPr>
          <a:lstStyle/>
          <a:p>
            <a:pPr algn="just"/>
            <a:r>
              <a:rPr lang="en-US" sz="2350" b="1" u="sng" dirty="0">
                <a:latin typeface="Arial Narrow" panose="020B0606020202030204" pitchFamily="34" charset="0"/>
              </a:rPr>
              <a:t>NASB</a:t>
            </a:r>
            <a:r>
              <a:rPr lang="en-US" sz="2350" dirty="0">
                <a:latin typeface="Arial Narrow" panose="020B0606020202030204" pitchFamily="34" charset="0"/>
              </a:rPr>
              <a:t>, “Just as Sodom and Gomorrah, and the cities around them, since they in the same way as these </a:t>
            </a:r>
            <a:r>
              <a:rPr lang="en-US" sz="2350" b="1" dirty="0">
                <a:latin typeface="Arial Narrow" panose="020B0606020202030204" pitchFamily="34" charset="0"/>
              </a:rPr>
              <a:t>INDULGED IN GROSS IMMORALITY AND WENT AFTER STRANGE FLESH</a:t>
            </a:r>
            <a:r>
              <a:rPr lang="en-US" sz="2350" dirty="0">
                <a:latin typeface="Arial Narrow" panose="020B0606020202030204" pitchFamily="34" charset="0"/>
              </a:rPr>
              <a:t>…..”</a:t>
            </a:r>
          </a:p>
        </p:txBody>
      </p:sp>
      <p:sp>
        <p:nvSpPr>
          <p:cNvPr id="7" name="Rectangle 6">
            <a:extLst>
              <a:ext uri="{FF2B5EF4-FFF2-40B4-BE49-F238E27FC236}">
                <a16:creationId xmlns:a16="http://schemas.microsoft.com/office/drawing/2014/main" id="{D283515A-F805-8403-D774-C181F2559CAA}"/>
              </a:ext>
            </a:extLst>
          </p:cNvPr>
          <p:cNvSpPr/>
          <p:nvPr/>
        </p:nvSpPr>
        <p:spPr>
          <a:xfrm>
            <a:off x="6195317" y="2801417"/>
            <a:ext cx="565076"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A4EBED4-7566-8994-CC89-1A0F723D7627}"/>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9" name="Rectangle: Rounded Corners 8">
            <a:extLst>
              <a:ext uri="{FF2B5EF4-FFF2-40B4-BE49-F238E27FC236}">
                <a16:creationId xmlns:a16="http://schemas.microsoft.com/office/drawing/2014/main" id="{55939421-D70C-57D4-8312-ABA881A123EC}"/>
              </a:ext>
            </a:extLst>
          </p:cNvPr>
          <p:cNvSpPr/>
          <p:nvPr/>
        </p:nvSpPr>
        <p:spPr>
          <a:xfrm>
            <a:off x="7356296" y="863031"/>
            <a:ext cx="1674701" cy="625007"/>
          </a:xfrm>
          <a:prstGeom prst="roundRect">
            <a:avLst/>
          </a:prstGeom>
          <a:noFill/>
          <a:ln>
            <a:noFill/>
          </a:ln>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i="1" dirty="0">
                <a:solidFill>
                  <a:srgbClr val="C00000"/>
                </a:solidFill>
                <a:latin typeface="Arial Narrow" panose="020B0606020202030204" pitchFamily="34" charset="0"/>
              </a:rPr>
              <a:t>Gk. No. </a:t>
            </a:r>
            <a:r>
              <a:rPr lang="en-US" sz="2000" dirty="0">
                <a:solidFill>
                  <a:srgbClr val="C00000"/>
                </a:solidFill>
                <a:latin typeface="Arial Narrow" panose="020B0606020202030204" pitchFamily="34" charset="0"/>
              </a:rPr>
              <a:t>1608</a:t>
            </a:r>
          </a:p>
        </p:txBody>
      </p:sp>
      <p:sp>
        <p:nvSpPr>
          <p:cNvPr id="2" name="TextBox 1">
            <a:extLst>
              <a:ext uri="{FF2B5EF4-FFF2-40B4-BE49-F238E27FC236}">
                <a16:creationId xmlns:a16="http://schemas.microsoft.com/office/drawing/2014/main" id="{B4A793EF-C2EA-EF04-6DC1-10E0510CE9F4}"/>
              </a:ext>
            </a:extLst>
          </p:cNvPr>
          <p:cNvSpPr txBox="1"/>
          <p:nvPr/>
        </p:nvSpPr>
        <p:spPr>
          <a:xfrm>
            <a:off x="0" y="2753468"/>
            <a:ext cx="9144000" cy="1200329"/>
          </a:xfrm>
          <a:prstGeom prst="rect">
            <a:avLst/>
          </a:prstGeom>
          <a:noFill/>
        </p:spPr>
        <p:txBody>
          <a:bodyPr wrap="square" rtlCol="0">
            <a:spAutoFit/>
          </a:bodyPr>
          <a:lstStyle/>
          <a:p>
            <a:pPr algn="just"/>
            <a:r>
              <a:rPr lang="en-US" sz="2350" b="1" u="sng" dirty="0">
                <a:solidFill>
                  <a:srgbClr val="0A0A0A"/>
                </a:solidFill>
                <a:latin typeface="Arial Narrow" panose="020B0606020202030204" pitchFamily="34" charset="0"/>
              </a:rPr>
              <a:t>Vine’s Expository Dictionary Of N.T. Words </a:t>
            </a:r>
            <a:r>
              <a:rPr lang="en-US" sz="2350" u="sng" dirty="0">
                <a:solidFill>
                  <a:srgbClr val="0A0A0A"/>
                </a:solidFill>
                <a:latin typeface="Arial Narrow" panose="020B0606020202030204" pitchFamily="34" charset="0"/>
              </a:rPr>
              <a:t>(p. 465)</a:t>
            </a:r>
            <a:r>
              <a:rPr lang="en-US" sz="2350" dirty="0">
                <a:solidFill>
                  <a:srgbClr val="0A0A0A"/>
                </a:solidFill>
                <a:latin typeface="Arial Narrow" panose="020B0606020202030204" pitchFamily="34" charset="0"/>
              </a:rPr>
              <a:t>, “Verb. A strengthened form of No. I [</a:t>
            </a:r>
            <a:r>
              <a:rPr lang="en-US" sz="2350" i="1" dirty="0" err="1">
                <a:solidFill>
                  <a:srgbClr val="0A0A0A"/>
                </a:solidFill>
                <a:latin typeface="Arial Narrow" panose="020B0606020202030204" pitchFamily="34" charset="0"/>
              </a:rPr>
              <a:t>Porneia</a:t>
            </a:r>
            <a:r>
              <a:rPr lang="en-US" sz="2350" dirty="0">
                <a:solidFill>
                  <a:srgbClr val="0A0A0A"/>
                </a:solidFill>
                <a:latin typeface="Arial Narrow" panose="020B0606020202030204" pitchFamily="34" charset="0"/>
              </a:rPr>
              <a:t>, </a:t>
            </a:r>
            <a:r>
              <a:rPr lang="en-US" sz="2350" dirty="0" err="1">
                <a:solidFill>
                  <a:srgbClr val="0A0A0A"/>
                </a:solidFill>
                <a:latin typeface="Arial Narrow" panose="020B0606020202030204" pitchFamily="34" charset="0"/>
              </a:rPr>
              <a:t>jb</a:t>
            </a:r>
            <a:r>
              <a:rPr lang="en-US" sz="2350" dirty="0">
                <a:solidFill>
                  <a:srgbClr val="0A0A0A"/>
                </a:solidFill>
                <a:latin typeface="Arial Narrow" panose="020B0606020202030204" pitchFamily="34" charset="0"/>
              </a:rPr>
              <a:t>], (ek, used intensively), to give oneself up to fornication, implying excessive indulgence. Jude 7.</a:t>
            </a:r>
            <a:r>
              <a:rPr lang="en-US" sz="2350" dirty="0">
                <a:solidFill>
                  <a:srgbClr val="000000"/>
                </a:solidFill>
                <a:latin typeface="Arial Narrow" panose="020B0606020202030204" pitchFamily="34" charset="0"/>
              </a:rPr>
              <a:t>”</a:t>
            </a:r>
          </a:p>
        </p:txBody>
      </p:sp>
    </p:spTree>
    <p:extLst>
      <p:ext uri="{BB962C8B-B14F-4D97-AF65-F5344CB8AC3E}">
        <p14:creationId xmlns:p14="http://schemas.microsoft.com/office/powerpoint/2010/main" val="213587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par>
                          <p:cTn id="33" fill="hold">
                            <p:stCondLst>
                              <p:cond delay="2000"/>
                            </p:stCondLst>
                            <p:childTnLst>
                              <p:par>
                                <p:cTn id="34" presetID="53" presetClass="entr" presetSubtype="16"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fltVal val="0"/>
                                          </p:val>
                                        </p:tav>
                                        <p:tav tm="100000">
                                          <p:val>
                                            <p:strVal val="#ppt_w"/>
                                          </p:val>
                                        </p:tav>
                                      </p:tavLst>
                                    </p:anim>
                                    <p:anim calcmode="lin" valueType="num">
                                      <p:cBhvr>
                                        <p:cTn id="37" dur="500" fill="hold"/>
                                        <p:tgtEl>
                                          <p:spTgt spid="7"/>
                                        </p:tgtEl>
                                        <p:attrNameLst>
                                          <p:attrName>ppt_h</p:attrName>
                                        </p:attrNameLst>
                                      </p:cBhvr>
                                      <p:tavLst>
                                        <p:tav tm="0">
                                          <p:val>
                                            <p:fltVal val="0"/>
                                          </p:val>
                                        </p:tav>
                                        <p:tav tm="100000">
                                          <p:val>
                                            <p:strVal val="#ppt_h"/>
                                          </p:val>
                                        </p:tav>
                                      </p:tavLst>
                                    </p:anim>
                                    <p:animEffect transition="in" filter="fade">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5" grpId="0" animBg="1"/>
      <p:bldP spid="7" grpId="0" animBg="1"/>
      <p:bldP spid="9"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26597BB-5800-DDDC-278E-D932828045CA}"/>
              </a:ext>
            </a:extLst>
          </p:cNvPr>
          <p:cNvSpPr/>
          <p:nvPr/>
        </p:nvSpPr>
        <p:spPr>
          <a:xfrm>
            <a:off x="8476182" y="3244931"/>
            <a:ext cx="606173"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13F784B-7F13-79A7-92F5-8700D7C58FEF}"/>
              </a:ext>
            </a:extLst>
          </p:cNvPr>
          <p:cNvSpPr/>
          <p:nvPr/>
        </p:nvSpPr>
        <p:spPr>
          <a:xfrm>
            <a:off x="70182" y="3613085"/>
            <a:ext cx="875040"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2614A4E-1384-2C0A-515A-346EE68B924F}"/>
              </a:ext>
            </a:extLst>
          </p:cNvPr>
          <p:cNvSpPr/>
          <p:nvPr/>
        </p:nvSpPr>
        <p:spPr>
          <a:xfrm>
            <a:off x="8464198" y="2842525"/>
            <a:ext cx="606173"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BD5FE92-832C-A0A9-CA9D-9EF8C7E94364}"/>
              </a:ext>
            </a:extLst>
          </p:cNvPr>
          <p:cNvSpPr/>
          <p:nvPr/>
        </p:nvSpPr>
        <p:spPr>
          <a:xfrm>
            <a:off x="863029" y="3231227"/>
            <a:ext cx="2311686"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DC20581-A056-9459-27E2-AE0101758D7C}"/>
              </a:ext>
            </a:extLst>
          </p:cNvPr>
          <p:cNvSpPr txBox="1"/>
          <p:nvPr/>
        </p:nvSpPr>
        <p:spPr>
          <a:xfrm>
            <a:off x="-2873" y="924674"/>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God’s Rule Regarding A Lawful Marriage (I Cor. 7:2</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Heb. 13:4)</a:t>
            </a:r>
          </a:p>
        </p:txBody>
      </p:sp>
      <p:sp>
        <p:nvSpPr>
          <p:cNvPr id="7" name="TextBox 6">
            <a:extLst>
              <a:ext uri="{FF2B5EF4-FFF2-40B4-BE49-F238E27FC236}">
                <a16:creationId xmlns:a16="http://schemas.microsoft.com/office/drawing/2014/main" id="{ED9DFE81-FEB5-C273-7207-3AE20984728B}"/>
              </a:ext>
            </a:extLst>
          </p:cNvPr>
          <p:cNvSpPr txBox="1"/>
          <p:nvPr/>
        </p:nvSpPr>
        <p:spPr>
          <a:xfrm>
            <a:off x="-5743" y="4093830"/>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After Revealing The Marriage Rule</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Jesus Allotted </a:t>
            </a: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ONE</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Exception</a:t>
            </a:r>
          </a:p>
        </p:txBody>
      </p:sp>
      <p:sp>
        <p:nvSpPr>
          <p:cNvPr id="3" name="TextBox 2">
            <a:extLst>
              <a:ext uri="{FF2B5EF4-FFF2-40B4-BE49-F238E27FC236}">
                <a16:creationId xmlns:a16="http://schemas.microsoft.com/office/drawing/2014/main" id="{26DE894C-FCBB-F7A7-834D-F7913C45DF7E}"/>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8" name="TextBox 7">
            <a:extLst>
              <a:ext uri="{FF2B5EF4-FFF2-40B4-BE49-F238E27FC236}">
                <a16:creationId xmlns:a16="http://schemas.microsoft.com/office/drawing/2014/main" id="{28705FF6-C13E-749C-D969-B1AB65AB24F3}"/>
              </a:ext>
            </a:extLst>
          </p:cNvPr>
          <p:cNvSpPr txBox="1"/>
          <p:nvPr/>
        </p:nvSpPr>
        <p:spPr>
          <a:xfrm>
            <a:off x="-5743" y="4001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lumMod val="95000"/>
                  </a:schemeClr>
                </a:solidFill>
                <a:latin typeface="Arial Narrow" panose="020B0606020202030204" pitchFamily="34" charset="0"/>
              </a:rPr>
              <a:t>Why We Need To “Know” The Definition Of Fornication (Jn. 8:31-32)!</a:t>
            </a:r>
          </a:p>
        </p:txBody>
      </p:sp>
      <p:sp>
        <p:nvSpPr>
          <p:cNvPr id="15" name="Rectangle 14">
            <a:extLst>
              <a:ext uri="{FF2B5EF4-FFF2-40B4-BE49-F238E27FC236}">
                <a16:creationId xmlns:a16="http://schemas.microsoft.com/office/drawing/2014/main" id="{C2654CE1-A805-3914-B3E3-98CBB021059C}"/>
              </a:ext>
            </a:extLst>
          </p:cNvPr>
          <p:cNvSpPr/>
          <p:nvPr/>
        </p:nvSpPr>
        <p:spPr>
          <a:xfrm>
            <a:off x="676383" y="6070325"/>
            <a:ext cx="4234665"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BF38405F-373F-0C34-799A-621BFEAE90B4}"/>
              </a:ext>
            </a:extLst>
          </p:cNvPr>
          <p:cNvSpPr/>
          <p:nvPr/>
        </p:nvSpPr>
        <p:spPr>
          <a:xfrm>
            <a:off x="4876803" y="3231227"/>
            <a:ext cx="702064"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31F69CB-B7F6-8836-F8C3-DEC2070D182B}"/>
              </a:ext>
            </a:extLst>
          </p:cNvPr>
          <p:cNvSpPr/>
          <p:nvPr/>
        </p:nvSpPr>
        <p:spPr>
          <a:xfrm>
            <a:off x="2994921" y="2530875"/>
            <a:ext cx="606173"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236F0CF5-7C68-B5FB-B12D-FACE11B48C96}"/>
              </a:ext>
            </a:extLst>
          </p:cNvPr>
          <p:cNvSpPr/>
          <p:nvPr/>
        </p:nvSpPr>
        <p:spPr>
          <a:xfrm>
            <a:off x="4171310" y="2529165"/>
            <a:ext cx="897273"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20F1E919-DB94-F7CD-A655-36C652A223F8}"/>
              </a:ext>
            </a:extLst>
          </p:cNvPr>
          <p:cNvSpPr txBox="1"/>
          <p:nvPr/>
        </p:nvSpPr>
        <p:spPr>
          <a:xfrm>
            <a:off x="0" y="1354958"/>
            <a:ext cx="9144000" cy="2677656"/>
          </a:xfrm>
          <a:prstGeom prst="rect">
            <a:avLst/>
          </a:prstGeom>
          <a:noFill/>
        </p:spPr>
        <p:txBody>
          <a:bodyPr wrap="square" rtlCol="0">
            <a:spAutoFit/>
          </a:bodyPr>
          <a:lstStyle/>
          <a:p>
            <a:pPr algn="just"/>
            <a:r>
              <a:rPr lang="en-US" sz="2400" b="1" u="sng" dirty="0">
                <a:latin typeface="Arial Narrow" panose="020B0606020202030204" pitchFamily="34" charset="0"/>
              </a:rPr>
              <a:t>Mt. 19:3-6</a:t>
            </a:r>
            <a:r>
              <a:rPr lang="en-US" sz="2400" dirty="0">
                <a:latin typeface="Arial Narrow" panose="020B0606020202030204" pitchFamily="34" charset="0"/>
              </a:rPr>
              <a:t>, “The Pharisees also came unto him, tempting him, and saying unto him, </a:t>
            </a:r>
            <a:r>
              <a:rPr lang="en-US" sz="2400" b="1" dirty="0">
                <a:latin typeface="Arial Narrow" panose="020B0606020202030204" pitchFamily="34" charset="0"/>
              </a:rPr>
              <a:t>Is It Lawful For A Man To Put Away </a:t>
            </a:r>
            <a:r>
              <a:rPr lang="en-US" sz="2400" b="1" u="sng" dirty="0">
                <a:latin typeface="Arial Narrow" panose="020B0606020202030204" pitchFamily="34" charset="0"/>
              </a:rPr>
              <a:t>His</a:t>
            </a:r>
            <a:r>
              <a:rPr lang="en-US" sz="2400" b="1" dirty="0">
                <a:latin typeface="Arial Narrow" panose="020B0606020202030204" pitchFamily="34" charset="0"/>
              </a:rPr>
              <a:t> Wife For Every Cause</a:t>
            </a:r>
            <a:r>
              <a:rPr lang="en-US" sz="2400" dirty="0">
                <a:latin typeface="Arial Narrow" panose="020B0606020202030204" pitchFamily="34" charset="0"/>
              </a:rPr>
              <a:t>? 4 And he answered and said unto them, Have ye not read, that he which made them at the beginning made them </a:t>
            </a:r>
            <a:r>
              <a:rPr lang="en-US" sz="2400" b="1" dirty="0">
                <a:latin typeface="Arial Narrow" panose="020B0606020202030204" pitchFamily="34" charset="0"/>
              </a:rPr>
              <a:t>Male</a:t>
            </a:r>
            <a:r>
              <a:rPr lang="en-US" sz="2400" dirty="0">
                <a:latin typeface="Arial Narrow" panose="020B0606020202030204" pitchFamily="34" charset="0"/>
              </a:rPr>
              <a:t> and </a:t>
            </a:r>
            <a:r>
              <a:rPr lang="en-US" sz="2400" b="1" dirty="0">
                <a:latin typeface="Arial Narrow" panose="020B0606020202030204" pitchFamily="34" charset="0"/>
              </a:rPr>
              <a:t>Female</a:t>
            </a:r>
            <a:r>
              <a:rPr lang="en-US" sz="2400" dirty="0">
                <a:latin typeface="Arial Narrow" panose="020B0606020202030204" pitchFamily="34" charset="0"/>
              </a:rPr>
              <a:t>, 5 And said, </a:t>
            </a:r>
            <a:r>
              <a:rPr lang="en-US" sz="2400" b="1" dirty="0">
                <a:latin typeface="Arial Narrow" panose="020B0606020202030204" pitchFamily="34" charset="0"/>
              </a:rPr>
              <a:t>For This Cause Shall A Man Leave Father And Mother</a:t>
            </a:r>
            <a:r>
              <a:rPr lang="en-US" sz="2400" dirty="0">
                <a:latin typeface="Arial Narrow" panose="020B0606020202030204" pitchFamily="34" charset="0"/>
              </a:rPr>
              <a:t>, </a:t>
            </a:r>
            <a:r>
              <a:rPr lang="en-US" sz="2400" u="sng" dirty="0">
                <a:latin typeface="Arial Narrow" panose="020B0606020202030204" pitchFamily="34" charset="0"/>
              </a:rPr>
              <a:t>and</a:t>
            </a:r>
            <a:r>
              <a:rPr lang="en-US" sz="2400" dirty="0">
                <a:latin typeface="Arial Narrow" panose="020B0606020202030204" pitchFamily="34" charset="0"/>
              </a:rPr>
              <a:t> </a:t>
            </a:r>
            <a:r>
              <a:rPr lang="en-US" sz="2400" b="1" dirty="0">
                <a:latin typeface="Arial Narrow" panose="020B0606020202030204" pitchFamily="34" charset="0"/>
              </a:rPr>
              <a:t>Shall Cleave To His Wife</a:t>
            </a:r>
            <a:r>
              <a:rPr lang="en-US" sz="2400" dirty="0">
                <a:latin typeface="Arial Narrow" panose="020B0606020202030204" pitchFamily="34" charset="0"/>
              </a:rPr>
              <a:t>: </a:t>
            </a:r>
            <a:r>
              <a:rPr lang="en-US" sz="2400" u="sng" dirty="0">
                <a:latin typeface="Arial Narrow" panose="020B0606020202030204" pitchFamily="34" charset="0"/>
              </a:rPr>
              <a:t>and</a:t>
            </a:r>
            <a:r>
              <a:rPr lang="en-US" sz="2400" dirty="0">
                <a:latin typeface="Arial Narrow" panose="020B0606020202030204" pitchFamily="34" charset="0"/>
              </a:rPr>
              <a:t> </a:t>
            </a:r>
            <a:r>
              <a:rPr lang="en-US" sz="2400" b="1" dirty="0">
                <a:latin typeface="Arial Narrow" panose="020B0606020202030204" pitchFamily="34" charset="0"/>
              </a:rPr>
              <a:t>They Twain Shall Be One Flesh</a:t>
            </a:r>
            <a:r>
              <a:rPr lang="en-US" sz="2400" dirty="0">
                <a:latin typeface="Arial Narrow" panose="020B0606020202030204" pitchFamily="34" charset="0"/>
              </a:rPr>
              <a:t>? 6 Wherefore </a:t>
            </a:r>
            <a:r>
              <a:rPr lang="en-US" sz="2400" b="1" dirty="0">
                <a:latin typeface="Arial Narrow" panose="020B0606020202030204" pitchFamily="34" charset="0"/>
              </a:rPr>
              <a:t>THEY Are No More Twain</a:t>
            </a:r>
            <a:r>
              <a:rPr lang="en-US" sz="2400" dirty="0">
                <a:latin typeface="Arial Narrow" panose="020B0606020202030204" pitchFamily="34" charset="0"/>
              </a:rPr>
              <a:t>, but </a:t>
            </a:r>
            <a:r>
              <a:rPr lang="en-US" sz="2400" b="1" dirty="0">
                <a:latin typeface="Arial Narrow" panose="020B0606020202030204" pitchFamily="34" charset="0"/>
              </a:rPr>
              <a:t>ONE FLESH</a:t>
            </a:r>
            <a:r>
              <a:rPr lang="en-US" sz="2400" dirty="0">
                <a:latin typeface="Arial Narrow" panose="020B0606020202030204" pitchFamily="34" charset="0"/>
              </a:rPr>
              <a:t>.</a:t>
            </a:r>
            <a:r>
              <a:rPr lang="en-US" sz="2000" dirty="0">
                <a:latin typeface="Arial Narrow" panose="020B0606020202030204" pitchFamily="34" charset="0"/>
              </a:rPr>
              <a:t> </a:t>
            </a:r>
            <a:r>
              <a:rPr lang="en-US" sz="2400" b="1" dirty="0">
                <a:latin typeface="Arial Narrow" panose="020B0606020202030204" pitchFamily="34" charset="0"/>
              </a:rPr>
              <a:t>What</a:t>
            </a:r>
            <a:r>
              <a:rPr lang="en-US" sz="2400" dirty="0">
                <a:latin typeface="Arial Narrow" panose="020B0606020202030204" pitchFamily="34" charset="0"/>
              </a:rPr>
              <a:t> therefore </a:t>
            </a:r>
            <a:r>
              <a:rPr lang="en-US" sz="2400" b="1" dirty="0">
                <a:latin typeface="Arial Narrow" panose="020B0606020202030204" pitchFamily="34" charset="0"/>
              </a:rPr>
              <a:t>God hath joined together</a:t>
            </a:r>
            <a:r>
              <a:rPr lang="en-US" sz="2400" dirty="0">
                <a:latin typeface="Arial Narrow" panose="020B0606020202030204" pitchFamily="34" charset="0"/>
              </a:rPr>
              <a:t>, </a:t>
            </a:r>
            <a:r>
              <a:rPr lang="en-US" sz="2400" b="1" dirty="0">
                <a:latin typeface="Arial Narrow" panose="020B0606020202030204" pitchFamily="34" charset="0"/>
              </a:rPr>
              <a:t>Let Not Man Put Asunder</a:t>
            </a:r>
            <a:r>
              <a:rPr lang="en-US" sz="2400" dirty="0">
                <a:latin typeface="Arial Narrow" panose="020B0606020202030204" pitchFamily="34" charset="0"/>
              </a:rPr>
              <a:t>.”</a:t>
            </a:r>
            <a:endParaRPr lang="en-US" sz="2400" b="1" u="sng" dirty="0">
              <a:solidFill>
                <a:srgbClr val="000000"/>
              </a:solidFill>
              <a:latin typeface="Arial Narrow" panose="020B0606020202030204" pitchFamily="34" charset="0"/>
            </a:endParaRPr>
          </a:p>
        </p:txBody>
      </p:sp>
      <p:sp>
        <p:nvSpPr>
          <p:cNvPr id="14" name="TextBox 13">
            <a:extLst>
              <a:ext uri="{FF2B5EF4-FFF2-40B4-BE49-F238E27FC236}">
                <a16:creationId xmlns:a16="http://schemas.microsoft.com/office/drawing/2014/main" id="{97E9DBC3-C31B-3CE2-0C20-0E47456283F9}"/>
              </a:ext>
            </a:extLst>
          </p:cNvPr>
          <p:cNvSpPr txBox="1"/>
          <p:nvPr/>
        </p:nvSpPr>
        <p:spPr>
          <a:xfrm>
            <a:off x="0" y="4559650"/>
            <a:ext cx="9144000" cy="2308324"/>
          </a:xfrm>
          <a:prstGeom prst="rect">
            <a:avLst/>
          </a:prstGeom>
          <a:noFill/>
        </p:spPr>
        <p:txBody>
          <a:bodyPr wrap="square" rtlCol="0">
            <a:spAutoFit/>
          </a:bodyPr>
          <a:lstStyle/>
          <a:p>
            <a:pPr algn="just"/>
            <a:r>
              <a:rPr lang="en-US" sz="2400" b="1" u="sng" dirty="0">
                <a:latin typeface="Arial Narrow" panose="020B0606020202030204" pitchFamily="34" charset="0"/>
              </a:rPr>
              <a:t>Mt. 19:7-9</a:t>
            </a:r>
            <a:r>
              <a:rPr lang="en-US" sz="2400" dirty="0">
                <a:latin typeface="Arial Narrow" panose="020B0606020202030204" pitchFamily="34" charset="0"/>
              </a:rPr>
              <a:t>, “They say unto him, Why did Moses then command to give a writing of divorcement, and to put her away? 8 He saith unto them, Moses because of the hardness of your hearts suffered you to put away </a:t>
            </a:r>
            <a:r>
              <a:rPr lang="en-US" sz="2400" b="1" u="sng" dirty="0">
                <a:latin typeface="Arial Narrow" panose="020B0606020202030204" pitchFamily="34" charset="0"/>
              </a:rPr>
              <a:t>your</a:t>
            </a:r>
            <a:r>
              <a:rPr lang="en-US" sz="2400" dirty="0">
                <a:latin typeface="Arial Narrow" panose="020B0606020202030204" pitchFamily="34" charset="0"/>
              </a:rPr>
              <a:t> wives: </a:t>
            </a:r>
            <a:r>
              <a:rPr lang="en-US" sz="2400" b="1" dirty="0">
                <a:latin typeface="Arial Narrow" panose="020B0606020202030204" pitchFamily="34" charset="0"/>
              </a:rPr>
              <a:t>but from THE BEGINNING it was not so</a:t>
            </a:r>
            <a:r>
              <a:rPr lang="en-US" sz="2400" dirty="0">
                <a:latin typeface="Arial Narrow" panose="020B0606020202030204" pitchFamily="34" charset="0"/>
              </a:rPr>
              <a:t>. 9 And I say unto you, Whosoever shall put away </a:t>
            </a:r>
            <a:r>
              <a:rPr lang="en-US" sz="2400" b="1" u="sng" dirty="0">
                <a:latin typeface="Arial Narrow" panose="020B0606020202030204" pitchFamily="34" charset="0"/>
              </a:rPr>
              <a:t>his</a:t>
            </a:r>
            <a:r>
              <a:rPr lang="en-US" sz="2400" dirty="0">
                <a:latin typeface="Arial Narrow" panose="020B0606020202030204" pitchFamily="34" charset="0"/>
              </a:rPr>
              <a:t> wife, </a:t>
            </a:r>
            <a:r>
              <a:rPr lang="en-US" sz="2400" b="1" dirty="0">
                <a:latin typeface="Arial Narrow" panose="020B0606020202030204" pitchFamily="34" charset="0"/>
              </a:rPr>
              <a:t>EXCEPT IT BE FOR FORNICATION</a:t>
            </a:r>
            <a:r>
              <a:rPr lang="en-US" sz="2400" dirty="0">
                <a:latin typeface="Arial Narrow" panose="020B0606020202030204" pitchFamily="34" charset="0"/>
              </a:rPr>
              <a:t>, and shall marry another, committeth adultery: and whoso marrieth her which is put away doth commit adultery.”</a:t>
            </a:r>
            <a:endParaRPr lang="en-US" sz="2400"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27830987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animEffect transition="in" filter="fade">
                                      <p:cBhvr>
                                        <p:cTn id="39" dur="500"/>
                                        <p:tgtEl>
                                          <p:spTgt spid="14"/>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Effect transition="in" filter="fade">
                                      <p:cBhvr>
                                        <p:cTn id="50" dur="500"/>
                                        <p:tgtEl>
                                          <p:spTgt spid="11"/>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fltVal val="0"/>
                                          </p:val>
                                        </p:tav>
                                        <p:tav tm="100000">
                                          <p:val>
                                            <p:strVal val="#ppt_w"/>
                                          </p:val>
                                        </p:tav>
                                      </p:tavLst>
                                    </p:anim>
                                    <p:anim calcmode="lin" valueType="num">
                                      <p:cBhvr>
                                        <p:cTn id="54" dur="500" fill="hold"/>
                                        <p:tgtEl>
                                          <p:spTgt spid="12"/>
                                        </p:tgtEl>
                                        <p:attrNameLst>
                                          <p:attrName>ppt_h</p:attrName>
                                        </p:attrNameLst>
                                      </p:cBhvr>
                                      <p:tavLst>
                                        <p:tav tm="0">
                                          <p:val>
                                            <p:fltVal val="0"/>
                                          </p:val>
                                        </p:tav>
                                        <p:tav tm="100000">
                                          <p:val>
                                            <p:strVal val="#ppt_h"/>
                                          </p:val>
                                        </p:tav>
                                      </p:tavLst>
                                    </p:anim>
                                    <p:animEffect transition="in" filter="fade">
                                      <p:cBhvr>
                                        <p:cTn id="55" dur="500"/>
                                        <p:tgtEl>
                                          <p:spTgt spid="12"/>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p:cTn id="58" dur="500" fill="hold"/>
                                        <p:tgtEl>
                                          <p:spTgt spid="13"/>
                                        </p:tgtEl>
                                        <p:attrNameLst>
                                          <p:attrName>ppt_w</p:attrName>
                                        </p:attrNameLst>
                                      </p:cBhvr>
                                      <p:tavLst>
                                        <p:tav tm="0">
                                          <p:val>
                                            <p:fltVal val="0"/>
                                          </p:val>
                                        </p:tav>
                                        <p:tav tm="100000">
                                          <p:val>
                                            <p:strVal val="#ppt_w"/>
                                          </p:val>
                                        </p:tav>
                                      </p:tavLst>
                                    </p:anim>
                                    <p:anim calcmode="lin" valueType="num">
                                      <p:cBhvr>
                                        <p:cTn id="59" dur="500" fill="hold"/>
                                        <p:tgtEl>
                                          <p:spTgt spid="13"/>
                                        </p:tgtEl>
                                        <p:attrNameLst>
                                          <p:attrName>ppt_h</p:attrName>
                                        </p:attrNameLst>
                                      </p:cBhvr>
                                      <p:tavLst>
                                        <p:tav tm="0">
                                          <p:val>
                                            <p:fltVal val="0"/>
                                          </p:val>
                                        </p:tav>
                                        <p:tav tm="100000">
                                          <p:val>
                                            <p:strVal val="#ppt_h"/>
                                          </p:val>
                                        </p:tav>
                                      </p:tavLst>
                                    </p:anim>
                                    <p:animEffect transition="in" filter="fade">
                                      <p:cBhvr>
                                        <p:cTn id="60" dur="500"/>
                                        <p:tgtEl>
                                          <p:spTgt spid="13"/>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15"/>
                                        </p:tgtEl>
                                        <p:attrNameLst>
                                          <p:attrName>style.visibility</p:attrName>
                                        </p:attrNameLst>
                                      </p:cBhvr>
                                      <p:to>
                                        <p:strVal val="visible"/>
                                      </p:to>
                                    </p:set>
                                    <p:anim calcmode="lin" valueType="num">
                                      <p:cBhvr>
                                        <p:cTn id="63" dur="500" fill="hold"/>
                                        <p:tgtEl>
                                          <p:spTgt spid="15"/>
                                        </p:tgtEl>
                                        <p:attrNameLst>
                                          <p:attrName>ppt_w</p:attrName>
                                        </p:attrNameLst>
                                      </p:cBhvr>
                                      <p:tavLst>
                                        <p:tav tm="0">
                                          <p:val>
                                            <p:fltVal val="0"/>
                                          </p:val>
                                        </p:tav>
                                        <p:tav tm="100000">
                                          <p:val>
                                            <p:strVal val="#ppt_w"/>
                                          </p:val>
                                        </p:tav>
                                      </p:tavLst>
                                    </p:anim>
                                    <p:anim calcmode="lin" valueType="num">
                                      <p:cBhvr>
                                        <p:cTn id="64" dur="500" fill="hold"/>
                                        <p:tgtEl>
                                          <p:spTgt spid="15"/>
                                        </p:tgtEl>
                                        <p:attrNameLst>
                                          <p:attrName>ppt_h</p:attrName>
                                        </p:attrNameLst>
                                      </p:cBhvr>
                                      <p:tavLst>
                                        <p:tav tm="0">
                                          <p:val>
                                            <p:fltVal val="0"/>
                                          </p:val>
                                        </p:tav>
                                        <p:tav tm="100000">
                                          <p:val>
                                            <p:strVal val="#ppt_h"/>
                                          </p:val>
                                        </p:tav>
                                      </p:tavLst>
                                    </p:anim>
                                    <p:animEffect transition="in" filter="fade">
                                      <p:cBhvr>
                                        <p:cTn id="65" dur="500"/>
                                        <p:tgtEl>
                                          <p:spTgt spid="15"/>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
                                        </p:tgtEl>
                                        <p:attrNameLst>
                                          <p:attrName>style.visibility</p:attrName>
                                        </p:attrNameLst>
                                      </p:cBhvr>
                                      <p:to>
                                        <p:strVal val="visible"/>
                                      </p:to>
                                    </p:set>
                                    <p:anim calcmode="lin" valueType="num">
                                      <p:cBhvr>
                                        <p:cTn id="68" dur="500" fill="hold"/>
                                        <p:tgtEl>
                                          <p:spTgt spid="2"/>
                                        </p:tgtEl>
                                        <p:attrNameLst>
                                          <p:attrName>ppt_w</p:attrName>
                                        </p:attrNameLst>
                                      </p:cBhvr>
                                      <p:tavLst>
                                        <p:tav tm="0">
                                          <p:val>
                                            <p:fltVal val="0"/>
                                          </p:val>
                                        </p:tav>
                                        <p:tav tm="100000">
                                          <p:val>
                                            <p:strVal val="#ppt_w"/>
                                          </p:val>
                                        </p:tav>
                                      </p:tavLst>
                                    </p:anim>
                                    <p:anim calcmode="lin" valueType="num">
                                      <p:cBhvr>
                                        <p:cTn id="69" dur="500" fill="hold"/>
                                        <p:tgtEl>
                                          <p:spTgt spid="2"/>
                                        </p:tgtEl>
                                        <p:attrNameLst>
                                          <p:attrName>ppt_h</p:attrName>
                                        </p:attrNameLst>
                                      </p:cBhvr>
                                      <p:tavLst>
                                        <p:tav tm="0">
                                          <p:val>
                                            <p:fltVal val="0"/>
                                          </p:val>
                                        </p:tav>
                                        <p:tav tm="100000">
                                          <p:val>
                                            <p:strVal val="#ppt_h"/>
                                          </p:val>
                                        </p:tav>
                                      </p:tavLst>
                                    </p:anim>
                                    <p:animEffect transition="in" filter="fade">
                                      <p:cBhvr>
                                        <p:cTn id="70" dur="500"/>
                                        <p:tgtEl>
                                          <p:spTgt spid="2"/>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500" fill="hold"/>
                                        <p:tgtEl>
                                          <p:spTgt spid="4"/>
                                        </p:tgtEl>
                                        <p:attrNameLst>
                                          <p:attrName>ppt_w</p:attrName>
                                        </p:attrNameLst>
                                      </p:cBhvr>
                                      <p:tavLst>
                                        <p:tav tm="0">
                                          <p:val>
                                            <p:fltVal val="0"/>
                                          </p:val>
                                        </p:tav>
                                        <p:tav tm="100000">
                                          <p:val>
                                            <p:strVal val="#ppt_w"/>
                                          </p:val>
                                        </p:tav>
                                      </p:tavLst>
                                    </p:anim>
                                    <p:anim calcmode="lin" valueType="num">
                                      <p:cBhvr>
                                        <p:cTn id="74" dur="500" fill="hold"/>
                                        <p:tgtEl>
                                          <p:spTgt spid="4"/>
                                        </p:tgtEl>
                                        <p:attrNameLst>
                                          <p:attrName>ppt_h</p:attrName>
                                        </p:attrNameLst>
                                      </p:cBhvr>
                                      <p:tavLst>
                                        <p:tav tm="0">
                                          <p:val>
                                            <p:fltVal val="0"/>
                                          </p:val>
                                        </p:tav>
                                        <p:tav tm="100000">
                                          <p:val>
                                            <p:strVal val="#ppt_h"/>
                                          </p:val>
                                        </p:tav>
                                      </p:tavLst>
                                    </p:anim>
                                    <p:animEffect transition="in" filter="fade">
                                      <p:cBhvr>
                                        <p:cTn id="75" dur="500"/>
                                        <p:tgtEl>
                                          <p:spTgt spid="4"/>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5"/>
                                        </p:tgtEl>
                                        <p:attrNameLst>
                                          <p:attrName>style.visibility</p:attrName>
                                        </p:attrNameLst>
                                      </p:cBhvr>
                                      <p:to>
                                        <p:strVal val="visible"/>
                                      </p:to>
                                    </p:set>
                                    <p:anim calcmode="lin" valueType="num">
                                      <p:cBhvr>
                                        <p:cTn id="78" dur="500" fill="hold"/>
                                        <p:tgtEl>
                                          <p:spTgt spid="5"/>
                                        </p:tgtEl>
                                        <p:attrNameLst>
                                          <p:attrName>ppt_w</p:attrName>
                                        </p:attrNameLst>
                                      </p:cBhvr>
                                      <p:tavLst>
                                        <p:tav tm="0">
                                          <p:val>
                                            <p:fltVal val="0"/>
                                          </p:val>
                                        </p:tav>
                                        <p:tav tm="100000">
                                          <p:val>
                                            <p:strVal val="#ppt_w"/>
                                          </p:val>
                                        </p:tav>
                                      </p:tavLst>
                                    </p:anim>
                                    <p:anim calcmode="lin" valueType="num">
                                      <p:cBhvr>
                                        <p:cTn id="79" dur="500" fill="hold"/>
                                        <p:tgtEl>
                                          <p:spTgt spid="5"/>
                                        </p:tgtEl>
                                        <p:attrNameLst>
                                          <p:attrName>ppt_h</p:attrName>
                                        </p:attrNameLst>
                                      </p:cBhvr>
                                      <p:tavLst>
                                        <p:tav tm="0">
                                          <p:val>
                                            <p:fltVal val="0"/>
                                          </p:val>
                                        </p:tav>
                                        <p:tav tm="100000">
                                          <p:val>
                                            <p:strVal val="#ppt_h"/>
                                          </p:val>
                                        </p:tav>
                                      </p:tavLst>
                                    </p:anim>
                                    <p:animEffect transition="in" filter="fade">
                                      <p:cBhvr>
                                        <p:cTn id="8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6" grpId="0" animBg="1"/>
      <p:bldP spid="7" grpId="0" animBg="1"/>
      <p:bldP spid="3" grpId="0"/>
      <p:bldP spid="8" grpId="0" animBg="1"/>
      <p:bldP spid="15" grpId="0" animBg="1"/>
      <p:bldP spid="2" grpId="0" animBg="1"/>
      <p:bldP spid="4" grpId="0" animBg="1"/>
      <p:bldP spid="5" grpId="0" animBg="1"/>
      <p:bldP spid="9" grpId="0"/>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4" name="TextBox 3">
            <a:extLst>
              <a:ext uri="{FF2B5EF4-FFF2-40B4-BE49-F238E27FC236}">
                <a16:creationId xmlns:a16="http://schemas.microsoft.com/office/drawing/2014/main" id="{3857873A-50C4-8942-8EA9-74A952CC4F47}"/>
              </a:ext>
            </a:extLst>
          </p:cNvPr>
          <p:cNvSpPr txBox="1"/>
          <p:nvPr/>
        </p:nvSpPr>
        <p:spPr>
          <a:xfrm>
            <a:off x="-2873" y="4029171"/>
            <a:ext cx="9144000" cy="1569660"/>
          </a:xfrm>
          <a:prstGeom prst="rect">
            <a:avLst/>
          </a:prstGeom>
          <a:noFill/>
        </p:spPr>
        <p:txBody>
          <a:bodyPr wrap="square" rtlCol="0">
            <a:spAutoFit/>
          </a:bodyPr>
          <a:lstStyle/>
          <a:p>
            <a:pPr algn="just" fontAlgn="base"/>
            <a:r>
              <a:rPr lang="en-US" sz="2350" b="1" u="sng" dirty="0">
                <a:solidFill>
                  <a:srgbClr val="0A0002"/>
                </a:solidFill>
                <a:latin typeface="Arial Narrow" panose="020B0606020202030204" pitchFamily="34" charset="0"/>
              </a:rPr>
              <a:t>Robertson NT Word Pictures</a:t>
            </a:r>
            <a:r>
              <a:rPr lang="en-US" sz="2350" dirty="0">
                <a:solidFill>
                  <a:srgbClr val="0A0002"/>
                </a:solidFill>
                <a:latin typeface="Arial Narrow" panose="020B0606020202030204" pitchFamily="34" charset="0"/>
              </a:rPr>
              <a:t>, “Having given themselves over to fornication (</a:t>
            </a:r>
            <a:r>
              <a:rPr lang="en-US" sz="2350" i="1" dirty="0" err="1">
                <a:solidFill>
                  <a:srgbClr val="0A0002"/>
                </a:solidFill>
                <a:latin typeface="Arial Narrow" panose="020B0606020202030204" pitchFamily="34" charset="0"/>
              </a:rPr>
              <a:t>ekporneusasai</a:t>
            </a:r>
            <a:r>
              <a:rPr lang="en-US" sz="2350" dirty="0">
                <a:solidFill>
                  <a:srgbClr val="0A0002"/>
                </a:solidFill>
                <a:latin typeface="Arial Narrow" panose="020B0606020202030204" pitchFamily="34" charset="0"/>
              </a:rPr>
              <a:t>). First aorist active participle feminine plural of </a:t>
            </a:r>
            <a:r>
              <a:rPr lang="en-US" sz="2350" dirty="0" err="1">
                <a:solidFill>
                  <a:srgbClr val="0A0002"/>
                </a:solidFill>
                <a:latin typeface="Arial Narrow" panose="020B0606020202030204" pitchFamily="34" charset="0"/>
              </a:rPr>
              <a:t>ekporneuô</a:t>
            </a:r>
            <a:r>
              <a:rPr lang="en-US" sz="2350" dirty="0">
                <a:solidFill>
                  <a:srgbClr val="0A0002"/>
                </a:solidFill>
                <a:latin typeface="Arial Narrow" panose="020B0606020202030204" pitchFamily="34" charset="0"/>
              </a:rPr>
              <a:t>, late and rare compound (perfective use of ek, outside the moral law), only here in N.T., but in LXX (Ge 38:24; Ex 34:15, etc.).”</a:t>
            </a:r>
          </a:p>
        </p:txBody>
      </p:sp>
      <p:sp>
        <p:nvSpPr>
          <p:cNvPr id="3" name="TextBox 2">
            <a:extLst>
              <a:ext uri="{FF2B5EF4-FFF2-40B4-BE49-F238E27FC236}">
                <a16:creationId xmlns:a16="http://schemas.microsoft.com/office/drawing/2014/main" id="{F30B4A8E-E3DC-C368-F256-B27301E1C3F1}"/>
              </a:ext>
            </a:extLst>
          </p:cNvPr>
          <p:cNvSpPr txBox="1"/>
          <p:nvPr/>
        </p:nvSpPr>
        <p:spPr>
          <a:xfrm>
            <a:off x="-5743" y="1463552"/>
            <a:ext cx="9144000" cy="1177245"/>
          </a:xfrm>
          <a:prstGeom prst="rect">
            <a:avLst/>
          </a:prstGeom>
          <a:noFill/>
          <a:effectLst>
            <a:softEdge rad="63500"/>
          </a:effectLst>
        </p:spPr>
        <p:txBody>
          <a:bodyPr wrap="square" rtlCol="0">
            <a:spAutoFit/>
          </a:bodyPr>
          <a:lstStyle/>
          <a:p>
            <a:pPr algn="just"/>
            <a:r>
              <a:rPr lang="en-US" sz="2350" b="1" u="sng" dirty="0">
                <a:solidFill>
                  <a:srgbClr val="000000"/>
                </a:solidFill>
                <a:latin typeface="Arial Narrow" panose="020B0606020202030204" pitchFamily="34" charset="0"/>
              </a:rPr>
              <a:t>Jude 7</a:t>
            </a:r>
            <a:r>
              <a:rPr lang="en-US" sz="2350" dirty="0">
                <a:solidFill>
                  <a:srgbClr val="000000"/>
                </a:solidFill>
                <a:latin typeface="Arial Narrow" panose="020B0606020202030204" pitchFamily="34" charset="0"/>
              </a:rPr>
              <a:t>, “Even as Sodom and </a:t>
            </a:r>
            <a:r>
              <a:rPr lang="en-US" sz="2350" dirty="0" err="1">
                <a:solidFill>
                  <a:srgbClr val="000000"/>
                </a:solidFill>
                <a:latin typeface="Arial Narrow" panose="020B0606020202030204" pitchFamily="34" charset="0"/>
              </a:rPr>
              <a:t>Gomorrha</a:t>
            </a:r>
            <a:r>
              <a:rPr lang="en-US" sz="2350" dirty="0">
                <a:solidFill>
                  <a:srgbClr val="000000"/>
                </a:solidFill>
                <a:latin typeface="Arial Narrow" panose="020B0606020202030204" pitchFamily="34" charset="0"/>
              </a:rPr>
              <a:t>, and the cities about them in like manner, giving</a:t>
            </a:r>
            <a:r>
              <a:rPr lang="en-US" sz="2000" dirty="0">
                <a:solidFill>
                  <a:srgbClr val="000000"/>
                </a:solidFill>
                <a:latin typeface="Arial Narrow" panose="020B0606020202030204" pitchFamily="34" charset="0"/>
              </a:rPr>
              <a:t> </a:t>
            </a:r>
            <a:r>
              <a:rPr lang="en-US" sz="2350" dirty="0">
                <a:solidFill>
                  <a:srgbClr val="000000"/>
                </a:solidFill>
                <a:latin typeface="Arial Narrow" panose="020B0606020202030204" pitchFamily="34" charset="0"/>
              </a:rPr>
              <a:t>themselves over to </a:t>
            </a:r>
            <a:r>
              <a:rPr lang="en-US" sz="2350" b="1" dirty="0">
                <a:solidFill>
                  <a:srgbClr val="C00000"/>
                </a:solidFill>
                <a:latin typeface="Arial Narrow" panose="020B0606020202030204" pitchFamily="34" charset="0"/>
              </a:rPr>
              <a:t>FORNICATION</a:t>
            </a:r>
            <a:r>
              <a:rPr lang="en-US" sz="2350" dirty="0">
                <a:solidFill>
                  <a:srgbClr val="000000"/>
                </a:solidFill>
                <a:latin typeface="Arial Narrow" panose="020B0606020202030204" pitchFamily="34" charset="0"/>
              </a:rPr>
              <a:t>,</a:t>
            </a:r>
            <a:r>
              <a:rPr lang="en-US" sz="2000" dirty="0">
                <a:solidFill>
                  <a:srgbClr val="000000"/>
                </a:solidFill>
                <a:latin typeface="Arial Narrow" panose="020B0606020202030204" pitchFamily="34" charset="0"/>
              </a:rPr>
              <a:t> </a:t>
            </a:r>
            <a:r>
              <a:rPr lang="en-US" sz="2350" dirty="0">
                <a:solidFill>
                  <a:srgbClr val="000000"/>
                </a:solidFill>
                <a:latin typeface="Arial Narrow" panose="020B0606020202030204" pitchFamily="34" charset="0"/>
              </a:rPr>
              <a:t>(</a:t>
            </a:r>
            <a:r>
              <a:rPr lang="en-US" sz="2350" dirty="0" err="1">
                <a:solidFill>
                  <a:srgbClr val="C00000"/>
                </a:solidFill>
                <a:latin typeface="Arial Narrow" panose="020B0606020202030204" pitchFamily="34" charset="0"/>
              </a:rPr>
              <a:t>ekporneuo</a:t>
            </a:r>
            <a:r>
              <a:rPr lang="en-US" sz="2350" dirty="0">
                <a:solidFill>
                  <a:srgbClr val="000000"/>
                </a:solidFill>
                <a:latin typeface="Arial Narrow" panose="020B0606020202030204" pitchFamily="34" charset="0"/>
              </a:rPr>
              <a:t>)</a:t>
            </a:r>
            <a:r>
              <a:rPr lang="en-US" sz="2000" dirty="0">
                <a:solidFill>
                  <a:srgbClr val="000000"/>
                </a:solidFill>
                <a:latin typeface="Arial Narrow" panose="020B0606020202030204" pitchFamily="34" charset="0"/>
              </a:rPr>
              <a:t> </a:t>
            </a:r>
            <a:r>
              <a:rPr lang="en-US" sz="2350" b="1" dirty="0">
                <a:solidFill>
                  <a:srgbClr val="000000"/>
                </a:solidFill>
                <a:latin typeface="Arial Narrow" panose="020B0606020202030204" pitchFamily="34" charset="0"/>
              </a:rPr>
              <a:t>And Going After Strange Flesh</a:t>
            </a:r>
            <a:r>
              <a:rPr lang="en-US" sz="2350" dirty="0">
                <a:solidFill>
                  <a:srgbClr val="000000"/>
                </a:solidFill>
                <a:latin typeface="Arial Narrow" panose="020B0606020202030204" pitchFamily="34" charset="0"/>
              </a:rPr>
              <a:t>, are set forth for an example, suffering the vengeance of eternal fire.”</a:t>
            </a:r>
            <a:endParaRPr lang="en-US" sz="2350" b="1" u="sng" dirty="0">
              <a:solidFill>
                <a:srgbClr val="000000"/>
              </a:solidFill>
              <a:latin typeface="Arial Narrow" panose="020B0606020202030204" pitchFamily="34" charset="0"/>
            </a:endParaRPr>
          </a:p>
        </p:txBody>
      </p:sp>
      <p:sp>
        <p:nvSpPr>
          <p:cNvPr id="5" name="TextBox 4">
            <a:extLst>
              <a:ext uri="{FF2B5EF4-FFF2-40B4-BE49-F238E27FC236}">
                <a16:creationId xmlns:a16="http://schemas.microsoft.com/office/drawing/2014/main" id="{B63E2C48-B5F9-8A7F-A6A2-A1916092496B}"/>
              </a:ext>
            </a:extLst>
          </p:cNvPr>
          <p:cNvSpPr txBox="1"/>
          <p:nvPr/>
        </p:nvSpPr>
        <p:spPr>
          <a:xfrm>
            <a:off x="-7453" y="5663958"/>
            <a:ext cx="9144000" cy="1200329"/>
          </a:xfrm>
          <a:prstGeom prst="rect">
            <a:avLst/>
          </a:prstGeom>
          <a:noFill/>
          <a:effectLst>
            <a:softEdge rad="63500"/>
          </a:effectLst>
        </p:spPr>
        <p:txBody>
          <a:bodyPr wrap="square" rtlCol="0">
            <a:spAutoFit/>
          </a:bodyPr>
          <a:lstStyle/>
          <a:p>
            <a:pPr algn="just"/>
            <a:r>
              <a:rPr lang="en-US" sz="2350" b="1" u="sng" dirty="0">
                <a:latin typeface="Arial Narrow" panose="020B0606020202030204" pitchFamily="34" charset="0"/>
              </a:rPr>
              <a:t>NASB</a:t>
            </a:r>
            <a:r>
              <a:rPr lang="en-US" sz="2350" dirty="0">
                <a:latin typeface="Arial Narrow" panose="020B0606020202030204" pitchFamily="34" charset="0"/>
              </a:rPr>
              <a:t>, “Just as Sodom and Gomorrah, and the cities around them, since they in the same way as these </a:t>
            </a:r>
            <a:r>
              <a:rPr lang="en-US" sz="2350" b="1" dirty="0">
                <a:latin typeface="Arial Narrow" panose="020B0606020202030204" pitchFamily="34" charset="0"/>
              </a:rPr>
              <a:t>INDULGED IN GROSS IMMORALITY AND WENT AFTER STRANGE FLESH</a:t>
            </a:r>
            <a:r>
              <a:rPr lang="en-US" sz="2350" dirty="0">
                <a:latin typeface="Arial Narrow" panose="020B0606020202030204" pitchFamily="34" charset="0"/>
              </a:rPr>
              <a:t>…..”</a:t>
            </a:r>
          </a:p>
        </p:txBody>
      </p:sp>
      <p:sp>
        <p:nvSpPr>
          <p:cNvPr id="7" name="Rectangle 6">
            <a:extLst>
              <a:ext uri="{FF2B5EF4-FFF2-40B4-BE49-F238E27FC236}">
                <a16:creationId xmlns:a16="http://schemas.microsoft.com/office/drawing/2014/main" id="{D283515A-F805-8403-D774-C181F2559CAA}"/>
              </a:ext>
            </a:extLst>
          </p:cNvPr>
          <p:cNvSpPr/>
          <p:nvPr/>
        </p:nvSpPr>
        <p:spPr>
          <a:xfrm>
            <a:off x="6195317" y="2801417"/>
            <a:ext cx="565076"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4A793EF-C2EA-EF04-6DC1-10E0510CE9F4}"/>
              </a:ext>
            </a:extLst>
          </p:cNvPr>
          <p:cNvSpPr txBox="1"/>
          <p:nvPr/>
        </p:nvSpPr>
        <p:spPr>
          <a:xfrm>
            <a:off x="0" y="2753468"/>
            <a:ext cx="9144000" cy="1200329"/>
          </a:xfrm>
          <a:prstGeom prst="rect">
            <a:avLst/>
          </a:prstGeom>
          <a:noFill/>
        </p:spPr>
        <p:txBody>
          <a:bodyPr wrap="square" rtlCol="0">
            <a:spAutoFit/>
          </a:bodyPr>
          <a:lstStyle/>
          <a:p>
            <a:pPr algn="just"/>
            <a:r>
              <a:rPr lang="en-US" sz="2350" b="1" u="sng" dirty="0">
                <a:solidFill>
                  <a:srgbClr val="0A0A0A"/>
                </a:solidFill>
                <a:latin typeface="Arial Narrow" panose="020B0606020202030204" pitchFamily="34" charset="0"/>
              </a:rPr>
              <a:t>Vine’s Expository Dictionary Of N.T. Words </a:t>
            </a:r>
            <a:r>
              <a:rPr lang="en-US" sz="2350" u="sng" dirty="0">
                <a:solidFill>
                  <a:srgbClr val="0A0A0A"/>
                </a:solidFill>
                <a:latin typeface="Arial Narrow" panose="020B0606020202030204" pitchFamily="34" charset="0"/>
              </a:rPr>
              <a:t>(p. 465)</a:t>
            </a:r>
            <a:r>
              <a:rPr lang="en-US" sz="2350" dirty="0">
                <a:solidFill>
                  <a:srgbClr val="0A0A0A"/>
                </a:solidFill>
                <a:latin typeface="Arial Narrow" panose="020B0606020202030204" pitchFamily="34" charset="0"/>
              </a:rPr>
              <a:t>, “Verb. A strengthened form of No. I [</a:t>
            </a:r>
            <a:r>
              <a:rPr lang="en-US" sz="2350" i="1" dirty="0" err="1">
                <a:solidFill>
                  <a:srgbClr val="0A0A0A"/>
                </a:solidFill>
                <a:latin typeface="Arial Narrow" panose="020B0606020202030204" pitchFamily="34" charset="0"/>
              </a:rPr>
              <a:t>Porneia</a:t>
            </a:r>
            <a:r>
              <a:rPr lang="en-US" sz="2350" dirty="0">
                <a:solidFill>
                  <a:srgbClr val="0A0A0A"/>
                </a:solidFill>
                <a:latin typeface="Arial Narrow" panose="020B0606020202030204" pitchFamily="34" charset="0"/>
              </a:rPr>
              <a:t>, </a:t>
            </a:r>
            <a:r>
              <a:rPr lang="en-US" sz="2350" dirty="0" err="1">
                <a:solidFill>
                  <a:srgbClr val="0A0A0A"/>
                </a:solidFill>
                <a:latin typeface="Arial Narrow" panose="020B0606020202030204" pitchFamily="34" charset="0"/>
              </a:rPr>
              <a:t>jb</a:t>
            </a:r>
            <a:r>
              <a:rPr lang="en-US" sz="2350" dirty="0">
                <a:solidFill>
                  <a:srgbClr val="0A0A0A"/>
                </a:solidFill>
                <a:latin typeface="Arial Narrow" panose="020B0606020202030204" pitchFamily="34" charset="0"/>
              </a:rPr>
              <a:t>], (ek, used intensively), to give oneself up to fornication, implying excessive indulgence. Jude 7.</a:t>
            </a:r>
            <a:r>
              <a:rPr lang="en-US" sz="2350" dirty="0">
                <a:solidFill>
                  <a:srgbClr val="000000"/>
                </a:solidFill>
                <a:latin typeface="Arial Narrow" panose="020B0606020202030204" pitchFamily="34" charset="0"/>
              </a:rPr>
              <a:t>”</a:t>
            </a:r>
          </a:p>
        </p:txBody>
      </p:sp>
      <p:sp>
        <p:nvSpPr>
          <p:cNvPr id="8" name="TextBox 7">
            <a:extLst>
              <a:ext uri="{FF2B5EF4-FFF2-40B4-BE49-F238E27FC236}">
                <a16:creationId xmlns:a16="http://schemas.microsoft.com/office/drawing/2014/main" id="{7A4EBED4-7566-8994-CC89-1A0F723D7627}"/>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9" name="Rectangle: Rounded Corners 8">
            <a:extLst>
              <a:ext uri="{FF2B5EF4-FFF2-40B4-BE49-F238E27FC236}">
                <a16:creationId xmlns:a16="http://schemas.microsoft.com/office/drawing/2014/main" id="{55939421-D70C-57D4-8312-ABA881A123EC}"/>
              </a:ext>
            </a:extLst>
          </p:cNvPr>
          <p:cNvSpPr/>
          <p:nvPr/>
        </p:nvSpPr>
        <p:spPr>
          <a:xfrm>
            <a:off x="7356296" y="863031"/>
            <a:ext cx="1674701" cy="625007"/>
          </a:xfrm>
          <a:prstGeom prst="roundRect">
            <a:avLst/>
          </a:prstGeom>
          <a:noFill/>
          <a:ln>
            <a:noFill/>
          </a:ln>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i="1" dirty="0">
                <a:solidFill>
                  <a:srgbClr val="C00000"/>
                </a:solidFill>
                <a:latin typeface="Arial Narrow" panose="020B0606020202030204" pitchFamily="34" charset="0"/>
              </a:rPr>
              <a:t>Gk. No. </a:t>
            </a:r>
            <a:r>
              <a:rPr lang="en-US" sz="2000" dirty="0">
                <a:solidFill>
                  <a:srgbClr val="C00000"/>
                </a:solidFill>
                <a:latin typeface="Arial Narrow" panose="020B0606020202030204" pitchFamily="34" charset="0"/>
              </a:rPr>
              <a:t>1608</a:t>
            </a:r>
          </a:p>
        </p:txBody>
      </p:sp>
      <p:sp>
        <p:nvSpPr>
          <p:cNvPr id="10" name="Speech Bubble: Rectangle 9">
            <a:extLst>
              <a:ext uri="{FF2B5EF4-FFF2-40B4-BE49-F238E27FC236}">
                <a16:creationId xmlns:a16="http://schemas.microsoft.com/office/drawing/2014/main" id="{68A940FF-5700-3F6E-8771-3E5FAD1A886B}"/>
              </a:ext>
            </a:extLst>
          </p:cNvPr>
          <p:cNvSpPr/>
          <p:nvPr/>
        </p:nvSpPr>
        <p:spPr>
          <a:xfrm>
            <a:off x="-1710" y="2630186"/>
            <a:ext cx="9144000" cy="3020017"/>
          </a:xfrm>
          <a:prstGeom prst="wedgeRectCallout">
            <a:avLst>
              <a:gd name="adj1" fmla="val 6904"/>
              <a:gd name="adj2" fmla="val -64151"/>
            </a:avLst>
          </a:prstGeom>
          <a:solidFill>
            <a:schemeClr val="tx1"/>
          </a:solidFill>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Strong’s Dictionary Of The N.T. </a:t>
            </a:r>
            <a:r>
              <a:rPr lang="en-US" sz="2400" u="sng" dirty="0">
                <a:solidFill>
                  <a:schemeClr val="bg1"/>
                </a:solidFill>
                <a:effectLst>
                  <a:outerShdw blurRad="38100" dist="38100" dir="2700000" algn="tl">
                    <a:srgbClr val="000000">
                      <a:alpha val="43137"/>
                    </a:srgbClr>
                  </a:outerShdw>
                </a:effectLst>
                <a:latin typeface="Arial Narrow" panose="020B0606020202030204" pitchFamily="34" charset="0"/>
              </a:rPr>
              <a:t>(Gk. No. 1608; p. 27)</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 “to be utterly unchaste:-give self over to fornication.”</a:t>
            </a:r>
          </a:p>
          <a:p>
            <a:pPr algn="just"/>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ndParaRPr>
          </a:p>
          <a:p>
            <a:pPr algn="just"/>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Thayer’s Greek-English Lexicon</a:t>
            </a:r>
            <a:r>
              <a:rPr lang="en-US" sz="2400" u="sng" dirty="0">
                <a:solidFill>
                  <a:schemeClr val="bg1"/>
                </a:solidFill>
                <a:effectLst>
                  <a:outerShdw blurRad="38100" dist="38100" dir="2700000" algn="tl">
                    <a:srgbClr val="000000">
                      <a:alpha val="43137"/>
                    </a:srgbClr>
                  </a:outerShdw>
                </a:effectLst>
                <a:latin typeface="Arial Narrow" panose="020B0606020202030204" pitchFamily="34" charset="0"/>
              </a:rPr>
              <a:t> (p. 199)</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“(the prefix ek seems to indicate a lust that gluts itself, satisfies itself completely) Jude 7.”</a:t>
            </a:r>
          </a:p>
          <a:p>
            <a:pPr algn="just"/>
            <a:endParaRPr lang="en-US" sz="1600" dirty="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altLang="en-US" sz="2400" dirty="0">
                <a:solidFill>
                  <a:schemeClr val="bg1"/>
                </a:solidFill>
                <a:latin typeface="Arial Narrow" panose="020B0606020202030204" pitchFamily="34" charset="0"/>
              </a:rPr>
              <a:t>Since Sodom Was Destroyed (Gen. 19), All Who Commit </a:t>
            </a:r>
            <a:r>
              <a:rPr lang="en-US" altLang="en-US" sz="2400" b="1" u="sng" dirty="0">
                <a:solidFill>
                  <a:schemeClr val="bg1"/>
                </a:solidFill>
                <a:latin typeface="Arial Narrow" panose="020B0606020202030204" pitchFamily="34" charset="0"/>
              </a:rPr>
              <a:t>THE</a:t>
            </a:r>
            <a:r>
              <a:rPr lang="en-US" altLang="en-US" sz="2400" b="1" dirty="0">
                <a:solidFill>
                  <a:schemeClr val="bg1"/>
                </a:solidFill>
                <a:latin typeface="Arial Narrow" panose="020B0606020202030204" pitchFamily="34" charset="0"/>
              </a:rPr>
              <a:t> SIN OF SODOM </a:t>
            </a:r>
            <a:r>
              <a:rPr lang="en-US" altLang="en-US" sz="2400" dirty="0">
                <a:solidFill>
                  <a:schemeClr val="bg1"/>
                </a:solidFill>
                <a:latin typeface="Arial Narrow" panose="020B0606020202030204" pitchFamily="34" charset="0"/>
              </a:rPr>
              <a:t>Are Referred To As “Sodomites” (I Kin. 14:24; 15:12; 22:46; et al).</a:t>
            </a:r>
          </a:p>
        </p:txBody>
      </p:sp>
    </p:spTree>
    <p:extLst>
      <p:ext uri="{BB962C8B-B14F-4D97-AF65-F5344CB8AC3E}">
        <p14:creationId xmlns:p14="http://schemas.microsoft.com/office/powerpoint/2010/main" val="2135139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4" name="TextBox 3">
            <a:extLst>
              <a:ext uri="{FF2B5EF4-FFF2-40B4-BE49-F238E27FC236}">
                <a16:creationId xmlns:a16="http://schemas.microsoft.com/office/drawing/2014/main" id="{3857873A-50C4-8942-8EA9-74A952CC4F47}"/>
              </a:ext>
            </a:extLst>
          </p:cNvPr>
          <p:cNvSpPr txBox="1"/>
          <p:nvPr/>
        </p:nvSpPr>
        <p:spPr>
          <a:xfrm>
            <a:off x="-2873" y="4029171"/>
            <a:ext cx="9144000" cy="1569660"/>
          </a:xfrm>
          <a:prstGeom prst="rect">
            <a:avLst/>
          </a:prstGeom>
          <a:noFill/>
        </p:spPr>
        <p:txBody>
          <a:bodyPr wrap="square" rtlCol="0">
            <a:spAutoFit/>
          </a:bodyPr>
          <a:lstStyle/>
          <a:p>
            <a:pPr algn="just" fontAlgn="base"/>
            <a:r>
              <a:rPr lang="en-US" sz="2350" b="1" u="sng" dirty="0">
                <a:solidFill>
                  <a:srgbClr val="0A0002"/>
                </a:solidFill>
                <a:latin typeface="Arial Narrow" panose="020B0606020202030204" pitchFamily="34" charset="0"/>
              </a:rPr>
              <a:t>Robertson NT Word Pictures</a:t>
            </a:r>
            <a:r>
              <a:rPr lang="en-US" sz="2350" dirty="0">
                <a:solidFill>
                  <a:srgbClr val="0A0002"/>
                </a:solidFill>
                <a:latin typeface="Arial Narrow" panose="020B0606020202030204" pitchFamily="34" charset="0"/>
              </a:rPr>
              <a:t>, “Having given themselves over to fornication (</a:t>
            </a:r>
            <a:r>
              <a:rPr lang="en-US" sz="2350" i="1" dirty="0" err="1">
                <a:solidFill>
                  <a:srgbClr val="0A0002"/>
                </a:solidFill>
                <a:latin typeface="Arial Narrow" panose="020B0606020202030204" pitchFamily="34" charset="0"/>
              </a:rPr>
              <a:t>ekporneusasai</a:t>
            </a:r>
            <a:r>
              <a:rPr lang="en-US" sz="2350" dirty="0">
                <a:solidFill>
                  <a:srgbClr val="0A0002"/>
                </a:solidFill>
                <a:latin typeface="Arial Narrow" panose="020B0606020202030204" pitchFamily="34" charset="0"/>
              </a:rPr>
              <a:t>). First aorist active participle feminine plural of </a:t>
            </a:r>
            <a:r>
              <a:rPr lang="en-US" sz="2350" dirty="0" err="1">
                <a:solidFill>
                  <a:srgbClr val="0A0002"/>
                </a:solidFill>
                <a:latin typeface="Arial Narrow" panose="020B0606020202030204" pitchFamily="34" charset="0"/>
              </a:rPr>
              <a:t>ekporneuô</a:t>
            </a:r>
            <a:r>
              <a:rPr lang="en-US" sz="2350" dirty="0">
                <a:solidFill>
                  <a:srgbClr val="0A0002"/>
                </a:solidFill>
                <a:latin typeface="Arial Narrow" panose="020B0606020202030204" pitchFamily="34" charset="0"/>
              </a:rPr>
              <a:t>, late and rare compound (perfective use of ek, outside the moral law), only here in N.T., but in LXX (Ge 38:24; Ex 34:15, etc.).”</a:t>
            </a:r>
          </a:p>
        </p:txBody>
      </p:sp>
      <p:sp>
        <p:nvSpPr>
          <p:cNvPr id="3" name="TextBox 2">
            <a:extLst>
              <a:ext uri="{FF2B5EF4-FFF2-40B4-BE49-F238E27FC236}">
                <a16:creationId xmlns:a16="http://schemas.microsoft.com/office/drawing/2014/main" id="{F30B4A8E-E3DC-C368-F256-B27301E1C3F1}"/>
              </a:ext>
            </a:extLst>
          </p:cNvPr>
          <p:cNvSpPr txBox="1"/>
          <p:nvPr/>
        </p:nvSpPr>
        <p:spPr>
          <a:xfrm>
            <a:off x="-5743" y="1463552"/>
            <a:ext cx="9144000" cy="1177245"/>
          </a:xfrm>
          <a:prstGeom prst="rect">
            <a:avLst/>
          </a:prstGeom>
          <a:noFill/>
          <a:effectLst>
            <a:softEdge rad="63500"/>
          </a:effectLst>
        </p:spPr>
        <p:txBody>
          <a:bodyPr wrap="square" rtlCol="0">
            <a:spAutoFit/>
          </a:bodyPr>
          <a:lstStyle/>
          <a:p>
            <a:pPr algn="just"/>
            <a:r>
              <a:rPr lang="en-US" sz="2350" b="1" u="sng" dirty="0">
                <a:solidFill>
                  <a:srgbClr val="000000"/>
                </a:solidFill>
                <a:latin typeface="Arial Narrow" panose="020B0606020202030204" pitchFamily="34" charset="0"/>
              </a:rPr>
              <a:t>Jude 7</a:t>
            </a:r>
            <a:r>
              <a:rPr lang="en-US" sz="2350" dirty="0">
                <a:solidFill>
                  <a:srgbClr val="000000"/>
                </a:solidFill>
                <a:latin typeface="Arial Narrow" panose="020B0606020202030204" pitchFamily="34" charset="0"/>
              </a:rPr>
              <a:t>, “Even as Sodom and </a:t>
            </a:r>
            <a:r>
              <a:rPr lang="en-US" sz="2350" dirty="0" err="1">
                <a:solidFill>
                  <a:srgbClr val="000000"/>
                </a:solidFill>
                <a:latin typeface="Arial Narrow" panose="020B0606020202030204" pitchFamily="34" charset="0"/>
              </a:rPr>
              <a:t>Gomorrha</a:t>
            </a:r>
            <a:r>
              <a:rPr lang="en-US" sz="2350" dirty="0">
                <a:solidFill>
                  <a:srgbClr val="000000"/>
                </a:solidFill>
                <a:latin typeface="Arial Narrow" panose="020B0606020202030204" pitchFamily="34" charset="0"/>
              </a:rPr>
              <a:t>, and the cities about them in like manner, giving</a:t>
            </a:r>
            <a:r>
              <a:rPr lang="en-US" sz="2000" dirty="0">
                <a:solidFill>
                  <a:srgbClr val="000000"/>
                </a:solidFill>
                <a:latin typeface="Arial Narrow" panose="020B0606020202030204" pitchFamily="34" charset="0"/>
              </a:rPr>
              <a:t> </a:t>
            </a:r>
            <a:r>
              <a:rPr lang="en-US" sz="2350" dirty="0">
                <a:solidFill>
                  <a:srgbClr val="000000"/>
                </a:solidFill>
                <a:latin typeface="Arial Narrow" panose="020B0606020202030204" pitchFamily="34" charset="0"/>
              </a:rPr>
              <a:t>themselves over to </a:t>
            </a:r>
            <a:r>
              <a:rPr lang="en-US" sz="2350" b="1" dirty="0">
                <a:solidFill>
                  <a:srgbClr val="C00000"/>
                </a:solidFill>
                <a:latin typeface="Arial Narrow" panose="020B0606020202030204" pitchFamily="34" charset="0"/>
              </a:rPr>
              <a:t>FORNICATION</a:t>
            </a:r>
            <a:r>
              <a:rPr lang="en-US" sz="2350" dirty="0">
                <a:solidFill>
                  <a:srgbClr val="000000"/>
                </a:solidFill>
                <a:latin typeface="Arial Narrow" panose="020B0606020202030204" pitchFamily="34" charset="0"/>
              </a:rPr>
              <a:t>,</a:t>
            </a:r>
            <a:r>
              <a:rPr lang="en-US" sz="2000" dirty="0">
                <a:solidFill>
                  <a:srgbClr val="000000"/>
                </a:solidFill>
                <a:latin typeface="Arial Narrow" panose="020B0606020202030204" pitchFamily="34" charset="0"/>
              </a:rPr>
              <a:t> </a:t>
            </a:r>
            <a:r>
              <a:rPr lang="en-US" sz="2350" dirty="0">
                <a:solidFill>
                  <a:srgbClr val="000000"/>
                </a:solidFill>
                <a:latin typeface="Arial Narrow" panose="020B0606020202030204" pitchFamily="34" charset="0"/>
              </a:rPr>
              <a:t>(</a:t>
            </a:r>
            <a:r>
              <a:rPr lang="en-US" sz="2350" dirty="0" err="1">
                <a:solidFill>
                  <a:srgbClr val="C00000"/>
                </a:solidFill>
                <a:latin typeface="Arial Narrow" panose="020B0606020202030204" pitchFamily="34" charset="0"/>
              </a:rPr>
              <a:t>ekporneuo</a:t>
            </a:r>
            <a:r>
              <a:rPr lang="en-US" sz="2350" dirty="0">
                <a:solidFill>
                  <a:srgbClr val="000000"/>
                </a:solidFill>
                <a:latin typeface="Arial Narrow" panose="020B0606020202030204" pitchFamily="34" charset="0"/>
              </a:rPr>
              <a:t>)</a:t>
            </a:r>
            <a:r>
              <a:rPr lang="en-US" sz="2000" dirty="0">
                <a:solidFill>
                  <a:srgbClr val="000000"/>
                </a:solidFill>
                <a:latin typeface="Arial Narrow" panose="020B0606020202030204" pitchFamily="34" charset="0"/>
              </a:rPr>
              <a:t> </a:t>
            </a:r>
            <a:r>
              <a:rPr lang="en-US" sz="2350" b="1" dirty="0">
                <a:solidFill>
                  <a:srgbClr val="000000"/>
                </a:solidFill>
                <a:latin typeface="Arial Narrow" panose="020B0606020202030204" pitchFamily="34" charset="0"/>
              </a:rPr>
              <a:t>And Going After Strange Flesh</a:t>
            </a:r>
            <a:r>
              <a:rPr lang="en-US" sz="2350" dirty="0">
                <a:solidFill>
                  <a:srgbClr val="000000"/>
                </a:solidFill>
                <a:latin typeface="Arial Narrow" panose="020B0606020202030204" pitchFamily="34" charset="0"/>
              </a:rPr>
              <a:t>, are set forth for an example, suffering the vengeance of eternal fire.”</a:t>
            </a:r>
            <a:endParaRPr lang="en-US" sz="2350" b="1" u="sng" dirty="0">
              <a:solidFill>
                <a:srgbClr val="000000"/>
              </a:solidFill>
              <a:latin typeface="Arial Narrow" panose="020B0606020202030204" pitchFamily="34" charset="0"/>
            </a:endParaRPr>
          </a:p>
        </p:txBody>
      </p:sp>
      <p:sp>
        <p:nvSpPr>
          <p:cNvPr id="5" name="TextBox 4">
            <a:extLst>
              <a:ext uri="{FF2B5EF4-FFF2-40B4-BE49-F238E27FC236}">
                <a16:creationId xmlns:a16="http://schemas.microsoft.com/office/drawing/2014/main" id="{B63E2C48-B5F9-8A7F-A6A2-A1916092496B}"/>
              </a:ext>
            </a:extLst>
          </p:cNvPr>
          <p:cNvSpPr txBox="1"/>
          <p:nvPr/>
        </p:nvSpPr>
        <p:spPr>
          <a:xfrm>
            <a:off x="-7453" y="5663958"/>
            <a:ext cx="9144000" cy="1200329"/>
          </a:xfrm>
          <a:prstGeom prst="rect">
            <a:avLst/>
          </a:prstGeom>
          <a:noFill/>
          <a:effectLst>
            <a:softEdge rad="63500"/>
          </a:effectLst>
        </p:spPr>
        <p:txBody>
          <a:bodyPr wrap="square" rtlCol="0">
            <a:spAutoFit/>
          </a:bodyPr>
          <a:lstStyle/>
          <a:p>
            <a:pPr algn="just"/>
            <a:r>
              <a:rPr lang="en-US" sz="2350" b="1" u="sng" dirty="0">
                <a:latin typeface="Arial Narrow" panose="020B0606020202030204" pitchFamily="34" charset="0"/>
              </a:rPr>
              <a:t>NASB</a:t>
            </a:r>
            <a:r>
              <a:rPr lang="en-US" sz="2350" dirty="0">
                <a:latin typeface="Arial Narrow" panose="020B0606020202030204" pitchFamily="34" charset="0"/>
              </a:rPr>
              <a:t>, “Just as Sodom and Gomorrah, and the cities around them, since they in the same way as these </a:t>
            </a:r>
            <a:r>
              <a:rPr lang="en-US" sz="2350" b="1" dirty="0">
                <a:latin typeface="Arial Narrow" panose="020B0606020202030204" pitchFamily="34" charset="0"/>
              </a:rPr>
              <a:t>INDULGED IN GROSS IMMORALITY AND WENT AFTER STRANGE FLESH</a:t>
            </a:r>
            <a:r>
              <a:rPr lang="en-US" sz="2350" dirty="0">
                <a:latin typeface="Arial Narrow" panose="020B0606020202030204" pitchFamily="34" charset="0"/>
              </a:rPr>
              <a:t>…..”</a:t>
            </a:r>
          </a:p>
        </p:txBody>
      </p:sp>
      <p:sp>
        <p:nvSpPr>
          <p:cNvPr id="7" name="Rectangle 6">
            <a:extLst>
              <a:ext uri="{FF2B5EF4-FFF2-40B4-BE49-F238E27FC236}">
                <a16:creationId xmlns:a16="http://schemas.microsoft.com/office/drawing/2014/main" id="{D283515A-F805-8403-D774-C181F2559CAA}"/>
              </a:ext>
            </a:extLst>
          </p:cNvPr>
          <p:cNvSpPr/>
          <p:nvPr/>
        </p:nvSpPr>
        <p:spPr>
          <a:xfrm>
            <a:off x="6195317" y="2801417"/>
            <a:ext cx="565076"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4A793EF-C2EA-EF04-6DC1-10E0510CE9F4}"/>
              </a:ext>
            </a:extLst>
          </p:cNvPr>
          <p:cNvSpPr txBox="1"/>
          <p:nvPr/>
        </p:nvSpPr>
        <p:spPr>
          <a:xfrm>
            <a:off x="0" y="2753468"/>
            <a:ext cx="9144000" cy="1200329"/>
          </a:xfrm>
          <a:prstGeom prst="rect">
            <a:avLst/>
          </a:prstGeom>
          <a:noFill/>
        </p:spPr>
        <p:txBody>
          <a:bodyPr wrap="square" rtlCol="0">
            <a:spAutoFit/>
          </a:bodyPr>
          <a:lstStyle/>
          <a:p>
            <a:pPr algn="just"/>
            <a:r>
              <a:rPr lang="en-US" sz="2350" b="1" u="sng" dirty="0">
                <a:solidFill>
                  <a:srgbClr val="0A0A0A"/>
                </a:solidFill>
                <a:latin typeface="Arial Narrow" panose="020B0606020202030204" pitchFamily="34" charset="0"/>
              </a:rPr>
              <a:t>Vine’s Expository Dictionary Of N.T. Words </a:t>
            </a:r>
            <a:r>
              <a:rPr lang="en-US" sz="2350" u="sng" dirty="0">
                <a:solidFill>
                  <a:srgbClr val="0A0A0A"/>
                </a:solidFill>
                <a:latin typeface="Arial Narrow" panose="020B0606020202030204" pitchFamily="34" charset="0"/>
              </a:rPr>
              <a:t>(p. 465)</a:t>
            </a:r>
            <a:r>
              <a:rPr lang="en-US" sz="2350" dirty="0">
                <a:solidFill>
                  <a:srgbClr val="0A0A0A"/>
                </a:solidFill>
                <a:latin typeface="Arial Narrow" panose="020B0606020202030204" pitchFamily="34" charset="0"/>
              </a:rPr>
              <a:t>, “Verb. A strengthened form of No. I [</a:t>
            </a:r>
            <a:r>
              <a:rPr lang="en-US" sz="2350" i="1" dirty="0" err="1">
                <a:solidFill>
                  <a:srgbClr val="0A0A0A"/>
                </a:solidFill>
                <a:latin typeface="Arial Narrow" panose="020B0606020202030204" pitchFamily="34" charset="0"/>
              </a:rPr>
              <a:t>Porneia</a:t>
            </a:r>
            <a:r>
              <a:rPr lang="en-US" sz="2350" dirty="0">
                <a:solidFill>
                  <a:srgbClr val="0A0A0A"/>
                </a:solidFill>
                <a:latin typeface="Arial Narrow" panose="020B0606020202030204" pitchFamily="34" charset="0"/>
              </a:rPr>
              <a:t>, </a:t>
            </a:r>
            <a:r>
              <a:rPr lang="en-US" sz="2350" dirty="0" err="1">
                <a:solidFill>
                  <a:srgbClr val="0A0A0A"/>
                </a:solidFill>
                <a:latin typeface="Arial Narrow" panose="020B0606020202030204" pitchFamily="34" charset="0"/>
              </a:rPr>
              <a:t>jb</a:t>
            </a:r>
            <a:r>
              <a:rPr lang="en-US" sz="2350" dirty="0">
                <a:solidFill>
                  <a:srgbClr val="0A0A0A"/>
                </a:solidFill>
                <a:latin typeface="Arial Narrow" panose="020B0606020202030204" pitchFamily="34" charset="0"/>
              </a:rPr>
              <a:t>], (ek, used intensively), to give oneself up to fornication, implying excessive indulgence. Jude 7.</a:t>
            </a:r>
            <a:r>
              <a:rPr lang="en-US" sz="2350" dirty="0">
                <a:solidFill>
                  <a:srgbClr val="000000"/>
                </a:solidFill>
                <a:latin typeface="Arial Narrow" panose="020B0606020202030204" pitchFamily="34" charset="0"/>
              </a:rPr>
              <a:t>”</a:t>
            </a:r>
          </a:p>
        </p:txBody>
      </p:sp>
      <p:sp>
        <p:nvSpPr>
          <p:cNvPr id="8" name="TextBox 7">
            <a:extLst>
              <a:ext uri="{FF2B5EF4-FFF2-40B4-BE49-F238E27FC236}">
                <a16:creationId xmlns:a16="http://schemas.microsoft.com/office/drawing/2014/main" id="{7A4EBED4-7566-8994-CC89-1A0F723D7627}"/>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9" name="Rectangle: Rounded Corners 8">
            <a:extLst>
              <a:ext uri="{FF2B5EF4-FFF2-40B4-BE49-F238E27FC236}">
                <a16:creationId xmlns:a16="http://schemas.microsoft.com/office/drawing/2014/main" id="{55939421-D70C-57D4-8312-ABA881A123EC}"/>
              </a:ext>
            </a:extLst>
          </p:cNvPr>
          <p:cNvSpPr/>
          <p:nvPr/>
        </p:nvSpPr>
        <p:spPr>
          <a:xfrm>
            <a:off x="7356296" y="863031"/>
            <a:ext cx="1674701" cy="625007"/>
          </a:xfrm>
          <a:prstGeom prst="roundRect">
            <a:avLst/>
          </a:prstGeom>
          <a:noFill/>
          <a:ln>
            <a:noFill/>
          </a:ln>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i="1" dirty="0">
                <a:solidFill>
                  <a:srgbClr val="C00000"/>
                </a:solidFill>
                <a:latin typeface="Arial Narrow" panose="020B0606020202030204" pitchFamily="34" charset="0"/>
              </a:rPr>
              <a:t>Gk. No. </a:t>
            </a:r>
            <a:r>
              <a:rPr lang="en-US" sz="2000" dirty="0">
                <a:solidFill>
                  <a:srgbClr val="C00000"/>
                </a:solidFill>
                <a:latin typeface="Arial Narrow" panose="020B0606020202030204" pitchFamily="34" charset="0"/>
              </a:rPr>
              <a:t>1608</a:t>
            </a:r>
          </a:p>
        </p:txBody>
      </p:sp>
      <p:sp>
        <p:nvSpPr>
          <p:cNvPr id="11" name="Speech Bubble: Rectangle 10">
            <a:extLst>
              <a:ext uri="{FF2B5EF4-FFF2-40B4-BE49-F238E27FC236}">
                <a16:creationId xmlns:a16="http://schemas.microsoft.com/office/drawing/2014/main" id="{DDB68106-39DA-88D8-0178-6F2DCB715B34}"/>
              </a:ext>
            </a:extLst>
          </p:cNvPr>
          <p:cNvSpPr/>
          <p:nvPr/>
        </p:nvSpPr>
        <p:spPr>
          <a:xfrm>
            <a:off x="-1710" y="2630186"/>
            <a:ext cx="9144000" cy="3020017"/>
          </a:xfrm>
          <a:prstGeom prst="wedgeRectCallout">
            <a:avLst>
              <a:gd name="adj1" fmla="val 6904"/>
              <a:gd name="adj2" fmla="val -64151"/>
            </a:avLst>
          </a:prstGeom>
          <a:solidFill>
            <a:schemeClr val="tx1"/>
          </a:solidFill>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The Informative (Additional) Words</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 </a:t>
            </a:r>
            <a:r>
              <a:rPr lang="en-US" sz="2400" i="1" dirty="0">
                <a:solidFill>
                  <a:schemeClr val="bg1"/>
                </a:solidFill>
                <a:effectLst>
                  <a:outerShdw blurRad="38100" dist="38100" dir="2700000" algn="tl">
                    <a:srgbClr val="000000">
                      <a:alpha val="43137"/>
                    </a:srgbClr>
                  </a:outerShdw>
                </a:effectLst>
                <a:latin typeface="Arial Narrow" panose="020B0606020202030204" pitchFamily="34" charset="0"/>
              </a:rPr>
              <a:t>“And Going After Strange Flesh,”</a:t>
            </a:r>
            <a:b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b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Are Descriptive Of </a:t>
            </a: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HOW</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These Cities Were “Going” – “Outside The Moral Law.”</a:t>
            </a:r>
          </a:p>
          <a:p>
            <a:pPr algn="ct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These Words State </a:t>
            </a: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HOW</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 This “Gross” / “Utterly Unchaste” / “Used Intensively”</a:t>
            </a:r>
            <a:b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b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VERB FORM OF FORNICATION </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“Gluts Itself” With “Excessive Indulgence.”</a:t>
            </a:r>
            <a:b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b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Consequently, They Suffered Destruction By Fire And Brimstone From Heaven!</a:t>
            </a:r>
            <a:b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b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(As A Sign Of God’s Severe Wrath Upon Such Wickedness) </a:t>
            </a:r>
            <a:r>
              <a:rPr lang="en-US" sz="2400" u="sng" dirty="0">
                <a:solidFill>
                  <a:schemeClr val="bg1"/>
                </a:solidFill>
                <a:effectLst>
                  <a:outerShdw blurRad="38100" dist="38100" dir="2700000" algn="tl">
                    <a:srgbClr val="000000">
                      <a:alpha val="43137"/>
                    </a:srgbClr>
                  </a:outerShdw>
                </a:effectLst>
                <a:latin typeface="Arial Narrow" panose="020B0606020202030204" pitchFamily="34" charset="0"/>
              </a:rPr>
              <a:t>Cf. Ezk. 16:25</a:t>
            </a:r>
            <a:endParaRPr lang="en-US" sz="2200" u="sng"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8141628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15" name="TextBox 14">
            <a:extLst>
              <a:ext uri="{FF2B5EF4-FFF2-40B4-BE49-F238E27FC236}">
                <a16:creationId xmlns:a16="http://schemas.microsoft.com/office/drawing/2014/main" id="{D1A785BC-80D3-5903-7E2C-E855BDDF1D0C}"/>
              </a:ext>
            </a:extLst>
          </p:cNvPr>
          <p:cNvSpPr txBox="1"/>
          <p:nvPr/>
        </p:nvSpPr>
        <p:spPr>
          <a:xfrm>
            <a:off x="0" y="316114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One Is Committing The Same Sin</a:t>
            </a:r>
            <a:r>
              <a:rPr lang="en-US" sz="2400"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 </a:t>
            </a:r>
            <a:r>
              <a:rPr lang="en-US" sz="2400" b="1"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Whether With A Male</a:t>
            </a:r>
            <a:r>
              <a:rPr lang="en-US" sz="2400"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 </a:t>
            </a:r>
            <a:r>
              <a:rPr lang="en-US" sz="2400" b="1"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Female</a:t>
            </a:r>
            <a:r>
              <a:rPr lang="en-US" sz="2400"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 </a:t>
            </a:r>
            <a:r>
              <a:rPr lang="en-US" sz="2400" b="1"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Or</a:t>
            </a:r>
            <a:r>
              <a:rPr lang="en-US" sz="2400"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 </a:t>
            </a:r>
            <a:r>
              <a:rPr lang="en-US" sz="2400" b="1"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Beast</a:t>
            </a:r>
            <a:r>
              <a:rPr lang="en-US" sz="2400" dirty="0">
                <a:solidFill>
                  <a:schemeClr val="bg1"/>
                </a:solidFill>
                <a:latin typeface="Arial Narrow" panose="020B0606020202030204" pitchFamily="34" charset="0"/>
                <a:ea typeface="Times New Roman" panose="02020603050405020304" pitchFamily="18" charset="0"/>
                <a:cs typeface="Calibri" panose="020F0502020204030204" pitchFamily="34" charset="0"/>
              </a:rPr>
              <a:t>!</a:t>
            </a:r>
            <a:endParaRPr lang="en-US" sz="2400"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12A9787-E054-55B3-5EDB-EB7A5976BDC2}"/>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Carnal (Fleshly) Joining Is Included</a:t>
            </a:r>
            <a:endParaRPr lang="en-US" sz="2400"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
        <p:nvSpPr>
          <p:cNvPr id="17" name="Rectangle 16">
            <a:extLst>
              <a:ext uri="{FF2B5EF4-FFF2-40B4-BE49-F238E27FC236}">
                <a16:creationId xmlns:a16="http://schemas.microsoft.com/office/drawing/2014/main" id="{60C81250-BCA5-3E74-017F-16748A6C1A1D}"/>
              </a:ext>
            </a:extLst>
          </p:cNvPr>
          <p:cNvSpPr/>
          <p:nvPr/>
        </p:nvSpPr>
        <p:spPr>
          <a:xfrm>
            <a:off x="7787811" y="1527424"/>
            <a:ext cx="493154"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A97D5CA-7054-B955-9568-4D0AA1973130}"/>
              </a:ext>
            </a:extLst>
          </p:cNvPr>
          <p:cNvSpPr/>
          <p:nvPr/>
        </p:nvSpPr>
        <p:spPr>
          <a:xfrm>
            <a:off x="6399091" y="3816844"/>
            <a:ext cx="474320"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7038FD4-EC55-4E1B-F19F-DECD77F9D88C}"/>
              </a:ext>
            </a:extLst>
          </p:cNvPr>
          <p:cNvSpPr/>
          <p:nvPr/>
        </p:nvSpPr>
        <p:spPr>
          <a:xfrm>
            <a:off x="3099375" y="3804860"/>
            <a:ext cx="743161"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E23D4900-0B9F-D7F2-3434-E5C99556109F}"/>
              </a:ext>
            </a:extLst>
          </p:cNvPr>
          <p:cNvSpPr txBox="1"/>
          <p:nvPr/>
        </p:nvSpPr>
        <p:spPr>
          <a:xfrm>
            <a:off x="-2873" y="1485163"/>
            <a:ext cx="9144000" cy="1569660"/>
          </a:xfrm>
          <a:prstGeom prst="rect">
            <a:avLst/>
          </a:prstGeom>
          <a:noFill/>
        </p:spPr>
        <p:txBody>
          <a:bodyPr wrap="square" rtlCol="0">
            <a:spAutoFit/>
          </a:bodyPr>
          <a:lstStyle/>
          <a:p>
            <a:pPr algn="just"/>
            <a:r>
              <a:rPr lang="en-US" sz="2350" b="1" u="sng" dirty="0">
                <a:latin typeface="Arial Narrow" panose="020B0606020202030204" pitchFamily="34" charset="0"/>
              </a:rPr>
              <a:t>Lev. 18:22-23</a:t>
            </a:r>
            <a:r>
              <a:rPr lang="en-US" sz="2350" dirty="0">
                <a:latin typeface="Arial Narrow" panose="020B0606020202030204" pitchFamily="34" charset="0"/>
              </a:rPr>
              <a:t>, “</a:t>
            </a:r>
            <a:r>
              <a:rPr lang="en-US" sz="2350" b="1" dirty="0">
                <a:latin typeface="Arial Narrow" panose="020B0606020202030204" pitchFamily="34" charset="0"/>
              </a:rPr>
              <a:t>THOU</a:t>
            </a:r>
            <a:r>
              <a:rPr lang="en-US" sz="2350" dirty="0">
                <a:latin typeface="Arial Narrow" panose="020B0606020202030204" pitchFamily="34" charset="0"/>
              </a:rPr>
              <a:t> </a:t>
            </a:r>
            <a:r>
              <a:rPr lang="en-US" sz="2350" b="1" dirty="0">
                <a:latin typeface="Arial Narrow" panose="020B0606020202030204" pitchFamily="34" charset="0"/>
              </a:rPr>
              <a:t>SHALT NOT </a:t>
            </a:r>
            <a:r>
              <a:rPr lang="en-US" sz="2350" b="1" u="sng" dirty="0">
                <a:solidFill>
                  <a:srgbClr val="C00000"/>
                </a:solidFill>
                <a:latin typeface="Arial Narrow" panose="020B0606020202030204" pitchFamily="34" charset="0"/>
              </a:rPr>
              <a:t>LIE WITH</a:t>
            </a:r>
            <a:r>
              <a:rPr lang="en-US" sz="2350" b="1" dirty="0">
                <a:solidFill>
                  <a:srgbClr val="C00000"/>
                </a:solidFill>
                <a:latin typeface="Arial Narrow" panose="020B0606020202030204" pitchFamily="34" charset="0"/>
              </a:rPr>
              <a:t> </a:t>
            </a:r>
            <a:r>
              <a:rPr lang="en-US" sz="2350" b="1" dirty="0">
                <a:latin typeface="Arial Narrow" panose="020B0606020202030204" pitchFamily="34" charset="0"/>
              </a:rPr>
              <a:t>MANKIND</a:t>
            </a:r>
            <a:r>
              <a:rPr lang="en-US" sz="2350" dirty="0">
                <a:latin typeface="Arial Narrow" panose="020B0606020202030204" pitchFamily="34" charset="0"/>
              </a:rPr>
              <a:t>, </a:t>
            </a:r>
            <a:r>
              <a:rPr lang="en-US" sz="2350" b="1" dirty="0">
                <a:latin typeface="Arial Narrow" panose="020B0606020202030204" pitchFamily="34" charset="0"/>
              </a:rPr>
              <a:t>AS </a:t>
            </a:r>
            <a:r>
              <a:rPr lang="en-US" sz="2350" b="1" u="sng" dirty="0">
                <a:solidFill>
                  <a:srgbClr val="C00000"/>
                </a:solidFill>
                <a:latin typeface="Arial Narrow" panose="020B0606020202030204" pitchFamily="34" charset="0"/>
              </a:rPr>
              <a:t>WITH</a:t>
            </a:r>
            <a:r>
              <a:rPr lang="en-US" sz="2350" b="1" dirty="0">
                <a:latin typeface="Arial Narrow" panose="020B0606020202030204" pitchFamily="34" charset="0"/>
              </a:rPr>
              <a:t> </a:t>
            </a:r>
            <a:r>
              <a:rPr lang="en-US" sz="2350" b="1" u="sng" dirty="0">
                <a:latin typeface="Arial Narrow" panose="020B0606020202030204" pitchFamily="34" charset="0"/>
              </a:rPr>
              <a:t>WOMANKIND</a:t>
            </a:r>
            <a:r>
              <a:rPr lang="en-US" sz="2350" dirty="0">
                <a:latin typeface="Arial Narrow" panose="020B0606020202030204" pitchFamily="34" charset="0"/>
              </a:rPr>
              <a:t>: it is abomination. 23 </a:t>
            </a:r>
            <a:r>
              <a:rPr lang="en-US" sz="2350" b="1" dirty="0">
                <a:latin typeface="Arial Narrow" panose="020B0606020202030204" pitchFamily="34" charset="0"/>
              </a:rPr>
              <a:t>NEITHER SHALT THOU </a:t>
            </a:r>
            <a:r>
              <a:rPr lang="en-US" sz="2350" b="1" u="sng" dirty="0">
                <a:solidFill>
                  <a:srgbClr val="C00000"/>
                </a:solidFill>
                <a:latin typeface="Arial Narrow" panose="020B0606020202030204" pitchFamily="34" charset="0"/>
              </a:rPr>
              <a:t>LIE WITH</a:t>
            </a:r>
            <a:r>
              <a:rPr lang="en-US" sz="2350" b="1" dirty="0">
                <a:solidFill>
                  <a:srgbClr val="C00000"/>
                </a:solidFill>
                <a:latin typeface="Arial Narrow" panose="020B0606020202030204" pitchFamily="34" charset="0"/>
              </a:rPr>
              <a:t> </a:t>
            </a:r>
            <a:r>
              <a:rPr lang="en-US" sz="2350" b="1" dirty="0">
                <a:latin typeface="Arial Narrow" panose="020B0606020202030204" pitchFamily="34" charset="0"/>
              </a:rPr>
              <a:t>ANY BEAST </a:t>
            </a:r>
            <a:r>
              <a:rPr lang="en-US" sz="2350" dirty="0">
                <a:latin typeface="Arial Narrow" panose="020B0606020202030204" pitchFamily="34" charset="0"/>
              </a:rPr>
              <a:t>to defile thyself therewith: </a:t>
            </a:r>
            <a:r>
              <a:rPr lang="en-US" sz="2350" b="1" dirty="0">
                <a:latin typeface="Arial Narrow" panose="020B0606020202030204" pitchFamily="34" charset="0"/>
              </a:rPr>
              <a:t>NEITHER SHALL ANY WOMAN STAND BEFORE A BEAST TO </a:t>
            </a:r>
            <a:r>
              <a:rPr lang="en-US" sz="2350" b="1" u="sng" dirty="0">
                <a:solidFill>
                  <a:srgbClr val="C00000"/>
                </a:solidFill>
                <a:latin typeface="Arial Narrow" panose="020B0606020202030204" pitchFamily="34" charset="0"/>
              </a:rPr>
              <a:t>LIE</a:t>
            </a:r>
            <a:r>
              <a:rPr lang="en-US" sz="2350" b="1" dirty="0">
                <a:latin typeface="Arial Narrow" panose="020B0606020202030204" pitchFamily="34" charset="0"/>
              </a:rPr>
              <a:t> DOWN THERETO</a:t>
            </a:r>
            <a:r>
              <a:rPr lang="en-US" sz="2350" dirty="0">
                <a:latin typeface="Arial Narrow" panose="020B0606020202030204" pitchFamily="34" charset="0"/>
              </a:rPr>
              <a:t>: it is confusion.”  </a:t>
            </a:r>
            <a:r>
              <a:rPr lang="en-US" sz="2350" b="1" u="sng" dirty="0">
                <a:latin typeface="Arial Narrow" panose="020B0606020202030204" pitchFamily="34" charset="0"/>
              </a:rPr>
              <a:t>Cf. Rom. 1:21-28</a:t>
            </a:r>
          </a:p>
        </p:txBody>
      </p:sp>
      <p:sp>
        <p:nvSpPr>
          <p:cNvPr id="23" name="Rectangle 22">
            <a:extLst>
              <a:ext uri="{FF2B5EF4-FFF2-40B4-BE49-F238E27FC236}">
                <a16:creationId xmlns:a16="http://schemas.microsoft.com/office/drawing/2014/main" id="{6E9271D1-306F-6295-7B4C-D6A8B980F128}"/>
              </a:ext>
            </a:extLst>
          </p:cNvPr>
          <p:cNvSpPr/>
          <p:nvPr/>
        </p:nvSpPr>
        <p:spPr>
          <a:xfrm>
            <a:off x="4537760" y="5274059"/>
            <a:ext cx="558223"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peech Bubble: Rectangle 15">
            <a:extLst>
              <a:ext uri="{FF2B5EF4-FFF2-40B4-BE49-F238E27FC236}">
                <a16:creationId xmlns:a16="http://schemas.microsoft.com/office/drawing/2014/main" id="{0D0262D8-4912-5B33-DCD8-31FF460E00FB}"/>
              </a:ext>
            </a:extLst>
          </p:cNvPr>
          <p:cNvSpPr/>
          <p:nvPr/>
        </p:nvSpPr>
        <p:spPr>
          <a:xfrm>
            <a:off x="-1710" y="3657596"/>
            <a:ext cx="9145710" cy="3222323"/>
          </a:xfrm>
          <a:prstGeom prst="wedgeRectCallout">
            <a:avLst>
              <a:gd name="adj1" fmla="val -27029"/>
              <a:gd name="adj2" fmla="val -57347"/>
            </a:avLst>
          </a:prstGeom>
          <a:noFill/>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sz="2400" b="1" u="sng"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Lev. 20:13-16</a:t>
            </a:r>
            <a:r>
              <a:rPr lang="en-US" sz="24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a:t>
            </a:r>
            <a:r>
              <a:rPr lang="en-US" sz="2400" b="1"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IF A MAN ALSO </a:t>
            </a:r>
            <a:r>
              <a:rPr lang="en-US" sz="2400" b="1" u="sng" dirty="0">
                <a:solidFill>
                  <a:srgbClr val="C00000"/>
                </a:solidFill>
                <a:latin typeface="Arial Narrow" panose="020B0606020202030204" pitchFamily="34" charset="0"/>
                <a:ea typeface="Times New Roman" panose="02020603050405020304" pitchFamily="18" charset="0"/>
                <a:cs typeface="Calibri" panose="020F0502020204030204" pitchFamily="34" charset="0"/>
              </a:rPr>
              <a:t>LIE WITH</a:t>
            </a:r>
            <a:r>
              <a:rPr lang="en-US" sz="2400" b="1" dirty="0">
                <a:solidFill>
                  <a:srgbClr val="C00000"/>
                </a:solidFill>
                <a:latin typeface="Arial Narrow" panose="020B0606020202030204" pitchFamily="34" charset="0"/>
                <a:ea typeface="Times New Roman" panose="02020603050405020304" pitchFamily="18" charset="0"/>
                <a:cs typeface="Calibri" panose="020F0502020204030204" pitchFamily="34" charset="0"/>
              </a:rPr>
              <a:t> </a:t>
            </a:r>
            <a:r>
              <a:rPr lang="en-US" sz="2400" b="1"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MANKIND</a:t>
            </a:r>
            <a:r>
              <a:rPr lang="en-US" sz="24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a:t>
            </a:r>
            <a:r>
              <a:rPr lang="en-US" sz="2400" b="1"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AS HE </a:t>
            </a:r>
            <a:r>
              <a:rPr lang="en-US" sz="2400" b="1" u="sng" dirty="0">
                <a:solidFill>
                  <a:srgbClr val="C00000"/>
                </a:solidFill>
                <a:latin typeface="Arial Narrow" panose="020B0606020202030204" pitchFamily="34" charset="0"/>
                <a:ea typeface="Times New Roman" panose="02020603050405020304" pitchFamily="18" charset="0"/>
                <a:cs typeface="Calibri" panose="020F0502020204030204" pitchFamily="34" charset="0"/>
              </a:rPr>
              <a:t>LIETH WITH</a:t>
            </a:r>
            <a:r>
              <a:rPr lang="en-US" sz="2400" b="1"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A WOMAN</a:t>
            </a:r>
            <a:r>
              <a:rPr lang="en-US" sz="24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both of them have committed an abomination: </a:t>
            </a:r>
            <a:r>
              <a:rPr lang="en-US" sz="2400" b="1"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they shall surely be put to death</a:t>
            </a:r>
            <a:r>
              <a:rPr lang="en-US" sz="24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their blood shall be upon them. 14 And if a man take </a:t>
            </a:r>
            <a:r>
              <a:rPr lang="en-US" sz="2400" b="1"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A Wife And Her Mother</a:t>
            </a:r>
            <a:r>
              <a:rPr lang="en-US" sz="24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it is wickedness: they shall be burnt with fire, both he and they; that there be no wickedness among you. 15 </a:t>
            </a:r>
            <a:r>
              <a:rPr lang="en-US" sz="2400" b="1"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AND</a:t>
            </a:r>
            <a:r>
              <a:rPr lang="en-US" sz="24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a:t>
            </a:r>
            <a:r>
              <a:rPr lang="en-US" sz="2400" b="1"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IF A MAN </a:t>
            </a:r>
            <a:r>
              <a:rPr lang="en-US" sz="2400" b="1" u="sng" dirty="0">
                <a:solidFill>
                  <a:srgbClr val="C00000"/>
                </a:solidFill>
                <a:latin typeface="Arial Narrow" panose="020B0606020202030204" pitchFamily="34" charset="0"/>
                <a:ea typeface="Times New Roman" panose="02020603050405020304" pitchFamily="18" charset="0"/>
                <a:cs typeface="Calibri" panose="020F0502020204030204" pitchFamily="34" charset="0"/>
              </a:rPr>
              <a:t>LIE WITH</a:t>
            </a:r>
            <a:r>
              <a:rPr lang="en-US" sz="2400" b="1" dirty="0">
                <a:solidFill>
                  <a:srgbClr val="C00000"/>
                </a:solidFill>
                <a:latin typeface="Arial Narrow" panose="020B0606020202030204" pitchFamily="34" charset="0"/>
                <a:ea typeface="Times New Roman" panose="02020603050405020304" pitchFamily="18" charset="0"/>
                <a:cs typeface="Calibri" panose="020F0502020204030204" pitchFamily="34" charset="0"/>
              </a:rPr>
              <a:t> </a:t>
            </a:r>
            <a:r>
              <a:rPr lang="en-US" sz="2400" b="1"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A BEAST</a:t>
            </a:r>
            <a:r>
              <a:rPr lang="en-US" sz="24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he shall surely be put to death: and ye shall slay the beast. 16 And if a woman approach unto any beast, and </a:t>
            </a:r>
            <a:r>
              <a:rPr lang="en-US" sz="2400" b="1" u="sng" dirty="0">
                <a:solidFill>
                  <a:srgbClr val="C00000"/>
                </a:solidFill>
                <a:latin typeface="Arial Narrow" panose="020B0606020202030204" pitchFamily="34" charset="0"/>
                <a:ea typeface="Times New Roman" panose="02020603050405020304" pitchFamily="18" charset="0"/>
                <a:cs typeface="Calibri" panose="020F0502020204030204" pitchFamily="34" charset="0"/>
              </a:rPr>
              <a:t>LIE</a:t>
            </a:r>
            <a:r>
              <a:rPr lang="en-US" sz="24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down thereto, thou shalt kill the woman, and the beast:</a:t>
            </a:r>
            <a:r>
              <a:rPr lang="en-US" sz="20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a:t>
            </a:r>
            <a:r>
              <a:rPr lang="en-US" sz="24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they shall surely be put to death;</a:t>
            </a:r>
            <a:r>
              <a:rPr lang="en-US" sz="20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a:t>
            </a:r>
            <a:r>
              <a:rPr lang="en-US" sz="2400"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their blood shall be upon them.” </a:t>
            </a:r>
            <a:r>
              <a:rPr lang="en-US" sz="2400" b="1" u="sng"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v.</a:t>
            </a:r>
            <a:r>
              <a:rPr lang="en-US" sz="2000" b="1" u="sng"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 </a:t>
            </a:r>
            <a:r>
              <a:rPr lang="en-US" sz="2400" b="1" u="sng" dirty="0">
                <a:solidFill>
                  <a:schemeClr val="tx1"/>
                </a:solidFill>
                <a:latin typeface="Arial Narrow" panose="020B0606020202030204" pitchFamily="34" charset="0"/>
                <a:ea typeface="Times New Roman" panose="02020603050405020304" pitchFamily="18" charset="0"/>
                <a:cs typeface="Calibri" panose="020F0502020204030204" pitchFamily="34" charset="0"/>
              </a:rPr>
              <a:t>11</a:t>
            </a:r>
            <a:endParaRPr lang="en-US" sz="2400" b="1" u="sng"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296852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Effect transition="in" filter="fade">
                                      <p:cBhvr>
                                        <p:cTn id="27" dur="500"/>
                                        <p:tgtEl>
                                          <p:spTgt spid="1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 calcmode="lin" valueType="num">
                                      <p:cBhvr>
                                        <p:cTn id="30" dur="500" fill="hold"/>
                                        <p:tgtEl>
                                          <p:spTgt spid="20"/>
                                        </p:tgtEl>
                                        <p:attrNameLst>
                                          <p:attrName>ppt_w</p:attrName>
                                        </p:attrNameLst>
                                      </p:cBhvr>
                                      <p:tavLst>
                                        <p:tav tm="0">
                                          <p:val>
                                            <p:fltVal val="0"/>
                                          </p:val>
                                        </p:tav>
                                        <p:tav tm="100000">
                                          <p:val>
                                            <p:strVal val="#ppt_w"/>
                                          </p:val>
                                        </p:tav>
                                      </p:tavLst>
                                    </p:anim>
                                    <p:anim calcmode="lin" valueType="num">
                                      <p:cBhvr>
                                        <p:cTn id="31" dur="500" fill="hold"/>
                                        <p:tgtEl>
                                          <p:spTgt spid="20"/>
                                        </p:tgtEl>
                                        <p:attrNameLst>
                                          <p:attrName>ppt_h</p:attrName>
                                        </p:attrNameLst>
                                      </p:cBhvr>
                                      <p:tavLst>
                                        <p:tav tm="0">
                                          <p:val>
                                            <p:fltVal val="0"/>
                                          </p:val>
                                        </p:tav>
                                        <p:tav tm="100000">
                                          <p:val>
                                            <p:strVal val="#ppt_h"/>
                                          </p:val>
                                        </p:tav>
                                      </p:tavLst>
                                    </p:anim>
                                    <p:animEffect transition="in" filter="fade">
                                      <p:cBhvr>
                                        <p:cTn id="32" dur="500"/>
                                        <p:tgtEl>
                                          <p:spTgt spid="2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p:cTn id="35" dur="500" fill="hold"/>
                                        <p:tgtEl>
                                          <p:spTgt spid="22"/>
                                        </p:tgtEl>
                                        <p:attrNameLst>
                                          <p:attrName>ppt_w</p:attrName>
                                        </p:attrNameLst>
                                      </p:cBhvr>
                                      <p:tavLst>
                                        <p:tav tm="0">
                                          <p:val>
                                            <p:fltVal val="0"/>
                                          </p:val>
                                        </p:tav>
                                        <p:tav tm="100000">
                                          <p:val>
                                            <p:strVal val="#ppt_w"/>
                                          </p:val>
                                        </p:tav>
                                      </p:tavLst>
                                    </p:anim>
                                    <p:anim calcmode="lin" valueType="num">
                                      <p:cBhvr>
                                        <p:cTn id="36" dur="500" fill="hold"/>
                                        <p:tgtEl>
                                          <p:spTgt spid="22"/>
                                        </p:tgtEl>
                                        <p:attrNameLst>
                                          <p:attrName>ppt_h</p:attrName>
                                        </p:attrNameLst>
                                      </p:cBhvr>
                                      <p:tavLst>
                                        <p:tav tm="0">
                                          <p:val>
                                            <p:fltVal val="0"/>
                                          </p:val>
                                        </p:tav>
                                        <p:tav tm="100000">
                                          <p:val>
                                            <p:strVal val="#ppt_h"/>
                                          </p:val>
                                        </p:tav>
                                      </p:tavLst>
                                    </p:anim>
                                    <p:animEffect transition="in" filter="fade">
                                      <p:cBhvr>
                                        <p:cTn id="37" dur="500"/>
                                        <p:tgtEl>
                                          <p:spTgt spid="22"/>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ppt_w</p:attrName>
                                        </p:attrNameLst>
                                      </p:cBhvr>
                                      <p:tavLst>
                                        <p:tav tm="0">
                                          <p:val>
                                            <p:fltVal val="0"/>
                                          </p:val>
                                        </p:tav>
                                        <p:tav tm="100000">
                                          <p:val>
                                            <p:strVal val="#ppt_w"/>
                                          </p:val>
                                        </p:tav>
                                      </p:tavLst>
                                    </p:anim>
                                    <p:anim calcmode="lin" valueType="num">
                                      <p:cBhvr>
                                        <p:cTn id="41" dur="500" fill="hold"/>
                                        <p:tgtEl>
                                          <p:spTgt spid="23"/>
                                        </p:tgtEl>
                                        <p:attrNameLst>
                                          <p:attrName>ppt_h</p:attrName>
                                        </p:attrNameLst>
                                      </p:cBhvr>
                                      <p:tavLst>
                                        <p:tav tm="0">
                                          <p:val>
                                            <p:fltVal val="0"/>
                                          </p:val>
                                        </p:tav>
                                        <p:tav tm="100000">
                                          <p:val>
                                            <p:strVal val="#ppt_h"/>
                                          </p:val>
                                        </p:tav>
                                      </p:tavLst>
                                    </p:anim>
                                    <p:animEffect transition="in" filter="fade">
                                      <p:cBhvr>
                                        <p:cTn id="4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20" grpId="0" animBg="1"/>
      <p:bldP spid="22" grpId="0" animBg="1"/>
      <p:bldP spid="21" grpId="0"/>
      <p:bldP spid="23" grpId="0" animBg="1"/>
      <p:bldP spid="1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A5C726D-F44F-0CF3-726D-434573FED319}"/>
              </a:ext>
            </a:extLst>
          </p:cNvPr>
          <p:cNvSpPr txBox="1"/>
          <p:nvPr/>
        </p:nvSpPr>
        <p:spPr>
          <a:xfrm>
            <a:off x="0" y="731258"/>
            <a:ext cx="9137014" cy="830997"/>
          </a:xfrm>
          <a:prstGeom prst="rect">
            <a:avLst/>
          </a:prstGeom>
          <a:solidFill>
            <a:schemeClr val="bg1">
              <a:lumMod val="75000"/>
            </a:schemeClr>
          </a:solidFill>
          <a:effectLst>
            <a:softEdge rad="63500"/>
          </a:effectLst>
        </p:spPr>
        <p:txBody>
          <a:bodyPr wrap="square" rtlCol="0">
            <a:spAutoFit/>
          </a:bodyPr>
          <a:lstStyle/>
          <a:p>
            <a:pPr algn="ctr"/>
            <a:r>
              <a:rPr lang="en-US" sz="2400" dirty="0">
                <a:latin typeface="Arial Narrow" panose="020B0606020202030204" pitchFamily="34" charset="0"/>
              </a:rPr>
              <a:t>Consider </a:t>
            </a:r>
            <a:r>
              <a:rPr lang="en-US" sz="2400" i="1" dirty="0">
                <a:latin typeface="Arial Narrow" panose="020B0606020202030204" pitchFamily="34" charset="0"/>
              </a:rPr>
              <a:t>“</a:t>
            </a:r>
            <a:r>
              <a:rPr lang="en-US" sz="2400" b="1" i="1" dirty="0">
                <a:latin typeface="Arial Narrow" panose="020B0606020202030204" pitchFamily="34" charset="0"/>
              </a:rPr>
              <a:t>The Very Act</a:t>
            </a:r>
            <a:r>
              <a:rPr lang="en-US" sz="2400" i="1" dirty="0">
                <a:latin typeface="Arial Narrow" panose="020B0606020202030204" pitchFamily="34" charset="0"/>
              </a:rPr>
              <a:t>”</a:t>
            </a:r>
            <a:r>
              <a:rPr lang="en-US" sz="2400" dirty="0">
                <a:latin typeface="Arial Narrow" panose="020B0606020202030204" pitchFamily="34" charset="0"/>
              </a:rPr>
              <a:t> Of Adultery (Cf. Jn. 8:4); </a:t>
            </a:r>
            <a:r>
              <a:rPr lang="en-US" sz="2400" u="sng" dirty="0">
                <a:latin typeface="Arial Narrow" panose="020B0606020202030204" pitchFamily="34" charset="0"/>
              </a:rPr>
              <a:t>Sin No. 7</a:t>
            </a:r>
            <a:br>
              <a:rPr lang="en-US" sz="2400" u="sng" dirty="0">
                <a:latin typeface="Arial Narrow" panose="020B0606020202030204" pitchFamily="34" charset="0"/>
              </a:rPr>
            </a:br>
            <a:r>
              <a:rPr lang="en-US" sz="2400" dirty="0">
                <a:latin typeface="Arial Narrow" panose="020B0606020202030204" pitchFamily="34" charset="0"/>
              </a:rPr>
              <a:t> </a:t>
            </a:r>
            <a:r>
              <a:rPr lang="en-US" sz="2400" u="sng" dirty="0">
                <a:latin typeface="Arial Narrow" panose="020B0606020202030204" pitchFamily="34" charset="0"/>
              </a:rPr>
              <a:t>Vs</a:t>
            </a:r>
            <a:r>
              <a:rPr lang="en-US" sz="2400" dirty="0">
                <a:latin typeface="Arial Narrow" panose="020B0606020202030204" pitchFamily="34" charset="0"/>
              </a:rPr>
              <a:t>. </a:t>
            </a:r>
            <a:r>
              <a:rPr lang="en-US" sz="2400" b="1" dirty="0">
                <a:latin typeface="Arial Narrow" panose="020B0606020202030204" pitchFamily="34" charset="0"/>
              </a:rPr>
              <a:t>Coveting </a:t>
            </a:r>
            <a:r>
              <a:rPr lang="en-US" sz="2400" b="1" i="1" dirty="0">
                <a:latin typeface="Arial Narrow" panose="020B0606020202030204" pitchFamily="34" charset="0"/>
              </a:rPr>
              <a:t>In The Heart </a:t>
            </a:r>
            <a:r>
              <a:rPr lang="en-US" sz="2400" dirty="0">
                <a:latin typeface="Arial Narrow" panose="020B0606020202030204" pitchFamily="34" charset="0"/>
              </a:rPr>
              <a:t>(Sinful Desiring); </a:t>
            </a:r>
            <a:r>
              <a:rPr lang="en-US" sz="2400" u="sng" dirty="0">
                <a:latin typeface="Arial Narrow" panose="020B0606020202030204" pitchFamily="34" charset="0"/>
              </a:rPr>
              <a:t>Sin No. 10</a:t>
            </a:r>
          </a:p>
        </p:txBody>
      </p:sp>
      <p:sp>
        <p:nvSpPr>
          <p:cNvPr id="8" name="TextBox 7">
            <a:extLst>
              <a:ext uri="{FF2B5EF4-FFF2-40B4-BE49-F238E27FC236}">
                <a16:creationId xmlns:a16="http://schemas.microsoft.com/office/drawing/2014/main" id="{9C828411-D6F4-0F05-D35C-3A75548293B8}"/>
              </a:ext>
            </a:extLst>
          </p:cNvPr>
          <p:cNvSpPr txBox="1"/>
          <p:nvPr/>
        </p:nvSpPr>
        <p:spPr>
          <a:xfrm>
            <a:off x="9787" y="1528549"/>
            <a:ext cx="4572000" cy="4678204"/>
          </a:xfrm>
          <a:prstGeom prst="rect">
            <a:avLst/>
          </a:prstGeom>
          <a:solidFill>
            <a:schemeClr val="bg2"/>
          </a:solidFill>
          <a:effectLst>
            <a:softEdge rad="63500"/>
          </a:effectLst>
        </p:spPr>
        <p:txBody>
          <a:bodyPr wrap="square" rtlCol="0">
            <a:spAutoFit/>
          </a:bodyPr>
          <a:lstStyle/>
          <a:p>
            <a:r>
              <a:rPr lang="en-US" sz="2400" b="1" u="sng" dirty="0">
                <a:latin typeface="Arial Narrow" panose="020B0606020202030204" pitchFamily="34" charset="0"/>
              </a:rPr>
              <a:t>Ex 20:14</a:t>
            </a:r>
            <a:r>
              <a:rPr lang="en-US" sz="2400" dirty="0">
                <a:latin typeface="Arial Narrow" panose="020B0606020202030204" pitchFamily="34" charset="0"/>
              </a:rPr>
              <a:t>, “</a:t>
            </a:r>
            <a:r>
              <a:rPr lang="en-US" sz="2400" b="1" dirty="0">
                <a:solidFill>
                  <a:srgbClr val="C00000"/>
                </a:solidFill>
                <a:latin typeface="Arial Narrow" panose="020B0606020202030204" pitchFamily="34" charset="0"/>
              </a:rPr>
              <a:t>THOU SHALT NOT COMMIT ADULTERY</a:t>
            </a:r>
            <a:r>
              <a:rPr lang="en-US" sz="2400" dirty="0">
                <a:latin typeface="Arial Narrow" panose="020B0606020202030204" pitchFamily="34" charset="0"/>
              </a:rPr>
              <a:t>.”</a:t>
            </a:r>
          </a:p>
          <a:p>
            <a:endParaRPr lang="en-US" sz="1600" dirty="0">
              <a:latin typeface="Arial Narrow" panose="020B0606020202030204" pitchFamily="34" charset="0"/>
            </a:endParaRPr>
          </a:p>
          <a:p>
            <a:r>
              <a:rPr lang="en-US" sz="2400" dirty="0">
                <a:latin typeface="Arial Narrow" panose="020B0606020202030204" pitchFamily="34" charset="0"/>
              </a:rPr>
              <a:t>15 </a:t>
            </a:r>
            <a:r>
              <a:rPr lang="en-US" sz="2400" b="1" dirty="0">
                <a:latin typeface="Arial Narrow" panose="020B0606020202030204" pitchFamily="34" charset="0"/>
              </a:rPr>
              <a:t>THOU </a:t>
            </a:r>
            <a:r>
              <a:rPr lang="en-US" sz="2400" b="1" u="sng" dirty="0">
                <a:latin typeface="Arial Narrow" panose="020B0606020202030204" pitchFamily="34" charset="0"/>
              </a:rPr>
              <a:t>SHALT NOT STEAL</a:t>
            </a:r>
            <a:r>
              <a:rPr lang="en-US" sz="2400" dirty="0">
                <a:latin typeface="Arial Narrow" panose="020B0606020202030204" pitchFamily="34" charset="0"/>
              </a:rPr>
              <a:t>.</a:t>
            </a:r>
          </a:p>
          <a:p>
            <a:r>
              <a:rPr lang="en-US" sz="1600" dirty="0">
                <a:latin typeface="Arial Narrow" panose="020B0606020202030204" pitchFamily="34" charset="0"/>
              </a:rPr>
              <a:t> </a:t>
            </a:r>
            <a:endParaRPr lang="en-US" sz="2400" dirty="0">
              <a:latin typeface="Arial Narrow" panose="020B0606020202030204" pitchFamily="34" charset="0"/>
            </a:endParaRPr>
          </a:p>
          <a:p>
            <a:r>
              <a:rPr lang="en-US" sz="2400" dirty="0">
                <a:latin typeface="Arial Narrow" panose="020B0606020202030204" pitchFamily="34" charset="0"/>
              </a:rPr>
              <a:t>16 </a:t>
            </a:r>
            <a:r>
              <a:rPr lang="en-US" sz="2400" b="1" dirty="0">
                <a:latin typeface="Arial Narrow" panose="020B0606020202030204" pitchFamily="34" charset="0"/>
              </a:rPr>
              <a:t>THOU </a:t>
            </a:r>
            <a:r>
              <a:rPr lang="en-US" sz="2400" b="1" u="sng" dirty="0">
                <a:latin typeface="Arial Narrow" panose="020B0606020202030204" pitchFamily="34" charset="0"/>
              </a:rPr>
              <a:t>SHALT NOT BEAR FALSE WITNESS</a:t>
            </a:r>
            <a:r>
              <a:rPr lang="en-US" sz="2400" b="1" dirty="0">
                <a:latin typeface="Arial Narrow" panose="020B0606020202030204" pitchFamily="34" charset="0"/>
              </a:rPr>
              <a:t> </a:t>
            </a:r>
            <a:r>
              <a:rPr lang="en-US" sz="2400" dirty="0">
                <a:latin typeface="Arial Narrow" panose="020B0606020202030204" pitchFamily="34" charset="0"/>
              </a:rPr>
              <a:t>against thy neighbour.</a:t>
            </a:r>
          </a:p>
          <a:p>
            <a:r>
              <a:rPr lang="en-US" sz="1600" dirty="0">
                <a:latin typeface="Arial Narrow" panose="020B0606020202030204" pitchFamily="34" charset="0"/>
              </a:rPr>
              <a:t> </a:t>
            </a:r>
            <a:endParaRPr lang="en-US" sz="2400" dirty="0">
              <a:latin typeface="Arial Narrow" panose="020B0606020202030204" pitchFamily="34" charset="0"/>
            </a:endParaRPr>
          </a:p>
          <a:p>
            <a:r>
              <a:rPr lang="en-US" sz="2400" dirty="0">
                <a:latin typeface="Arial Narrow" panose="020B0606020202030204" pitchFamily="34" charset="0"/>
              </a:rPr>
              <a:t>17 </a:t>
            </a:r>
            <a:r>
              <a:rPr lang="en-US" sz="2400" b="1" dirty="0">
                <a:latin typeface="Arial Narrow" panose="020B0606020202030204" pitchFamily="34" charset="0"/>
              </a:rPr>
              <a:t>THOU SHALT NOT </a:t>
            </a:r>
            <a:r>
              <a:rPr lang="en-US" sz="2400" b="1" dirty="0">
                <a:solidFill>
                  <a:srgbClr val="C00000"/>
                </a:solidFill>
                <a:latin typeface="Arial Narrow" panose="020B0606020202030204" pitchFamily="34" charset="0"/>
              </a:rPr>
              <a:t>COVET</a:t>
            </a:r>
            <a:r>
              <a:rPr lang="en-US" sz="2400" b="1" dirty="0">
                <a:latin typeface="Arial Narrow" panose="020B0606020202030204" pitchFamily="34" charset="0"/>
              </a:rPr>
              <a:t> </a:t>
            </a:r>
            <a:r>
              <a:rPr lang="en-US" sz="2400" dirty="0">
                <a:latin typeface="Arial Narrow" panose="020B0606020202030204" pitchFamily="34" charset="0"/>
              </a:rPr>
              <a:t>thy </a:t>
            </a:r>
            <a:r>
              <a:rPr lang="en-US" sz="2400" dirty="0" err="1">
                <a:latin typeface="Arial Narrow" panose="020B0606020202030204" pitchFamily="34" charset="0"/>
              </a:rPr>
              <a:t>neighbour’s</a:t>
            </a:r>
            <a:r>
              <a:rPr lang="en-US" sz="2400" dirty="0">
                <a:latin typeface="Arial Narrow" panose="020B0606020202030204" pitchFamily="34" charset="0"/>
              </a:rPr>
              <a:t> house, </a:t>
            </a:r>
            <a:r>
              <a:rPr lang="en-US" sz="2400" b="1" dirty="0">
                <a:latin typeface="Arial Narrow" panose="020B0606020202030204" pitchFamily="34" charset="0"/>
              </a:rPr>
              <a:t>THOU SHALT NOT</a:t>
            </a:r>
            <a:r>
              <a:rPr lang="en-US" sz="2400" b="1" dirty="0">
                <a:solidFill>
                  <a:srgbClr val="C00000"/>
                </a:solidFill>
                <a:latin typeface="Arial Narrow" panose="020B0606020202030204" pitchFamily="34" charset="0"/>
              </a:rPr>
              <a:t> COVET THY NEIGHBOUR’S WIFE</a:t>
            </a:r>
            <a:r>
              <a:rPr lang="en-US" sz="2400" dirty="0">
                <a:latin typeface="Arial Narrow" panose="020B0606020202030204" pitchFamily="34" charset="0"/>
              </a:rPr>
              <a:t>,…nor </a:t>
            </a:r>
            <a:r>
              <a:rPr lang="en-US" sz="2400" b="1" dirty="0">
                <a:latin typeface="Arial Narrow" panose="020B0606020202030204" pitchFamily="34" charset="0"/>
              </a:rPr>
              <a:t>ANY THING THAT IS THY NEIGHBOUR’S</a:t>
            </a:r>
            <a:r>
              <a:rPr lang="en-US" sz="2400" dirty="0">
                <a:latin typeface="Arial Narrow" panose="020B0606020202030204" pitchFamily="34" charset="0"/>
              </a:rPr>
              <a:t>.”</a:t>
            </a:r>
          </a:p>
        </p:txBody>
      </p:sp>
      <p:sp>
        <p:nvSpPr>
          <p:cNvPr id="9" name="TextBox 8">
            <a:extLst>
              <a:ext uri="{FF2B5EF4-FFF2-40B4-BE49-F238E27FC236}">
                <a16:creationId xmlns:a16="http://schemas.microsoft.com/office/drawing/2014/main" id="{43BCBAF8-72C9-A9F0-C933-739201EB3272}"/>
              </a:ext>
            </a:extLst>
          </p:cNvPr>
          <p:cNvSpPr txBox="1"/>
          <p:nvPr/>
        </p:nvSpPr>
        <p:spPr>
          <a:xfrm>
            <a:off x="4574801" y="1529947"/>
            <a:ext cx="4572000" cy="5047536"/>
          </a:xfrm>
          <a:prstGeom prst="rect">
            <a:avLst/>
          </a:prstGeom>
          <a:solidFill>
            <a:schemeClr val="bg2"/>
          </a:solidFill>
          <a:effectLst>
            <a:softEdge rad="63500"/>
          </a:effectLst>
        </p:spPr>
        <p:txBody>
          <a:bodyPr wrap="square" rtlCol="0">
            <a:spAutoFit/>
          </a:bodyPr>
          <a:lstStyle/>
          <a:p>
            <a:r>
              <a:rPr lang="en-US" sz="2400" b="1" u="sng" dirty="0">
                <a:latin typeface="Arial Narrow" panose="020B0606020202030204" pitchFamily="34" charset="0"/>
              </a:rPr>
              <a:t>Deut. 5:18</a:t>
            </a:r>
            <a:r>
              <a:rPr lang="en-US" sz="2400" dirty="0">
                <a:latin typeface="Arial Narrow" panose="020B0606020202030204" pitchFamily="34" charset="0"/>
              </a:rPr>
              <a:t>, “</a:t>
            </a:r>
            <a:r>
              <a:rPr lang="en-US" sz="2400" b="1" dirty="0">
                <a:solidFill>
                  <a:srgbClr val="C00000"/>
                </a:solidFill>
                <a:latin typeface="Arial Narrow" panose="020B0606020202030204" pitchFamily="34" charset="0"/>
              </a:rPr>
              <a:t>NEITHER SHALT THOU COMMIT ADULTERY</a:t>
            </a:r>
            <a:r>
              <a:rPr lang="en-US" sz="2400" dirty="0">
                <a:latin typeface="Arial Narrow" panose="020B0606020202030204" pitchFamily="34" charset="0"/>
              </a:rPr>
              <a:t>.”</a:t>
            </a:r>
          </a:p>
          <a:p>
            <a:endParaRPr lang="en-US" sz="1600" dirty="0">
              <a:latin typeface="Arial Narrow" panose="020B0606020202030204" pitchFamily="34" charset="0"/>
            </a:endParaRPr>
          </a:p>
          <a:p>
            <a:r>
              <a:rPr lang="en-US" sz="2400" dirty="0">
                <a:latin typeface="Arial Narrow" panose="020B0606020202030204" pitchFamily="34" charset="0"/>
              </a:rPr>
              <a:t>19 </a:t>
            </a:r>
            <a:r>
              <a:rPr lang="en-US" sz="2400" b="1" dirty="0">
                <a:latin typeface="Arial Narrow" panose="020B0606020202030204" pitchFamily="34" charset="0"/>
              </a:rPr>
              <a:t>NEITHER </a:t>
            </a:r>
            <a:r>
              <a:rPr lang="en-US" sz="2400" b="1" u="sng" dirty="0">
                <a:latin typeface="Arial Narrow" panose="020B0606020202030204" pitchFamily="34" charset="0"/>
              </a:rPr>
              <a:t>SHALT THOU STEAL</a:t>
            </a:r>
            <a:r>
              <a:rPr lang="en-US" sz="2400" dirty="0">
                <a:latin typeface="Arial Narrow" panose="020B0606020202030204" pitchFamily="34" charset="0"/>
              </a:rPr>
              <a:t>.</a:t>
            </a:r>
          </a:p>
          <a:p>
            <a:endParaRPr lang="en-US" sz="1600" dirty="0">
              <a:latin typeface="Arial Narrow" panose="020B0606020202030204" pitchFamily="34" charset="0"/>
            </a:endParaRPr>
          </a:p>
          <a:p>
            <a:r>
              <a:rPr lang="en-US" sz="2400" dirty="0">
                <a:latin typeface="Arial Narrow" panose="020B0606020202030204" pitchFamily="34" charset="0"/>
              </a:rPr>
              <a:t>20 </a:t>
            </a:r>
            <a:r>
              <a:rPr lang="en-US" sz="2400" b="1" dirty="0">
                <a:latin typeface="Arial Narrow" panose="020B0606020202030204" pitchFamily="34" charset="0"/>
              </a:rPr>
              <a:t>NEITHER </a:t>
            </a:r>
            <a:r>
              <a:rPr lang="en-US" sz="2400" b="1" u="sng" dirty="0">
                <a:latin typeface="Arial Narrow" panose="020B0606020202030204" pitchFamily="34" charset="0"/>
              </a:rPr>
              <a:t>SHALT THOU BEAR FALSE WITNESS</a:t>
            </a:r>
            <a:r>
              <a:rPr lang="en-US" sz="2400" b="1" dirty="0">
                <a:latin typeface="Arial Narrow" panose="020B0606020202030204" pitchFamily="34" charset="0"/>
              </a:rPr>
              <a:t> </a:t>
            </a:r>
            <a:r>
              <a:rPr lang="en-US" sz="2400" dirty="0">
                <a:latin typeface="Arial Narrow" panose="020B0606020202030204" pitchFamily="34" charset="0"/>
              </a:rPr>
              <a:t>against thy neighbour.</a:t>
            </a:r>
          </a:p>
          <a:p>
            <a:endParaRPr lang="en-US" sz="1600" dirty="0">
              <a:latin typeface="Arial Narrow" panose="020B0606020202030204" pitchFamily="34" charset="0"/>
            </a:endParaRPr>
          </a:p>
          <a:p>
            <a:r>
              <a:rPr lang="en-US" sz="2400" dirty="0">
                <a:latin typeface="Arial Narrow" panose="020B0606020202030204" pitchFamily="34" charset="0"/>
              </a:rPr>
              <a:t>21 </a:t>
            </a:r>
            <a:r>
              <a:rPr lang="en-US" sz="2400" b="1" dirty="0">
                <a:latin typeface="Arial Narrow" panose="020B0606020202030204" pitchFamily="34" charset="0"/>
              </a:rPr>
              <a:t>NEITHER SHALT THOU </a:t>
            </a:r>
            <a:r>
              <a:rPr lang="en-US" sz="2400" b="1" dirty="0">
                <a:solidFill>
                  <a:srgbClr val="C00000"/>
                </a:solidFill>
                <a:latin typeface="Arial Narrow" panose="020B0606020202030204" pitchFamily="34" charset="0"/>
              </a:rPr>
              <a:t>DESIRE THY NEIGHBOUR’S WIFE</a:t>
            </a:r>
            <a:r>
              <a:rPr lang="en-US" sz="2400" dirty="0">
                <a:latin typeface="Arial Narrow" panose="020B0606020202030204" pitchFamily="34" charset="0"/>
              </a:rPr>
              <a:t>, </a:t>
            </a:r>
            <a:r>
              <a:rPr lang="en-US" sz="2400" b="1" dirty="0">
                <a:latin typeface="Arial Narrow" panose="020B0606020202030204" pitchFamily="34" charset="0"/>
              </a:rPr>
              <a:t>NEITHER SHALT THOU COVET</a:t>
            </a:r>
            <a:r>
              <a:rPr lang="en-US" sz="2400" b="1" dirty="0">
                <a:solidFill>
                  <a:srgbClr val="C00000"/>
                </a:solidFill>
                <a:latin typeface="Arial Narrow" panose="020B0606020202030204" pitchFamily="34" charset="0"/>
              </a:rPr>
              <a:t> </a:t>
            </a:r>
            <a:r>
              <a:rPr lang="en-US" sz="2400" b="1" dirty="0">
                <a:latin typeface="Arial Narrow" panose="020B0606020202030204" pitchFamily="34" charset="0"/>
              </a:rPr>
              <a:t>THY NEIGHBOUR’S HOUSE</a:t>
            </a:r>
            <a:r>
              <a:rPr lang="en-US" sz="2400" dirty="0">
                <a:latin typeface="Arial Narrow" panose="020B0606020202030204" pitchFamily="34" charset="0"/>
              </a:rPr>
              <a:t>,…or </a:t>
            </a:r>
            <a:r>
              <a:rPr lang="en-US" sz="2400" b="1" dirty="0">
                <a:latin typeface="Arial Narrow" panose="020B0606020202030204" pitchFamily="34" charset="0"/>
              </a:rPr>
              <a:t>ANY THING THAT IS THY NEIGHBOUR’S</a:t>
            </a:r>
            <a:r>
              <a:rPr lang="en-US" sz="2400" dirty="0">
                <a:latin typeface="Arial Narrow" panose="020B0606020202030204" pitchFamily="34" charset="0"/>
              </a:rPr>
              <a:t>.</a:t>
            </a:r>
          </a:p>
        </p:txBody>
      </p:sp>
      <p:sp>
        <p:nvSpPr>
          <p:cNvPr id="10" name="TextBox 9">
            <a:extLst>
              <a:ext uri="{FF2B5EF4-FFF2-40B4-BE49-F238E27FC236}">
                <a16:creationId xmlns:a16="http://schemas.microsoft.com/office/drawing/2014/main" id="{E277D063-3B1A-7265-777A-84D5031D71A5}"/>
              </a:ext>
            </a:extLst>
          </p:cNvPr>
          <p:cNvSpPr txBox="1"/>
          <p:nvPr/>
        </p:nvSpPr>
        <p:spPr>
          <a:xfrm>
            <a:off x="0" y="6261882"/>
            <a:ext cx="4565014" cy="461665"/>
          </a:xfrm>
          <a:prstGeom prst="rect">
            <a:avLst/>
          </a:prstGeom>
          <a:solidFill>
            <a:schemeClr val="tx1"/>
          </a:solidFill>
          <a:effectLst>
            <a:softEdge rad="63500"/>
          </a:effectLst>
        </p:spPr>
        <p:txBody>
          <a:bodyPr wrap="square" rtlCol="0">
            <a:spAutoFit/>
          </a:bodyPr>
          <a:lstStyle/>
          <a:p>
            <a:pPr algn="ctr"/>
            <a:r>
              <a:rPr lang="en-US" sz="2400" dirty="0">
                <a:solidFill>
                  <a:schemeClr val="bg1"/>
                </a:solidFill>
              </a:rPr>
              <a:t>Sin </a:t>
            </a:r>
            <a:r>
              <a:rPr lang="en-US" sz="2400" b="1" u="sng" dirty="0">
                <a:solidFill>
                  <a:schemeClr val="bg1"/>
                </a:solidFill>
              </a:rPr>
              <a:t>No. 7</a:t>
            </a:r>
            <a:r>
              <a:rPr lang="en-US" sz="2400" b="1" dirty="0">
                <a:solidFill>
                  <a:schemeClr val="bg1"/>
                </a:solidFill>
              </a:rPr>
              <a:t> </a:t>
            </a:r>
            <a:r>
              <a:rPr lang="en-US" sz="2400" dirty="0">
                <a:solidFill>
                  <a:schemeClr val="bg1"/>
                </a:solidFill>
              </a:rPr>
              <a:t>Is Not Sin </a:t>
            </a:r>
            <a:r>
              <a:rPr lang="en-US" sz="2400" b="1" u="sng" dirty="0">
                <a:solidFill>
                  <a:schemeClr val="bg1"/>
                </a:solidFill>
              </a:rPr>
              <a:t>No. 10</a:t>
            </a:r>
            <a:r>
              <a:rPr lang="en-US" sz="2400" dirty="0">
                <a:solidFill>
                  <a:schemeClr val="bg1"/>
                </a:solidFill>
              </a:rPr>
              <a:t>!</a:t>
            </a:r>
            <a:endParaRPr lang="en-US" sz="2400" b="1" u="sng" dirty="0">
              <a:solidFill>
                <a:schemeClr val="bg1"/>
              </a:solidFill>
            </a:endParaRPr>
          </a:p>
        </p:txBody>
      </p:sp>
      <p:cxnSp>
        <p:nvCxnSpPr>
          <p:cNvPr id="13" name="Straight Connector 12">
            <a:extLst>
              <a:ext uri="{FF2B5EF4-FFF2-40B4-BE49-F238E27FC236}">
                <a16:creationId xmlns:a16="http://schemas.microsoft.com/office/drawing/2014/main" id="{C003FC7A-B392-1774-8006-5E947DC23A2E}"/>
              </a:ext>
            </a:extLst>
          </p:cNvPr>
          <p:cNvCxnSpPr/>
          <p:nvPr/>
        </p:nvCxnSpPr>
        <p:spPr>
          <a:xfrm>
            <a:off x="2722420" y="4467156"/>
            <a:ext cx="810491"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AA1257E-EAA6-05AF-414E-F5AEB73D36E9}"/>
              </a:ext>
            </a:extLst>
          </p:cNvPr>
          <p:cNvCxnSpPr>
            <a:cxnSpLocks/>
          </p:cNvCxnSpPr>
          <p:nvPr/>
        </p:nvCxnSpPr>
        <p:spPr>
          <a:xfrm>
            <a:off x="7820887" y="4847807"/>
            <a:ext cx="917868"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1D04F2E-578E-2197-1F6A-682A65831C0E}"/>
              </a:ext>
            </a:extLst>
          </p:cNvPr>
          <p:cNvCxnSpPr/>
          <p:nvPr/>
        </p:nvCxnSpPr>
        <p:spPr>
          <a:xfrm>
            <a:off x="706582" y="5211609"/>
            <a:ext cx="810491"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A71E973-3ACC-646F-874A-5FF321AE6C2D}"/>
              </a:ext>
            </a:extLst>
          </p:cNvPr>
          <p:cNvCxnSpPr>
            <a:cxnSpLocks/>
          </p:cNvCxnSpPr>
          <p:nvPr/>
        </p:nvCxnSpPr>
        <p:spPr>
          <a:xfrm>
            <a:off x="6369627" y="5571946"/>
            <a:ext cx="81742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B15C733D-DB37-2C99-B51C-545AB2AC236C}"/>
              </a:ext>
            </a:extLst>
          </p:cNvPr>
          <p:cNvSpPr txBox="1"/>
          <p:nvPr/>
        </p:nvSpPr>
        <p:spPr>
          <a:xfrm>
            <a:off x="4581789" y="6432947"/>
            <a:ext cx="4548241" cy="430887"/>
          </a:xfrm>
          <a:prstGeom prst="rect">
            <a:avLst/>
          </a:prstGeom>
          <a:noFill/>
        </p:spPr>
        <p:txBody>
          <a:bodyPr wrap="square" rtlCol="0">
            <a:spAutoFit/>
          </a:bodyPr>
          <a:lstStyle/>
          <a:p>
            <a:pPr algn="ctr"/>
            <a:r>
              <a:rPr lang="en-US" sz="2200" dirty="0">
                <a:latin typeface="Arial Narrow" panose="020B0606020202030204" pitchFamily="34" charset="0"/>
              </a:rPr>
              <a:t>Verses 18 To 21 Are NOT The Same Sins!</a:t>
            </a:r>
          </a:p>
        </p:txBody>
      </p:sp>
      <p:cxnSp>
        <p:nvCxnSpPr>
          <p:cNvPr id="5" name="Straight Arrow Connector 4">
            <a:extLst>
              <a:ext uri="{FF2B5EF4-FFF2-40B4-BE49-F238E27FC236}">
                <a16:creationId xmlns:a16="http://schemas.microsoft.com/office/drawing/2014/main" id="{9490AB1E-DE08-0CD7-FD9A-685A14D473AD}"/>
              </a:ext>
            </a:extLst>
          </p:cNvPr>
          <p:cNvCxnSpPr>
            <a:cxnSpLocks/>
          </p:cNvCxnSpPr>
          <p:nvPr/>
        </p:nvCxnSpPr>
        <p:spPr>
          <a:xfrm flipV="1">
            <a:off x="5257800" y="6285799"/>
            <a:ext cx="0" cy="2921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D7F95F16-31DD-1E1F-FC2A-44C4398DC4BB}"/>
              </a:ext>
            </a:extLst>
          </p:cNvPr>
          <p:cNvPicPr>
            <a:picLocks noChangeAspect="1"/>
          </p:cNvPicPr>
          <p:nvPr/>
        </p:nvPicPr>
        <p:blipFill>
          <a:blip r:embed="rId3"/>
          <a:stretch>
            <a:fillRect/>
          </a:stretch>
        </p:blipFill>
        <p:spPr>
          <a:xfrm>
            <a:off x="171974" y="841805"/>
            <a:ext cx="736226" cy="649611"/>
          </a:xfrm>
          <a:prstGeom prst="rect">
            <a:avLst/>
          </a:prstGeom>
          <a:effectLst>
            <a:softEdge rad="63500"/>
          </a:effectLst>
          <a:scene3d>
            <a:camera prst="orthographicFront">
              <a:rot lat="0" lon="0" rev="1500000"/>
            </a:camera>
            <a:lightRig rig="threePt" dir="t"/>
          </a:scene3d>
        </p:spPr>
      </p:pic>
      <p:sp>
        <p:nvSpPr>
          <p:cNvPr id="15" name="TextBox 14">
            <a:extLst>
              <a:ext uri="{FF2B5EF4-FFF2-40B4-BE49-F238E27FC236}">
                <a16:creationId xmlns:a16="http://schemas.microsoft.com/office/drawing/2014/main" id="{39F00A61-14A5-99B1-FCED-15DDD6F0CAA1}"/>
              </a:ext>
            </a:extLst>
          </p:cNvPr>
          <p:cNvSpPr txBox="1"/>
          <p:nvPr/>
        </p:nvSpPr>
        <p:spPr>
          <a:xfrm>
            <a:off x="0" y="328770"/>
            <a:ext cx="9144000" cy="461665"/>
          </a:xfrm>
          <a:prstGeom prst="rect">
            <a:avLst/>
          </a:prstGeom>
          <a:solidFill>
            <a:schemeClr val="tx1"/>
          </a:solidFill>
          <a:effectLst>
            <a:softEdge rad="63500"/>
          </a:effectLst>
        </p:spPr>
        <p:txBody>
          <a:bodyPr wrap="square" rtlCol="0">
            <a:spAutoFit/>
          </a:bodyPr>
          <a:lstStyle/>
          <a:p>
            <a:pPr algn="ctr"/>
            <a:r>
              <a:rPr lang="en-US" sz="2400" dirty="0">
                <a:solidFill>
                  <a:schemeClr val="bg1"/>
                </a:solidFill>
                <a:latin typeface="Arial Narrow" panose="020B0606020202030204" pitchFamily="34" charset="0"/>
              </a:rPr>
              <a:t>The Difference Between “Adultery” And “Adultery In The Heart” (Mt. 5:27-28, 32)</a:t>
            </a:r>
          </a:p>
        </p:txBody>
      </p:sp>
      <p:sp>
        <p:nvSpPr>
          <p:cNvPr id="2" name="TextBox 1">
            <a:extLst>
              <a:ext uri="{FF2B5EF4-FFF2-40B4-BE49-F238E27FC236}">
                <a16:creationId xmlns:a16="http://schemas.microsoft.com/office/drawing/2014/main" id="{1CEC6EBE-CF53-8233-85B5-7491FFC4D39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Tree>
    <p:extLst>
      <p:ext uri="{BB962C8B-B14F-4D97-AF65-F5344CB8AC3E}">
        <p14:creationId xmlns:p14="http://schemas.microsoft.com/office/powerpoint/2010/main" val="39612803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par>
                                <p:cTn id="16" presetID="53" presetClass="entr" presetSubtype="16"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fltVal val="0"/>
                                          </p:val>
                                        </p:tav>
                                        <p:tav tm="100000">
                                          <p:val>
                                            <p:strVal val="#ppt_h"/>
                                          </p:val>
                                        </p:tav>
                                      </p:tavLst>
                                    </p:anim>
                                    <p:animEffect transition="in" filter="fade">
                                      <p:cBhvr>
                                        <p:cTn id="20" dur="500"/>
                                        <p:tgtEl>
                                          <p:spTgt spid="12"/>
                                        </p:tgtEl>
                                      </p:cBhvr>
                                    </p:animEffect>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500" fill="hold"/>
                                        <p:tgtEl>
                                          <p:spTgt spid="9"/>
                                        </p:tgtEl>
                                        <p:attrNameLst>
                                          <p:attrName>ppt_w</p:attrName>
                                        </p:attrNameLst>
                                      </p:cBhvr>
                                      <p:tavLst>
                                        <p:tav tm="0">
                                          <p:val>
                                            <p:fltVal val="0"/>
                                          </p:val>
                                        </p:tav>
                                        <p:tav tm="100000">
                                          <p:val>
                                            <p:strVal val="#ppt_w"/>
                                          </p:val>
                                        </p:tav>
                                      </p:tavLst>
                                    </p:anim>
                                    <p:anim calcmode="lin" valueType="num">
                                      <p:cBhvr>
                                        <p:cTn id="30" dur="500" fill="hold"/>
                                        <p:tgtEl>
                                          <p:spTgt spid="9"/>
                                        </p:tgtEl>
                                        <p:attrNameLst>
                                          <p:attrName>ppt_h</p:attrName>
                                        </p:attrNameLst>
                                      </p:cBhvr>
                                      <p:tavLst>
                                        <p:tav tm="0">
                                          <p:val>
                                            <p:fltVal val="0"/>
                                          </p:val>
                                        </p:tav>
                                        <p:tav tm="100000">
                                          <p:val>
                                            <p:strVal val="#ppt_h"/>
                                          </p:val>
                                        </p:tav>
                                      </p:tavLst>
                                    </p:anim>
                                    <p:animEffect transition="in" filter="fade">
                                      <p:cBhvr>
                                        <p:cTn id="31" dur="500"/>
                                        <p:tgtEl>
                                          <p:spTgt spid="9"/>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p:cTn id="34" dur="500" fill="hold"/>
                                        <p:tgtEl>
                                          <p:spTgt spid="10"/>
                                        </p:tgtEl>
                                        <p:attrNameLst>
                                          <p:attrName>ppt_w</p:attrName>
                                        </p:attrNameLst>
                                      </p:cBhvr>
                                      <p:tavLst>
                                        <p:tav tm="0">
                                          <p:val>
                                            <p:fltVal val="0"/>
                                          </p:val>
                                        </p:tav>
                                        <p:tav tm="100000">
                                          <p:val>
                                            <p:strVal val="#ppt_w"/>
                                          </p:val>
                                        </p:tav>
                                      </p:tavLst>
                                    </p:anim>
                                    <p:anim calcmode="lin" valueType="num">
                                      <p:cBhvr>
                                        <p:cTn id="35" dur="500" fill="hold"/>
                                        <p:tgtEl>
                                          <p:spTgt spid="10"/>
                                        </p:tgtEl>
                                        <p:attrNameLst>
                                          <p:attrName>ppt_h</p:attrName>
                                        </p:attrNameLst>
                                      </p:cBhvr>
                                      <p:tavLst>
                                        <p:tav tm="0">
                                          <p:val>
                                            <p:fltVal val="0"/>
                                          </p:val>
                                        </p:tav>
                                        <p:tav tm="100000">
                                          <p:val>
                                            <p:strVal val="#ppt_h"/>
                                          </p:val>
                                        </p:tav>
                                      </p:tavLst>
                                    </p:anim>
                                    <p:animEffect transition="in" filter="fade">
                                      <p:cBhvr>
                                        <p:cTn id="36" dur="500"/>
                                        <p:tgtEl>
                                          <p:spTgt spid="10"/>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p:cTn id="39" dur="500" fill="hold"/>
                                        <p:tgtEl>
                                          <p:spTgt spid="19"/>
                                        </p:tgtEl>
                                        <p:attrNameLst>
                                          <p:attrName>ppt_w</p:attrName>
                                        </p:attrNameLst>
                                      </p:cBhvr>
                                      <p:tavLst>
                                        <p:tav tm="0">
                                          <p:val>
                                            <p:fltVal val="0"/>
                                          </p:val>
                                        </p:tav>
                                        <p:tav tm="100000">
                                          <p:val>
                                            <p:strVal val="#ppt_w"/>
                                          </p:val>
                                        </p:tav>
                                      </p:tavLst>
                                    </p:anim>
                                    <p:anim calcmode="lin" valueType="num">
                                      <p:cBhvr>
                                        <p:cTn id="40" dur="500" fill="hold"/>
                                        <p:tgtEl>
                                          <p:spTgt spid="19"/>
                                        </p:tgtEl>
                                        <p:attrNameLst>
                                          <p:attrName>ppt_h</p:attrName>
                                        </p:attrNameLst>
                                      </p:cBhvr>
                                      <p:tavLst>
                                        <p:tav tm="0">
                                          <p:val>
                                            <p:fltVal val="0"/>
                                          </p:val>
                                        </p:tav>
                                        <p:tav tm="100000">
                                          <p:val>
                                            <p:strVal val="#ppt_h"/>
                                          </p:val>
                                        </p:tav>
                                      </p:tavLst>
                                    </p:anim>
                                    <p:animEffect transition="in" filter="fade">
                                      <p:cBhvr>
                                        <p:cTn id="41" dur="500"/>
                                        <p:tgtEl>
                                          <p:spTgt spid="19"/>
                                        </p:tgtEl>
                                      </p:cBhvr>
                                    </p:animEffect>
                                  </p:childTnLst>
                                </p:cTn>
                              </p:par>
                            </p:childTnLst>
                          </p:cTn>
                        </p:par>
                        <p:par>
                          <p:cTn id="42" fill="hold">
                            <p:stCondLst>
                              <p:cond delay="1500"/>
                            </p:stCondLst>
                            <p:childTnLst>
                              <p:par>
                                <p:cTn id="43" presetID="31" presetClass="entr" presetSubtype="0" fill="hold" nodeType="after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500" fill="hold"/>
                                        <p:tgtEl>
                                          <p:spTgt spid="5"/>
                                        </p:tgtEl>
                                        <p:attrNameLst>
                                          <p:attrName>ppt_w</p:attrName>
                                        </p:attrNameLst>
                                      </p:cBhvr>
                                      <p:tavLst>
                                        <p:tav tm="0">
                                          <p:val>
                                            <p:fltVal val="0"/>
                                          </p:val>
                                        </p:tav>
                                        <p:tav tm="100000">
                                          <p:val>
                                            <p:strVal val="#ppt_w"/>
                                          </p:val>
                                        </p:tav>
                                      </p:tavLst>
                                    </p:anim>
                                    <p:anim calcmode="lin" valueType="num">
                                      <p:cBhvr>
                                        <p:cTn id="46" dur="500" fill="hold"/>
                                        <p:tgtEl>
                                          <p:spTgt spid="5"/>
                                        </p:tgtEl>
                                        <p:attrNameLst>
                                          <p:attrName>ppt_h</p:attrName>
                                        </p:attrNameLst>
                                      </p:cBhvr>
                                      <p:tavLst>
                                        <p:tav tm="0">
                                          <p:val>
                                            <p:fltVal val="0"/>
                                          </p:val>
                                        </p:tav>
                                        <p:tav tm="100000">
                                          <p:val>
                                            <p:strVal val="#ppt_h"/>
                                          </p:val>
                                        </p:tav>
                                      </p:tavLst>
                                    </p:anim>
                                    <p:anim calcmode="lin" valueType="num">
                                      <p:cBhvr>
                                        <p:cTn id="47" dur="500" fill="hold"/>
                                        <p:tgtEl>
                                          <p:spTgt spid="5"/>
                                        </p:tgtEl>
                                        <p:attrNameLst>
                                          <p:attrName>style.rotation</p:attrName>
                                        </p:attrNameLst>
                                      </p:cBhvr>
                                      <p:tavLst>
                                        <p:tav tm="0">
                                          <p:val>
                                            <p:fltVal val="90"/>
                                          </p:val>
                                        </p:tav>
                                        <p:tav tm="100000">
                                          <p:val>
                                            <p:fltVal val="0"/>
                                          </p:val>
                                        </p:tav>
                                      </p:tavLst>
                                    </p:anim>
                                    <p:animEffect transition="in" filter="fade">
                                      <p:cBhvr>
                                        <p:cTn id="48" dur="500"/>
                                        <p:tgtEl>
                                          <p:spTgt spid="5"/>
                                        </p:tgtEl>
                                      </p:cBhvr>
                                    </p:animEffect>
                                  </p:childTnLst>
                                </p:cTn>
                              </p:par>
                              <p:par>
                                <p:cTn id="49" presetID="31" presetClass="entr" presetSubtype="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 calcmode="lin" valueType="num">
                                      <p:cBhvr>
                                        <p:cTn id="53" dur="500" fill="hold"/>
                                        <p:tgtEl>
                                          <p:spTgt spid="13"/>
                                        </p:tgtEl>
                                        <p:attrNameLst>
                                          <p:attrName>style.rotation</p:attrName>
                                        </p:attrNameLst>
                                      </p:cBhvr>
                                      <p:tavLst>
                                        <p:tav tm="0">
                                          <p:val>
                                            <p:fltVal val="90"/>
                                          </p:val>
                                        </p:tav>
                                        <p:tav tm="100000">
                                          <p:val>
                                            <p:fltVal val="0"/>
                                          </p:val>
                                        </p:tav>
                                      </p:tavLst>
                                    </p:anim>
                                    <p:animEffect transition="in" filter="fade">
                                      <p:cBhvr>
                                        <p:cTn id="54" dur="500"/>
                                        <p:tgtEl>
                                          <p:spTgt spid="13"/>
                                        </p:tgtEl>
                                      </p:cBhvr>
                                    </p:animEffect>
                                  </p:childTnLst>
                                </p:cTn>
                              </p:par>
                              <p:par>
                                <p:cTn id="55" presetID="31" presetClass="entr" presetSubtype="0"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 calcmode="lin" valueType="num">
                                      <p:cBhvr>
                                        <p:cTn id="59" dur="500" fill="hold"/>
                                        <p:tgtEl>
                                          <p:spTgt spid="16"/>
                                        </p:tgtEl>
                                        <p:attrNameLst>
                                          <p:attrName>style.rotation</p:attrName>
                                        </p:attrNameLst>
                                      </p:cBhvr>
                                      <p:tavLst>
                                        <p:tav tm="0">
                                          <p:val>
                                            <p:fltVal val="90"/>
                                          </p:val>
                                        </p:tav>
                                        <p:tav tm="100000">
                                          <p:val>
                                            <p:fltVal val="0"/>
                                          </p:val>
                                        </p:tav>
                                      </p:tavLst>
                                    </p:anim>
                                    <p:animEffect transition="in" filter="fade">
                                      <p:cBhvr>
                                        <p:cTn id="60" dur="500"/>
                                        <p:tgtEl>
                                          <p:spTgt spid="16"/>
                                        </p:tgtEl>
                                      </p:cBhvr>
                                    </p:animEffect>
                                  </p:childTnLst>
                                </p:cTn>
                              </p:par>
                              <p:par>
                                <p:cTn id="61" presetID="31" presetClass="entr" presetSubtype="0" fill="hold" nodeType="with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 calcmode="lin" valueType="num">
                                      <p:cBhvr>
                                        <p:cTn id="65" dur="500" fill="hold"/>
                                        <p:tgtEl>
                                          <p:spTgt spid="14"/>
                                        </p:tgtEl>
                                        <p:attrNameLst>
                                          <p:attrName>style.rotation</p:attrName>
                                        </p:attrNameLst>
                                      </p:cBhvr>
                                      <p:tavLst>
                                        <p:tav tm="0">
                                          <p:val>
                                            <p:fltVal val="90"/>
                                          </p:val>
                                        </p:tav>
                                        <p:tav tm="100000">
                                          <p:val>
                                            <p:fltVal val="0"/>
                                          </p:val>
                                        </p:tav>
                                      </p:tavLst>
                                    </p:anim>
                                    <p:animEffect transition="in" filter="fade">
                                      <p:cBhvr>
                                        <p:cTn id="66" dur="500"/>
                                        <p:tgtEl>
                                          <p:spTgt spid="14"/>
                                        </p:tgtEl>
                                      </p:cBhvr>
                                    </p:animEffect>
                                  </p:childTnLst>
                                </p:cTn>
                              </p:par>
                              <p:par>
                                <p:cTn id="67" presetID="31" presetClass="entr" presetSubtype="0" fill="hold"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p:cTn id="69" dur="500" fill="hold"/>
                                        <p:tgtEl>
                                          <p:spTgt spid="17"/>
                                        </p:tgtEl>
                                        <p:attrNameLst>
                                          <p:attrName>ppt_w</p:attrName>
                                        </p:attrNameLst>
                                      </p:cBhvr>
                                      <p:tavLst>
                                        <p:tav tm="0">
                                          <p:val>
                                            <p:fltVal val="0"/>
                                          </p:val>
                                        </p:tav>
                                        <p:tav tm="100000">
                                          <p:val>
                                            <p:strVal val="#ppt_w"/>
                                          </p:val>
                                        </p:tav>
                                      </p:tavLst>
                                    </p:anim>
                                    <p:anim calcmode="lin" valueType="num">
                                      <p:cBhvr>
                                        <p:cTn id="70" dur="500" fill="hold"/>
                                        <p:tgtEl>
                                          <p:spTgt spid="17"/>
                                        </p:tgtEl>
                                        <p:attrNameLst>
                                          <p:attrName>ppt_h</p:attrName>
                                        </p:attrNameLst>
                                      </p:cBhvr>
                                      <p:tavLst>
                                        <p:tav tm="0">
                                          <p:val>
                                            <p:fltVal val="0"/>
                                          </p:val>
                                        </p:tav>
                                        <p:tav tm="100000">
                                          <p:val>
                                            <p:strVal val="#ppt_h"/>
                                          </p:val>
                                        </p:tav>
                                      </p:tavLst>
                                    </p:anim>
                                    <p:anim calcmode="lin" valueType="num">
                                      <p:cBhvr>
                                        <p:cTn id="71" dur="500" fill="hold"/>
                                        <p:tgtEl>
                                          <p:spTgt spid="17"/>
                                        </p:tgtEl>
                                        <p:attrNameLst>
                                          <p:attrName>style.rotation</p:attrName>
                                        </p:attrNameLst>
                                      </p:cBhvr>
                                      <p:tavLst>
                                        <p:tav tm="0">
                                          <p:val>
                                            <p:fltVal val="90"/>
                                          </p:val>
                                        </p:tav>
                                        <p:tav tm="100000">
                                          <p:val>
                                            <p:fltVal val="0"/>
                                          </p:val>
                                        </p:tav>
                                      </p:tavLst>
                                    </p:anim>
                                    <p:animEffect transition="in" filter="fade">
                                      <p:cBhvr>
                                        <p:cTn id="7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9" grpId="0"/>
      <p:bldP spid="1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A5C726D-F44F-0CF3-726D-434573FED319}"/>
              </a:ext>
            </a:extLst>
          </p:cNvPr>
          <p:cNvSpPr txBox="1"/>
          <p:nvPr/>
        </p:nvSpPr>
        <p:spPr>
          <a:xfrm>
            <a:off x="0" y="1214605"/>
            <a:ext cx="9137014" cy="461665"/>
          </a:xfrm>
          <a:prstGeom prst="rect">
            <a:avLst/>
          </a:prstGeom>
          <a:noFill/>
          <a:effectLst>
            <a:softEdge rad="63500"/>
          </a:effectLst>
        </p:spPr>
        <p:txBody>
          <a:bodyPr wrap="square" rtlCol="0">
            <a:spAutoFit/>
          </a:bodyPr>
          <a:lstStyle/>
          <a:p>
            <a:pPr algn="ctr"/>
            <a:r>
              <a:rPr lang="en-US" sz="2400" dirty="0">
                <a:latin typeface="Arial Narrow" panose="020B0606020202030204" pitchFamily="34" charset="0"/>
              </a:rPr>
              <a:t>Solomon Spoke Of How David’s Desire Was Admired By God</a:t>
            </a:r>
          </a:p>
        </p:txBody>
      </p:sp>
      <p:sp>
        <p:nvSpPr>
          <p:cNvPr id="3" name="TextBox 2">
            <a:extLst>
              <a:ext uri="{FF2B5EF4-FFF2-40B4-BE49-F238E27FC236}">
                <a16:creationId xmlns:a16="http://schemas.microsoft.com/office/drawing/2014/main" id="{FE7B8228-925F-A4D3-9F4D-16949542F08B}"/>
              </a:ext>
            </a:extLst>
          </p:cNvPr>
          <p:cNvSpPr txBox="1"/>
          <p:nvPr/>
        </p:nvSpPr>
        <p:spPr>
          <a:xfrm>
            <a:off x="3288" y="775814"/>
            <a:ext cx="9144000" cy="461665"/>
          </a:xfrm>
          <a:prstGeom prst="rect">
            <a:avLst/>
          </a:prstGeom>
          <a:solidFill>
            <a:schemeClr val="bg2"/>
          </a:solidFill>
          <a:effectLst>
            <a:softEdge rad="63500"/>
          </a:effectLst>
        </p:spPr>
        <p:txBody>
          <a:bodyPr wrap="square" rtlCol="0">
            <a:spAutoFit/>
          </a:bodyPr>
          <a:lstStyle/>
          <a:p>
            <a:pPr algn="ctr"/>
            <a:r>
              <a:rPr lang="en-US" sz="2400" b="1" dirty="0">
                <a:latin typeface="Arial Narrow" panose="020B0606020202030204" pitchFamily="34" charset="0"/>
              </a:rPr>
              <a:t>To Desire To Do Something </a:t>
            </a:r>
            <a:r>
              <a:rPr lang="en-US" sz="2400" b="1" i="1" dirty="0">
                <a:latin typeface="Arial Narrow" panose="020B0606020202030204" pitchFamily="34" charset="0"/>
              </a:rPr>
              <a:t>“In The Heart” </a:t>
            </a:r>
            <a:r>
              <a:rPr lang="en-US" sz="2400" b="1" dirty="0">
                <a:latin typeface="Arial Narrow" panose="020B0606020202030204" pitchFamily="34" charset="0"/>
              </a:rPr>
              <a:t>Is </a:t>
            </a:r>
            <a:r>
              <a:rPr lang="en-US" sz="2400" b="1" u="sng" dirty="0">
                <a:latin typeface="Arial Narrow" panose="020B0606020202030204" pitchFamily="34" charset="0"/>
              </a:rPr>
              <a:t>NOT</a:t>
            </a:r>
            <a:r>
              <a:rPr lang="en-US" sz="2400" b="1" dirty="0">
                <a:latin typeface="Arial Narrow" panose="020B0606020202030204" pitchFamily="34" charset="0"/>
              </a:rPr>
              <a:t> </a:t>
            </a:r>
            <a:r>
              <a:rPr lang="en-US" sz="2400" b="1" i="1" dirty="0">
                <a:latin typeface="Arial Narrow" panose="020B0606020202030204" pitchFamily="34" charset="0"/>
              </a:rPr>
              <a:t>Literally</a:t>
            </a:r>
            <a:r>
              <a:rPr lang="en-US" sz="2400" b="1" dirty="0">
                <a:latin typeface="Arial Narrow" panose="020B0606020202030204" pitchFamily="34" charset="0"/>
              </a:rPr>
              <a:t> Doing It</a:t>
            </a:r>
          </a:p>
        </p:txBody>
      </p:sp>
      <p:sp>
        <p:nvSpPr>
          <p:cNvPr id="4" name="TextBox 3">
            <a:extLst>
              <a:ext uri="{FF2B5EF4-FFF2-40B4-BE49-F238E27FC236}">
                <a16:creationId xmlns:a16="http://schemas.microsoft.com/office/drawing/2014/main" id="{8329E36C-D073-D940-306D-DE3911F1403C}"/>
              </a:ext>
            </a:extLst>
          </p:cNvPr>
          <p:cNvSpPr txBox="1"/>
          <p:nvPr/>
        </p:nvSpPr>
        <p:spPr>
          <a:xfrm>
            <a:off x="-11689" y="1662940"/>
            <a:ext cx="9144000" cy="1508105"/>
          </a:xfrm>
          <a:prstGeom prst="rect">
            <a:avLst/>
          </a:prstGeom>
          <a:noFill/>
        </p:spPr>
        <p:txBody>
          <a:bodyPr wrap="square" rtlCol="0">
            <a:spAutoFit/>
          </a:bodyPr>
          <a:lstStyle/>
          <a:p>
            <a:pPr algn="just"/>
            <a:r>
              <a:rPr lang="en-US" sz="2300" b="1" u="sng" dirty="0">
                <a:solidFill>
                  <a:srgbClr val="000000"/>
                </a:solidFill>
                <a:latin typeface="Arial Narrow" panose="020B0606020202030204" pitchFamily="34" charset="0"/>
              </a:rPr>
              <a:t>I Kin. 8:17-18</a:t>
            </a:r>
            <a:r>
              <a:rPr lang="en-US" sz="2300" dirty="0">
                <a:solidFill>
                  <a:srgbClr val="000000"/>
                </a:solidFill>
                <a:latin typeface="Arial Narrow" panose="020B0606020202030204" pitchFamily="34" charset="0"/>
              </a:rPr>
              <a:t>, “And it was </a:t>
            </a:r>
            <a:r>
              <a:rPr lang="en-US" sz="2300" b="1" dirty="0">
                <a:solidFill>
                  <a:srgbClr val="C00000"/>
                </a:solidFill>
                <a:latin typeface="Arial Narrow" panose="020B0606020202030204" pitchFamily="34" charset="0"/>
              </a:rPr>
              <a:t>IN THE HEART </a:t>
            </a:r>
            <a:r>
              <a:rPr lang="en-US" sz="2300" b="1" dirty="0">
                <a:solidFill>
                  <a:srgbClr val="000000"/>
                </a:solidFill>
                <a:latin typeface="Arial Narrow" panose="020B0606020202030204" pitchFamily="34" charset="0"/>
              </a:rPr>
              <a:t>OF DAVID MY FATHER TO BUILD AN HOUSE </a:t>
            </a:r>
            <a:r>
              <a:rPr lang="en-US" sz="2300" dirty="0">
                <a:solidFill>
                  <a:srgbClr val="000000"/>
                </a:solidFill>
                <a:latin typeface="Arial Narrow" panose="020B0606020202030204" pitchFamily="34" charset="0"/>
              </a:rPr>
              <a:t>for the name of the LORD God of Israel. 18 </a:t>
            </a:r>
            <a:r>
              <a:rPr lang="en-US" sz="2300" u="sng" dirty="0">
                <a:latin typeface="Arial Narrow" panose="020B0606020202030204" pitchFamily="34" charset="0"/>
              </a:rPr>
              <a:t>And</a:t>
            </a:r>
            <a:r>
              <a:rPr lang="en-US" sz="2300" dirty="0">
                <a:latin typeface="Arial Narrow" panose="020B0606020202030204" pitchFamily="34" charset="0"/>
              </a:rPr>
              <a:t> </a:t>
            </a:r>
            <a:r>
              <a:rPr lang="en-US" sz="2300" b="1" dirty="0">
                <a:latin typeface="Arial Narrow" panose="020B0606020202030204" pitchFamily="34" charset="0"/>
              </a:rPr>
              <a:t>THE LORD SAID UNTO DAVID MY FATHER</a:t>
            </a:r>
            <a:r>
              <a:rPr lang="en-US" sz="2300" dirty="0">
                <a:latin typeface="Arial Narrow" panose="020B0606020202030204" pitchFamily="34" charset="0"/>
              </a:rPr>
              <a:t>, </a:t>
            </a:r>
            <a:r>
              <a:rPr lang="en-US" sz="2300" b="1" dirty="0">
                <a:latin typeface="Arial Narrow" panose="020B0606020202030204" pitchFamily="34" charset="0"/>
              </a:rPr>
              <a:t>WHEREAS IT WAS </a:t>
            </a:r>
            <a:r>
              <a:rPr lang="en-US" sz="2300" b="1" dirty="0">
                <a:solidFill>
                  <a:srgbClr val="C00000"/>
                </a:solidFill>
                <a:latin typeface="Arial Narrow" panose="020B0606020202030204" pitchFamily="34" charset="0"/>
              </a:rPr>
              <a:t>IN THINE HEART</a:t>
            </a:r>
            <a:r>
              <a:rPr lang="en-US" sz="2300" b="1" dirty="0">
                <a:latin typeface="Arial Narrow" panose="020B0606020202030204" pitchFamily="34" charset="0"/>
              </a:rPr>
              <a:t> TO BUILD AN HOUSE UNTO MY NAME</a:t>
            </a:r>
            <a:r>
              <a:rPr lang="en-US" sz="2300" dirty="0">
                <a:latin typeface="Arial Narrow" panose="020B0606020202030204" pitchFamily="34" charset="0"/>
              </a:rPr>
              <a:t>, </a:t>
            </a:r>
            <a:r>
              <a:rPr lang="en-US" sz="2300" b="1" dirty="0">
                <a:solidFill>
                  <a:srgbClr val="0000FF"/>
                </a:solidFill>
                <a:latin typeface="Arial Narrow" panose="020B0606020202030204" pitchFamily="34" charset="0"/>
              </a:rPr>
              <a:t>THOU DIDST WELL </a:t>
            </a:r>
            <a:r>
              <a:rPr lang="en-US" sz="2300" b="1" dirty="0">
                <a:latin typeface="Arial Narrow" panose="020B0606020202030204" pitchFamily="34" charset="0"/>
              </a:rPr>
              <a:t>THAT IT WAS </a:t>
            </a:r>
            <a:r>
              <a:rPr lang="en-US" sz="2300" b="1" dirty="0">
                <a:solidFill>
                  <a:srgbClr val="C00000"/>
                </a:solidFill>
                <a:latin typeface="Arial Narrow" panose="020B0606020202030204" pitchFamily="34" charset="0"/>
              </a:rPr>
              <a:t>IN THINE HEART</a:t>
            </a:r>
            <a:r>
              <a:rPr lang="en-US" sz="2300" dirty="0">
                <a:latin typeface="Arial Narrow" panose="020B0606020202030204" pitchFamily="34" charset="0"/>
              </a:rPr>
              <a:t>.”</a:t>
            </a:r>
          </a:p>
        </p:txBody>
      </p:sp>
      <p:sp>
        <p:nvSpPr>
          <p:cNvPr id="14" name="TextBox 13">
            <a:extLst>
              <a:ext uri="{FF2B5EF4-FFF2-40B4-BE49-F238E27FC236}">
                <a16:creationId xmlns:a16="http://schemas.microsoft.com/office/drawing/2014/main" id="{AA50345D-8751-0D1D-D4B0-82A2814A8D1D}"/>
              </a:ext>
            </a:extLst>
          </p:cNvPr>
          <p:cNvSpPr txBox="1"/>
          <p:nvPr/>
        </p:nvSpPr>
        <p:spPr>
          <a:xfrm>
            <a:off x="0" y="4511714"/>
            <a:ext cx="9144000" cy="446276"/>
          </a:xfrm>
          <a:prstGeom prst="rect">
            <a:avLst/>
          </a:prstGeom>
          <a:solidFill>
            <a:schemeClr val="bg1">
              <a:lumMod val="85000"/>
            </a:schemeClr>
          </a:solidFill>
          <a:effectLst>
            <a:softEdge rad="63500"/>
          </a:effectLst>
        </p:spPr>
        <p:txBody>
          <a:bodyPr wrap="square" rtlCol="0">
            <a:spAutoFit/>
          </a:bodyPr>
          <a:lstStyle/>
          <a:p>
            <a:pPr algn="ctr"/>
            <a:r>
              <a:rPr lang="en-US" sz="2300" dirty="0">
                <a:latin typeface="Arial Narrow" panose="020B0606020202030204" pitchFamily="34" charset="0"/>
              </a:rPr>
              <a:t>“</a:t>
            </a:r>
            <a:r>
              <a:rPr lang="en-US" sz="2300" b="1" dirty="0">
                <a:latin typeface="Arial Narrow" panose="020B0606020202030204" pitchFamily="34" charset="0"/>
              </a:rPr>
              <a:t>Adultery</a:t>
            </a:r>
            <a:r>
              <a:rPr lang="en-US" sz="2300" dirty="0">
                <a:latin typeface="Arial Narrow" panose="020B0606020202030204" pitchFamily="34" charset="0"/>
              </a:rPr>
              <a:t>”</a:t>
            </a:r>
            <a:r>
              <a:rPr lang="en-US" sz="2000" dirty="0">
                <a:latin typeface="Arial Narrow" panose="020B0606020202030204" pitchFamily="34" charset="0"/>
              </a:rPr>
              <a:t> </a:t>
            </a:r>
            <a:r>
              <a:rPr lang="en-US" sz="2300" dirty="0">
                <a:latin typeface="Arial Narrow" panose="020B0606020202030204" pitchFamily="34" charset="0"/>
              </a:rPr>
              <a:t>/</a:t>
            </a:r>
            <a:r>
              <a:rPr lang="en-US" sz="2000" dirty="0">
                <a:latin typeface="Arial Narrow" panose="020B0606020202030204" pitchFamily="34" charset="0"/>
              </a:rPr>
              <a:t> </a:t>
            </a:r>
            <a:r>
              <a:rPr lang="en-US" sz="2300" dirty="0">
                <a:latin typeface="Arial Narrow" panose="020B0606020202030204" pitchFamily="34" charset="0"/>
              </a:rPr>
              <a:t>“</a:t>
            </a:r>
            <a:r>
              <a:rPr lang="en-US" sz="2300" b="1" dirty="0">
                <a:latin typeface="Arial Narrow" panose="020B0606020202030204" pitchFamily="34" charset="0"/>
              </a:rPr>
              <a:t>Kill</a:t>
            </a:r>
            <a:r>
              <a:rPr lang="en-US" sz="2300" dirty="0">
                <a:latin typeface="Arial Narrow" panose="020B0606020202030204" pitchFamily="34" charset="0"/>
              </a:rPr>
              <a:t>” /</a:t>
            </a:r>
            <a:r>
              <a:rPr lang="en-US" sz="2000" dirty="0">
                <a:latin typeface="Arial Narrow" panose="020B0606020202030204" pitchFamily="34" charset="0"/>
              </a:rPr>
              <a:t> </a:t>
            </a:r>
            <a:r>
              <a:rPr lang="en-US" sz="2300" dirty="0">
                <a:latin typeface="Arial Narrow" panose="020B0606020202030204" pitchFamily="34" charset="0"/>
              </a:rPr>
              <a:t>“</a:t>
            </a:r>
            <a:r>
              <a:rPr lang="en-US" sz="2300" b="1" dirty="0">
                <a:latin typeface="Arial Narrow" panose="020B0606020202030204" pitchFamily="34" charset="0"/>
              </a:rPr>
              <a:t>Steal</a:t>
            </a:r>
            <a:r>
              <a:rPr lang="en-US" sz="2300" dirty="0">
                <a:latin typeface="Arial Narrow" panose="020B0606020202030204" pitchFamily="34" charset="0"/>
              </a:rPr>
              <a:t>”</a:t>
            </a:r>
            <a:r>
              <a:rPr lang="en-US" sz="2000" dirty="0">
                <a:latin typeface="Arial Narrow" panose="020B0606020202030204" pitchFamily="34" charset="0"/>
              </a:rPr>
              <a:t> </a:t>
            </a:r>
            <a:r>
              <a:rPr lang="en-US" sz="2300" dirty="0">
                <a:latin typeface="Arial Narrow" panose="020B0606020202030204" pitchFamily="34" charset="0"/>
              </a:rPr>
              <a:t>/</a:t>
            </a:r>
            <a:r>
              <a:rPr lang="en-US" sz="2000" dirty="0">
                <a:latin typeface="Arial Narrow" panose="020B0606020202030204" pitchFamily="34" charset="0"/>
              </a:rPr>
              <a:t> </a:t>
            </a:r>
            <a:r>
              <a:rPr lang="en-US" sz="2300" dirty="0">
                <a:latin typeface="Arial Narrow" panose="020B0606020202030204" pitchFamily="34" charset="0"/>
              </a:rPr>
              <a:t>“</a:t>
            </a:r>
            <a:r>
              <a:rPr lang="en-US" sz="2300" b="1" dirty="0">
                <a:latin typeface="Arial Narrow" panose="020B0606020202030204" pitchFamily="34" charset="0"/>
              </a:rPr>
              <a:t>False Witness</a:t>
            </a:r>
            <a:r>
              <a:rPr lang="en-US" sz="2300" dirty="0">
                <a:latin typeface="Arial Narrow" panose="020B0606020202030204" pitchFamily="34" charset="0"/>
              </a:rPr>
              <a:t>”</a:t>
            </a:r>
            <a:r>
              <a:rPr lang="en-US" sz="2000" dirty="0">
                <a:latin typeface="Arial Narrow" panose="020B0606020202030204" pitchFamily="34" charset="0"/>
              </a:rPr>
              <a:t> </a:t>
            </a:r>
            <a:r>
              <a:rPr lang="en-US" sz="2300" dirty="0">
                <a:latin typeface="Arial Narrow" panose="020B0606020202030204" pitchFamily="34" charset="0"/>
              </a:rPr>
              <a:t>/</a:t>
            </a:r>
            <a:r>
              <a:rPr lang="en-US" sz="2000" dirty="0">
                <a:latin typeface="Arial Narrow" panose="020B0606020202030204" pitchFamily="34" charset="0"/>
              </a:rPr>
              <a:t> </a:t>
            </a:r>
            <a:r>
              <a:rPr lang="en-US" sz="2300" b="1" dirty="0">
                <a:latin typeface="Arial Narrow" panose="020B0606020202030204" pitchFamily="34" charset="0"/>
              </a:rPr>
              <a:t>Is</a:t>
            </a:r>
            <a:r>
              <a:rPr lang="en-US" sz="2000" b="1" dirty="0">
                <a:latin typeface="Arial Narrow" panose="020B0606020202030204" pitchFamily="34" charset="0"/>
              </a:rPr>
              <a:t> </a:t>
            </a:r>
            <a:r>
              <a:rPr lang="en-US" sz="2000" b="1" u="sng" dirty="0">
                <a:latin typeface="Arial Narrow" panose="020B0606020202030204" pitchFamily="34" charset="0"/>
              </a:rPr>
              <a:t>NOT</a:t>
            </a:r>
            <a:r>
              <a:rPr lang="en-US" sz="2000" b="1" dirty="0">
                <a:latin typeface="Arial Narrow" panose="020B0606020202030204" pitchFamily="34" charset="0"/>
              </a:rPr>
              <a:t> To </a:t>
            </a:r>
            <a:r>
              <a:rPr lang="en-US" sz="2300" dirty="0">
                <a:latin typeface="Arial Narrow" panose="020B0606020202030204" pitchFamily="34" charset="0"/>
              </a:rPr>
              <a:t>“</a:t>
            </a:r>
            <a:r>
              <a:rPr lang="en-US" sz="2300" b="1" dirty="0">
                <a:latin typeface="Arial Narrow" panose="020B0606020202030204" pitchFamily="34" charset="0"/>
              </a:rPr>
              <a:t>Covet</a:t>
            </a:r>
            <a:r>
              <a:rPr lang="en-US" sz="2300" dirty="0">
                <a:latin typeface="Arial Narrow" panose="020B0606020202030204" pitchFamily="34" charset="0"/>
              </a:rPr>
              <a:t>” (Ex. 20 / Deut. 5)</a:t>
            </a:r>
          </a:p>
        </p:txBody>
      </p:sp>
      <p:sp>
        <p:nvSpPr>
          <p:cNvPr id="16" name="TextBox 15">
            <a:extLst>
              <a:ext uri="{FF2B5EF4-FFF2-40B4-BE49-F238E27FC236}">
                <a16:creationId xmlns:a16="http://schemas.microsoft.com/office/drawing/2014/main" id="{58F89B60-8F34-F3E4-691C-F1F178A33DF0}"/>
              </a:ext>
            </a:extLst>
          </p:cNvPr>
          <p:cNvSpPr txBox="1"/>
          <p:nvPr/>
        </p:nvSpPr>
        <p:spPr>
          <a:xfrm>
            <a:off x="-6930" y="5000055"/>
            <a:ext cx="9144000" cy="1862048"/>
          </a:xfrm>
          <a:prstGeom prst="rect">
            <a:avLst/>
          </a:prstGeom>
          <a:noFill/>
        </p:spPr>
        <p:txBody>
          <a:bodyPr wrap="square" rtlCol="0">
            <a:spAutoFit/>
          </a:bodyPr>
          <a:lstStyle/>
          <a:p>
            <a:pPr algn="just"/>
            <a:r>
              <a:rPr lang="en-US" sz="2300" b="1" u="sng" dirty="0">
                <a:latin typeface="Arial Narrow" panose="020B0606020202030204" pitchFamily="34" charset="0"/>
              </a:rPr>
              <a:t>Rom. 13:9-10</a:t>
            </a:r>
            <a:r>
              <a:rPr lang="en-US" sz="2300" dirty="0">
                <a:latin typeface="Arial Narrow" panose="020B0606020202030204" pitchFamily="34" charset="0"/>
              </a:rPr>
              <a:t>, “For this, </a:t>
            </a:r>
            <a:r>
              <a:rPr lang="en-US" sz="2300" b="1" dirty="0">
                <a:latin typeface="Arial Narrow" panose="020B0606020202030204" pitchFamily="34" charset="0"/>
              </a:rPr>
              <a:t>Thou Shalt </a:t>
            </a:r>
            <a:r>
              <a:rPr lang="en-US" sz="2300" b="1" u="sng" dirty="0">
                <a:latin typeface="Arial Narrow" panose="020B0606020202030204" pitchFamily="34" charset="0"/>
              </a:rPr>
              <a:t>Not</a:t>
            </a:r>
            <a:r>
              <a:rPr lang="en-US" sz="2300" b="1" dirty="0">
                <a:latin typeface="Arial Narrow" panose="020B0606020202030204" pitchFamily="34" charset="0"/>
              </a:rPr>
              <a:t> Commit </a:t>
            </a:r>
            <a:r>
              <a:rPr lang="en-US" sz="2300" b="1" dirty="0">
                <a:solidFill>
                  <a:srgbClr val="C00000"/>
                </a:solidFill>
                <a:latin typeface="Arial Narrow" panose="020B0606020202030204" pitchFamily="34" charset="0"/>
              </a:rPr>
              <a:t>Adultery</a:t>
            </a:r>
            <a:r>
              <a:rPr lang="en-US" sz="2300" dirty="0">
                <a:latin typeface="Arial Narrow" panose="020B0606020202030204" pitchFamily="34" charset="0"/>
              </a:rPr>
              <a:t>, </a:t>
            </a:r>
            <a:r>
              <a:rPr lang="en-US" sz="2300" b="1" dirty="0">
                <a:latin typeface="Arial Narrow" panose="020B0606020202030204" pitchFamily="34" charset="0"/>
              </a:rPr>
              <a:t>Thou Shalt </a:t>
            </a:r>
            <a:r>
              <a:rPr lang="en-US" sz="2300" b="1" u="sng" dirty="0">
                <a:latin typeface="Arial Narrow" panose="020B0606020202030204" pitchFamily="34" charset="0"/>
              </a:rPr>
              <a:t>Not</a:t>
            </a:r>
            <a:r>
              <a:rPr lang="en-US" sz="2300" b="1" dirty="0">
                <a:latin typeface="Arial Narrow" panose="020B0606020202030204" pitchFamily="34" charset="0"/>
              </a:rPr>
              <a:t> </a:t>
            </a:r>
            <a:r>
              <a:rPr lang="en-US" sz="2300" b="1" dirty="0">
                <a:solidFill>
                  <a:srgbClr val="C00000"/>
                </a:solidFill>
                <a:latin typeface="Arial Narrow" panose="020B0606020202030204" pitchFamily="34" charset="0"/>
              </a:rPr>
              <a:t>Kill</a:t>
            </a:r>
            <a:r>
              <a:rPr lang="en-US" sz="2300" dirty="0">
                <a:latin typeface="Arial Narrow" panose="020B0606020202030204" pitchFamily="34" charset="0"/>
              </a:rPr>
              <a:t>, </a:t>
            </a:r>
            <a:r>
              <a:rPr lang="en-US" sz="2300" b="1" dirty="0">
                <a:latin typeface="Arial Narrow" panose="020B0606020202030204" pitchFamily="34" charset="0"/>
              </a:rPr>
              <a:t>Thou Shalt </a:t>
            </a:r>
            <a:r>
              <a:rPr lang="en-US" sz="2300" b="1" u="sng" dirty="0">
                <a:latin typeface="Arial Narrow" panose="020B0606020202030204" pitchFamily="34" charset="0"/>
              </a:rPr>
              <a:t>Not</a:t>
            </a:r>
            <a:r>
              <a:rPr lang="en-US" sz="2300" b="1" dirty="0">
                <a:latin typeface="Arial Narrow" panose="020B0606020202030204" pitchFamily="34" charset="0"/>
              </a:rPr>
              <a:t> </a:t>
            </a:r>
            <a:r>
              <a:rPr lang="en-US" sz="2300" b="1" dirty="0">
                <a:solidFill>
                  <a:srgbClr val="C00000"/>
                </a:solidFill>
                <a:latin typeface="Arial Narrow" panose="020B0606020202030204" pitchFamily="34" charset="0"/>
              </a:rPr>
              <a:t>Steal</a:t>
            </a:r>
            <a:r>
              <a:rPr lang="en-US" sz="2300" dirty="0">
                <a:latin typeface="Arial Narrow" panose="020B0606020202030204" pitchFamily="34" charset="0"/>
              </a:rPr>
              <a:t>, </a:t>
            </a:r>
            <a:r>
              <a:rPr lang="en-US" sz="2300" b="1" dirty="0">
                <a:latin typeface="Arial Narrow" panose="020B0606020202030204" pitchFamily="34" charset="0"/>
              </a:rPr>
              <a:t>Thou Shalt </a:t>
            </a:r>
            <a:r>
              <a:rPr lang="en-US" sz="2300" b="1" u="sng" dirty="0">
                <a:latin typeface="Arial Narrow" panose="020B0606020202030204" pitchFamily="34" charset="0"/>
              </a:rPr>
              <a:t>Not</a:t>
            </a:r>
            <a:r>
              <a:rPr lang="en-US" sz="2300" b="1" dirty="0">
                <a:latin typeface="Arial Narrow" panose="020B0606020202030204" pitchFamily="34" charset="0"/>
              </a:rPr>
              <a:t> Bear False Witness</a:t>
            </a:r>
            <a:r>
              <a:rPr lang="en-US" sz="2300" dirty="0">
                <a:latin typeface="Arial Narrow" panose="020B0606020202030204" pitchFamily="34" charset="0"/>
              </a:rPr>
              <a:t>, </a:t>
            </a:r>
            <a:r>
              <a:rPr lang="en-US" sz="2300" b="1" dirty="0">
                <a:latin typeface="Arial Narrow" panose="020B0606020202030204" pitchFamily="34" charset="0"/>
              </a:rPr>
              <a:t>Thou Shalt </a:t>
            </a:r>
            <a:r>
              <a:rPr lang="en-US" sz="2300" b="1" u="sng" dirty="0">
                <a:latin typeface="Arial Narrow" panose="020B0606020202030204" pitchFamily="34" charset="0"/>
              </a:rPr>
              <a:t>Not</a:t>
            </a:r>
            <a:r>
              <a:rPr lang="en-US" sz="2300" b="1" dirty="0">
                <a:latin typeface="Arial Narrow" panose="020B0606020202030204" pitchFamily="34" charset="0"/>
              </a:rPr>
              <a:t> </a:t>
            </a:r>
            <a:r>
              <a:rPr lang="en-US" sz="2300" b="1" dirty="0">
                <a:solidFill>
                  <a:srgbClr val="C00000"/>
                </a:solidFill>
                <a:latin typeface="Arial Narrow" panose="020B0606020202030204" pitchFamily="34" charset="0"/>
              </a:rPr>
              <a:t>Covet</a:t>
            </a:r>
            <a:r>
              <a:rPr lang="en-US" sz="2300" dirty="0">
                <a:latin typeface="Arial Narrow" panose="020B0606020202030204" pitchFamily="34" charset="0"/>
              </a:rPr>
              <a:t>; and </a:t>
            </a:r>
            <a:r>
              <a:rPr lang="en-US" sz="2300" b="1" dirty="0">
                <a:latin typeface="Arial Narrow" panose="020B0606020202030204" pitchFamily="34" charset="0"/>
              </a:rPr>
              <a:t>If There Be Any Other Commandment</a:t>
            </a:r>
            <a:r>
              <a:rPr lang="en-US" sz="2300" dirty="0">
                <a:latin typeface="Arial Narrow" panose="020B0606020202030204" pitchFamily="34" charset="0"/>
              </a:rPr>
              <a:t>, it is briefly comprehended in this saying, namely, </a:t>
            </a:r>
            <a:r>
              <a:rPr lang="en-US" sz="2300" b="1" dirty="0">
                <a:latin typeface="Arial Narrow" panose="020B0606020202030204" pitchFamily="34" charset="0"/>
              </a:rPr>
              <a:t>Thou Shalt LOVE Thy Neighbour As Thyself</a:t>
            </a:r>
            <a:r>
              <a:rPr lang="en-US" sz="2300" dirty="0">
                <a:latin typeface="Arial Narrow" panose="020B0606020202030204" pitchFamily="34" charset="0"/>
              </a:rPr>
              <a:t>. 10 </a:t>
            </a:r>
            <a:r>
              <a:rPr lang="en-US" sz="2300" b="1" dirty="0">
                <a:latin typeface="Arial Narrow" panose="020B0606020202030204" pitchFamily="34" charset="0"/>
              </a:rPr>
              <a:t>LOVE Worketh No Ill To His Neighbour</a:t>
            </a:r>
            <a:r>
              <a:rPr lang="en-US" sz="2300" dirty="0">
                <a:latin typeface="Arial Narrow" panose="020B0606020202030204" pitchFamily="34" charset="0"/>
              </a:rPr>
              <a:t>: </a:t>
            </a:r>
            <a:r>
              <a:rPr lang="en-US" sz="2300" b="1" dirty="0">
                <a:latin typeface="Arial Narrow" panose="020B0606020202030204" pitchFamily="34" charset="0"/>
              </a:rPr>
              <a:t>Therefore LOVE Is The Fulfilling Of The Law</a:t>
            </a:r>
            <a:r>
              <a:rPr lang="en-US" sz="2300" dirty="0">
                <a:latin typeface="Arial Narrow" panose="020B0606020202030204" pitchFamily="34" charset="0"/>
              </a:rPr>
              <a:t>.”</a:t>
            </a:r>
          </a:p>
        </p:txBody>
      </p:sp>
      <p:sp>
        <p:nvSpPr>
          <p:cNvPr id="2" name="TextBox 1">
            <a:extLst>
              <a:ext uri="{FF2B5EF4-FFF2-40B4-BE49-F238E27FC236}">
                <a16:creationId xmlns:a16="http://schemas.microsoft.com/office/drawing/2014/main" id="{6CFAE079-8967-F1D7-2981-52069ADA37D6}"/>
              </a:ext>
            </a:extLst>
          </p:cNvPr>
          <p:cNvSpPr txBox="1"/>
          <p:nvPr/>
        </p:nvSpPr>
        <p:spPr>
          <a:xfrm>
            <a:off x="0" y="3226097"/>
            <a:ext cx="9144000" cy="1200329"/>
          </a:xfrm>
          <a:prstGeom prst="rect">
            <a:avLst/>
          </a:prstGeom>
          <a:noFill/>
        </p:spPr>
        <p:txBody>
          <a:bodyPr wrap="square" rtlCol="0">
            <a:spAutoFit/>
          </a:bodyPr>
          <a:lstStyle/>
          <a:p>
            <a:pPr algn="just"/>
            <a:r>
              <a:rPr lang="en-US" sz="2400" b="1" u="sng" dirty="0">
                <a:solidFill>
                  <a:srgbClr val="000000"/>
                </a:solidFill>
                <a:latin typeface="Arial Narrow" panose="020B0606020202030204" pitchFamily="34" charset="0"/>
              </a:rPr>
              <a:t>Cf. I Kin. 8:19</a:t>
            </a:r>
            <a:r>
              <a:rPr lang="en-US" sz="2400" dirty="0">
                <a:solidFill>
                  <a:srgbClr val="000000"/>
                </a:solidFill>
                <a:latin typeface="Arial Narrow" panose="020B0606020202030204" pitchFamily="34" charset="0"/>
              </a:rPr>
              <a:t>, “</a:t>
            </a:r>
            <a:r>
              <a:rPr lang="en-US" sz="2400" dirty="0">
                <a:latin typeface="Arial Narrow" panose="020B0606020202030204" pitchFamily="34" charset="0"/>
              </a:rPr>
              <a:t>Nevertheless </a:t>
            </a:r>
            <a:r>
              <a:rPr lang="en-US" sz="2400" b="1" dirty="0">
                <a:solidFill>
                  <a:srgbClr val="0000FF"/>
                </a:solidFill>
                <a:latin typeface="Arial Narrow" panose="020B0606020202030204" pitchFamily="34" charset="0"/>
              </a:rPr>
              <a:t>THOU SHALT NOT BUILD THE HOUSE</a:t>
            </a:r>
            <a:r>
              <a:rPr lang="en-US" sz="2400" dirty="0">
                <a:latin typeface="Arial Narrow" panose="020B0606020202030204" pitchFamily="34" charset="0"/>
              </a:rPr>
              <a:t>; </a:t>
            </a:r>
            <a:r>
              <a:rPr lang="en-US" sz="2400" u="sng" dirty="0">
                <a:latin typeface="Arial Narrow" panose="020B0606020202030204" pitchFamily="34" charset="0"/>
              </a:rPr>
              <a:t>but</a:t>
            </a:r>
            <a:r>
              <a:rPr lang="en-US" sz="2400" dirty="0">
                <a:latin typeface="Arial Narrow" panose="020B0606020202030204" pitchFamily="34" charset="0"/>
              </a:rPr>
              <a:t> </a:t>
            </a:r>
            <a:r>
              <a:rPr lang="en-US" sz="2400" b="1" dirty="0">
                <a:latin typeface="Arial Narrow" panose="020B0606020202030204" pitchFamily="34" charset="0"/>
              </a:rPr>
              <a:t>THY SON That Shall Come Forth Out Of Thy Loins</a:t>
            </a:r>
            <a:r>
              <a:rPr lang="en-US" sz="2400" dirty="0">
                <a:latin typeface="Arial Narrow" panose="020B0606020202030204" pitchFamily="34" charset="0"/>
              </a:rPr>
              <a:t>, </a:t>
            </a:r>
            <a:r>
              <a:rPr lang="en-US" sz="2400" b="1" dirty="0">
                <a:latin typeface="Arial Narrow" panose="020B0606020202030204" pitchFamily="34" charset="0"/>
              </a:rPr>
              <a:t>HE SHALL BUILD THE HOUSE </a:t>
            </a:r>
            <a:r>
              <a:rPr lang="en-US" sz="2400" dirty="0">
                <a:latin typeface="Arial Narrow" panose="020B0606020202030204" pitchFamily="34" charset="0"/>
              </a:rPr>
              <a:t>unto my name.”  </a:t>
            </a:r>
            <a:r>
              <a:rPr lang="en-US" sz="2400" b="1" u="sng" dirty="0">
                <a:solidFill>
                  <a:srgbClr val="000000"/>
                </a:solidFill>
                <a:latin typeface="Arial Narrow" panose="020B0606020202030204" pitchFamily="34" charset="0"/>
              </a:rPr>
              <a:t>Cf. II Chron. 6:7-8</a:t>
            </a:r>
            <a:r>
              <a:rPr lang="en-US" sz="2400" u="sng" dirty="0">
                <a:solidFill>
                  <a:srgbClr val="000000"/>
                </a:solidFill>
                <a:latin typeface="Arial Narrow" panose="020B0606020202030204" pitchFamily="34" charset="0"/>
              </a:rPr>
              <a:t>,</a:t>
            </a:r>
            <a:r>
              <a:rPr lang="en-US" sz="2400" b="1" u="sng" dirty="0">
                <a:solidFill>
                  <a:srgbClr val="000000"/>
                </a:solidFill>
                <a:latin typeface="Arial Narrow" panose="020B0606020202030204" pitchFamily="34" charset="0"/>
              </a:rPr>
              <a:t> 9</a:t>
            </a:r>
            <a:endParaRPr lang="en-US" sz="2400" dirty="0">
              <a:latin typeface="Arial Narrow" panose="020B0606020202030204" pitchFamily="34" charset="0"/>
            </a:endParaRPr>
          </a:p>
        </p:txBody>
      </p:sp>
      <p:sp>
        <p:nvSpPr>
          <p:cNvPr id="6" name="TextBox 5">
            <a:extLst>
              <a:ext uri="{FF2B5EF4-FFF2-40B4-BE49-F238E27FC236}">
                <a16:creationId xmlns:a16="http://schemas.microsoft.com/office/drawing/2014/main" id="{571513A6-C3CB-B189-9D71-F21BAFFB2015}"/>
              </a:ext>
            </a:extLst>
          </p:cNvPr>
          <p:cNvSpPr txBox="1"/>
          <p:nvPr/>
        </p:nvSpPr>
        <p:spPr>
          <a:xfrm>
            <a:off x="0" y="328770"/>
            <a:ext cx="9144000" cy="461665"/>
          </a:xfrm>
          <a:prstGeom prst="rect">
            <a:avLst/>
          </a:prstGeom>
          <a:solidFill>
            <a:schemeClr val="tx1"/>
          </a:solidFill>
          <a:effectLst>
            <a:softEdge rad="63500"/>
          </a:effectLst>
        </p:spPr>
        <p:txBody>
          <a:bodyPr wrap="square" rtlCol="0">
            <a:spAutoFit/>
          </a:bodyPr>
          <a:lstStyle/>
          <a:p>
            <a:pPr algn="ctr"/>
            <a:r>
              <a:rPr lang="en-US" sz="2400" dirty="0">
                <a:solidFill>
                  <a:schemeClr val="bg1"/>
                </a:solidFill>
                <a:latin typeface="Arial Narrow" panose="020B0606020202030204" pitchFamily="34" charset="0"/>
              </a:rPr>
              <a:t>The Difference Between “Adultery” And “Adultery In The Heart” (Mt. 5:27-28, 32)</a:t>
            </a:r>
          </a:p>
        </p:txBody>
      </p:sp>
      <p:sp>
        <p:nvSpPr>
          <p:cNvPr id="8" name="TextBox 7">
            <a:extLst>
              <a:ext uri="{FF2B5EF4-FFF2-40B4-BE49-F238E27FC236}">
                <a16:creationId xmlns:a16="http://schemas.microsoft.com/office/drawing/2014/main" id="{525B6DE7-3D75-9110-8668-5BBA35E968D4}"/>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Tree>
    <p:extLst>
      <p:ext uri="{BB962C8B-B14F-4D97-AF65-F5344CB8AC3E}">
        <p14:creationId xmlns:p14="http://schemas.microsoft.com/office/powerpoint/2010/main" val="33222223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p:cTn id="24" dur="500" fill="hold"/>
                                        <p:tgtEl>
                                          <p:spTgt spid="2"/>
                                        </p:tgtEl>
                                        <p:attrNameLst>
                                          <p:attrName>ppt_w</p:attrName>
                                        </p:attrNameLst>
                                      </p:cBhvr>
                                      <p:tavLst>
                                        <p:tav tm="0">
                                          <p:val>
                                            <p:fltVal val="0"/>
                                          </p:val>
                                        </p:tav>
                                        <p:tav tm="100000">
                                          <p:val>
                                            <p:strVal val="#ppt_w"/>
                                          </p:val>
                                        </p:tav>
                                      </p:tavLst>
                                    </p:anim>
                                    <p:anim calcmode="lin" valueType="num">
                                      <p:cBhvr>
                                        <p:cTn id="25" dur="500" fill="hold"/>
                                        <p:tgtEl>
                                          <p:spTgt spid="2"/>
                                        </p:tgtEl>
                                        <p:attrNameLst>
                                          <p:attrName>ppt_h</p:attrName>
                                        </p:attrNameLst>
                                      </p:cBhvr>
                                      <p:tavLst>
                                        <p:tav tm="0">
                                          <p:val>
                                            <p:fltVal val="0"/>
                                          </p:val>
                                        </p:tav>
                                        <p:tav tm="100000">
                                          <p:val>
                                            <p:strVal val="#ppt_h"/>
                                          </p:val>
                                        </p:tav>
                                      </p:tavLst>
                                    </p:anim>
                                    <p:animEffect transition="in" filter="fade">
                                      <p:cBhvr>
                                        <p:cTn id="26" dur="500"/>
                                        <p:tgtEl>
                                          <p:spTgt spid="2"/>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childTnLst>
                                </p:cTn>
                              </p:par>
                            </p:childTnLst>
                          </p:cTn>
                        </p:par>
                        <p:par>
                          <p:cTn id="33" fill="hold">
                            <p:stCondLst>
                              <p:cond delay="2000"/>
                            </p:stCondLst>
                            <p:childTnLst>
                              <p:par>
                                <p:cTn id="34" presetID="53" presetClass="entr" presetSubtype="16"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p:cTn id="36" dur="500" fill="hold"/>
                                        <p:tgtEl>
                                          <p:spTgt spid="16"/>
                                        </p:tgtEl>
                                        <p:attrNameLst>
                                          <p:attrName>ppt_w</p:attrName>
                                        </p:attrNameLst>
                                      </p:cBhvr>
                                      <p:tavLst>
                                        <p:tav tm="0">
                                          <p:val>
                                            <p:fltVal val="0"/>
                                          </p:val>
                                        </p:tav>
                                        <p:tav tm="100000">
                                          <p:val>
                                            <p:strVal val="#ppt_w"/>
                                          </p:val>
                                        </p:tav>
                                      </p:tavLst>
                                    </p:anim>
                                    <p:anim calcmode="lin" valueType="num">
                                      <p:cBhvr>
                                        <p:cTn id="37" dur="500" fill="hold"/>
                                        <p:tgtEl>
                                          <p:spTgt spid="16"/>
                                        </p:tgtEl>
                                        <p:attrNameLst>
                                          <p:attrName>ppt_h</p:attrName>
                                        </p:attrNameLst>
                                      </p:cBhvr>
                                      <p:tavLst>
                                        <p:tav tm="0">
                                          <p:val>
                                            <p:fltVal val="0"/>
                                          </p:val>
                                        </p:tav>
                                        <p:tav tm="100000">
                                          <p:val>
                                            <p:strVal val="#ppt_h"/>
                                          </p:val>
                                        </p:tav>
                                      </p:tavLst>
                                    </p:anim>
                                    <p:animEffect transition="in" filter="fade">
                                      <p:cBhvr>
                                        <p:cTn id="3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4" grpId="0"/>
      <p:bldP spid="14" grpId="0" animBg="1"/>
      <p:bldP spid="16" grpId="0"/>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E1C761D-5DB4-BCD5-90BB-763EA8049AB2}"/>
              </a:ext>
            </a:extLst>
          </p:cNvPr>
          <p:cNvSpPr txBox="1"/>
          <p:nvPr/>
        </p:nvSpPr>
        <p:spPr>
          <a:xfrm>
            <a:off x="0" y="328770"/>
            <a:ext cx="9144000" cy="461665"/>
          </a:xfrm>
          <a:prstGeom prst="rect">
            <a:avLst/>
          </a:prstGeom>
          <a:solidFill>
            <a:schemeClr val="tx1"/>
          </a:solidFill>
          <a:effectLst>
            <a:softEdge rad="63500"/>
          </a:effectLst>
        </p:spPr>
        <p:txBody>
          <a:bodyPr wrap="square" rtlCol="0">
            <a:spAutoFit/>
          </a:bodyPr>
          <a:lstStyle/>
          <a:p>
            <a:pPr algn="ctr"/>
            <a:r>
              <a:rPr lang="en-US" sz="2400" dirty="0">
                <a:solidFill>
                  <a:schemeClr val="bg1"/>
                </a:solidFill>
                <a:latin typeface="Arial Narrow" panose="020B0606020202030204" pitchFamily="34" charset="0"/>
              </a:rPr>
              <a:t>The Difference Between “Adultery” And “Adultery In The Heart” (Mt. 5:27-28, 32)</a:t>
            </a:r>
          </a:p>
        </p:txBody>
      </p:sp>
      <p:sp>
        <p:nvSpPr>
          <p:cNvPr id="2" name="TextBox 1">
            <a:extLst>
              <a:ext uri="{FF2B5EF4-FFF2-40B4-BE49-F238E27FC236}">
                <a16:creationId xmlns:a16="http://schemas.microsoft.com/office/drawing/2014/main" id="{32391D07-7B4A-BA43-3D09-161D56C886A9}"/>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11" name="TextBox 10">
            <a:extLst>
              <a:ext uri="{FF2B5EF4-FFF2-40B4-BE49-F238E27FC236}">
                <a16:creationId xmlns:a16="http://schemas.microsoft.com/office/drawing/2014/main" id="{ADA45652-9C16-4AA7-26D5-EECA1EF93DF5}"/>
              </a:ext>
            </a:extLst>
          </p:cNvPr>
          <p:cNvSpPr txBox="1"/>
          <p:nvPr/>
        </p:nvSpPr>
        <p:spPr>
          <a:xfrm>
            <a:off x="0" y="825540"/>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b="1" dirty="0">
                <a:latin typeface="Arial Narrow" panose="020B0606020202030204" pitchFamily="34" charset="0"/>
              </a:rPr>
              <a:t>Sinful Steps Which Lead To</a:t>
            </a:r>
            <a:r>
              <a:rPr lang="en-US" sz="2400" dirty="0">
                <a:latin typeface="Arial Narrow" panose="020B0606020202030204" pitchFamily="34" charset="0"/>
              </a:rPr>
              <a:t>, </a:t>
            </a:r>
            <a:r>
              <a:rPr lang="en-US" sz="2400" b="1" dirty="0">
                <a:latin typeface="Arial Narrow" panose="020B0606020202030204" pitchFamily="34" charset="0"/>
              </a:rPr>
              <a:t>But Are Not Fornication</a:t>
            </a:r>
          </a:p>
        </p:txBody>
      </p:sp>
      <p:sp>
        <p:nvSpPr>
          <p:cNvPr id="7" name="TextBox 6">
            <a:extLst>
              <a:ext uri="{FF2B5EF4-FFF2-40B4-BE49-F238E27FC236}">
                <a16:creationId xmlns:a16="http://schemas.microsoft.com/office/drawing/2014/main" id="{04C1C6B9-CF0A-1FF9-2A2B-B36790CA6982}"/>
              </a:ext>
            </a:extLst>
          </p:cNvPr>
          <p:cNvSpPr txBox="1"/>
          <p:nvPr/>
        </p:nvSpPr>
        <p:spPr>
          <a:xfrm>
            <a:off x="0" y="1373716"/>
            <a:ext cx="9144000" cy="2554545"/>
          </a:xfrm>
          <a:prstGeom prst="rect">
            <a:avLst/>
          </a:prstGeom>
          <a:noFill/>
        </p:spPr>
        <p:txBody>
          <a:bodyPr wrap="square" rtlCol="0">
            <a:spAutoFit/>
          </a:bodyPr>
          <a:lstStyle/>
          <a:p>
            <a:pPr algn="ctr"/>
            <a:r>
              <a:rPr lang="en-US" sz="2400" dirty="0">
                <a:solidFill>
                  <a:srgbClr val="000000"/>
                </a:solidFill>
                <a:latin typeface="Arial Narrow" panose="020B0606020202030204" pitchFamily="34" charset="0"/>
              </a:rPr>
              <a:t>All Evil Desires Must Be </a:t>
            </a:r>
            <a:r>
              <a:rPr lang="en-US" sz="2400" i="1" dirty="0">
                <a:solidFill>
                  <a:srgbClr val="000000"/>
                </a:solidFill>
                <a:latin typeface="Arial Narrow" panose="020B0606020202030204" pitchFamily="34" charset="0"/>
              </a:rPr>
              <a:t>“Nipped In The Bud” </a:t>
            </a:r>
            <a:r>
              <a:rPr lang="en-US" sz="2400" dirty="0">
                <a:solidFill>
                  <a:srgbClr val="000000"/>
                </a:solidFill>
                <a:latin typeface="Arial Narrow" panose="020B0606020202030204" pitchFamily="34" charset="0"/>
              </a:rPr>
              <a:t>(Rom. 13:14)!</a:t>
            </a:r>
          </a:p>
          <a:p>
            <a:pPr algn="just"/>
            <a:endParaRPr lang="en-US" sz="1400" dirty="0">
              <a:solidFill>
                <a:srgbClr val="000000"/>
              </a:solidFill>
              <a:latin typeface="Arial Narrow" panose="020B0606020202030204" pitchFamily="34" charset="0"/>
            </a:endParaRPr>
          </a:p>
          <a:p>
            <a:pPr algn="just"/>
            <a:r>
              <a:rPr lang="en-US" sz="2400" b="1" u="sng" dirty="0">
                <a:solidFill>
                  <a:srgbClr val="000000"/>
                </a:solidFill>
                <a:latin typeface="Arial Narrow" panose="020B0606020202030204" pitchFamily="34" charset="0"/>
              </a:rPr>
              <a:t>Mk. 7:21-23</a:t>
            </a:r>
            <a:r>
              <a:rPr lang="en-US" sz="2400" dirty="0">
                <a:solidFill>
                  <a:srgbClr val="000000"/>
                </a:solidFill>
                <a:latin typeface="Arial Narrow" panose="020B0606020202030204" pitchFamily="34" charset="0"/>
              </a:rPr>
              <a:t>, “For </a:t>
            </a:r>
            <a:r>
              <a:rPr lang="en-US" sz="2400" b="1" dirty="0">
                <a:solidFill>
                  <a:srgbClr val="C00000"/>
                </a:solidFill>
                <a:latin typeface="Arial Narrow" panose="020B0606020202030204" pitchFamily="34" charset="0"/>
              </a:rPr>
              <a:t>FROM WITHIN</a:t>
            </a:r>
            <a:r>
              <a:rPr lang="en-US" sz="2400" dirty="0">
                <a:solidFill>
                  <a:srgbClr val="000000"/>
                </a:solidFill>
                <a:latin typeface="Arial Narrow" panose="020B0606020202030204" pitchFamily="34" charset="0"/>
              </a:rPr>
              <a:t>, </a:t>
            </a:r>
            <a:r>
              <a:rPr lang="en-US" sz="2400" b="1" dirty="0">
                <a:solidFill>
                  <a:srgbClr val="C00000"/>
                </a:solidFill>
                <a:latin typeface="Arial Narrow" panose="020B0606020202030204" pitchFamily="34" charset="0"/>
              </a:rPr>
              <a:t>OUT OF THE HEART OF MEN</a:t>
            </a:r>
            <a:r>
              <a:rPr lang="en-US" sz="2400" dirty="0">
                <a:solidFill>
                  <a:srgbClr val="000000"/>
                </a:solidFill>
                <a:latin typeface="Arial Narrow" panose="020B0606020202030204" pitchFamily="34" charset="0"/>
              </a:rPr>
              <a:t>, proceed </a:t>
            </a:r>
            <a:r>
              <a:rPr lang="en-US" sz="2400" b="1" dirty="0">
                <a:solidFill>
                  <a:srgbClr val="000000"/>
                </a:solidFill>
                <a:latin typeface="Arial Narrow" panose="020B0606020202030204" pitchFamily="34" charset="0"/>
              </a:rPr>
              <a:t>EVIL THOUGHTS</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ADULTERIES</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FORNICATIONS</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MURDERS</a:t>
            </a:r>
            <a:r>
              <a:rPr lang="en-US" sz="2400" dirty="0">
                <a:solidFill>
                  <a:srgbClr val="000000"/>
                </a:solidFill>
                <a:latin typeface="Arial Narrow" panose="020B0606020202030204" pitchFamily="34" charset="0"/>
              </a:rPr>
              <a:t>, 22 </a:t>
            </a:r>
            <a:r>
              <a:rPr lang="en-US" sz="2400" b="1" dirty="0">
                <a:solidFill>
                  <a:srgbClr val="000000"/>
                </a:solidFill>
                <a:latin typeface="Arial Narrow" panose="020B0606020202030204" pitchFamily="34" charset="0"/>
              </a:rPr>
              <a:t>THEFTS</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COVETOUSNESS</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WICKEDNESS</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DECEIT</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LASCIVIOUSNESS</a:t>
            </a:r>
            <a:r>
              <a:rPr lang="en-US" sz="2400" dirty="0">
                <a:solidFill>
                  <a:srgbClr val="000000"/>
                </a:solidFill>
                <a:latin typeface="Arial Narrow" panose="020B0606020202030204" pitchFamily="34" charset="0"/>
              </a:rPr>
              <a:t>, an evil eye, blasphemy, pride, foolishness: 23 </a:t>
            </a:r>
            <a:r>
              <a:rPr lang="en-US" sz="2400" b="1" u="sng" dirty="0">
                <a:solidFill>
                  <a:srgbClr val="000000"/>
                </a:solidFill>
                <a:latin typeface="Arial Narrow" panose="020B0606020202030204" pitchFamily="34" charset="0"/>
              </a:rPr>
              <a:t>ALL THESE EVIL THINGS</a:t>
            </a:r>
            <a:r>
              <a:rPr lang="en-US" sz="2400" b="1" dirty="0">
                <a:solidFill>
                  <a:srgbClr val="000000"/>
                </a:solidFill>
                <a:latin typeface="Arial Narrow" panose="020B0606020202030204" pitchFamily="34" charset="0"/>
              </a:rPr>
              <a:t> </a:t>
            </a:r>
            <a:r>
              <a:rPr lang="en-US" sz="2400" b="1" dirty="0">
                <a:solidFill>
                  <a:srgbClr val="C00000"/>
                </a:solidFill>
                <a:latin typeface="Arial Narrow" panose="020B0606020202030204" pitchFamily="34" charset="0"/>
              </a:rPr>
              <a:t>COME FROM WITHIN</a:t>
            </a:r>
            <a:r>
              <a:rPr lang="en-US" sz="2400" dirty="0">
                <a:solidFill>
                  <a:srgbClr val="000000"/>
                </a:solidFill>
                <a:latin typeface="Arial Narrow" panose="020B0606020202030204" pitchFamily="34" charset="0"/>
              </a:rPr>
              <a:t>, and </a:t>
            </a:r>
            <a:r>
              <a:rPr lang="en-US" sz="2400" b="1" dirty="0">
                <a:solidFill>
                  <a:srgbClr val="000000"/>
                </a:solidFill>
                <a:latin typeface="Arial Narrow" panose="020B0606020202030204" pitchFamily="34" charset="0"/>
              </a:rPr>
              <a:t>Defile The Man</a:t>
            </a:r>
            <a:r>
              <a:rPr lang="en-US" sz="2400" dirty="0">
                <a:solidFill>
                  <a:srgbClr val="000000"/>
                </a:solidFill>
                <a:latin typeface="Arial Narrow" panose="020B0606020202030204" pitchFamily="34" charset="0"/>
              </a:rPr>
              <a:t>.”</a:t>
            </a:r>
            <a:endParaRPr lang="en-US" sz="20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78BB773F-807E-E1B9-4BE3-030D26BC5B17}"/>
              </a:ext>
            </a:extLst>
          </p:cNvPr>
          <p:cNvSpPr txBox="1"/>
          <p:nvPr/>
        </p:nvSpPr>
        <p:spPr>
          <a:xfrm>
            <a:off x="-6930" y="3952021"/>
            <a:ext cx="9144000" cy="1862048"/>
          </a:xfrm>
          <a:prstGeom prst="rect">
            <a:avLst/>
          </a:prstGeom>
          <a:noFill/>
        </p:spPr>
        <p:txBody>
          <a:bodyPr wrap="square" rtlCol="0">
            <a:spAutoFit/>
          </a:bodyPr>
          <a:lstStyle/>
          <a:p>
            <a:pPr algn="ctr"/>
            <a:r>
              <a:rPr lang="en-US" sz="2300" dirty="0">
                <a:cs typeface="Arial" panose="020B0604020202020204" pitchFamily="34" charset="0"/>
              </a:rPr>
              <a:t>“Watch Your Thoughts, They Become Your Words;</a:t>
            </a:r>
            <a:br>
              <a:rPr lang="en-US" sz="2300" dirty="0">
                <a:cs typeface="Arial" panose="020B0604020202020204" pitchFamily="34" charset="0"/>
              </a:rPr>
            </a:br>
            <a:r>
              <a:rPr lang="en-US" sz="2300" dirty="0">
                <a:cs typeface="Arial" panose="020B0604020202020204" pitchFamily="34" charset="0"/>
              </a:rPr>
              <a:t>Watch Your Words, They Become Your Actions;</a:t>
            </a:r>
            <a:br>
              <a:rPr lang="en-US" sz="2300" dirty="0">
                <a:cs typeface="Arial" panose="020B0604020202020204" pitchFamily="34" charset="0"/>
              </a:rPr>
            </a:br>
            <a:r>
              <a:rPr lang="en-US" sz="2300" dirty="0">
                <a:cs typeface="Arial" panose="020B0604020202020204" pitchFamily="34" charset="0"/>
              </a:rPr>
              <a:t>Watch Your Actions, They Become Your Habits;</a:t>
            </a:r>
            <a:br>
              <a:rPr lang="en-US" sz="2300" dirty="0">
                <a:cs typeface="Arial" panose="020B0604020202020204" pitchFamily="34" charset="0"/>
              </a:rPr>
            </a:br>
            <a:r>
              <a:rPr lang="en-US" sz="2300" dirty="0">
                <a:cs typeface="Arial" panose="020B0604020202020204" pitchFamily="34" charset="0"/>
              </a:rPr>
              <a:t>Watch Your Habits, They Become Your Character;</a:t>
            </a:r>
            <a:br>
              <a:rPr lang="en-US" sz="2300" dirty="0">
                <a:cs typeface="Arial" panose="020B0604020202020204" pitchFamily="34" charset="0"/>
              </a:rPr>
            </a:br>
            <a:r>
              <a:rPr lang="en-US" sz="2300" dirty="0">
                <a:cs typeface="Arial" panose="020B0604020202020204" pitchFamily="34" charset="0"/>
              </a:rPr>
              <a:t>Watch Your Character, It Becomes Your Destiny.”</a:t>
            </a:r>
          </a:p>
        </p:txBody>
      </p:sp>
      <p:sp>
        <p:nvSpPr>
          <p:cNvPr id="9" name="TextBox 8">
            <a:extLst>
              <a:ext uri="{FF2B5EF4-FFF2-40B4-BE49-F238E27FC236}">
                <a16:creationId xmlns:a16="http://schemas.microsoft.com/office/drawing/2014/main" id="{61A3F48E-D6DA-9844-4532-ECFDF5455FF8}"/>
              </a:ext>
            </a:extLst>
          </p:cNvPr>
          <p:cNvSpPr txBox="1"/>
          <p:nvPr/>
        </p:nvSpPr>
        <p:spPr>
          <a:xfrm>
            <a:off x="-10395" y="6386686"/>
            <a:ext cx="9144000" cy="461665"/>
          </a:xfrm>
          <a:prstGeom prst="rect">
            <a:avLst/>
          </a:prstGeom>
          <a:noFill/>
        </p:spPr>
        <p:txBody>
          <a:bodyPr wrap="square" rtlCol="0">
            <a:spAutoFit/>
          </a:bodyPr>
          <a:lstStyle/>
          <a:p>
            <a:pPr algn="ctr"/>
            <a:r>
              <a:rPr lang="en-US" sz="2400" dirty="0">
                <a:latin typeface="Arial Narrow" panose="020B0606020202030204" pitchFamily="34" charset="0"/>
                <a:cs typeface="Arial" panose="020B0604020202020204" pitchFamily="34" charset="0"/>
              </a:rPr>
              <a:t>Deep-Seated Sins Can</a:t>
            </a:r>
            <a:r>
              <a:rPr lang="en-US" sz="2400" i="1" dirty="0">
                <a:latin typeface="Arial Narrow" panose="020B0606020202030204" pitchFamily="34" charset="0"/>
                <a:cs typeface="Arial" panose="020B0604020202020204" pitchFamily="34" charset="0"/>
              </a:rPr>
              <a:t> </a:t>
            </a:r>
            <a:r>
              <a:rPr lang="en-US" sz="2400" dirty="0">
                <a:latin typeface="Arial Narrow" panose="020B0606020202030204" pitchFamily="34" charset="0"/>
                <a:cs typeface="Arial" panose="020B0604020202020204" pitchFamily="34" charset="0"/>
              </a:rPr>
              <a:t>Grow Up And Out Both Far And Wide In All Dimensions!</a:t>
            </a:r>
          </a:p>
        </p:txBody>
      </p:sp>
      <p:sp>
        <p:nvSpPr>
          <p:cNvPr id="3" name="TextBox 2">
            <a:extLst>
              <a:ext uri="{FF2B5EF4-FFF2-40B4-BE49-F238E27FC236}">
                <a16:creationId xmlns:a16="http://schemas.microsoft.com/office/drawing/2014/main" id="{1288FC18-1E4A-EFD0-B323-8A8554912099}"/>
              </a:ext>
            </a:extLst>
          </p:cNvPr>
          <p:cNvSpPr txBox="1"/>
          <p:nvPr/>
        </p:nvSpPr>
        <p:spPr>
          <a:xfrm>
            <a:off x="1634" y="5881849"/>
            <a:ext cx="9144000" cy="446276"/>
          </a:xfrm>
          <a:prstGeom prst="rect">
            <a:avLst/>
          </a:prstGeom>
          <a:solidFill>
            <a:schemeClr val="bg1">
              <a:lumMod val="85000"/>
            </a:schemeClr>
          </a:solidFill>
          <a:effectLst>
            <a:softEdge rad="63500"/>
          </a:effectLst>
        </p:spPr>
        <p:txBody>
          <a:bodyPr wrap="square" rtlCol="0">
            <a:spAutoFit/>
          </a:bodyPr>
          <a:lstStyle/>
          <a:p>
            <a:pPr algn="ctr"/>
            <a:r>
              <a:rPr lang="en-US" sz="2300" dirty="0">
                <a:cs typeface="Arial" panose="020B0604020202020204" pitchFamily="34" charset="0"/>
              </a:rPr>
              <a:t>Where Will Sin Take You?</a:t>
            </a:r>
          </a:p>
        </p:txBody>
      </p:sp>
    </p:spTree>
    <p:extLst>
      <p:ext uri="{BB962C8B-B14F-4D97-AF65-F5344CB8AC3E}">
        <p14:creationId xmlns:p14="http://schemas.microsoft.com/office/powerpoint/2010/main" val="163699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7">
                                            <p:txEl>
                                              <p:pRg st="0" end="0"/>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p:cTn id="19"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7">
                                            <p:txEl>
                                              <p:pRg st="2" end="2"/>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animEffect transition="in" filter="fade">
                                      <p:cBhvr>
                                        <p:cTn id="27" dur="500"/>
                                        <p:tgtEl>
                                          <p:spTgt spid="8"/>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ppt_w</p:attrName>
                                        </p:attrNameLst>
                                      </p:cBhvr>
                                      <p:tavLst>
                                        <p:tav tm="0">
                                          <p:val>
                                            <p:fltVal val="0"/>
                                          </p:val>
                                        </p:tav>
                                        <p:tav tm="100000">
                                          <p:val>
                                            <p:strVal val="#ppt_w"/>
                                          </p:val>
                                        </p:tav>
                                      </p:tavLst>
                                    </p:anim>
                                    <p:anim calcmode="lin" valueType="num">
                                      <p:cBhvr>
                                        <p:cTn id="32" dur="500" fill="hold"/>
                                        <p:tgtEl>
                                          <p:spTgt spid="3"/>
                                        </p:tgtEl>
                                        <p:attrNameLst>
                                          <p:attrName>ppt_h</p:attrName>
                                        </p:attrNameLst>
                                      </p:cBhvr>
                                      <p:tavLst>
                                        <p:tav tm="0">
                                          <p:val>
                                            <p:fltVal val="0"/>
                                          </p:val>
                                        </p:tav>
                                        <p:tav tm="100000">
                                          <p:val>
                                            <p:strVal val="#ppt_h"/>
                                          </p:val>
                                        </p:tav>
                                      </p:tavLst>
                                    </p:anim>
                                    <p:animEffect transition="in" filter="fade">
                                      <p:cBhvr>
                                        <p:cTn id="33" dur="500"/>
                                        <p:tgtEl>
                                          <p:spTgt spid="3"/>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p:bldP spid="9" grpId="0"/>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E1C761D-5DB4-BCD5-90BB-763EA8049AB2}"/>
              </a:ext>
            </a:extLst>
          </p:cNvPr>
          <p:cNvSpPr txBox="1"/>
          <p:nvPr/>
        </p:nvSpPr>
        <p:spPr>
          <a:xfrm>
            <a:off x="0" y="328770"/>
            <a:ext cx="9144000" cy="461665"/>
          </a:xfrm>
          <a:prstGeom prst="rect">
            <a:avLst/>
          </a:prstGeom>
          <a:solidFill>
            <a:schemeClr val="tx1"/>
          </a:solidFill>
          <a:effectLst>
            <a:softEdge rad="63500"/>
          </a:effectLst>
        </p:spPr>
        <p:txBody>
          <a:bodyPr wrap="square" rtlCol="0">
            <a:spAutoFit/>
          </a:bodyPr>
          <a:lstStyle/>
          <a:p>
            <a:pPr algn="ctr"/>
            <a:r>
              <a:rPr lang="en-US" sz="2400" dirty="0">
                <a:solidFill>
                  <a:schemeClr val="bg1"/>
                </a:solidFill>
                <a:latin typeface="Arial Narrow" panose="020B0606020202030204" pitchFamily="34" charset="0"/>
              </a:rPr>
              <a:t>The Difference Between “Adultery” And “Adultery In The Heart” (Mt. 5:27-28, 32)</a:t>
            </a:r>
          </a:p>
        </p:txBody>
      </p:sp>
      <p:sp>
        <p:nvSpPr>
          <p:cNvPr id="2" name="TextBox 1">
            <a:extLst>
              <a:ext uri="{FF2B5EF4-FFF2-40B4-BE49-F238E27FC236}">
                <a16:creationId xmlns:a16="http://schemas.microsoft.com/office/drawing/2014/main" id="{32391D07-7B4A-BA43-3D09-161D56C886A9}"/>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3" name="TextBox 2">
            <a:extLst>
              <a:ext uri="{FF2B5EF4-FFF2-40B4-BE49-F238E27FC236}">
                <a16:creationId xmlns:a16="http://schemas.microsoft.com/office/drawing/2014/main" id="{F6EC05A3-0E30-862F-0DAE-164A770C6971}"/>
              </a:ext>
            </a:extLst>
          </p:cNvPr>
          <p:cNvSpPr txBox="1"/>
          <p:nvPr/>
        </p:nvSpPr>
        <p:spPr>
          <a:xfrm>
            <a:off x="0" y="2235320"/>
            <a:ext cx="9144000" cy="3785652"/>
          </a:xfrm>
          <a:prstGeom prst="rect">
            <a:avLst/>
          </a:prstGeom>
          <a:noFill/>
        </p:spPr>
        <p:txBody>
          <a:bodyPr wrap="square" rtlCol="0">
            <a:spAutoFit/>
          </a:bodyPr>
          <a:lstStyle/>
          <a:p>
            <a:pPr algn="just"/>
            <a:r>
              <a:rPr lang="en-US" sz="2400" b="1" u="sng" dirty="0">
                <a:solidFill>
                  <a:srgbClr val="000000"/>
                </a:solidFill>
                <a:latin typeface="Arial Narrow" panose="020B0606020202030204" pitchFamily="34" charset="0"/>
              </a:rPr>
              <a:t>Prov. 6:23-29</a:t>
            </a:r>
            <a:r>
              <a:rPr lang="en-US" sz="2400" dirty="0">
                <a:solidFill>
                  <a:srgbClr val="000000"/>
                </a:solidFill>
                <a:latin typeface="Arial Narrow" panose="020B0606020202030204" pitchFamily="34" charset="0"/>
              </a:rPr>
              <a:t>, “For </a:t>
            </a:r>
            <a:r>
              <a:rPr lang="en-US" sz="2400" b="1" dirty="0">
                <a:solidFill>
                  <a:srgbClr val="000000"/>
                </a:solidFill>
                <a:latin typeface="Arial Narrow" panose="020B0606020202030204" pitchFamily="34" charset="0"/>
              </a:rPr>
              <a:t>The Commandment Is A Lamp</a:t>
            </a:r>
            <a:r>
              <a:rPr lang="en-US" sz="2400" dirty="0">
                <a:solidFill>
                  <a:srgbClr val="000000"/>
                </a:solidFill>
                <a:latin typeface="Arial Narrow" panose="020B0606020202030204" pitchFamily="34" charset="0"/>
              </a:rPr>
              <a:t>; and </a:t>
            </a:r>
            <a:r>
              <a:rPr lang="en-US" sz="2400" b="1" dirty="0">
                <a:solidFill>
                  <a:srgbClr val="000000"/>
                </a:solidFill>
                <a:latin typeface="Arial Narrow" panose="020B0606020202030204" pitchFamily="34" charset="0"/>
              </a:rPr>
              <a:t>The Law Is Light</a:t>
            </a:r>
            <a:r>
              <a:rPr lang="en-US" sz="2400" dirty="0">
                <a:solidFill>
                  <a:srgbClr val="000000"/>
                </a:solidFill>
                <a:latin typeface="Arial Narrow" panose="020B0606020202030204" pitchFamily="34" charset="0"/>
              </a:rPr>
              <a:t>; and </a:t>
            </a:r>
            <a:r>
              <a:rPr lang="en-US" sz="2400" b="1" dirty="0">
                <a:solidFill>
                  <a:srgbClr val="000000"/>
                </a:solidFill>
                <a:latin typeface="Arial Narrow" panose="020B0606020202030204" pitchFamily="34" charset="0"/>
              </a:rPr>
              <a:t>Reproofs Of </a:t>
            </a:r>
            <a:r>
              <a:rPr lang="en-US" sz="2400" b="1" dirty="0">
                <a:latin typeface="Arial Narrow" panose="020B0606020202030204" pitchFamily="34" charset="0"/>
              </a:rPr>
              <a:t>Instruction ARE THE WAY OF LIFE</a:t>
            </a:r>
            <a:r>
              <a:rPr lang="en-US" sz="2400" dirty="0">
                <a:latin typeface="Arial Narrow" panose="020B0606020202030204" pitchFamily="34" charset="0"/>
              </a:rPr>
              <a:t>: 24 </a:t>
            </a:r>
            <a:r>
              <a:rPr lang="en-US" sz="2400" b="1" dirty="0">
                <a:solidFill>
                  <a:srgbClr val="000000"/>
                </a:solidFill>
                <a:latin typeface="Arial Narrow" panose="020B0606020202030204" pitchFamily="34" charset="0"/>
              </a:rPr>
              <a:t>To Keep Thee </a:t>
            </a:r>
            <a:r>
              <a:rPr lang="en-US" sz="2400" b="1" u="sng" dirty="0">
                <a:solidFill>
                  <a:srgbClr val="000000"/>
                </a:solidFill>
                <a:latin typeface="Arial Narrow" panose="020B0606020202030204" pitchFamily="34" charset="0"/>
              </a:rPr>
              <a:t>FROM</a:t>
            </a:r>
            <a:r>
              <a:rPr lang="en-US" sz="2400" b="1" dirty="0">
                <a:solidFill>
                  <a:srgbClr val="000000"/>
                </a:solidFill>
                <a:latin typeface="Arial Narrow" panose="020B0606020202030204" pitchFamily="34" charset="0"/>
              </a:rPr>
              <a:t> The Evil Woman</a:t>
            </a:r>
            <a:r>
              <a:rPr lang="en-US" sz="2400" dirty="0">
                <a:solidFill>
                  <a:srgbClr val="000000"/>
                </a:solidFill>
                <a:latin typeface="Arial Narrow" panose="020B0606020202030204" pitchFamily="34" charset="0"/>
              </a:rPr>
              <a:t>, </a:t>
            </a:r>
            <a:r>
              <a:rPr lang="en-US" sz="2400" b="1" u="sng" dirty="0">
                <a:solidFill>
                  <a:srgbClr val="000000"/>
                </a:solidFill>
                <a:latin typeface="Arial Narrow" panose="020B0606020202030204" pitchFamily="34" charset="0"/>
              </a:rPr>
              <a:t>FROM</a:t>
            </a:r>
            <a:r>
              <a:rPr lang="en-US" sz="2400" dirty="0">
                <a:solidFill>
                  <a:srgbClr val="000000"/>
                </a:solidFill>
                <a:latin typeface="Arial Narrow" panose="020B0606020202030204" pitchFamily="34" charset="0"/>
              </a:rPr>
              <a:t> </a:t>
            </a:r>
            <a:r>
              <a:rPr lang="en-US" sz="2400" b="1" dirty="0">
                <a:solidFill>
                  <a:srgbClr val="0070C0"/>
                </a:solidFill>
                <a:latin typeface="Arial Narrow" panose="020B0606020202030204" pitchFamily="34" charset="0"/>
              </a:rPr>
              <a:t>The Flattery Of The Tongue Of A Strange Woman</a:t>
            </a:r>
            <a:r>
              <a:rPr lang="en-US" sz="2400" dirty="0">
                <a:solidFill>
                  <a:srgbClr val="000000"/>
                </a:solidFill>
                <a:latin typeface="Arial Narrow" panose="020B0606020202030204" pitchFamily="34" charset="0"/>
              </a:rPr>
              <a:t>. 25 </a:t>
            </a:r>
            <a:r>
              <a:rPr lang="en-US" sz="2400" b="1" u="sng" dirty="0">
                <a:solidFill>
                  <a:srgbClr val="0070C0"/>
                </a:solidFill>
                <a:latin typeface="Arial Narrow" panose="020B0606020202030204" pitchFamily="34" charset="0"/>
              </a:rPr>
              <a:t>LUST NOT AFTER HER BEAUTY IN THINE HEART</a:t>
            </a:r>
            <a:r>
              <a:rPr lang="en-US" sz="2400" dirty="0">
                <a:solidFill>
                  <a:srgbClr val="000000"/>
                </a:solidFill>
                <a:latin typeface="Arial Narrow" panose="020B0606020202030204" pitchFamily="34" charset="0"/>
              </a:rPr>
              <a:t>; </a:t>
            </a:r>
            <a:r>
              <a:rPr lang="en-US" sz="2400" b="1" dirty="0">
                <a:solidFill>
                  <a:schemeClr val="accent5">
                    <a:lumMod val="75000"/>
                  </a:schemeClr>
                </a:solidFill>
                <a:latin typeface="Arial Narrow" panose="020B0606020202030204" pitchFamily="34" charset="0"/>
              </a:rPr>
              <a:t>NEITHER LET HER TAKE THEE WITH HER EYELIDS</a:t>
            </a:r>
            <a:r>
              <a:rPr lang="en-US" sz="2400" dirty="0">
                <a:solidFill>
                  <a:srgbClr val="000000"/>
                </a:solidFill>
                <a:latin typeface="Arial Narrow" panose="020B0606020202030204" pitchFamily="34" charset="0"/>
              </a:rPr>
              <a:t>. 26 For </a:t>
            </a:r>
            <a:r>
              <a:rPr lang="en-US" sz="2400" b="1" u="sng" dirty="0">
                <a:solidFill>
                  <a:srgbClr val="000000"/>
                </a:solidFill>
                <a:latin typeface="Arial Narrow" panose="020B0606020202030204" pitchFamily="34" charset="0"/>
              </a:rPr>
              <a:t>BY MEANS OF</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A Whorish Woman A MAN IS BROUGHT TO A PIECE OF BREAD</a:t>
            </a:r>
            <a:r>
              <a:rPr lang="en-US" sz="2400" dirty="0">
                <a:solidFill>
                  <a:srgbClr val="000000"/>
                </a:solidFill>
                <a:latin typeface="Arial Narrow" panose="020B0606020202030204" pitchFamily="34" charset="0"/>
              </a:rPr>
              <a:t>: and </a:t>
            </a:r>
            <a:r>
              <a:rPr lang="en-US" sz="2400" b="1" dirty="0">
                <a:solidFill>
                  <a:srgbClr val="000000"/>
                </a:solidFill>
                <a:latin typeface="Arial Narrow" panose="020B0606020202030204" pitchFamily="34" charset="0"/>
              </a:rPr>
              <a:t>the adulteress will hunt for the precious life</a:t>
            </a:r>
            <a:r>
              <a:rPr lang="en-US" sz="2400" dirty="0">
                <a:solidFill>
                  <a:srgbClr val="000000"/>
                </a:solidFill>
                <a:latin typeface="Arial Narrow" panose="020B0606020202030204" pitchFamily="34" charset="0"/>
              </a:rPr>
              <a:t>. 27 Can a man take fire in his bosom, and his clothes </a:t>
            </a:r>
            <a:r>
              <a:rPr lang="en-US" sz="2400" b="1" dirty="0">
                <a:solidFill>
                  <a:srgbClr val="000000"/>
                </a:solidFill>
                <a:latin typeface="Arial Narrow" panose="020B0606020202030204" pitchFamily="34" charset="0"/>
              </a:rPr>
              <a:t>NOT</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BE BURNED</a:t>
            </a:r>
            <a:r>
              <a:rPr lang="en-US" sz="2400" dirty="0">
                <a:solidFill>
                  <a:srgbClr val="000000"/>
                </a:solidFill>
                <a:latin typeface="Arial Narrow" panose="020B0606020202030204" pitchFamily="34" charset="0"/>
              </a:rPr>
              <a:t>? 28 Can one go upon hot coals, and his feet </a:t>
            </a:r>
            <a:r>
              <a:rPr lang="en-US" sz="2400" b="1" dirty="0">
                <a:solidFill>
                  <a:srgbClr val="000000"/>
                </a:solidFill>
                <a:latin typeface="Arial Narrow" panose="020B0606020202030204" pitchFamily="34" charset="0"/>
              </a:rPr>
              <a:t>NOT</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BE BURNED</a:t>
            </a:r>
            <a:r>
              <a:rPr lang="en-US" sz="2400" dirty="0">
                <a:solidFill>
                  <a:srgbClr val="000000"/>
                </a:solidFill>
                <a:latin typeface="Arial Narrow" panose="020B0606020202030204" pitchFamily="34" charset="0"/>
              </a:rPr>
              <a:t>? 29 </a:t>
            </a:r>
            <a:r>
              <a:rPr lang="en-US" sz="2400" b="1" u="sng" dirty="0">
                <a:solidFill>
                  <a:srgbClr val="C00000"/>
                </a:solidFill>
                <a:latin typeface="Arial Narrow" panose="020B0606020202030204" pitchFamily="34" charset="0"/>
              </a:rPr>
              <a:t>SO HE THAT GOETH IN TO HIS NEIGHBOUR’S WIFE</a:t>
            </a:r>
            <a:r>
              <a:rPr lang="en-US" sz="2400" dirty="0">
                <a:solidFill>
                  <a:srgbClr val="000000"/>
                </a:solidFill>
                <a:latin typeface="Arial Narrow" panose="020B0606020202030204" pitchFamily="34" charset="0"/>
              </a:rPr>
              <a:t>; whosoever toucheth her shall not be innocent.”</a:t>
            </a:r>
          </a:p>
        </p:txBody>
      </p:sp>
      <p:pic>
        <p:nvPicPr>
          <p:cNvPr id="5" name="Picture 2" descr="Top 10 Most Beautiful Eyes in the World">
            <a:extLst>
              <a:ext uri="{FF2B5EF4-FFF2-40B4-BE49-F238E27FC236}">
                <a16:creationId xmlns:a16="http://schemas.microsoft.com/office/drawing/2014/main" id="{CE9ADC88-D698-9EAB-CD07-4013BB57FE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6017" y="916595"/>
            <a:ext cx="2036066" cy="1273601"/>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92E9B70-F3B1-0E3B-62AE-B3C9D08ADF78}"/>
              </a:ext>
            </a:extLst>
          </p:cNvPr>
          <p:cNvSpPr txBox="1"/>
          <p:nvPr/>
        </p:nvSpPr>
        <p:spPr>
          <a:xfrm>
            <a:off x="162792" y="972913"/>
            <a:ext cx="6549738" cy="1200329"/>
          </a:xfrm>
          <a:prstGeom prst="rect">
            <a:avLst/>
          </a:prstGeom>
          <a:solidFill>
            <a:schemeClr val="bg1">
              <a:lumMod val="85000"/>
            </a:schemeClr>
          </a:solidFill>
          <a:effectLst>
            <a:softEdge rad="63500"/>
          </a:effectLst>
        </p:spPr>
        <p:txBody>
          <a:bodyPr wrap="square" rtlCol="0">
            <a:spAutoFit/>
          </a:bodyPr>
          <a:lstStyle/>
          <a:p>
            <a:pPr algn="ctr"/>
            <a:r>
              <a:rPr lang="en-US" sz="2400" b="1" u="sng" dirty="0">
                <a:solidFill>
                  <a:srgbClr val="000000"/>
                </a:solidFill>
                <a:latin typeface="Arial Narrow" panose="020B0606020202030204" pitchFamily="34" charset="0"/>
              </a:rPr>
              <a:t>Prov. 4:23</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KEEP THY HEART WITH ALL DILIGENCE</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For OUT OF IT </a:t>
            </a:r>
            <a:r>
              <a:rPr lang="en-US" sz="2400" b="1" dirty="0">
                <a:latin typeface="Arial Narrow" panose="020B0606020202030204" pitchFamily="34" charset="0"/>
              </a:rPr>
              <a:t>ARE</a:t>
            </a:r>
            <a:r>
              <a:rPr lang="en-US" sz="2400" dirty="0">
                <a:latin typeface="Arial Narrow" panose="020B0606020202030204" pitchFamily="34" charset="0"/>
              </a:rPr>
              <a:t> (NKJV, </a:t>
            </a:r>
            <a:r>
              <a:rPr lang="en-US" sz="2400" b="1" dirty="0">
                <a:latin typeface="Arial Narrow" panose="020B0606020202030204" pitchFamily="34" charset="0"/>
              </a:rPr>
              <a:t>SPRING</a:t>
            </a:r>
            <a:r>
              <a:rPr lang="en-US" sz="2400" dirty="0">
                <a:latin typeface="Arial Narrow" panose="020B0606020202030204" pitchFamily="34" charset="0"/>
              </a:rPr>
              <a:t>; RSV, </a:t>
            </a:r>
            <a:r>
              <a:rPr lang="en-US" sz="2400" b="1" dirty="0">
                <a:latin typeface="Arial Narrow" panose="020B0606020202030204" pitchFamily="34" charset="0"/>
              </a:rPr>
              <a:t>FLOW</a:t>
            </a:r>
            <a:r>
              <a:rPr lang="en-US" sz="2400" dirty="0">
                <a:latin typeface="Arial Narrow" panose="020B0606020202030204" pitchFamily="34" charset="0"/>
              </a:rPr>
              <a:t>)</a:t>
            </a:r>
            <a:br>
              <a:rPr lang="en-US" sz="2400" dirty="0">
                <a:latin typeface="Arial Narrow" panose="020B0606020202030204" pitchFamily="34" charset="0"/>
              </a:rPr>
            </a:br>
            <a:r>
              <a:rPr lang="en-US" sz="2400" b="1" dirty="0">
                <a:latin typeface="Arial Narrow" panose="020B0606020202030204" pitchFamily="34" charset="0"/>
              </a:rPr>
              <a:t>THE ISSUES OF LIFE</a:t>
            </a:r>
            <a:r>
              <a:rPr lang="en-US" sz="2400" dirty="0">
                <a:latin typeface="Arial Narrow" panose="020B0606020202030204" pitchFamily="34" charset="0"/>
              </a:rPr>
              <a:t>.”</a:t>
            </a:r>
          </a:p>
        </p:txBody>
      </p:sp>
      <p:sp>
        <p:nvSpPr>
          <p:cNvPr id="8" name="TextBox 7">
            <a:extLst>
              <a:ext uri="{FF2B5EF4-FFF2-40B4-BE49-F238E27FC236}">
                <a16:creationId xmlns:a16="http://schemas.microsoft.com/office/drawing/2014/main" id="{27E3AB06-E582-FC61-2BEE-219B4529D5AD}"/>
              </a:ext>
            </a:extLst>
          </p:cNvPr>
          <p:cNvSpPr txBox="1"/>
          <p:nvPr/>
        </p:nvSpPr>
        <p:spPr>
          <a:xfrm>
            <a:off x="-5" y="6037279"/>
            <a:ext cx="9144000" cy="830997"/>
          </a:xfrm>
          <a:prstGeom prst="rect">
            <a:avLst/>
          </a:prstGeom>
          <a:solidFill>
            <a:schemeClr val="bg1">
              <a:lumMod val="85000"/>
            </a:schemeClr>
          </a:solidFill>
          <a:effectLst>
            <a:softEdge rad="63500"/>
          </a:effectLst>
        </p:spPr>
        <p:txBody>
          <a:bodyPr wrap="square" rtlCol="0">
            <a:spAutoFit/>
          </a:bodyPr>
          <a:lstStyle/>
          <a:p>
            <a:pPr algn="just"/>
            <a:r>
              <a:rPr lang="en-US" sz="2400" b="1" u="sng" dirty="0">
                <a:solidFill>
                  <a:srgbClr val="000000"/>
                </a:solidFill>
                <a:latin typeface="Arial Narrow" panose="020B0606020202030204" pitchFamily="34" charset="0"/>
              </a:rPr>
              <a:t>Cf. I Cor. 6:13</a:t>
            </a:r>
            <a:r>
              <a:rPr lang="en-US" sz="2400" dirty="0">
                <a:solidFill>
                  <a:srgbClr val="000000"/>
                </a:solidFill>
                <a:latin typeface="Arial Narrow" panose="020B0606020202030204" pitchFamily="34" charset="0"/>
              </a:rPr>
              <a:t>, “…Now </a:t>
            </a:r>
            <a:r>
              <a:rPr lang="en-US" sz="2400" b="1" dirty="0">
                <a:solidFill>
                  <a:srgbClr val="000000"/>
                </a:solidFill>
                <a:latin typeface="Arial Narrow" panose="020B0606020202030204" pitchFamily="34" charset="0"/>
              </a:rPr>
              <a:t>THE BODY IS NOT FOR FORNICATION</a:t>
            </a:r>
            <a:r>
              <a:rPr lang="en-US" sz="2400" dirty="0">
                <a:solidFill>
                  <a:srgbClr val="000000"/>
                </a:solidFill>
                <a:latin typeface="Arial Narrow" panose="020B0606020202030204" pitchFamily="34" charset="0"/>
              </a:rPr>
              <a:t>, but for </a:t>
            </a:r>
            <a:r>
              <a:rPr lang="en-US" sz="2400" b="1" dirty="0">
                <a:solidFill>
                  <a:srgbClr val="000000"/>
                </a:solidFill>
                <a:latin typeface="Arial Narrow" panose="020B0606020202030204" pitchFamily="34" charset="0"/>
              </a:rPr>
              <a:t>THE LORD</a:t>
            </a:r>
            <a:r>
              <a:rPr lang="en-US" sz="2400" dirty="0">
                <a:solidFill>
                  <a:srgbClr val="000000"/>
                </a:solidFill>
                <a:latin typeface="Arial Narrow" panose="020B0606020202030204" pitchFamily="34" charset="0"/>
              </a:rPr>
              <a:t>; and </a:t>
            </a:r>
            <a:r>
              <a:rPr lang="en-US" sz="2400" b="1" dirty="0">
                <a:solidFill>
                  <a:srgbClr val="000000"/>
                </a:solidFill>
                <a:latin typeface="Arial Narrow" panose="020B0606020202030204" pitchFamily="34" charset="0"/>
              </a:rPr>
              <a:t>THE LORD FOR THE BODY</a:t>
            </a:r>
            <a:r>
              <a:rPr lang="en-US" sz="2400" dirty="0">
                <a:solidFill>
                  <a:srgbClr val="000000"/>
                </a:solidFill>
                <a:latin typeface="Arial Narrow" panose="020B0606020202030204" pitchFamily="34" charset="0"/>
              </a:rPr>
              <a:t>.”</a:t>
            </a:r>
            <a:endParaRPr lang="en-US" sz="2400" dirty="0">
              <a:latin typeface="Arial Narrow" panose="020B0606020202030204" pitchFamily="34" charset="0"/>
            </a:endParaRPr>
          </a:p>
        </p:txBody>
      </p:sp>
    </p:spTree>
    <p:extLst>
      <p:ext uri="{BB962C8B-B14F-4D97-AF65-F5344CB8AC3E}">
        <p14:creationId xmlns:p14="http://schemas.microsoft.com/office/powerpoint/2010/main" val="261958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F5D318-09C7-7044-DC3D-7DBD1F0CF5AF}"/>
              </a:ext>
            </a:extLst>
          </p:cNvPr>
          <p:cNvPicPr>
            <a:picLocks noChangeAspect="1"/>
          </p:cNvPicPr>
          <p:nvPr/>
        </p:nvPicPr>
        <p:blipFill>
          <a:blip r:embed="rId3"/>
          <a:stretch>
            <a:fillRect/>
          </a:stretch>
        </p:blipFill>
        <p:spPr>
          <a:xfrm>
            <a:off x="11691" y="4015084"/>
            <a:ext cx="2300509" cy="1891145"/>
          </a:xfrm>
          <a:prstGeom prst="rect">
            <a:avLst/>
          </a:prstGeom>
          <a:effectLst>
            <a:softEdge rad="63500"/>
          </a:effectLst>
        </p:spPr>
      </p:pic>
      <p:sp>
        <p:nvSpPr>
          <p:cNvPr id="5" name="TextBox 4">
            <a:extLst>
              <a:ext uri="{FF2B5EF4-FFF2-40B4-BE49-F238E27FC236}">
                <a16:creationId xmlns:a16="http://schemas.microsoft.com/office/drawing/2014/main" id="{1E1ABDA0-947D-A722-78A3-42F0E5382085}"/>
              </a:ext>
            </a:extLst>
          </p:cNvPr>
          <p:cNvSpPr txBox="1"/>
          <p:nvPr/>
        </p:nvSpPr>
        <p:spPr>
          <a:xfrm>
            <a:off x="2312199" y="3972989"/>
            <a:ext cx="6828337" cy="1938992"/>
          </a:xfrm>
          <a:prstGeom prst="rect">
            <a:avLst/>
          </a:prstGeom>
          <a:noFill/>
        </p:spPr>
        <p:txBody>
          <a:bodyPr wrap="square" rtlCol="0">
            <a:spAutoFit/>
          </a:bodyPr>
          <a:lstStyle/>
          <a:p>
            <a:pPr algn="just"/>
            <a:r>
              <a:rPr lang="en-US" sz="2400" b="1" u="sng" dirty="0">
                <a:solidFill>
                  <a:srgbClr val="000000"/>
                </a:solidFill>
                <a:latin typeface="Arial Narrow" panose="020B0606020202030204" pitchFamily="34" charset="0"/>
              </a:rPr>
              <a:t>Mt. 5:27-28</a:t>
            </a:r>
            <a:r>
              <a:rPr lang="en-US" sz="2400" dirty="0">
                <a:solidFill>
                  <a:srgbClr val="000000"/>
                </a:solidFill>
                <a:latin typeface="Arial Narrow" panose="020B0606020202030204" pitchFamily="34" charset="0"/>
              </a:rPr>
              <a:t>, “Ye have heard that it was said by them of old time, </a:t>
            </a:r>
            <a:r>
              <a:rPr lang="en-US" sz="2400" b="1" dirty="0">
                <a:solidFill>
                  <a:srgbClr val="C00000"/>
                </a:solidFill>
                <a:latin typeface="Arial Narrow" panose="020B0606020202030204" pitchFamily="34" charset="0"/>
              </a:rPr>
              <a:t>THOU SHALT NOT COMMIT ADULTERY</a:t>
            </a:r>
            <a:r>
              <a:rPr lang="en-US" sz="2400" dirty="0">
                <a:solidFill>
                  <a:srgbClr val="000000"/>
                </a:solidFill>
                <a:latin typeface="Arial Narrow" panose="020B0606020202030204" pitchFamily="34" charset="0"/>
              </a:rPr>
              <a:t>: 28 But I say unto you, That </a:t>
            </a:r>
            <a:r>
              <a:rPr lang="en-US" sz="2400" b="1" dirty="0">
                <a:solidFill>
                  <a:srgbClr val="000000"/>
                </a:solidFill>
                <a:latin typeface="Arial Narrow" panose="020B0606020202030204" pitchFamily="34" charset="0"/>
              </a:rPr>
              <a:t>WHOSOEVER </a:t>
            </a:r>
            <a:r>
              <a:rPr lang="en-US" sz="2400" b="1" dirty="0">
                <a:solidFill>
                  <a:srgbClr val="C00000"/>
                </a:solidFill>
                <a:latin typeface="Arial Narrow" panose="020B0606020202030204" pitchFamily="34" charset="0"/>
              </a:rPr>
              <a:t>LOOKETH ON A WOMAN TO LUST AFTER HER HATH COMMITTED ADULTERY WITH HER ALREADY IN HIS HEART</a:t>
            </a:r>
            <a:r>
              <a:rPr lang="en-US" sz="2400" dirty="0">
                <a:solidFill>
                  <a:srgbClr val="000000"/>
                </a:solidFill>
                <a:latin typeface="Arial Narrow" panose="020B0606020202030204" pitchFamily="34" charset="0"/>
              </a:rPr>
              <a:t>.”</a:t>
            </a:r>
          </a:p>
        </p:txBody>
      </p:sp>
      <p:sp>
        <p:nvSpPr>
          <p:cNvPr id="6" name="TextBox 5">
            <a:extLst>
              <a:ext uri="{FF2B5EF4-FFF2-40B4-BE49-F238E27FC236}">
                <a16:creationId xmlns:a16="http://schemas.microsoft.com/office/drawing/2014/main" id="{36F5DDAD-CC46-4669-1362-4F6A3D7BBA2F}"/>
              </a:ext>
            </a:extLst>
          </p:cNvPr>
          <p:cNvSpPr txBox="1"/>
          <p:nvPr/>
        </p:nvSpPr>
        <p:spPr>
          <a:xfrm>
            <a:off x="1" y="3492155"/>
            <a:ext cx="9132310" cy="461665"/>
          </a:xfrm>
          <a:prstGeom prst="rect">
            <a:avLst/>
          </a:prstGeom>
          <a:solidFill>
            <a:schemeClr val="accent3">
              <a:lumMod val="20000"/>
              <a:lumOff val="80000"/>
            </a:schemeClr>
          </a:solidFill>
          <a:effectLst>
            <a:softEdge rad="63500"/>
          </a:effectLst>
        </p:spPr>
        <p:txBody>
          <a:bodyPr wrap="square" rtlCol="0">
            <a:spAutoFit/>
          </a:bodyPr>
          <a:lstStyle/>
          <a:p>
            <a:pPr algn="ctr"/>
            <a:r>
              <a:rPr lang="en-US" sz="2400" b="1" dirty="0">
                <a:solidFill>
                  <a:srgbClr val="000000"/>
                </a:solidFill>
                <a:latin typeface="Arial Narrow" panose="020B0606020202030204" pitchFamily="34" charset="0"/>
              </a:rPr>
              <a:t>Passion</a:t>
            </a:r>
            <a:r>
              <a:rPr lang="en-US" sz="2400" dirty="0">
                <a:solidFill>
                  <a:srgbClr val="000000"/>
                </a:solidFill>
                <a:latin typeface="Arial Narrow" panose="020B0606020202030204" pitchFamily="34" charset="0"/>
              </a:rPr>
              <a:t> Is A Springboard Into Fulfilling Our Unbridled Lusts (Jas. 1:14-15).</a:t>
            </a:r>
          </a:p>
        </p:txBody>
      </p:sp>
      <p:sp>
        <p:nvSpPr>
          <p:cNvPr id="9" name="TextBox 8">
            <a:extLst>
              <a:ext uri="{FF2B5EF4-FFF2-40B4-BE49-F238E27FC236}">
                <a16:creationId xmlns:a16="http://schemas.microsoft.com/office/drawing/2014/main" id="{DCD3EA49-4617-1768-354D-F43F15D7EB82}"/>
              </a:ext>
            </a:extLst>
          </p:cNvPr>
          <p:cNvSpPr txBox="1"/>
          <p:nvPr/>
        </p:nvSpPr>
        <p:spPr>
          <a:xfrm>
            <a:off x="-11689" y="793838"/>
            <a:ext cx="9144000" cy="2677656"/>
          </a:xfrm>
          <a:prstGeom prst="rect">
            <a:avLst/>
          </a:prstGeom>
          <a:noFill/>
        </p:spPr>
        <p:txBody>
          <a:bodyPr wrap="square" rtlCol="0">
            <a:spAutoFit/>
          </a:bodyPr>
          <a:lstStyle/>
          <a:p>
            <a:pPr algn="just"/>
            <a:r>
              <a:rPr lang="en-US" sz="2400" b="1" u="sng" dirty="0">
                <a:solidFill>
                  <a:srgbClr val="000000"/>
                </a:solidFill>
                <a:latin typeface="Arial Narrow" panose="020B0606020202030204" pitchFamily="34" charset="0"/>
              </a:rPr>
              <a:t>Cf. II Sam. 11:2-4</a:t>
            </a:r>
            <a:r>
              <a:rPr lang="en-US" sz="2400" dirty="0">
                <a:solidFill>
                  <a:srgbClr val="000000"/>
                </a:solidFill>
                <a:latin typeface="Arial Narrow" panose="020B0606020202030204" pitchFamily="34" charset="0"/>
              </a:rPr>
              <a:t>, “And it came to pass in an </a:t>
            </a:r>
            <a:r>
              <a:rPr lang="en-US" sz="2400" dirty="0" err="1">
                <a:solidFill>
                  <a:srgbClr val="000000"/>
                </a:solidFill>
                <a:latin typeface="Arial Narrow" panose="020B0606020202030204" pitchFamily="34" charset="0"/>
              </a:rPr>
              <a:t>eveningtide</a:t>
            </a:r>
            <a:r>
              <a:rPr lang="en-US" sz="2400" dirty="0">
                <a:solidFill>
                  <a:srgbClr val="000000"/>
                </a:solidFill>
                <a:latin typeface="Arial Narrow" panose="020B0606020202030204" pitchFamily="34" charset="0"/>
              </a:rPr>
              <a:t>, that David arose from off his bed, and walked upon the roof of the king’s house: and from the roof </a:t>
            </a:r>
            <a:r>
              <a:rPr lang="en-US" sz="2400" b="1" dirty="0">
                <a:solidFill>
                  <a:srgbClr val="C00000"/>
                </a:solidFill>
                <a:latin typeface="Arial Narrow" panose="020B0606020202030204" pitchFamily="34" charset="0"/>
              </a:rPr>
              <a:t>HE SAW A WOMAN</a:t>
            </a:r>
            <a:r>
              <a:rPr lang="en-US" sz="2400" dirty="0">
                <a:solidFill>
                  <a:srgbClr val="000000"/>
                </a:solidFill>
                <a:latin typeface="Arial Narrow" panose="020B0606020202030204" pitchFamily="34" charset="0"/>
              </a:rPr>
              <a:t> </a:t>
            </a:r>
            <a:r>
              <a:rPr lang="en-US" sz="2400" b="1" dirty="0">
                <a:solidFill>
                  <a:srgbClr val="C00000"/>
                </a:solidFill>
                <a:latin typeface="Arial Narrow" panose="020B0606020202030204" pitchFamily="34" charset="0"/>
              </a:rPr>
              <a:t>WASHING HERSELF</a:t>
            </a:r>
            <a:r>
              <a:rPr lang="en-US" sz="2400" dirty="0">
                <a:solidFill>
                  <a:srgbClr val="000000"/>
                </a:solidFill>
                <a:latin typeface="Arial Narrow" panose="020B0606020202030204" pitchFamily="34" charset="0"/>
              </a:rPr>
              <a:t>; and </a:t>
            </a:r>
            <a:r>
              <a:rPr lang="en-US" sz="2400" b="1" dirty="0">
                <a:solidFill>
                  <a:srgbClr val="C00000"/>
                </a:solidFill>
                <a:latin typeface="Arial Narrow" panose="020B0606020202030204" pitchFamily="34" charset="0"/>
              </a:rPr>
              <a:t>THE WOMAN WAS VERY BEAUTIFUL TO LOOK UPON</a:t>
            </a:r>
            <a:r>
              <a:rPr lang="en-US" sz="2400" dirty="0">
                <a:solidFill>
                  <a:srgbClr val="000000"/>
                </a:solidFill>
                <a:latin typeface="Arial Narrow" panose="020B0606020202030204" pitchFamily="34" charset="0"/>
              </a:rPr>
              <a:t>. 3 </a:t>
            </a:r>
            <a:r>
              <a:rPr lang="en-US" sz="2400" u="sng" dirty="0">
                <a:solidFill>
                  <a:srgbClr val="000000"/>
                </a:solidFill>
                <a:latin typeface="Arial Narrow" panose="020B0606020202030204" pitchFamily="34" charset="0"/>
              </a:rPr>
              <a:t>And</a:t>
            </a:r>
            <a:r>
              <a:rPr lang="en-US" sz="2400" dirty="0">
                <a:solidFill>
                  <a:srgbClr val="000000"/>
                </a:solidFill>
                <a:latin typeface="Arial Narrow" panose="020B0606020202030204" pitchFamily="34" charset="0"/>
              </a:rPr>
              <a:t> </a:t>
            </a:r>
            <a:r>
              <a:rPr lang="en-US" sz="2400" b="1" dirty="0">
                <a:solidFill>
                  <a:srgbClr val="000000"/>
                </a:solidFill>
                <a:latin typeface="Arial Narrow" panose="020B0606020202030204" pitchFamily="34" charset="0"/>
              </a:rPr>
              <a:t>DAVID SENT </a:t>
            </a:r>
            <a:r>
              <a:rPr lang="en-US" sz="2400" dirty="0">
                <a:solidFill>
                  <a:srgbClr val="000000"/>
                </a:solidFill>
                <a:latin typeface="Arial Narrow" panose="020B0606020202030204" pitchFamily="34" charset="0"/>
              </a:rPr>
              <a:t>and </a:t>
            </a:r>
            <a:r>
              <a:rPr lang="en-US" sz="2400" b="1" dirty="0">
                <a:solidFill>
                  <a:srgbClr val="000000"/>
                </a:solidFill>
                <a:latin typeface="Arial Narrow" panose="020B0606020202030204" pitchFamily="34" charset="0"/>
              </a:rPr>
              <a:t>ENQUIRED AFTER THE WOMAN</a:t>
            </a:r>
            <a:r>
              <a:rPr lang="en-US" sz="2400" dirty="0">
                <a:solidFill>
                  <a:srgbClr val="000000"/>
                </a:solidFill>
                <a:latin typeface="Arial Narrow" panose="020B0606020202030204" pitchFamily="34" charset="0"/>
              </a:rPr>
              <a:t>. And one said, </a:t>
            </a:r>
            <a:r>
              <a:rPr lang="en-US" sz="2400" b="1" dirty="0">
                <a:solidFill>
                  <a:srgbClr val="000000"/>
                </a:solidFill>
                <a:latin typeface="Arial Narrow" panose="020B0606020202030204" pitchFamily="34" charset="0"/>
              </a:rPr>
              <a:t>Is not this Bathsheba</a:t>
            </a:r>
            <a:r>
              <a:rPr lang="en-US" sz="2400" dirty="0">
                <a:solidFill>
                  <a:srgbClr val="000000"/>
                </a:solidFill>
                <a:latin typeface="Arial Narrow" panose="020B0606020202030204" pitchFamily="34" charset="0"/>
              </a:rPr>
              <a:t>, the daughter of </a:t>
            </a:r>
            <a:r>
              <a:rPr lang="en-US" sz="2400" dirty="0" err="1">
                <a:solidFill>
                  <a:srgbClr val="000000"/>
                </a:solidFill>
                <a:latin typeface="Arial Narrow" panose="020B0606020202030204" pitchFamily="34" charset="0"/>
              </a:rPr>
              <a:t>Eliam</a:t>
            </a:r>
            <a:r>
              <a:rPr lang="en-US" sz="2400" dirty="0">
                <a:solidFill>
                  <a:srgbClr val="000000"/>
                </a:solidFill>
                <a:latin typeface="Arial Narrow" panose="020B0606020202030204" pitchFamily="34" charset="0"/>
              </a:rPr>
              <a:t>, </a:t>
            </a:r>
            <a:r>
              <a:rPr lang="en-US" sz="2400" b="1" dirty="0">
                <a:solidFill>
                  <a:srgbClr val="0000FF"/>
                </a:solidFill>
                <a:latin typeface="Arial Narrow" panose="020B0606020202030204" pitchFamily="34" charset="0"/>
              </a:rPr>
              <a:t>THE WIFE OF URIAH THE HITTITE</a:t>
            </a:r>
            <a:r>
              <a:rPr lang="en-US" sz="2400" dirty="0">
                <a:solidFill>
                  <a:srgbClr val="000000"/>
                </a:solidFill>
                <a:latin typeface="Arial Narrow" panose="020B0606020202030204" pitchFamily="34" charset="0"/>
              </a:rPr>
              <a:t>? 4 And </a:t>
            </a:r>
            <a:r>
              <a:rPr lang="en-US" sz="2400" b="1" dirty="0">
                <a:solidFill>
                  <a:srgbClr val="0000FF"/>
                </a:solidFill>
                <a:latin typeface="Arial Narrow" panose="020B0606020202030204" pitchFamily="34" charset="0"/>
              </a:rPr>
              <a:t>DAVID</a:t>
            </a:r>
            <a:r>
              <a:rPr lang="en-US" sz="2400" dirty="0">
                <a:solidFill>
                  <a:srgbClr val="000000"/>
                </a:solidFill>
                <a:latin typeface="Arial Narrow" panose="020B0606020202030204" pitchFamily="34" charset="0"/>
              </a:rPr>
              <a:t> </a:t>
            </a:r>
            <a:r>
              <a:rPr lang="en-US" sz="2400" b="1" dirty="0">
                <a:solidFill>
                  <a:srgbClr val="0000FF"/>
                </a:solidFill>
                <a:latin typeface="Arial Narrow" panose="020B0606020202030204" pitchFamily="34" charset="0"/>
              </a:rPr>
              <a:t>SENT</a:t>
            </a:r>
            <a:r>
              <a:rPr lang="en-US" sz="2400" dirty="0">
                <a:solidFill>
                  <a:srgbClr val="000000"/>
                </a:solidFill>
                <a:latin typeface="Arial Narrow" panose="020B0606020202030204" pitchFamily="34" charset="0"/>
              </a:rPr>
              <a:t> messengers, </a:t>
            </a:r>
            <a:r>
              <a:rPr lang="en-US" sz="2400" b="1" dirty="0">
                <a:solidFill>
                  <a:srgbClr val="0000FF"/>
                </a:solidFill>
                <a:latin typeface="Arial Narrow" panose="020B0606020202030204" pitchFamily="34" charset="0"/>
              </a:rPr>
              <a:t>AND</a:t>
            </a:r>
            <a:r>
              <a:rPr lang="en-US" sz="2400" dirty="0">
                <a:solidFill>
                  <a:srgbClr val="0000FF"/>
                </a:solidFill>
                <a:latin typeface="Arial Narrow" panose="020B0606020202030204" pitchFamily="34" charset="0"/>
              </a:rPr>
              <a:t> </a:t>
            </a:r>
            <a:r>
              <a:rPr lang="en-US" sz="2400" b="1" dirty="0">
                <a:solidFill>
                  <a:srgbClr val="0000FF"/>
                </a:solidFill>
                <a:latin typeface="Arial Narrow" panose="020B0606020202030204" pitchFamily="34" charset="0"/>
              </a:rPr>
              <a:t>TOOK HER</a:t>
            </a:r>
            <a:r>
              <a:rPr lang="en-US" sz="2400" dirty="0">
                <a:solidFill>
                  <a:srgbClr val="000000"/>
                </a:solidFill>
                <a:latin typeface="Arial Narrow" panose="020B0606020202030204" pitchFamily="34" charset="0"/>
              </a:rPr>
              <a:t>; and she came in unto him, </a:t>
            </a:r>
            <a:r>
              <a:rPr lang="en-US" sz="2400" b="1" dirty="0">
                <a:solidFill>
                  <a:srgbClr val="C00000"/>
                </a:solidFill>
                <a:latin typeface="Arial Narrow" panose="020B0606020202030204" pitchFamily="34" charset="0"/>
              </a:rPr>
              <a:t>And</a:t>
            </a:r>
            <a:r>
              <a:rPr lang="en-US" sz="2400" dirty="0">
                <a:solidFill>
                  <a:srgbClr val="C00000"/>
                </a:solidFill>
                <a:latin typeface="Arial Narrow" panose="020B0606020202030204" pitchFamily="34" charset="0"/>
              </a:rPr>
              <a:t> </a:t>
            </a:r>
            <a:r>
              <a:rPr lang="en-US" sz="2400" b="1" dirty="0">
                <a:solidFill>
                  <a:srgbClr val="C00000"/>
                </a:solidFill>
                <a:latin typeface="Arial Narrow" panose="020B0606020202030204" pitchFamily="34" charset="0"/>
              </a:rPr>
              <a:t>HE LAY With Her</a:t>
            </a:r>
            <a:r>
              <a:rPr lang="en-US" sz="2400" dirty="0">
                <a:solidFill>
                  <a:srgbClr val="000000"/>
                </a:solidFill>
                <a:latin typeface="Arial Narrow" panose="020B0606020202030204" pitchFamily="34" charset="0"/>
              </a:rPr>
              <a:t>…”  </a:t>
            </a:r>
            <a:r>
              <a:rPr lang="en-US" sz="2400" b="1" u="sng" dirty="0">
                <a:solidFill>
                  <a:srgbClr val="000000"/>
                </a:solidFill>
                <a:latin typeface="Arial Narrow" panose="020B0606020202030204" pitchFamily="34" charset="0"/>
              </a:rPr>
              <a:t>Cf. Job 31:1</a:t>
            </a:r>
          </a:p>
        </p:txBody>
      </p:sp>
      <p:sp>
        <p:nvSpPr>
          <p:cNvPr id="13" name="TextBox 12">
            <a:extLst>
              <a:ext uri="{FF2B5EF4-FFF2-40B4-BE49-F238E27FC236}">
                <a16:creationId xmlns:a16="http://schemas.microsoft.com/office/drawing/2014/main" id="{628499C0-E019-19B0-B801-C43C5474E116}"/>
              </a:ext>
            </a:extLst>
          </p:cNvPr>
          <p:cNvSpPr txBox="1"/>
          <p:nvPr/>
        </p:nvSpPr>
        <p:spPr>
          <a:xfrm>
            <a:off x="3304311" y="6047243"/>
            <a:ext cx="5834927" cy="800219"/>
          </a:xfrm>
          <a:prstGeom prst="rect">
            <a:avLst/>
          </a:prstGeom>
          <a:noFill/>
        </p:spPr>
        <p:txBody>
          <a:bodyPr wrap="square" rtlCol="0">
            <a:spAutoFit/>
          </a:bodyPr>
          <a:lstStyle/>
          <a:p>
            <a:pPr algn="ctr"/>
            <a:r>
              <a:rPr lang="en-US" sz="2300" b="1" u="sng" dirty="0">
                <a:solidFill>
                  <a:srgbClr val="000000"/>
                </a:solidFill>
                <a:latin typeface="Arial Narrow" panose="020B0606020202030204" pitchFamily="34" charset="0"/>
              </a:rPr>
              <a:t>Cf. Potiphar’s Wife</a:t>
            </a:r>
            <a:r>
              <a:rPr lang="en-US" sz="2300" dirty="0">
                <a:solidFill>
                  <a:srgbClr val="000000"/>
                </a:solidFill>
                <a:latin typeface="Arial Narrow" panose="020B0606020202030204" pitchFamily="34" charset="0"/>
              </a:rPr>
              <a:t>, </a:t>
            </a:r>
            <a:r>
              <a:rPr lang="en-US" sz="2300" i="1" dirty="0">
                <a:solidFill>
                  <a:srgbClr val="000000"/>
                </a:solidFill>
                <a:latin typeface="Arial Narrow" panose="020B0606020202030204" pitchFamily="34" charset="0"/>
              </a:rPr>
              <a:t>“</a:t>
            </a:r>
            <a:r>
              <a:rPr lang="en-US" sz="2300" i="1" dirty="0">
                <a:latin typeface="Arial Narrow" panose="020B0606020202030204" pitchFamily="34" charset="0"/>
              </a:rPr>
              <a:t>Cast Her Eyes Upon Joseph</a:t>
            </a:r>
            <a:r>
              <a:rPr lang="en-US" sz="2300" dirty="0">
                <a:latin typeface="Arial Narrow" panose="020B0606020202030204" pitchFamily="34" charset="0"/>
              </a:rPr>
              <a:t>”</a:t>
            </a:r>
            <a:br>
              <a:rPr lang="en-US" sz="2300" dirty="0">
                <a:latin typeface="Arial Narrow" panose="020B0606020202030204" pitchFamily="34" charset="0"/>
              </a:rPr>
            </a:br>
            <a:r>
              <a:rPr lang="en-US" sz="2300" u="sng" dirty="0">
                <a:latin typeface="Arial Narrow" panose="020B0606020202030204" pitchFamily="34" charset="0"/>
              </a:rPr>
              <a:t>And Said</a:t>
            </a:r>
            <a:r>
              <a:rPr lang="en-US" sz="2300" dirty="0">
                <a:latin typeface="Arial Narrow" panose="020B0606020202030204" pitchFamily="34" charset="0"/>
              </a:rPr>
              <a:t>, </a:t>
            </a:r>
            <a:r>
              <a:rPr lang="en-US" sz="2300" i="1" dirty="0">
                <a:latin typeface="Arial Narrow" panose="020B0606020202030204" pitchFamily="34" charset="0"/>
              </a:rPr>
              <a:t>“</a:t>
            </a:r>
            <a:r>
              <a:rPr lang="en-US" sz="2300" b="1" i="1" dirty="0">
                <a:latin typeface="Arial Narrow" panose="020B0606020202030204" pitchFamily="34" charset="0"/>
              </a:rPr>
              <a:t>Lie With Me</a:t>
            </a:r>
            <a:r>
              <a:rPr lang="en-US" sz="2300" i="1" dirty="0">
                <a:latin typeface="Arial Narrow" panose="020B0606020202030204" pitchFamily="34" charset="0"/>
              </a:rPr>
              <a:t>.</a:t>
            </a:r>
            <a:r>
              <a:rPr lang="en-US" sz="2300" dirty="0">
                <a:solidFill>
                  <a:srgbClr val="000000"/>
                </a:solidFill>
                <a:latin typeface="Arial Narrow" panose="020B0606020202030204" pitchFamily="34" charset="0"/>
              </a:rPr>
              <a:t>”</a:t>
            </a:r>
            <a:r>
              <a:rPr lang="en-US" sz="2300" i="1" dirty="0">
                <a:solidFill>
                  <a:srgbClr val="000000"/>
                </a:solidFill>
                <a:latin typeface="Arial Narrow" panose="020B0606020202030204" pitchFamily="34" charset="0"/>
              </a:rPr>
              <a:t> </a:t>
            </a:r>
            <a:r>
              <a:rPr lang="en-US" sz="2300" b="1" u="sng" dirty="0">
                <a:solidFill>
                  <a:srgbClr val="000000"/>
                </a:solidFill>
                <a:latin typeface="Arial Narrow" panose="020B0606020202030204" pitchFamily="34" charset="0"/>
              </a:rPr>
              <a:t>Gen. 39:7 (Rom. 15:4)</a:t>
            </a:r>
          </a:p>
        </p:txBody>
      </p:sp>
      <p:pic>
        <p:nvPicPr>
          <p:cNvPr id="14" name="Picture 13">
            <a:extLst>
              <a:ext uri="{FF2B5EF4-FFF2-40B4-BE49-F238E27FC236}">
                <a16:creationId xmlns:a16="http://schemas.microsoft.com/office/drawing/2014/main" id="{E7FDF2DF-B2DA-39D7-EC5A-B1E0F78F6BC0}"/>
              </a:ext>
            </a:extLst>
          </p:cNvPr>
          <p:cNvPicPr>
            <a:picLocks noChangeAspect="1"/>
          </p:cNvPicPr>
          <p:nvPr/>
        </p:nvPicPr>
        <p:blipFill>
          <a:blip r:embed="rId4"/>
          <a:stretch>
            <a:fillRect/>
          </a:stretch>
        </p:blipFill>
        <p:spPr>
          <a:xfrm>
            <a:off x="2581714" y="5943606"/>
            <a:ext cx="795338" cy="919163"/>
          </a:xfrm>
          <a:prstGeom prst="rect">
            <a:avLst/>
          </a:prstGeom>
          <a:effectLst>
            <a:softEdge rad="63500"/>
          </a:effectLst>
        </p:spPr>
      </p:pic>
      <p:sp>
        <p:nvSpPr>
          <p:cNvPr id="15" name="TextBox 14">
            <a:extLst>
              <a:ext uri="{FF2B5EF4-FFF2-40B4-BE49-F238E27FC236}">
                <a16:creationId xmlns:a16="http://schemas.microsoft.com/office/drawing/2014/main" id="{71465D78-80D3-30DF-9E71-30611F91D2EA}"/>
              </a:ext>
            </a:extLst>
          </p:cNvPr>
          <p:cNvSpPr txBox="1"/>
          <p:nvPr/>
        </p:nvSpPr>
        <p:spPr>
          <a:xfrm>
            <a:off x="-11689" y="5995288"/>
            <a:ext cx="2593403" cy="830997"/>
          </a:xfrm>
          <a:prstGeom prst="rect">
            <a:avLst/>
          </a:prstGeom>
          <a:solidFill>
            <a:schemeClr val="bg1">
              <a:lumMod val="85000"/>
            </a:schemeClr>
          </a:solidFill>
          <a:effectLst>
            <a:softEdge rad="63500"/>
          </a:effectLst>
        </p:spPr>
        <p:txBody>
          <a:bodyPr wrap="square" rtlCol="0">
            <a:spAutoFit/>
          </a:bodyPr>
          <a:lstStyle/>
          <a:p>
            <a:pPr algn="ctr"/>
            <a:r>
              <a:rPr lang="en-US" sz="2400" dirty="0">
                <a:latin typeface="Arial Narrow" panose="020B0606020202030204" pitchFamily="34" charset="0"/>
              </a:rPr>
              <a:t>With Electronics, We</a:t>
            </a:r>
            <a:br>
              <a:rPr lang="en-US" sz="2400" dirty="0">
                <a:latin typeface="Arial Narrow" panose="020B0606020202030204" pitchFamily="34" charset="0"/>
              </a:rPr>
            </a:br>
            <a:r>
              <a:rPr lang="en-US" sz="2400" dirty="0">
                <a:latin typeface="Arial Narrow" panose="020B0606020202030204" pitchFamily="34" charset="0"/>
              </a:rPr>
              <a:t>Can Do The Same. </a:t>
            </a:r>
          </a:p>
        </p:txBody>
      </p:sp>
      <p:sp>
        <p:nvSpPr>
          <p:cNvPr id="8" name="TextBox 7">
            <a:extLst>
              <a:ext uri="{FF2B5EF4-FFF2-40B4-BE49-F238E27FC236}">
                <a16:creationId xmlns:a16="http://schemas.microsoft.com/office/drawing/2014/main" id="{A1F62C0D-7554-305F-AD9B-C47812AAA9A9}"/>
              </a:ext>
            </a:extLst>
          </p:cNvPr>
          <p:cNvSpPr txBox="1"/>
          <p:nvPr/>
        </p:nvSpPr>
        <p:spPr>
          <a:xfrm>
            <a:off x="0" y="328770"/>
            <a:ext cx="9144000" cy="461665"/>
          </a:xfrm>
          <a:prstGeom prst="rect">
            <a:avLst/>
          </a:prstGeom>
          <a:solidFill>
            <a:schemeClr val="tx1"/>
          </a:solidFill>
          <a:effectLst>
            <a:softEdge rad="63500"/>
          </a:effectLst>
        </p:spPr>
        <p:txBody>
          <a:bodyPr wrap="square" rtlCol="0">
            <a:spAutoFit/>
          </a:bodyPr>
          <a:lstStyle/>
          <a:p>
            <a:pPr algn="ctr"/>
            <a:r>
              <a:rPr lang="en-US" sz="2400" dirty="0">
                <a:solidFill>
                  <a:schemeClr val="bg1"/>
                </a:solidFill>
                <a:latin typeface="Arial Narrow" panose="020B0606020202030204" pitchFamily="34" charset="0"/>
              </a:rPr>
              <a:t>The Difference Between “Adultery” And “Adultery In The Heart” (Mt. 5:27-28, 32)</a:t>
            </a:r>
          </a:p>
        </p:txBody>
      </p:sp>
      <p:sp>
        <p:nvSpPr>
          <p:cNvPr id="10" name="TextBox 9">
            <a:extLst>
              <a:ext uri="{FF2B5EF4-FFF2-40B4-BE49-F238E27FC236}">
                <a16:creationId xmlns:a16="http://schemas.microsoft.com/office/drawing/2014/main" id="{28F32BD2-2073-B905-89E8-641E19EEF2E2}"/>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Tree>
    <p:extLst>
      <p:ext uri="{BB962C8B-B14F-4D97-AF65-F5344CB8AC3E}">
        <p14:creationId xmlns:p14="http://schemas.microsoft.com/office/powerpoint/2010/main" val="27581502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animEffect transition="in" filter="fade">
                                      <p:cBhvr>
                                        <p:cTn id="26" dur="500"/>
                                        <p:tgtEl>
                                          <p:spTgt spid="5"/>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p:cTn id="30" dur="500" fill="hold"/>
                                        <p:tgtEl>
                                          <p:spTgt spid="15"/>
                                        </p:tgtEl>
                                        <p:attrNameLst>
                                          <p:attrName>ppt_w</p:attrName>
                                        </p:attrNameLst>
                                      </p:cBhvr>
                                      <p:tavLst>
                                        <p:tav tm="0">
                                          <p:val>
                                            <p:fltVal val="0"/>
                                          </p:val>
                                        </p:tav>
                                        <p:tav tm="100000">
                                          <p:val>
                                            <p:strVal val="#ppt_w"/>
                                          </p:val>
                                        </p:tav>
                                      </p:tavLst>
                                    </p:anim>
                                    <p:anim calcmode="lin" valueType="num">
                                      <p:cBhvr>
                                        <p:cTn id="31" dur="500" fill="hold"/>
                                        <p:tgtEl>
                                          <p:spTgt spid="15"/>
                                        </p:tgtEl>
                                        <p:attrNameLst>
                                          <p:attrName>ppt_h</p:attrName>
                                        </p:attrNameLst>
                                      </p:cBhvr>
                                      <p:tavLst>
                                        <p:tav tm="0">
                                          <p:val>
                                            <p:fltVal val="0"/>
                                          </p:val>
                                        </p:tav>
                                        <p:tav tm="100000">
                                          <p:val>
                                            <p:strVal val="#ppt_h"/>
                                          </p:val>
                                        </p:tav>
                                      </p:tavLst>
                                    </p:anim>
                                    <p:animEffect transition="in" filter="fade">
                                      <p:cBhvr>
                                        <p:cTn id="32" dur="500"/>
                                        <p:tgtEl>
                                          <p:spTgt spid="15"/>
                                        </p:tgtEl>
                                      </p:cBhvr>
                                    </p:animEffect>
                                  </p:childTnLst>
                                </p:cTn>
                              </p:par>
                              <p:par>
                                <p:cTn id="33" presetID="53" presetClass="entr" presetSubtype="16" fill="hold"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p:cTn id="40" dur="500" fill="hold"/>
                                        <p:tgtEl>
                                          <p:spTgt spid="13"/>
                                        </p:tgtEl>
                                        <p:attrNameLst>
                                          <p:attrName>ppt_w</p:attrName>
                                        </p:attrNameLst>
                                      </p:cBhvr>
                                      <p:tavLst>
                                        <p:tav tm="0">
                                          <p:val>
                                            <p:fltVal val="0"/>
                                          </p:val>
                                        </p:tav>
                                        <p:tav tm="100000">
                                          <p:val>
                                            <p:strVal val="#ppt_w"/>
                                          </p:val>
                                        </p:tav>
                                      </p:tavLst>
                                    </p:anim>
                                    <p:anim calcmode="lin" valueType="num">
                                      <p:cBhvr>
                                        <p:cTn id="41" dur="500" fill="hold"/>
                                        <p:tgtEl>
                                          <p:spTgt spid="13"/>
                                        </p:tgtEl>
                                        <p:attrNameLst>
                                          <p:attrName>ppt_h</p:attrName>
                                        </p:attrNameLst>
                                      </p:cBhvr>
                                      <p:tavLst>
                                        <p:tav tm="0">
                                          <p:val>
                                            <p:fltVal val="0"/>
                                          </p:val>
                                        </p:tav>
                                        <p:tav tm="100000">
                                          <p:val>
                                            <p:strVal val="#ppt_h"/>
                                          </p:val>
                                        </p:tav>
                                      </p:tavLst>
                                    </p:anim>
                                    <p:animEffect transition="in" filter="fade">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9" grpId="0"/>
      <p:bldP spid="13" grpId="0"/>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3C62F8B-257F-95D9-DD1E-023214606471}"/>
              </a:ext>
            </a:extLst>
          </p:cNvPr>
          <p:cNvSpPr txBox="1"/>
          <p:nvPr/>
        </p:nvSpPr>
        <p:spPr>
          <a:xfrm>
            <a:off x="-3464" y="758917"/>
            <a:ext cx="9147465" cy="800219"/>
          </a:xfrm>
          <a:prstGeom prst="rect">
            <a:avLst/>
          </a:prstGeom>
          <a:solidFill>
            <a:schemeClr val="bg1">
              <a:lumMod val="85000"/>
            </a:schemeClr>
          </a:solidFill>
          <a:effectLst>
            <a:softEdge rad="63500"/>
          </a:effectLst>
        </p:spPr>
        <p:txBody>
          <a:bodyPr wrap="square" rtlCol="0">
            <a:spAutoFit/>
          </a:bodyPr>
          <a:lstStyle/>
          <a:p>
            <a:pPr algn="ctr"/>
            <a:r>
              <a:rPr lang="en-US" sz="2300" b="1" u="sng" dirty="0">
                <a:latin typeface="Arial Narrow" panose="020B0606020202030204" pitchFamily="34" charset="0"/>
              </a:rPr>
              <a:t>Mt. 5:27-28</a:t>
            </a:r>
            <a:r>
              <a:rPr lang="en-US" sz="2300" b="1" dirty="0">
                <a:latin typeface="Arial Narrow" panose="020B0606020202030204" pitchFamily="34" charset="0"/>
              </a:rPr>
              <a:t> </a:t>
            </a:r>
            <a:r>
              <a:rPr lang="en-US" sz="2300" dirty="0">
                <a:latin typeface="Arial Narrow" panose="020B0606020202030204" pitchFamily="34" charset="0"/>
              </a:rPr>
              <a:t>Is A Totally Different Context Than </a:t>
            </a:r>
            <a:r>
              <a:rPr lang="en-US" sz="2300" b="1" u="sng" dirty="0">
                <a:latin typeface="Arial Narrow" panose="020B0606020202030204" pitchFamily="34" charset="0"/>
              </a:rPr>
              <a:t>Mt. 5:31-32</a:t>
            </a:r>
            <a:r>
              <a:rPr lang="en-US" sz="2300" dirty="0">
                <a:latin typeface="Arial Narrow" panose="020B0606020202030204" pitchFamily="34" charset="0"/>
              </a:rPr>
              <a:t>!</a:t>
            </a:r>
            <a:br>
              <a:rPr lang="en-US" sz="2300" dirty="0">
                <a:latin typeface="Arial Narrow" panose="020B0606020202030204" pitchFamily="34" charset="0"/>
              </a:rPr>
            </a:br>
            <a:r>
              <a:rPr lang="en-US" sz="2300" dirty="0">
                <a:latin typeface="Arial Narrow" panose="020B0606020202030204" pitchFamily="34" charset="0"/>
              </a:rPr>
              <a:t>Cf. Vs. 21-22; 27-28; 31-32; 33-34; 38-39; 43-44</a:t>
            </a:r>
          </a:p>
        </p:txBody>
      </p:sp>
      <p:sp>
        <p:nvSpPr>
          <p:cNvPr id="6" name="Flowchart: Alternate Process 5">
            <a:extLst>
              <a:ext uri="{FF2B5EF4-FFF2-40B4-BE49-F238E27FC236}">
                <a16:creationId xmlns:a16="http://schemas.microsoft.com/office/drawing/2014/main" id="{EAD33562-34C1-9685-AF02-A5A27F45565E}"/>
              </a:ext>
            </a:extLst>
          </p:cNvPr>
          <p:cNvSpPr/>
          <p:nvPr/>
        </p:nvSpPr>
        <p:spPr>
          <a:xfrm>
            <a:off x="10389" y="4369157"/>
            <a:ext cx="1319646" cy="375974"/>
          </a:xfrm>
          <a:prstGeom prst="flowChartAlternateProcess">
            <a:avLst/>
          </a:prstGeom>
          <a:solidFill>
            <a:schemeClr val="tx1"/>
          </a:solidFill>
          <a:ln>
            <a:solidFill>
              <a:schemeClr val="tx1"/>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Narrow" panose="020B0606020202030204" pitchFamily="34" charset="0"/>
              </a:rPr>
              <a:t>Context 2</a:t>
            </a:r>
          </a:p>
        </p:txBody>
      </p:sp>
      <p:sp>
        <p:nvSpPr>
          <p:cNvPr id="10" name="Flowchart: Alternate Process 9">
            <a:extLst>
              <a:ext uri="{FF2B5EF4-FFF2-40B4-BE49-F238E27FC236}">
                <a16:creationId xmlns:a16="http://schemas.microsoft.com/office/drawing/2014/main" id="{80673404-F3E1-C2EF-0D1B-D65BFC52EA49}"/>
              </a:ext>
            </a:extLst>
          </p:cNvPr>
          <p:cNvSpPr/>
          <p:nvPr/>
        </p:nvSpPr>
        <p:spPr>
          <a:xfrm>
            <a:off x="-3467" y="1726440"/>
            <a:ext cx="1319646" cy="400110"/>
          </a:xfrm>
          <a:prstGeom prst="flowChartAlternateProcess">
            <a:avLst/>
          </a:prstGeom>
          <a:solidFill>
            <a:schemeClr val="tx1"/>
          </a:solidFill>
          <a:ln>
            <a:solidFill>
              <a:schemeClr val="tx1"/>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Narrow" panose="020B0606020202030204" pitchFamily="34" charset="0"/>
              </a:rPr>
              <a:t>Context 1</a:t>
            </a:r>
          </a:p>
        </p:txBody>
      </p:sp>
      <p:sp>
        <p:nvSpPr>
          <p:cNvPr id="11" name="Rectangle 10">
            <a:extLst>
              <a:ext uri="{FF2B5EF4-FFF2-40B4-BE49-F238E27FC236}">
                <a16:creationId xmlns:a16="http://schemas.microsoft.com/office/drawing/2014/main" id="{E91F7425-4117-1DAB-74EE-CB933C97B167}"/>
              </a:ext>
            </a:extLst>
          </p:cNvPr>
          <p:cNvSpPr/>
          <p:nvPr/>
        </p:nvSpPr>
        <p:spPr>
          <a:xfrm>
            <a:off x="1485899" y="2099387"/>
            <a:ext cx="6400800" cy="446276"/>
          </a:xfrm>
          <a:prstGeom prst="rect">
            <a:avLst/>
          </a:prstGeom>
          <a:solidFill>
            <a:srgbClr val="FFFF00"/>
          </a:solidFill>
          <a:ln>
            <a:solidFill>
              <a:srgbClr val="FFFF00"/>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FF00"/>
                </a:solidFill>
              </a:ln>
              <a:solidFill>
                <a:srgbClr val="FFFF00"/>
              </a:solidFill>
            </a:endParaRPr>
          </a:p>
        </p:txBody>
      </p:sp>
      <p:sp>
        <p:nvSpPr>
          <p:cNvPr id="12" name="Rectangle 11">
            <a:extLst>
              <a:ext uri="{FF2B5EF4-FFF2-40B4-BE49-F238E27FC236}">
                <a16:creationId xmlns:a16="http://schemas.microsoft.com/office/drawing/2014/main" id="{6983DA7D-C7A9-0CE8-ABFF-A98F17E071F2}"/>
              </a:ext>
            </a:extLst>
          </p:cNvPr>
          <p:cNvSpPr/>
          <p:nvPr/>
        </p:nvSpPr>
        <p:spPr>
          <a:xfrm>
            <a:off x="1472043" y="4704858"/>
            <a:ext cx="2175166" cy="446276"/>
          </a:xfrm>
          <a:prstGeom prst="rect">
            <a:avLst/>
          </a:prstGeom>
          <a:solidFill>
            <a:srgbClr val="FFFF00"/>
          </a:solidFill>
          <a:ln>
            <a:solidFill>
              <a:srgbClr val="FFFF00"/>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FF00"/>
                </a:solidFill>
              </a:ln>
              <a:solidFill>
                <a:srgbClr val="FFFF00"/>
              </a:solidFill>
            </a:endParaRPr>
          </a:p>
        </p:txBody>
      </p:sp>
      <p:sp>
        <p:nvSpPr>
          <p:cNvPr id="14" name="TextBox 13">
            <a:extLst>
              <a:ext uri="{FF2B5EF4-FFF2-40B4-BE49-F238E27FC236}">
                <a16:creationId xmlns:a16="http://schemas.microsoft.com/office/drawing/2014/main" id="{11379B00-6327-6BF7-7460-CE2226DDE95F}"/>
              </a:ext>
            </a:extLst>
          </p:cNvPr>
          <p:cNvSpPr txBox="1"/>
          <p:nvPr/>
        </p:nvSpPr>
        <p:spPr>
          <a:xfrm>
            <a:off x="5209000" y="6092044"/>
            <a:ext cx="3852809" cy="769441"/>
          </a:xfrm>
          <a:prstGeom prst="rect">
            <a:avLst/>
          </a:prstGeom>
          <a:solidFill>
            <a:schemeClr val="tx1"/>
          </a:solidFill>
          <a:effectLst>
            <a:softEdge rad="127000"/>
          </a:effectLst>
        </p:spPr>
        <p:txBody>
          <a:bodyPr wrap="square" rtlCol="0">
            <a:spAutoFit/>
          </a:bodyPr>
          <a:lstStyle/>
          <a:p>
            <a:pPr algn="ctr"/>
            <a:r>
              <a:rPr lang="en-US" sz="2200" b="1" dirty="0">
                <a:solidFill>
                  <a:schemeClr val="bg1"/>
                </a:solidFill>
                <a:latin typeface="Arial Narrow" panose="020B0606020202030204" pitchFamily="34" charset="0"/>
              </a:rPr>
              <a:t>The Context Of Mt. 5:27-28</a:t>
            </a:r>
            <a:br>
              <a:rPr lang="en-US" sz="2200" b="1" dirty="0">
                <a:solidFill>
                  <a:schemeClr val="bg1"/>
                </a:solidFill>
                <a:latin typeface="Arial Narrow" panose="020B0606020202030204" pitchFamily="34" charset="0"/>
              </a:rPr>
            </a:br>
            <a:r>
              <a:rPr lang="en-US" sz="2200" b="1" dirty="0">
                <a:solidFill>
                  <a:schemeClr val="bg1"/>
                </a:solidFill>
                <a:latin typeface="Arial Narrow" panose="020B0606020202030204" pitchFamily="34" charset="0"/>
              </a:rPr>
              <a:t>Is Not The Same As Mt. 5:31-32!</a:t>
            </a:r>
          </a:p>
        </p:txBody>
      </p:sp>
      <p:sp>
        <p:nvSpPr>
          <p:cNvPr id="15" name="Rectangle 14">
            <a:extLst>
              <a:ext uri="{FF2B5EF4-FFF2-40B4-BE49-F238E27FC236}">
                <a16:creationId xmlns:a16="http://schemas.microsoft.com/office/drawing/2014/main" id="{E3494B4C-59A7-CAE5-0FB6-544B0F05827D}"/>
              </a:ext>
            </a:extLst>
          </p:cNvPr>
          <p:cNvSpPr/>
          <p:nvPr/>
        </p:nvSpPr>
        <p:spPr>
          <a:xfrm>
            <a:off x="5683829" y="5037126"/>
            <a:ext cx="2739739" cy="446276"/>
          </a:xfrm>
          <a:prstGeom prst="rect">
            <a:avLst/>
          </a:prstGeom>
          <a:solidFill>
            <a:srgbClr val="FFFF00"/>
          </a:solidFill>
          <a:ln>
            <a:solidFill>
              <a:srgbClr val="FFFF00"/>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FF00"/>
                </a:solidFill>
              </a:ln>
              <a:solidFill>
                <a:srgbClr val="FFFF00"/>
              </a:solidFill>
            </a:endParaRPr>
          </a:p>
        </p:txBody>
      </p:sp>
      <p:sp>
        <p:nvSpPr>
          <p:cNvPr id="16" name="Rectangle 15">
            <a:extLst>
              <a:ext uri="{FF2B5EF4-FFF2-40B4-BE49-F238E27FC236}">
                <a16:creationId xmlns:a16="http://schemas.microsoft.com/office/drawing/2014/main" id="{B4B4B36B-3289-9CA4-7222-FAC96EEA3465}"/>
              </a:ext>
            </a:extLst>
          </p:cNvPr>
          <p:cNvSpPr/>
          <p:nvPr/>
        </p:nvSpPr>
        <p:spPr>
          <a:xfrm>
            <a:off x="2867892" y="2466070"/>
            <a:ext cx="2504208" cy="446276"/>
          </a:xfrm>
          <a:prstGeom prst="rect">
            <a:avLst/>
          </a:prstGeom>
          <a:solidFill>
            <a:srgbClr val="FFFF00"/>
          </a:solidFill>
          <a:ln>
            <a:solidFill>
              <a:srgbClr val="FFFF00"/>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FF00"/>
                </a:solidFill>
              </a:ln>
              <a:solidFill>
                <a:srgbClr val="FFFF00"/>
              </a:solidFill>
            </a:endParaRPr>
          </a:p>
        </p:txBody>
      </p:sp>
      <p:sp>
        <p:nvSpPr>
          <p:cNvPr id="2" name="TextBox 1">
            <a:extLst>
              <a:ext uri="{FF2B5EF4-FFF2-40B4-BE49-F238E27FC236}">
                <a16:creationId xmlns:a16="http://schemas.microsoft.com/office/drawing/2014/main" id="{E1DFA1C2-C862-ACAD-90B2-81808CA5CAC9}"/>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3" name="TextBox 2">
            <a:extLst>
              <a:ext uri="{FF2B5EF4-FFF2-40B4-BE49-F238E27FC236}">
                <a16:creationId xmlns:a16="http://schemas.microsoft.com/office/drawing/2014/main" id="{91CB7B83-0E4E-3583-295D-EA13ED461333}"/>
              </a:ext>
            </a:extLst>
          </p:cNvPr>
          <p:cNvSpPr txBox="1"/>
          <p:nvPr/>
        </p:nvSpPr>
        <p:spPr>
          <a:xfrm>
            <a:off x="0" y="328770"/>
            <a:ext cx="9144000" cy="461665"/>
          </a:xfrm>
          <a:prstGeom prst="rect">
            <a:avLst/>
          </a:prstGeom>
          <a:solidFill>
            <a:schemeClr val="tx1"/>
          </a:solidFill>
          <a:effectLst>
            <a:softEdge rad="63500"/>
          </a:effectLst>
        </p:spPr>
        <p:txBody>
          <a:bodyPr wrap="square" rtlCol="0">
            <a:spAutoFit/>
          </a:bodyPr>
          <a:lstStyle/>
          <a:p>
            <a:pPr algn="ctr"/>
            <a:r>
              <a:rPr lang="en-US" sz="2400" dirty="0">
                <a:solidFill>
                  <a:schemeClr val="bg1"/>
                </a:solidFill>
                <a:latin typeface="Arial Narrow" panose="020B0606020202030204" pitchFamily="34" charset="0"/>
              </a:rPr>
              <a:t>The Difference Between “Adultery” And “Adultery In The Heart” (Mt. 5:27-28, 32)</a:t>
            </a:r>
          </a:p>
        </p:txBody>
      </p:sp>
      <p:sp>
        <p:nvSpPr>
          <p:cNvPr id="8" name="TextBox 7">
            <a:extLst>
              <a:ext uri="{FF2B5EF4-FFF2-40B4-BE49-F238E27FC236}">
                <a16:creationId xmlns:a16="http://schemas.microsoft.com/office/drawing/2014/main" id="{096A91E6-D4BC-F9B4-E7DA-4CCADF5AC62D}"/>
              </a:ext>
            </a:extLst>
          </p:cNvPr>
          <p:cNvSpPr txBox="1"/>
          <p:nvPr/>
        </p:nvSpPr>
        <p:spPr>
          <a:xfrm>
            <a:off x="3461" y="4686658"/>
            <a:ext cx="9144000" cy="1862048"/>
          </a:xfrm>
          <a:prstGeom prst="rect">
            <a:avLst/>
          </a:prstGeom>
          <a:noFill/>
        </p:spPr>
        <p:txBody>
          <a:bodyPr wrap="square" rtlCol="0">
            <a:spAutoFit/>
          </a:bodyPr>
          <a:lstStyle/>
          <a:p>
            <a:pPr algn="just"/>
            <a:r>
              <a:rPr lang="en-US" sz="2300" b="1" u="sng" dirty="0">
                <a:latin typeface="Arial Narrow" panose="020B0606020202030204" pitchFamily="34" charset="0"/>
              </a:rPr>
              <a:t>Mt. 5:31-32</a:t>
            </a:r>
            <a:r>
              <a:rPr lang="en-US" sz="2300" dirty="0">
                <a:latin typeface="Arial Narrow" panose="020B0606020202030204" pitchFamily="34" charset="0"/>
              </a:rPr>
              <a:t>, “</a:t>
            </a:r>
            <a:r>
              <a:rPr lang="en-US" sz="2300" b="1" u="sng" dirty="0">
                <a:latin typeface="Arial Narrow" panose="020B0606020202030204" pitchFamily="34" charset="0"/>
              </a:rPr>
              <a:t>It Hath Been Said</a:t>
            </a:r>
            <a:r>
              <a:rPr lang="en-US" sz="2300" dirty="0">
                <a:latin typeface="Arial Narrow" panose="020B0606020202030204" pitchFamily="34" charset="0"/>
              </a:rPr>
              <a:t>, </a:t>
            </a:r>
            <a:r>
              <a:rPr lang="en-US" sz="2300" b="1" dirty="0">
                <a:latin typeface="Arial Narrow" panose="020B0606020202030204" pitchFamily="34" charset="0"/>
              </a:rPr>
              <a:t>Whosoever shall PUT AWAY HIS WIFE</a:t>
            </a:r>
            <a:r>
              <a:rPr lang="en-US" sz="2300" dirty="0">
                <a:latin typeface="Arial Narrow" panose="020B0606020202030204" pitchFamily="34" charset="0"/>
              </a:rPr>
              <a:t>, </a:t>
            </a:r>
            <a:r>
              <a:rPr lang="en-US" sz="2300" b="1" dirty="0">
                <a:latin typeface="Arial Narrow" panose="020B0606020202030204" pitchFamily="34" charset="0"/>
              </a:rPr>
              <a:t>let him give her A WRITING OF DIVORCEMENT</a:t>
            </a:r>
            <a:r>
              <a:rPr lang="en-US" sz="2300" dirty="0">
                <a:latin typeface="Arial Narrow" panose="020B0606020202030204" pitchFamily="34" charset="0"/>
              </a:rPr>
              <a:t>: 32 </a:t>
            </a:r>
            <a:r>
              <a:rPr lang="en-US" sz="2300" b="1" u="sng" dirty="0">
                <a:latin typeface="Arial Narrow" panose="020B0606020202030204" pitchFamily="34" charset="0"/>
              </a:rPr>
              <a:t>But I Say Unto You</a:t>
            </a:r>
            <a:r>
              <a:rPr lang="en-US" sz="2300" dirty="0">
                <a:latin typeface="Arial Narrow" panose="020B0606020202030204" pitchFamily="34" charset="0"/>
              </a:rPr>
              <a:t>, That </a:t>
            </a:r>
            <a:r>
              <a:rPr lang="en-US" sz="2300" b="1" dirty="0">
                <a:latin typeface="Arial Narrow" panose="020B0606020202030204" pitchFamily="34" charset="0"/>
              </a:rPr>
              <a:t>Whosoever Shall PUT AWAY HIS WIFE</a:t>
            </a:r>
            <a:r>
              <a:rPr lang="en-US" sz="2300" dirty="0">
                <a:latin typeface="Arial Narrow" panose="020B0606020202030204" pitchFamily="34" charset="0"/>
              </a:rPr>
              <a:t>, </a:t>
            </a:r>
            <a:r>
              <a:rPr lang="en-US" sz="2300" b="1" u="sng" dirty="0">
                <a:solidFill>
                  <a:srgbClr val="C00000"/>
                </a:solidFill>
                <a:latin typeface="Arial Narrow" panose="020B0606020202030204" pitchFamily="34" charset="0"/>
              </a:rPr>
              <a:t>SAVING</a:t>
            </a:r>
            <a:r>
              <a:rPr lang="en-US" sz="2300" b="1" dirty="0">
                <a:solidFill>
                  <a:srgbClr val="C00000"/>
                </a:solidFill>
                <a:latin typeface="Arial Narrow" panose="020B0606020202030204" pitchFamily="34" charset="0"/>
              </a:rPr>
              <a:t> FOR THE CAUSE OF FORNICATION</a:t>
            </a:r>
            <a:r>
              <a:rPr lang="en-US" sz="2300" dirty="0">
                <a:latin typeface="Arial Narrow" panose="020B0606020202030204" pitchFamily="34" charset="0"/>
              </a:rPr>
              <a:t>, </a:t>
            </a:r>
            <a:r>
              <a:rPr lang="en-US" sz="2300" b="1" dirty="0" err="1">
                <a:latin typeface="Arial Narrow" panose="020B0606020202030204" pitchFamily="34" charset="0"/>
              </a:rPr>
              <a:t>Causeth</a:t>
            </a:r>
            <a:r>
              <a:rPr lang="en-US" sz="2300" b="1" dirty="0">
                <a:latin typeface="Arial Narrow" panose="020B0606020202030204" pitchFamily="34" charset="0"/>
              </a:rPr>
              <a:t> Her To Commit Adultery</a:t>
            </a:r>
            <a:r>
              <a:rPr lang="en-US" sz="2300" dirty="0">
                <a:latin typeface="Arial Narrow" panose="020B0606020202030204" pitchFamily="34" charset="0"/>
              </a:rPr>
              <a:t>: and </a:t>
            </a:r>
            <a:r>
              <a:rPr lang="en-US" sz="2300" b="1" dirty="0">
                <a:latin typeface="Arial Narrow" panose="020B0606020202030204" pitchFamily="34" charset="0"/>
              </a:rPr>
              <a:t>Whosoever Shall Marry Her That Is Divorced Committeth Adultery</a:t>
            </a:r>
            <a:r>
              <a:rPr lang="en-US" sz="2300" dirty="0">
                <a:latin typeface="Arial Narrow" panose="020B0606020202030204" pitchFamily="34" charset="0"/>
              </a:rPr>
              <a:t>.”</a:t>
            </a:r>
          </a:p>
        </p:txBody>
      </p:sp>
      <p:sp>
        <p:nvSpPr>
          <p:cNvPr id="4" name="TextBox 3">
            <a:extLst>
              <a:ext uri="{FF2B5EF4-FFF2-40B4-BE49-F238E27FC236}">
                <a16:creationId xmlns:a16="http://schemas.microsoft.com/office/drawing/2014/main" id="{F6A2F8B2-7DC2-860F-3C32-AA6D268A225D}"/>
              </a:ext>
            </a:extLst>
          </p:cNvPr>
          <p:cNvSpPr txBox="1"/>
          <p:nvPr/>
        </p:nvSpPr>
        <p:spPr>
          <a:xfrm>
            <a:off x="-3465" y="2101845"/>
            <a:ext cx="9144000" cy="1154162"/>
          </a:xfrm>
          <a:prstGeom prst="rect">
            <a:avLst/>
          </a:prstGeom>
          <a:noFill/>
        </p:spPr>
        <p:txBody>
          <a:bodyPr wrap="square" rtlCol="0">
            <a:spAutoFit/>
          </a:bodyPr>
          <a:lstStyle/>
          <a:p>
            <a:pPr algn="just"/>
            <a:r>
              <a:rPr lang="en-US" sz="2300" b="1" u="sng" dirty="0">
                <a:latin typeface="Arial Narrow" panose="020B0606020202030204" pitchFamily="34" charset="0"/>
              </a:rPr>
              <a:t>Mt. 5:27-28</a:t>
            </a:r>
            <a:r>
              <a:rPr lang="en-US" sz="2300" dirty="0">
                <a:latin typeface="Arial Narrow" panose="020B0606020202030204" pitchFamily="34" charset="0"/>
              </a:rPr>
              <a:t>, “</a:t>
            </a:r>
            <a:r>
              <a:rPr lang="en-US" sz="2300" b="1" u="sng" dirty="0">
                <a:latin typeface="Arial Narrow" panose="020B0606020202030204" pitchFamily="34" charset="0"/>
              </a:rPr>
              <a:t>Ye Have Heard That It Was Said By Them Of Old Time</a:t>
            </a:r>
            <a:r>
              <a:rPr lang="en-US" sz="2300" dirty="0">
                <a:latin typeface="Arial Narrow" panose="020B0606020202030204" pitchFamily="34" charset="0"/>
              </a:rPr>
              <a:t>, Thou shalt not commit </a:t>
            </a:r>
            <a:r>
              <a:rPr lang="en-US" sz="2300" b="1" dirty="0">
                <a:solidFill>
                  <a:srgbClr val="C00000"/>
                </a:solidFill>
                <a:latin typeface="Arial Narrow" panose="020B0606020202030204" pitchFamily="34" charset="0"/>
              </a:rPr>
              <a:t>Adultery</a:t>
            </a:r>
            <a:r>
              <a:rPr lang="en-US" sz="2300" dirty="0">
                <a:latin typeface="Arial Narrow" panose="020B0606020202030204" pitchFamily="34" charset="0"/>
              </a:rPr>
              <a:t>: 28 </a:t>
            </a:r>
            <a:r>
              <a:rPr lang="en-US" sz="2300" b="1" u="sng" dirty="0">
                <a:latin typeface="Arial Narrow" panose="020B0606020202030204" pitchFamily="34" charset="0"/>
              </a:rPr>
              <a:t>But I Say Unto You</a:t>
            </a:r>
            <a:r>
              <a:rPr lang="en-US" sz="2300" dirty="0">
                <a:latin typeface="Arial Narrow" panose="020B0606020202030204" pitchFamily="34" charset="0"/>
              </a:rPr>
              <a:t>, That Whosoever </a:t>
            </a:r>
            <a:r>
              <a:rPr lang="en-US" sz="2300" b="1" dirty="0" err="1">
                <a:latin typeface="Arial Narrow" panose="020B0606020202030204" pitchFamily="34" charset="0"/>
              </a:rPr>
              <a:t>Looketh</a:t>
            </a:r>
            <a:r>
              <a:rPr lang="en-US" sz="2300" b="1" dirty="0">
                <a:latin typeface="Arial Narrow" panose="020B0606020202030204" pitchFamily="34" charset="0"/>
              </a:rPr>
              <a:t> On A Woman To Lust After Her </a:t>
            </a:r>
            <a:r>
              <a:rPr lang="en-US" sz="2300" dirty="0">
                <a:latin typeface="Arial Narrow" panose="020B0606020202030204" pitchFamily="34" charset="0"/>
              </a:rPr>
              <a:t>hath committed </a:t>
            </a:r>
            <a:r>
              <a:rPr lang="en-US" sz="2300" b="1" dirty="0">
                <a:solidFill>
                  <a:srgbClr val="C00000"/>
                </a:solidFill>
                <a:latin typeface="Arial Narrow" panose="020B0606020202030204" pitchFamily="34" charset="0"/>
              </a:rPr>
              <a:t>Adultery</a:t>
            </a:r>
            <a:r>
              <a:rPr lang="en-US" sz="2300" dirty="0">
                <a:latin typeface="Arial Narrow" panose="020B0606020202030204" pitchFamily="34" charset="0"/>
              </a:rPr>
              <a:t> with her already </a:t>
            </a:r>
            <a:r>
              <a:rPr lang="en-US" sz="2300" b="1" dirty="0">
                <a:latin typeface="Arial Narrow" panose="020B0606020202030204" pitchFamily="34" charset="0"/>
              </a:rPr>
              <a:t>In His Heart</a:t>
            </a:r>
            <a:r>
              <a:rPr lang="en-US" sz="2300" dirty="0">
                <a:latin typeface="Arial Narrow" panose="020B0606020202030204" pitchFamily="34" charset="0"/>
              </a:rPr>
              <a:t>.”</a:t>
            </a:r>
          </a:p>
        </p:txBody>
      </p:sp>
      <p:sp>
        <p:nvSpPr>
          <p:cNvPr id="5" name="TextBox 4">
            <a:extLst>
              <a:ext uri="{FF2B5EF4-FFF2-40B4-BE49-F238E27FC236}">
                <a16:creationId xmlns:a16="http://schemas.microsoft.com/office/drawing/2014/main" id="{8D9BB1D1-B3D8-6251-628C-8B06F980FE43}"/>
              </a:ext>
            </a:extLst>
          </p:cNvPr>
          <p:cNvSpPr txBox="1"/>
          <p:nvPr/>
        </p:nvSpPr>
        <p:spPr>
          <a:xfrm>
            <a:off x="5101" y="3253814"/>
            <a:ext cx="9147465" cy="800219"/>
          </a:xfrm>
          <a:prstGeom prst="rect">
            <a:avLst/>
          </a:prstGeom>
          <a:solidFill>
            <a:schemeClr val="bg1">
              <a:lumMod val="85000"/>
            </a:schemeClr>
          </a:solidFill>
          <a:effectLst>
            <a:softEdge rad="63500"/>
          </a:effectLst>
        </p:spPr>
        <p:txBody>
          <a:bodyPr wrap="square" rtlCol="0">
            <a:spAutoFit/>
          </a:bodyPr>
          <a:lstStyle/>
          <a:p>
            <a:pPr algn="ctr"/>
            <a:r>
              <a:rPr lang="en-US" sz="2300" b="1" u="sng" dirty="0">
                <a:latin typeface="Arial Narrow" panose="020B0606020202030204" pitchFamily="34" charset="0"/>
              </a:rPr>
              <a:t>Vs. 29-30</a:t>
            </a:r>
            <a:r>
              <a:rPr lang="en-US" sz="2300" b="1" dirty="0">
                <a:latin typeface="Arial Narrow" panose="020B0606020202030204" pitchFamily="34" charset="0"/>
              </a:rPr>
              <a:t> </a:t>
            </a:r>
            <a:r>
              <a:rPr lang="en-US" sz="2300" dirty="0">
                <a:latin typeface="Arial Narrow" panose="020B0606020202030204" pitchFamily="34" charset="0"/>
              </a:rPr>
              <a:t>Continue To Address The Danger Of Lustful Desires</a:t>
            </a:r>
            <a:br>
              <a:rPr lang="en-US" sz="2300" dirty="0">
                <a:latin typeface="Arial Narrow" panose="020B0606020202030204" pitchFamily="34" charset="0"/>
              </a:rPr>
            </a:br>
            <a:r>
              <a:rPr lang="en-US" sz="2300" dirty="0">
                <a:latin typeface="Arial Narrow" panose="020B0606020202030204" pitchFamily="34" charset="0"/>
              </a:rPr>
              <a:t>And The Need To Do Whatever Is Necessary To Prevent Our Eternal Loss!</a:t>
            </a:r>
          </a:p>
        </p:txBody>
      </p:sp>
    </p:spTree>
    <p:extLst>
      <p:ext uri="{BB962C8B-B14F-4D97-AF65-F5344CB8AC3E}">
        <p14:creationId xmlns:p14="http://schemas.microsoft.com/office/powerpoint/2010/main" val="14363415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31"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 calcmode="lin" valueType="num">
                                      <p:cBhvr>
                                        <p:cTn id="15" dur="500" fill="hold"/>
                                        <p:tgtEl>
                                          <p:spTgt spid="10"/>
                                        </p:tgtEl>
                                        <p:attrNameLst>
                                          <p:attrName>style.rotation</p:attrName>
                                        </p:attrNameLst>
                                      </p:cBhvr>
                                      <p:tavLst>
                                        <p:tav tm="0">
                                          <p:val>
                                            <p:fltVal val="90"/>
                                          </p:val>
                                        </p:tav>
                                        <p:tav tm="100000">
                                          <p:val>
                                            <p:fltVal val="0"/>
                                          </p:val>
                                        </p:tav>
                                      </p:tavLst>
                                    </p:anim>
                                    <p:animEffect transition="in" filter="fade">
                                      <p:cBhvr>
                                        <p:cTn id="16" dur="500"/>
                                        <p:tgtEl>
                                          <p:spTgt spid="10"/>
                                        </p:tgtEl>
                                      </p:cBhvr>
                                    </p:animEffect>
                                  </p:childTnLst>
                                </p:cTn>
                              </p:par>
                            </p:childTnLst>
                          </p:cTn>
                        </p:par>
                        <p:par>
                          <p:cTn id="17" fill="hold">
                            <p:stCondLst>
                              <p:cond delay="1000"/>
                            </p:stCondLst>
                            <p:childTnLst>
                              <p:par>
                                <p:cTn id="18" presetID="53" presetClass="entr" presetSubtype="16"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par>
                          <p:cTn id="23" fill="hold">
                            <p:stCondLst>
                              <p:cond delay="1500"/>
                            </p:stCondLst>
                            <p:childTnLst>
                              <p:par>
                                <p:cTn id="24" presetID="53" presetClass="entr" presetSubtype="16"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style.rotation</p:attrName>
                                        </p:attrNameLst>
                                      </p:cBhvr>
                                      <p:tavLst>
                                        <p:tav tm="0">
                                          <p:val>
                                            <p:fltVal val="90"/>
                                          </p:val>
                                        </p:tav>
                                        <p:tav tm="100000">
                                          <p:val>
                                            <p:fltVal val="0"/>
                                          </p:val>
                                        </p:tav>
                                      </p:tavLst>
                                    </p:anim>
                                    <p:animEffect transition="in" filter="fade">
                                      <p:cBhvr>
                                        <p:cTn id="34" dur="500"/>
                                        <p:tgtEl>
                                          <p:spTgt spid="6"/>
                                        </p:tgtEl>
                                      </p:cBhvr>
                                    </p:animEffect>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500" fill="hold"/>
                                        <p:tgtEl>
                                          <p:spTgt spid="8"/>
                                        </p:tgtEl>
                                        <p:attrNameLst>
                                          <p:attrName>ppt_w</p:attrName>
                                        </p:attrNameLst>
                                      </p:cBhvr>
                                      <p:tavLst>
                                        <p:tav tm="0">
                                          <p:val>
                                            <p:fltVal val="0"/>
                                          </p:val>
                                        </p:tav>
                                        <p:tav tm="100000">
                                          <p:val>
                                            <p:strVal val="#ppt_w"/>
                                          </p:val>
                                        </p:tav>
                                      </p:tavLst>
                                    </p:anim>
                                    <p:anim calcmode="lin" valueType="num">
                                      <p:cBhvr>
                                        <p:cTn id="39" dur="500" fill="hold"/>
                                        <p:tgtEl>
                                          <p:spTgt spid="8"/>
                                        </p:tgtEl>
                                        <p:attrNameLst>
                                          <p:attrName>ppt_h</p:attrName>
                                        </p:attrNameLst>
                                      </p:cBhvr>
                                      <p:tavLst>
                                        <p:tav tm="0">
                                          <p:val>
                                            <p:fltVal val="0"/>
                                          </p:val>
                                        </p:tav>
                                        <p:tav tm="100000">
                                          <p:val>
                                            <p:strVal val="#ppt_h"/>
                                          </p:val>
                                        </p:tav>
                                      </p:tavLst>
                                    </p:anim>
                                    <p:animEffect transition="in" filter="fade">
                                      <p:cBhvr>
                                        <p:cTn id="40" dur="500"/>
                                        <p:tgtEl>
                                          <p:spTgt spid="8"/>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p:cTn id="43" dur="500" fill="hold"/>
                                        <p:tgtEl>
                                          <p:spTgt spid="14"/>
                                        </p:tgtEl>
                                        <p:attrNameLst>
                                          <p:attrName>ppt_w</p:attrName>
                                        </p:attrNameLst>
                                      </p:cBhvr>
                                      <p:tavLst>
                                        <p:tav tm="0">
                                          <p:val>
                                            <p:fltVal val="0"/>
                                          </p:val>
                                        </p:tav>
                                        <p:tav tm="100000">
                                          <p:val>
                                            <p:strVal val="#ppt_w"/>
                                          </p:val>
                                        </p:tav>
                                      </p:tavLst>
                                    </p:anim>
                                    <p:anim calcmode="lin" valueType="num">
                                      <p:cBhvr>
                                        <p:cTn id="44" dur="500" fill="hold"/>
                                        <p:tgtEl>
                                          <p:spTgt spid="14"/>
                                        </p:tgtEl>
                                        <p:attrNameLst>
                                          <p:attrName>ppt_h</p:attrName>
                                        </p:attrNameLst>
                                      </p:cBhvr>
                                      <p:tavLst>
                                        <p:tav tm="0">
                                          <p:val>
                                            <p:fltVal val="0"/>
                                          </p:val>
                                        </p:tav>
                                        <p:tav tm="100000">
                                          <p:val>
                                            <p:strVal val="#ppt_h"/>
                                          </p:val>
                                        </p:tav>
                                      </p:tavLst>
                                    </p:anim>
                                    <p:animEffect transition="in" filter="fade">
                                      <p:cBhvr>
                                        <p:cTn id="45" dur="500"/>
                                        <p:tgtEl>
                                          <p:spTgt spid="14"/>
                                        </p:tgtEl>
                                      </p:cBhvr>
                                    </p:animEffect>
                                  </p:childTnLst>
                                </p:cTn>
                              </p:par>
                            </p:childTnLst>
                          </p:cTn>
                        </p:par>
                        <p:par>
                          <p:cTn id="46" fill="hold">
                            <p:stCondLst>
                              <p:cond delay="2500"/>
                            </p:stCondLst>
                            <p:childTnLst>
                              <p:par>
                                <p:cTn id="47" presetID="53" presetClass="entr" presetSubtype="16"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p:cTn id="54" dur="500" fill="hold"/>
                                        <p:tgtEl>
                                          <p:spTgt spid="12"/>
                                        </p:tgtEl>
                                        <p:attrNameLst>
                                          <p:attrName>ppt_w</p:attrName>
                                        </p:attrNameLst>
                                      </p:cBhvr>
                                      <p:tavLst>
                                        <p:tav tm="0">
                                          <p:val>
                                            <p:fltVal val="0"/>
                                          </p:val>
                                        </p:tav>
                                        <p:tav tm="100000">
                                          <p:val>
                                            <p:strVal val="#ppt_w"/>
                                          </p:val>
                                        </p:tav>
                                      </p:tavLst>
                                    </p:anim>
                                    <p:anim calcmode="lin" valueType="num">
                                      <p:cBhvr>
                                        <p:cTn id="55" dur="500" fill="hold"/>
                                        <p:tgtEl>
                                          <p:spTgt spid="12"/>
                                        </p:tgtEl>
                                        <p:attrNameLst>
                                          <p:attrName>ppt_h</p:attrName>
                                        </p:attrNameLst>
                                      </p:cBhvr>
                                      <p:tavLst>
                                        <p:tav tm="0">
                                          <p:val>
                                            <p:fltVal val="0"/>
                                          </p:val>
                                        </p:tav>
                                        <p:tav tm="100000">
                                          <p:val>
                                            <p:strVal val="#ppt_h"/>
                                          </p:val>
                                        </p:tav>
                                      </p:tavLst>
                                    </p:anim>
                                    <p:animEffect transition="in" filter="fade">
                                      <p:cBhvr>
                                        <p:cTn id="56" dur="500"/>
                                        <p:tgtEl>
                                          <p:spTgt spid="1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fltVal val="0"/>
                                          </p:val>
                                        </p:tav>
                                        <p:tav tm="100000">
                                          <p:val>
                                            <p:strVal val="#ppt_h"/>
                                          </p:val>
                                        </p:tav>
                                      </p:tavLst>
                                    </p:anim>
                                    <p:animEffect transition="in" filter="fade">
                                      <p:cBhvr>
                                        <p:cTn id="61" dur="500"/>
                                        <p:tgtEl>
                                          <p:spTgt spid="15"/>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16"/>
                                        </p:tgtEl>
                                        <p:attrNameLst>
                                          <p:attrName>style.visibility</p:attrName>
                                        </p:attrNameLst>
                                      </p:cBhvr>
                                      <p:to>
                                        <p:strVal val="visible"/>
                                      </p:to>
                                    </p:set>
                                    <p:anim calcmode="lin" valueType="num">
                                      <p:cBhvr>
                                        <p:cTn id="64" dur="500" fill="hold"/>
                                        <p:tgtEl>
                                          <p:spTgt spid="16"/>
                                        </p:tgtEl>
                                        <p:attrNameLst>
                                          <p:attrName>ppt_w</p:attrName>
                                        </p:attrNameLst>
                                      </p:cBhvr>
                                      <p:tavLst>
                                        <p:tav tm="0">
                                          <p:val>
                                            <p:fltVal val="0"/>
                                          </p:val>
                                        </p:tav>
                                        <p:tav tm="100000">
                                          <p:val>
                                            <p:strVal val="#ppt_w"/>
                                          </p:val>
                                        </p:tav>
                                      </p:tavLst>
                                    </p:anim>
                                    <p:anim calcmode="lin" valueType="num">
                                      <p:cBhvr>
                                        <p:cTn id="65" dur="500" fill="hold"/>
                                        <p:tgtEl>
                                          <p:spTgt spid="16"/>
                                        </p:tgtEl>
                                        <p:attrNameLst>
                                          <p:attrName>ppt_h</p:attrName>
                                        </p:attrNameLst>
                                      </p:cBhvr>
                                      <p:tavLst>
                                        <p:tav tm="0">
                                          <p:val>
                                            <p:fltVal val="0"/>
                                          </p:val>
                                        </p:tav>
                                        <p:tav tm="100000">
                                          <p:val>
                                            <p:strVal val="#ppt_h"/>
                                          </p:val>
                                        </p:tav>
                                      </p:tavLst>
                                    </p:anim>
                                    <p:animEffect transition="in" filter="fade">
                                      <p:cBhvr>
                                        <p:cTn id="6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P spid="10" grpId="0" animBg="1"/>
      <p:bldP spid="11" grpId="0" animBg="1"/>
      <p:bldP spid="12" grpId="0" animBg="1"/>
      <p:bldP spid="14" grpId="0" animBg="1"/>
      <p:bldP spid="15" grpId="0" animBg="1"/>
      <p:bldP spid="16" grpId="0" animBg="1"/>
      <p:bldP spid="8" grpId="0"/>
      <p:bldP spid="4" grpId="0"/>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7B8228-925F-A4D3-9F4D-16949542F08B}"/>
              </a:ext>
            </a:extLst>
          </p:cNvPr>
          <p:cNvSpPr txBox="1"/>
          <p:nvPr/>
        </p:nvSpPr>
        <p:spPr>
          <a:xfrm>
            <a:off x="-6986" y="467590"/>
            <a:ext cx="9144000" cy="954107"/>
          </a:xfrm>
          <a:prstGeom prst="rect">
            <a:avLst/>
          </a:prstGeom>
          <a:solidFill>
            <a:schemeClr val="tx1"/>
          </a:solidFill>
          <a:effectLst>
            <a:softEdge rad="63500"/>
          </a:effectLst>
        </p:spPr>
        <p:txBody>
          <a:bodyPr wrap="square" rtlCol="0">
            <a:spAutoFit/>
          </a:bodyPr>
          <a:lstStyle/>
          <a:p>
            <a:pPr algn="ctr"/>
            <a:r>
              <a:rPr lang="en-US" sz="2800" b="1" dirty="0">
                <a:solidFill>
                  <a:schemeClr val="bg1"/>
                </a:solidFill>
                <a:latin typeface="Arial Narrow" panose="020B0606020202030204" pitchFamily="34" charset="0"/>
              </a:rPr>
              <a:t>To Desire To Do Something </a:t>
            </a:r>
            <a:r>
              <a:rPr lang="en-US" sz="2800" b="1" i="1" dirty="0">
                <a:solidFill>
                  <a:schemeClr val="bg1"/>
                </a:solidFill>
                <a:latin typeface="Arial Narrow" panose="020B0606020202030204" pitchFamily="34" charset="0"/>
              </a:rPr>
              <a:t>“In The Heart”</a:t>
            </a:r>
            <a:br>
              <a:rPr lang="en-US" sz="2800" b="1" i="1" dirty="0">
                <a:solidFill>
                  <a:schemeClr val="bg1"/>
                </a:solidFill>
                <a:latin typeface="Arial Narrow" panose="020B0606020202030204" pitchFamily="34" charset="0"/>
              </a:rPr>
            </a:br>
            <a:r>
              <a:rPr lang="en-US" sz="2800" b="1" dirty="0">
                <a:solidFill>
                  <a:schemeClr val="bg1"/>
                </a:solidFill>
                <a:latin typeface="Arial Narrow" panose="020B0606020202030204" pitchFamily="34" charset="0"/>
              </a:rPr>
              <a:t>Is </a:t>
            </a:r>
            <a:r>
              <a:rPr lang="en-US" sz="2800" b="1" u="sng" dirty="0">
                <a:solidFill>
                  <a:schemeClr val="bg1"/>
                </a:solidFill>
                <a:latin typeface="Arial Narrow" panose="020B0606020202030204" pitchFamily="34" charset="0"/>
              </a:rPr>
              <a:t>NOT</a:t>
            </a:r>
            <a:r>
              <a:rPr lang="en-US" sz="2800" b="1" dirty="0">
                <a:solidFill>
                  <a:schemeClr val="bg1"/>
                </a:solidFill>
                <a:latin typeface="Arial Narrow" panose="020B0606020202030204" pitchFamily="34" charset="0"/>
              </a:rPr>
              <a:t> </a:t>
            </a:r>
            <a:r>
              <a:rPr lang="en-US" sz="2800" b="1" i="1" dirty="0">
                <a:solidFill>
                  <a:schemeClr val="bg1"/>
                </a:solidFill>
                <a:latin typeface="Arial Narrow" panose="020B0606020202030204" pitchFamily="34" charset="0"/>
              </a:rPr>
              <a:t>Literally</a:t>
            </a:r>
            <a:r>
              <a:rPr lang="en-US" sz="2800" b="1" dirty="0">
                <a:solidFill>
                  <a:schemeClr val="bg1"/>
                </a:solidFill>
                <a:latin typeface="Arial Narrow" panose="020B0606020202030204" pitchFamily="34" charset="0"/>
              </a:rPr>
              <a:t> Doing It (Jas. 1:21-22)!</a:t>
            </a:r>
          </a:p>
        </p:txBody>
      </p:sp>
      <p:sp>
        <p:nvSpPr>
          <p:cNvPr id="13" name="TextBox 12">
            <a:extLst>
              <a:ext uri="{FF2B5EF4-FFF2-40B4-BE49-F238E27FC236}">
                <a16:creationId xmlns:a16="http://schemas.microsoft.com/office/drawing/2014/main" id="{7C5FF64D-824F-23FD-B189-761221390781}"/>
              </a:ext>
            </a:extLst>
          </p:cNvPr>
          <p:cNvSpPr txBox="1"/>
          <p:nvPr/>
        </p:nvSpPr>
        <p:spPr>
          <a:xfrm>
            <a:off x="-17321" y="3782864"/>
            <a:ext cx="9137014" cy="584775"/>
          </a:xfrm>
          <a:prstGeom prst="rect">
            <a:avLst/>
          </a:prstGeom>
          <a:solidFill>
            <a:schemeClr val="bg1">
              <a:lumMod val="50000"/>
            </a:schemeClr>
          </a:solidFill>
          <a:effectLst>
            <a:softEdge rad="63500"/>
          </a:effectLst>
        </p:spPr>
        <p:txBody>
          <a:bodyPr wrap="square" rtlCol="0">
            <a:spAutoFit/>
          </a:bodyPr>
          <a:lstStyle/>
          <a:p>
            <a:pPr algn="ctr"/>
            <a:r>
              <a:rPr lang="en-US" sz="3200" b="1" dirty="0">
                <a:solidFill>
                  <a:schemeClr val="bg1"/>
                </a:solidFill>
                <a:effectLst>
                  <a:outerShdw blurRad="38100" dist="38100" dir="2700000" algn="tl">
                    <a:srgbClr val="000000">
                      <a:alpha val="43137"/>
                    </a:srgbClr>
                  </a:outerShdw>
                </a:effectLst>
                <a:latin typeface="Arial Narrow" panose="020B0606020202030204" pitchFamily="34" charset="0"/>
              </a:rPr>
              <a:t>What Is </a:t>
            </a:r>
            <a:r>
              <a:rPr lang="en-US" sz="3200" b="1" u="sng" dirty="0">
                <a:solidFill>
                  <a:schemeClr val="bg1"/>
                </a:solidFill>
                <a:effectLst>
                  <a:outerShdw blurRad="38100" dist="38100" dir="2700000" algn="tl">
                    <a:srgbClr val="000000">
                      <a:alpha val="43137"/>
                    </a:srgbClr>
                  </a:outerShdw>
                </a:effectLst>
                <a:latin typeface="Arial Narrow" panose="020B0606020202030204" pitchFamily="34" charset="0"/>
              </a:rPr>
              <a:t>Your</a:t>
            </a:r>
            <a:r>
              <a:rPr lang="en-US" sz="3200" b="1" dirty="0">
                <a:solidFill>
                  <a:schemeClr val="bg1"/>
                </a:solidFill>
                <a:effectLst>
                  <a:outerShdw blurRad="38100" dist="38100" dir="2700000" algn="tl">
                    <a:srgbClr val="000000">
                      <a:alpha val="43137"/>
                    </a:srgbClr>
                  </a:outerShdw>
                </a:effectLst>
                <a:latin typeface="Arial Narrow" panose="020B0606020202030204" pitchFamily="34" charset="0"/>
              </a:rPr>
              <a:t> Good Heart’s Desire?</a:t>
            </a:r>
          </a:p>
        </p:txBody>
      </p:sp>
      <p:sp>
        <p:nvSpPr>
          <p:cNvPr id="14" name="TextBox 13">
            <a:extLst>
              <a:ext uri="{FF2B5EF4-FFF2-40B4-BE49-F238E27FC236}">
                <a16:creationId xmlns:a16="http://schemas.microsoft.com/office/drawing/2014/main" id="{AA50345D-8751-0D1D-D4B0-82A2814A8D1D}"/>
              </a:ext>
            </a:extLst>
          </p:cNvPr>
          <p:cNvSpPr txBox="1"/>
          <p:nvPr/>
        </p:nvSpPr>
        <p:spPr>
          <a:xfrm>
            <a:off x="0" y="4432216"/>
            <a:ext cx="9144000" cy="2308324"/>
          </a:xfrm>
          <a:prstGeom prst="rect">
            <a:avLst/>
          </a:prstGeom>
          <a:noFill/>
        </p:spPr>
        <p:txBody>
          <a:bodyPr wrap="square" rtlCol="0">
            <a:spAutoFit/>
          </a:bodyPr>
          <a:lstStyle/>
          <a:p>
            <a:pPr algn="just"/>
            <a:r>
              <a:rPr lang="en-US" sz="2400" b="1" u="sng" dirty="0">
                <a:latin typeface="Arial Narrow" panose="020B0606020202030204" pitchFamily="34" charset="0"/>
              </a:rPr>
              <a:t>Cf. Rom. 6:16-18</a:t>
            </a:r>
            <a:r>
              <a:rPr lang="en-US" sz="2400" dirty="0">
                <a:latin typeface="Arial Narrow" panose="020B0606020202030204" pitchFamily="34" charset="0"/>
              </a:rPr>
              <a:t>, “Know ye not, that to whom ye yield yourselves servants to obey, his servants ye are to whom ye obey; whether of sin unto death, or of obedience unto righteousness? 17 But </a:t>
            </a:r>
            <a:r>
              <a:rPr lang="en-US" sz="2400" b="1" dirty="0">
                <a:latin typeface="Arial Narrow" panose="020B0606020202030204" pitchFamily="34" charset="0"/>
              </a:rPr>
              <a:t>GOD BE THANKED</a:t>
            </a:r>
            <a:r>
              <a:rPr lang="en-US" sz="2400" dirty="0">
                <a:latin typeface="Arial Narrow" panose="020B0606020202030204" pitchFamily="34" charset="0"/>
              </a:rPr>
              <a:t>, that ye were the servants of sin, but </a:t>
            </a:r>
            <a:r>
              <a:rPr lang="en-US" sz="2400" b="1" dirty="0">
                <a:solidFill>
                  <a:srgbClr val="0000FF"/>
                </a:solidFill>
                <a:latin typeface="Arial Narrow" panose="020B0606020202030204" pitchFamily="34" charset="0"/>
              </a:rPr>
              <a:t>YE HAVE OBEYED </a:t>
            </a:r>
            <a:r>
              <a:rPr lang="en-US" sz="2400" b="1" dirty="0">
                <a:solidFill>
                  <a:srgbClr val="C00000"/>
                </a:solidFill>
                <a:latin typeface="Arial Narrow" panose="020B0606020202030204" pitchFamily="34" charset="0"/>
              </a:rPr>
              <a:t>FROM THE HEART </a:t>
            </a:r>
            <a:r>
              <a:rPr lang="en-US" sz="2400" u="sng" dirty="0">
                <a:latin typeface="Arial Narrow" panose="020B0606020202030204" pitchFamily="34" charset="0"/>
              </a:rPr>
              <a:t>that</a:t>
            </a:r>
            <a:r>
              <a:rPr lang="en-US" sz="2400" dirty="0">
                <a:latin typeface="Arial Narrow" panose="020B0606020202030204" pitchFamily="34" charset="0"/>
              </a:rPr>
              <a:t> </a:t>
            </a:r>
            <a:r>
              <a:rPr lang="en-US" sz="2400" b="1" dirty="0">
                <a:latin typeface="Arial Narrow" panose="020B0606020202030204" pitchFamily="34" charset="0"/>
              </a:rPr>
              <a:t>FORM OF DOCTRINE WHICH WAS DELIVERED YOU</a:t>
            </a:r>
            <a:r>
              <a:rPr lang="en-US" sz="2400" dirty="0">
                <a:latin typeface="Arial Narrow" panose="020B0606020202030204" pitchFamily="34" charset="0"/>
              </a:rPr>
              <a:t>. 18 </a:t>
            </a:r>
            <a:r>
              <a:rPr lang="en-US" sz="2400" b="1" dirty="0">
                <a:latin typeface="Arial Narrow" panose="020B0606020202030204" pitchFamily="34" charset="0"/>
              </a:rPr>
              <a:t>BEING THEN</a:t>
            </a:r>
            <a:r>
              <a:rPr lang="en-US" sz="2400" dirty="0">
                <a:latin typeface="Arial Narrow" panose="020B0606020202030204" pitchFamily="34" charset="0"/>
              </a:rPr>
              <a:t> </a:t>
            </a:r>
            <a:r>
              <a:rPr lang="en-US" sz="2400" b="1" dirty="0">
                <a:latin typeface="Arial Narrow" panose="020B0606020202030204" pitchFamily="34" charset="0"/>
              </a:rPr>
              <a:t>MADE</a:t>
            </a:r>
            <a:r>
              <a:rPr lang="en-US" sz="2400" dirty="0">
                <a:latin typeface="Arial Narrow" panose="020B0606020202030204" pitchFamily="34" charset="0"/>
              </a:rPr>
              <a:t> </a:t>
            </a:r>
            <a:r>
              <a:rPr lang="en-US" sz="2400" b="1" dirty="0">
                <a:latin typeface="Arial Narrow" panose="020B0606020202030204" pitchFamily="34" charset="0"/>
              </a:rPr>
              <a:t>FREE FROM SIN</a:t>
            </a:r>
            <a:r>
              <a:rPr lang="en-US" sz="2400" dirty="0">
                <a:latin typeface="Arial Narrow" panose="020B0606020202030204" pitchFamily="34" charset="0"/>
              </a:rPr>
              <a:t>, </a:t>
            </a:r>
            <a:r>
              <a:rPr lang="en-US" sz="2400" b="1" dirty="0">
                <a:latin typeface="Arial Narrow" panose="020B0606020202030204" pitchFamily="34" charset="0"/>
              </a:rPr>
              <a:t>Ye BECAME The Servants Of Righteousness</a:t>
            </a:r>
            <a:r>
              <a:rPr lang="en-US" sz="2400" dirty="0">
                <a:latin typeface="Arial Narrow" panose="020B0606020202030204" pitchFamily="34" charset="0"/>
              </a:rPr>
              <a:t>.”  </a:t>
            </a:r>
            <a:r>
              <a:rPr lang="en-US" sz="2400" b="1" u="sng" dirty="0">
                <a:latin typeface="Arial Narrow" panose="020B0606020202030204" pitchFamily="34" charset="0"/>
              </a:rPr>
              <a:t>See vs. 3-6</a:t>
            </a:r>
          </a:p>
        </p:txBody>
      </p:sp>
      <p:sp>
        <p:nvSpPr>
          <p:cNvPr id="5" name="TextBox 4">
            <a:extLst>
              <a:ext uri="{FF2B5EF4-FFF2-40B4-BE49-F238E27FC236}">
                <a16:creationId xmlns:a16="http://schemas.microsoft.com/office/drawing/2014/main" id="{90AB8BCE-CA6B-A20E-C4C3-0F4DBCBCCA07}"/>
              </a:ext>
            </a:extLst>
          </p:cNvPr>
          <p:cNvSpPr txBox="1"/>
          <p:nvPr/>
        </p:nvSpPr>
        <p:spPr>
          <a:xfrm>
            <a:off x="-24307"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2" name="TextBox 1">
            <a:extLst>
              <a:ext uri="{FF2B5EF4-FFF2-40B4-BE49-F238E27FC236}">
                <a16:creationId xmlns:a16="http://schemas.microsoft.com/office/drawing/2014/main" id="{D4FA6270-C156-0B7E-D20D-714774DE2248}"/>
              </a:ext>
            </a:extLst>
          </p:cNvPr>
          <p:cNvSpPr txBox="1"/>
          <p:nvPr/>
        </p:nvSpPr>
        <p:spPr>
          <a:xfrm>
            <a:off x="-11984" y="1440720"/>
            <a:ext cx="9144000" cy="2308324"/>
          </a:xfrm>
          <a:prstGeom prst="rect">
            <a:avLst/>
          </a:prstGeom>
          <a:noFill/>
        </p:spPr>
        <p:txBody>
          <a:bodyPr wrap="square" rtlCol="0">
            <a:spAutoFit/>
          </a:bodyPr>
          <a:lstStyle/>
          <a:p>
            <a:pPr algn="just"/>
            <a:r>
              <a:rPr lang="en-US" sz="2400" b="1" u="sng" dirty="0">
                <a:latin typeface="Arial Narrow" panose="020B0606020202030204" pitchFamily="34" charset="0"/>
              </a:rPr>
              <a:t>Rom. 10:8-13</a:t>
            </a:r>
            <a:r>
              <a:rPr lang="en-US" sz="2400" dirty="0">
                <a:latin typeface="Arial Narrow" panose="020B0606020202030204" pitchFamily="34" charset="0"/>
              </a:rPr>
              <a:t>, “But what saith it? </a:t>
            </a:r>
            <a:r>
              <a:rPr lang="en-US" sz="2400" b="1" dirty="0">
                <a:latin typeface="Arial Narrow" panose="020B0606020202030204" pitchFamily="34" charset="0"/>
              </a:rPr>
              <a:t>THE WORD IS NIGH THEE</a:t>
            </a:r>
            <a:r>
              <a:rPr lang="en-US" sz="2400" dirty="0">
                <a:latin typeface="Arial Narrow" panose="020B0606020202030204" pitchFamily="34" charset="0"/>
              </a:rPr>
              <a:t>, even </a:t>
            </a:r>
            <a:r>
              <a:rPr lang="en-US" sz="2400" b="1" dirty="0">
                <a:latin typeface="Arial Narrow" panose="020B0606020202030204" pitchFamily="34" charset="0"/>
              </a:rPr>
              <a:t>In Thy Mouth</a:t>
            </a:r>
            <a:r>
              <a:rPr lang="en-US" sz="2400" dirty="0">
                <a:latin typeface="Arial Narrow" panose="020B0606020202030204" pitchFamily="34" charset="0"/>
              </a:rPr>
              <a:t>, and </a:t>
            </a:r>
            <a:r>
              <a:rPr lang="en-US" sz="2400" b="1" dirty="0">
                <a:solidFill>
                  <a:srgbClr val="C00000"/>
                </a:solidFill>
                <a:latin typeface="Arial Narrow" panose="020B0606020202030204" pitchFamily="34" charset="0"/>
              </a:rPr>
              <a:t>IN THY HEART</a:t>
            </a:r>
            <a:r>
              <a:rPr lang="en-US" sz="2400" dirty="0">
                <a:latin typeface="Arial Narrow" panose="020B0606020202030204" pitchFamily="34" charset="0"/>
              </a:rPr>
              <a:t>: that is, </a:t>
            </a:r>
            <a:r>
              <a:rPr lang="en-US" sz="2400" b="1" dirty="0">
                <a:latin typeface="Arial Narrow" panose="020B0606020202030204" pitchFamily="34" charset="0"/>
              </a:rPr>
              <a:t>THE WORD OF FAITH</a:t>
            </a:r>
            <a:r>
              <a:rPr lang="en-US" sz="2400" dirty="0">
                <a:latin typeface="Arial Narrow" panose="020B0606020202030204" pitchFamily="34" charset="0"/>
              </a:rPr>
              <a:t>, which we preach; 9 That </a:t>
            </a:r>
            <a:r>
              <a:rPr lang="en-US" sz="2400" u="sng" dirty="0">
                <a:latin typeface="Arial Narrow" panose="020B0606020202030204" pitchFamily="34" charset="0"/>
              </a:rPr>
              <a:t>if thou shalt</a:t>
            </a:r>
            <a:r>
              <a:rPr lang="en-US" sz="2400" dirty="0">
                <a:latin typeface="Arial Narrow" panose="020B0606020202030204" pitchFamily="34" charset="0"/>
              </a:rPr>
              <a:t> </a:t>
            </a:r>
            <a:r>
              <a:rPr lang="en-US" sz="2400" b="1" dirty="0">
                <a:latin typeface="Arial Narrow" panose="020B0606020202030204" pitchFamily="34" charset="0"/>
              </a:rPr>
              <a:t>CONFESS WITH THY MOUTH THE LORD JESUS</a:t>
            </a:r>
            <a:r>
              <a:rPr lang="en-US" sz="2400" dirty="0">
                <a:latin typeface="Arial Narrow" panose="020B0606020202030204" pitchFamily="34" charset="0"/>
              </a:rPr>
              <a:t>, </a:t>
            </a:r>
            <a:r>
              <a:rPr lang="en-US" sz="2400" u="sng" dirty="0">
                <a:latin typeface="Arial Narrow" panose="020B0606020202030204" pitchFamily="34" charset="0"/>
              </a:rPr>
              <a:t>and shalt </a:t>
            </a:r>
            <a:r>
              <a:rPr lang="en-US" sz="2400" b="1" dirty="0">
                <a:latin typeface="Arial Narrow" panose="020B0606020202030204" pitchFamily="34" charset="0"/>
              </a:rPr>
              <a:t>BELIEVE </a:t>
            </a:r>
            <a:r>
              <a:rPr lang="en-US" sz="2400" b="1" dirty="0">
                <a:solidFill>
                  <a:srgbClr val="C00000"/>
                </a:solidFill>
                <a:latin typeface="Arial Narrow" panose="020B0606020202030204" pitchFamily="34" charset="0"/>
              </a:rPr>
              <a:t>IN THINE HEART </a:t>
            </a:r>
            <a:r>
              <a:rPr lang="en-US" sz="2400" dirty="0">
                <a:latin typeface="Arial Narrow" panose="020B0606020202030204" pitchFamily="34" charset="0"/>
              </a:rPr>
              <a:t>that God hath raised him from the dead, thou shalt be saved. 10 For </a:t>
            </a:r>
            <a:r>
              <a:rPr lang="en-US" sz="2400" b="1" dirty="0">
                <a:latin typeface="Arial Narrow" panose="020B0606020202030204" pitchFamily="34" charset="0"/>
              </a:rPr>
              <a:t>With The Heart Man Believeth </a:t>
            </a:r>
            <a:r>
              <a:rPr lang="en-US" sz="2400" b="1" u="sng" dirty="0">
                <a:latin typeface="Arial Narrow" panose="020B0606020202030204" pitchFamily="34" charset="0"/>
              </a:rPr>
              <a:t>UNTO</a:t>
            </a:r>
            <a:r>
              <a:rPr lang="en-US" sz="2400" b="1" dirty="0">
                <a:latin typeface="Arial Narrow" panose="020B0606020202030204" pitchFamily="34" charset="0"/>
              </a:rPr>
              <a:t> Righteousness</a:t>
            </a:r>
            <a:r>
              <a:rPr lang="en-US" sz="2400" dirty="0">
                <a:latin typeface="Arial Narrow" panose="020B0606020202030204" pitchFamily="34" charset="0"/>
              </a:rPr>
              <a:t>; </a:t>
            </a:r>
            <a:r>
              <a:rPr lang="en-US" sz="2400" u="sng" dirty="0">
                <a:latin typeface="Arial Narrow" panose="020B0606020202030204" pitchFamily="34" charset="0"/>
              </a:rPr>
              <a:t>and</a:t>
            </a:r>
            <a:r>
              <a:rPr lang="en-US" sz="2400" dirty="0">
                <a:latin typeface="Arial Narrow" panose="020B0606020202030204" pitchFamily="34" charset="0"/>
              </a:rPr>
              <a:t> </a:t>
            </a:r>
            <a:r>
              <a:rPr lang="en-US" sz="2400" b="1" dirty="0">
                <a:latin typeface="Arial Narrow" panose="020B0606020202030204" pitchFamily="34" charset="0"/>
              </a:rPr>
              <a:t>With The Mouth Confession Is Made </a:t>
            </a:r>
            <a:r>
              <a:rPr lang="en-US" sz="2400" b="1" u="sng" dirty="0">
                <a:latin typeface="Arial Narrow" panose="020B0606020202030204" pitchFamily="34" charset="0"/>
              </a:rPr>
              <a:t>UNTO</a:t>
            </a:r>
            <a:r>
              <a:rPr lang="en-US" sz="2400" b="1" dirty="0">
                <a:latin typeface="Arial Narrow" panose="020B0606020202030204" pitchFamily="34" charset="0"/>
              </a:rPr>
              <a:t> Salvation</a:t>
            </a:r>
            <a:r>
              <a:rPr lang="en-US" sz="2400" dirty="0">
                <a:latin typeface="Arial Narrow" panose="020B0606020202030204" pitchFamily="34" charset="0"/>
              </a:rPr>
              <a:t>….”  </a:t>
            </a:r>
            <a:r>
              <a:rPr lang="en-US" sz="2400" b="1" u="sng" dirty="0">
                <a:latin typeface="Arial Narrow" panose="020B0606020202030204" pitchFamily="34" charset="0"/>
              </a:rPr>
              <a:t>Cf. Acts 22:16</a:t>
            </a:r>
          </a:p>
        </p:txBody>
      </p:sp>
    </p:spTree>
    <p:extLst>
      <p:ext uri="{BB962C8B-B14F-4D97-AF65-F5344CB8AC3E}">
        <p14:creationId xmlns:p14="http://schemas.microsoft.com/office/powerpoint/2010/main" val="2187511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500" fill="hold"/>
                                        <p:tgtEl>
                                          <p:spTgt spid="14"/>
                                        </p:tgtEl>
                                        <p:attrNameLst>
                                          <p:attrName>ppt_w</p:attrName>
                                        </p:attrNameLst>
                                      </p:cBhvr>
                                      <p:tavLst>
                                        <p:tav tm="0">
                                          <p:val>
                                            <p:fltVal val="0"/>
                                          </p:val>
                                        </p:tav>
                                        <p:tav tm="100000">
                                          <p:val>
                                            <p:strVal val="#ppt_w"/>
                                          </p:val>
                                        </p:tav>
                                      </p:tavLst>
                                    </p:anim>
                                    <p:anim calcmode="lin" valueType="num">
                                      <p:cBhvr>
                                        <p:cTn id="26" dur="500" fill="hold"/>
                                        <p:tgtEl>
                                          <p:spTgt spid="14"/>
                                        </p:tgtEl>
                                        <p:attrNameLst>
                                          <p:attrName>ppt_h</p:attrName>
                                        </p:attrNameLst>
                                      </p:cBhvr>
                                      <p:tavLst>
                                        <p:tav tm="0">
                                          <p:val>
                                            <p:fltVal val="0"/>
                                          </p:val>
                                        </p:tav>
                                        <p:tav tm="100000">
                                          <p:val>
                                            <p:strVal val="#ppt_h"/>
                                          </p:val>
                                        </p:tav>
                                      </p:tavLst>
                                    </p:anim>
                                    <p:animEffect transition="in" filter="fad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animBg="1"/>
      <p:bldP spid="14"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F054B29-4660-1BAC-595C-D43E9559FD58}"/>
              </a:ext>
            </a:extLst>
          </p:cNvPr>
          <p:cNvSpPr/>
          <p:nvPr/>
        </p:nvSpPr>
        <p:spPr>
          <a:xfrm>
            <a:off x="4058292" y="1849336"/>
            <a:ext cx="4037744"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011CFD7-3F30-9DCF-7E9D-FAB283CBCB53}"/>
              </a:ext>
            </a:extLst>
          </p:cNvPr>
          <p:cNvSpPr/>
          <p:nvPr/>
        </p:nvSpPr>
        <p:spPr>
          <a:xfrm>
            <a:off x="70203" y="6090867"/>
            <a:ext cx="9019005"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235A92-F768-8819-1B45-EF67CDA9E5B3}"/>
              </a:ext>
            </a:extLst>
          </p:cNvPr>
          <p:cNvSpPr/>
          <p:nvPr/>
        </p:nvSpPr>
        <p:spPr>
          <a:xfrm>
            <a:off x="59928" y="2875043"/>
            <a:ext cx="2457243"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90C74D3-5872-1950-B98A-4DAEFC495A12}"/>
              </a:ext>
            </a:extLst>
          </p:cNvPr>
          <p:cNvSpPr/>
          <p:nvPr/>
        </p:nvSpPr>
        <p:spPr>
          <a:xfrm>
            <a:off x="7171364" y="2493184"/>
            <a:ext cx="1899019"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F404532-7567-6772-B9E7-3F84E3AE1559}"/>
              </a:ext>
            </a:extLst>
          </p:cNvPr>
          <p:cNvSpPr/>
          <p:nvPr/>
        </p:nvSpPr>
        <p:spPr>
          <a:xfrm>
            <a:off x="7263829" y="3448688"/>
            <a:ext cx="1784274"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3934660-32EE-9ACF-9A53-6D42A7589772}"/>
              </a:ext>
            </a:extLst>
          </p:cNvPr>
          <p:cNvSpPr/>
          <p:nvPr/>
        </p:nvSpPr>
        <p:spPr>
          <a:xfrm>
            <a:off x="59911" y="3837389"/>
            <a:ext cx="1296278"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0D26811-9CE8-F315-D7ED-1150AB60ECF4}"/>
              </a:ext>
            </a:extLst>
          </p:cNvPr>
          <p:cNvSpPr/>
          <p:nvPr/>
        </p:nvSpPr>
        <p:spPr>
          <a:xfrm>
            <a:off x="5486401" y="4774059"/>
            <a:ext cx="3602807"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4EE77BA-BC13-00EC-AF5B-63F73AD1A44E}"/>
              </a:ext>
            </a:extLst>
          </p:cNvPr>
          <p:cNvSpPr/>
          <p:nvPr/>
        </p:nvSpPr>
        <p:spPr>
          <a:xfrm>
            <a:off x="70203" y="5152487"/>
            <a:ext cx="3207255"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A476D8EB-96EC-D09C-FF85-662E9ACFE36B}"/>
              </a:ext>
            </a:extLst>
          </p:cNvPr>
          <p:cNvSpPr/>
          <p:nvPr/>
        </p:nvSpPr>
        <p:spPr>
          <a:xfrm>
            <a:off x="78766" y="6469296"/>
            <a:ext cx="1277424"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590D0CC-31A6-AA0A-5D0F-55C13AF00A66}"/>
              </a:ext>
            </a:extLst>
          </p:cNvPr>
          <p:cNvSpPr/>
          <p:nvPr/>
        </p:nvSpPr>
        <p:spPr>
          <a:xfrm>
            <a:off x="7880279" y="5707301"/>
            <a:ext cx="1190106"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D9DFE81-FEB5-C273-7207-3AE20984728B}"/>
              </a:ext>
            </a:extLst>
          </p:cNvPr>
          <p:cNvSpPr txBox="1"/>
          <p:nvPr/>
        </p:nvSpPr>
        <p:spPr>
          <a:xfrm>
            <a:off x="-5743" y="5665772"/>
            <a:ext cx="9144000" cy="1200329"/>
          </a:xfrm>
          <a:prstGeom prst="rect">
            <a:avLst/>
          </a:prstGeom>
          <a:noFill/>
        </p:spPr>
        <p:txBody>
          <a:bodyPr wrap="square" rtlCol="0">
            <a:spAutoFit/>
          </a:bodyPr>
          <a:lstStyle/>
          <a:p>
            <a:pPr algn="just"/>
            <a:r>
              <a:rPr lang="en-US" sz="2400" b="1" u="sng" dirty="0">
                <a:solidFill>
                  <a:srgbClr val="383838"/>
                </a:solidFill>
                <a:latin typeface="Arial Narrow" panose="020B0606020202030204" pitchFamily="34" charset="0"/>
                <a:ea typeface="Times New Roman" panose="02020603050405020304" pitchFamily="18" charset="0"/>
                <a:cs typeface="Calibri" panose="020F0502020204030204" pitchFamily="34" charset="0"/>
              </a:rPr>
              <a:t>Theological Dictionary Of The New Testament</a:t>
            </a:r>
            <a:r>
              <a:rPr lang="en-US" sz="2400" b="1" u="sng" dirty="0">
                <a:solidFill>
                  <a:srgbClr val="383838"/>
                </a:solidFill>
                <a:latin typeface="Arial Narrow" panose="020B0606020202030204" pitchFamily="34" charset="0"/>
                <a:ea typeface="Times New Roman" panose="02020603050405020304" pitchFamily="18" charset="0"/>
              </a:rPr>
              <a:t> </a:t>
            </a:r>
            <a:r>
              <a:rPr lang="en-US" sz="2400" u="sng" dirty="0">
                <a:solidFill>
                  <a:srgbClr val="383838"/>
                </a:solidFill>
                <a:latin typeface="Arial Narrow" panose="020B0606020202030204" pitchFamily="34" charset="0"/>
                <a:ea typeface="Times New Roman" panose="02020603050405020304" pitchFamily="18" charset="0"/>
              </a:rPr>
              <a:t>(Vol. 6; p. 590)</a:t>
            </a:r>
            <a:r>
              <a:rPr lang="en-US" sz="2400" dirty="0">
                <a:solidFill>
                  <a:srgbClr val="383838"/>
                </a:solidFill>
                <a:latin typeface="Arial Narrow" panose="020B0606020202030204" pitchFamily="34" charset="0"/>
                <a:ea typeface="Times New Roman" panose="02020603050405020304" pitchFamily="18" charset="0"/>
              </a:rPr>
              <a:t>, </a:t>
            </a:r>
            <a:r>
              <a:rPr lang="en-US" sz="2400" dirty="0">
                <a:latin typeface="Arial Narrow" panose="020B0606020202030204" pitchFamily="34" charset="0"/>
              </a:rPr>
              <a:t>“</a:t>
            </a:r>
            <a:r>
              <a:rPr lang="en-US" sz="2400" dirty="0">
                <a:solidFill>
                  <a:srgbClr val="383838"/>
                </a:solidFill>
                <a:latin typeface="Arial Narrow" panose="020B0606020202030204" pitchFamily="34" charset="0"/>
                <a:ea typeface="Times New Roman" panose="02020603050405020304" pitchFamily="18" charset="0"/>
              </a:rPr>
              <a:t>The NT is characterized by an unconditional repudiation of all extra-marital and unnatural intercourse.”</a:t>
            </a:r>
            <a:endParaRPr lang="en-US" sz="2400" dirty="0">
              <a:solidFill>
                <a:srgbClr val="000000"/>
              </a:solidFill>
              <a:latin typeface="Arial Narrow" panose="020B0606020202030204" pitchFamily="34" charset="0"/>
            </a:endParaRPr>
          </a:p>
        </p:txBody>
      </p:sp>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2" name="TextBox 1">
            <a:extLst>
              <a:ext uri="{FF2B5EF4-FFF2-40B4-BE49-F238E27FC236}">
                <a16:creationId xmlns:a16="http://schemas.microsoft.com/office/drawing/2014/main" id="{7B20DA77-321A-C4DD-DC66-378BFD29F2BE}"/>
              </a:ext>
            </a:extLst>
          </p:cNvPr>
          <p:cNvSpPr txBox="1"/>
          <p:nvPr/>
        </p:nvSpPr>
        <p:spPr>
          <a:xfrm>
            <a:off x="0" y="1422279"/>
            <a:ext cx="9144000" cy="830997"/>
          </a:xfrm>
          <a:prstGeom prst="rect">
            <a:avLst/>
          </a:prstGeom>
          <a:noFill/>
        </p:spPr>
        <p:txBody>
          <a:bodyPr wrap="square" rtlCol="0">
            <a:spAutoFit/>
          </a:bodyPr>
          <a:lstStyle/>
          <a:p>
            <a:pPr algn="just"/>
            <a:r>
              <a:rPr lang="en-US" sz="2400" b="1" u="sng" dirty="0">
                <a:solidFill>
                  <a:srgbClr val="000000"/>
                </a:solidFill>
                <a:latin typeface="Arial Narrow" panose="020B0606020202030204" pitchFamily="34" charset="0"/>
              </a:rPr>
              <a:t>Walter Bauer Greek-English Lexicon Of The New Testament</a:t>
            </a:r>
            <a:r>
              <a:rPr lang="en-US" sz="2400" u="sng" dirty="0">
                <a:solidFill>
                  <a:srgbClr val="000000"/>
                </a:solidFill>
                <a:latin typeface="Arial Narrow" panose="020B0606020202030204" pitchFamily="34" charset="0"/>
              </a:rPr>
              <a:t> (p. 693)</a:t>
            </a:r>
            <a:r>
              <a:rPr lang="en-US" sz="2400" dirty="0">
                <a:solidFill>
                  <a:srgbClr val="000000"/>
                </a:solidFill>
                <a:latin typeface="Arial Narrow" panose="020B0606020202030204" pitchFamily="34" charset="0"/>
              </a:rPr>
              <a:t>, “prostitution, unchastity, fornication, of every kind of unlawful intercourse.”</a:t>
            </a:r>
          </a:p>
        </p:txBody>
      </p:sp>
      <p:sp>
        <p:nvSpPr>
          <p:cNvPr id="4" name="TextBox 3">
            <a:extLst>
              <a:ext uri="{FF2B5EF4-FFF2-40B4-BE49-F238E27FC236}">
                <a16:creationId xmlns:a16="http://schemas.microsoft.com/office/drawing/2014/main" id="{EF24EC0C-3A1F-40EC-D530-454942DBFEB6}"/>
              </a:ext>
            </a:extLst>
          </p:cNvPr>
          <p:cNvSpPr txBox="1"/>
          <p:nvPr/>
        </p:nvSpPr>
        <p:spPr>
          <a:xfrm>
            <a:off x="0" y="2410658"/>
            <a:ext cx="9144000" cy="830997"/>
          </a:xfrm>
          <a:prstGeom prst="rect">
            <a:avLst/>
          </a:prstGeom>
          <a:noFill/>
        </p:spPr>
        <p:txBody>
          <a:bodyPr wrap="square" rtlCol="0">
            <a:spAutoFit/>
          </a:bodyPr>
          <a:lstStyle/>
          <a:p>
            <a:pPr algn="just"/>
            <a:r>
              <a:rPr lang="en-US" sz="2400" b="1" u="sng" dirty="0">
                <a:latin typeface="Arial Narrow" panose="020B0606020202030204" pitchFamily="34" charset="0"/>
              </a:rPr>
              <a:t>Thayer’s </a:t>
            </a:r>
            <a:r>
              <a:rPr lang="en-US" sz="2400" b="1" u="sng" dirty="0">
                <a:solidFill>
                  <a:srgbClr val="001320"/>
                </a:solidFill>
                <a:latin typeface="Arial Narrow" panose="020B0606020202030204" pitchFamily="34" charset="0"/>
              </a:rPr>
              <a:t>Greek-English Lexicon</a:t>
            </a:r>
            <a:r>
              <a:rPr lang="en-US" sz="2400" u="sng" dirty="0">
                <a:solidFill>
                  <a:srgbClr val="001320"/>
                </a:solidFill>
                <a:latin typeface="Arial Narrow" panose="020B0606020202030204" pitchFamily="34" charset="0"/>
              </a:rPr>
              <a:t> (p. 532)</a:t>
            </a:r>
            <a:r>
              <a:rPr lang="en-US" sz="2400" dirty="0">
                <a:solidFill>
                  <a:srgbClr val="001320"/>
                </a:solidFill>
                <a:latin typeface="Arial Narrow" panose="020B0606020202030204" pitchFamily="34" charset="0"/>
              </a:rPr>
              <a:t>,</a:t>
            </a:r>
            <a:r>
              <a:rPr lang="en-US" sz="2400" b="1" dirty="0">
                <a:solidFill>
                  <a:srgbClr val="001320"/>
                </a:solidFill>
                <a:latin typeface="Arial Narrow" panose="020B0606020202030204" pitchFamily="34" charset="0"/>
              </a:rPr>
              <a:t> </a:t>
            </a:r>
            <a:r>
              <a:rPr lang="en-US" sz="2400" dirty="0">
                <a:latin typeface="Arial Narrow" panose="020B0606020202030204" pitchFamily="34" charset="0"/>
              </a:rPr>
              <a:t>“</a:t>
            </a:r>
            <a:r>
              <a:rPr lang="en-US" sz="2400" dirty="0">
                <a:solidFill>
                  <a:srgbClr val="001320"/>
                </a:solidFill>
                <a:latin typeface="Arial Narrow" panose="020B0606020202030204" pitchFamily="34" charset="0"/>
              </a:rPr>
              <a:t>a. properly, of illicit sexual intercourse in general.</a:t>
            </a:r>
            <a:r>
              <a:rPr lang="en-US" sz="2400" dirty="0">
                <a:latin typeface="Arial Narrow" panose="020B0606020202030204" pitchFamily="34" charset="0"/>
              </a:rPr>
              <a:t>”</a:t>
            </a:r>
            <a:endParaRPr lang="en-US" sz="2400" dirty="0">
              <a:solidFill>
                <a:srgbClr val="000000"/>
              </a:solidFill>
              <a:latin typeface="Arial Narrow" panose="020B0606020202030204" pitchFamily="34" charset="0"/>
            </a:endParaRPr>
          </a:p>
        </p:txBody>
      </p:sp>
      <p:sp>
        <p:nvSpPr>
          <p:cNvPr id="11" name="TextBox 10">
            <a:extLst>
              <a:ext uri="{FF2B5EF4-FFF2-40B4-BE49-F238E27FC236}">
                <a16:creationId xmlns:a16="http://schemas.microsoft.com/office/drawing/2014/main" id="{C9B4F2B6-183D-BEFE-217F-6870259F233A}"/>
              </a:ext>
            </a:extLst>
          </p:cNvPr>
          <p:cNvSpPr txBox="1"/>
          <p:nvPr/>
        </p:nvSpPr>
        <p:spPr>
          <a:xfrm>
            <a:off x="0" y="3380187"/>
            <a:ext cx="9144000" cy="830997"/>
          </a:xfrm>
          <a:prstGeom prst="rect">
            <a:avLst/>
          </a:prstGeom>
          <a:noFill/>
        </p:spPr>
        <p:txBody>
          <a:bodyPr wrap="square" rtlCol="0">
            <a:spAutoFit/>
          </a:bodyPr>
          <a:lstStyle/>
          <a:p>
            <a:pPr algn="just"/>
            <a:r>
              <a:rPr lang="en-US" sz="2400" b="1" u="sng" dirty="0">
                <a:solidFill>
                  <a:srgbClr val="0A0A0A"/>
                </a:solidFill>
                <a:latin typeface="Arial Narrow" panose="020B0606020202030204" pitchFamily="34" charset="0"/>
              </a:rPr>
              <a:t>Vine’s Expository Dictionary Of N.T. Words </a:t>
            </a:r>
            <a:r>
              <a:rPr lang="en-US" sz="2400" u="sng" dirty="0">
                <a:solidFill>
                  <a:srgbClr val="0A0A0A"/>
                </a:solidFill>
                <a:latin typeface="Arial Narrow" panose="020B0606020202030204" pitchFamily="34" charset="0"/>
              </a:rPr>
              <a:t>(p. 465)</a:t>
            </a:r>
            <a:r>
              <a:rPr lang="en-US" sz="2400" dirty="0">
                <a:solidFill>
                  <a:srgbClr val="0A0A0A"/>
                </a:solidFill>
                <a:latin typeface="Arial Narrow" panose="020B0606020202030204" pitchFamily="34" charset="0"/>
              </a:rPr>
              <a:t>, “of </a:t>
            </a:r>
            <a:r>
              <a:rPr lang="en-US" sz="2400" dirty="0">
                <a:solidFill>
                  <a:srgbClr val="000000"/>
                </a:solidFill>
                <a:latin typeface="Arial Narrow" panose="020B0606020202030204" pitchFamily="34" charset="0"/>
              </a:rPr>
              <a:t>illicit sexual intercourse.”</a:t>
            </a:r>
          </a:p>
        </p:txBody>
      </p:sp>
      <p:sp>
        <p:nvSpPr>
          <p:cNvPr id="14" name="TextBox 13">
            <a:extLst>
              <a:ext uri="{FF2B5EF4-FFF2-40B4-BE49-F238E27FC236}">
                <a16:creationId xmlns:a16="http://schemas.microsoft.com/office/drawing/2014/main" id="{F5FE221B-3C5F-DF03-2F4E-31AEF10AA403}"/>
              </a:ext>
            </a:extLst>
          </p:cNvPr>
          <p:cNvSpPr txBox="1"/>
          <p:nvPr/>
        </p:nvSpPr>
        <p:spPr>
          <a:xfrm>
            <a:off x="-1710" y="4333969"/>
            <a:ext cx="9144000" cy="1200329"/>
          </a:xfrm>
          <a:prstGeom prst="rect">
            <a:avLst/>
          </a:prstGeom>
          <a:noFill/>
        </p:spPr>
        <p:txBody>
          <a:bodyPr wrap="square" rtlCol="0">
            <a:spAutoFit/>
          </a:bodyPr>
          <a:lstStyle/>
          <a:p>
            <a:pPr algn="just"/>
            <a:r>
              <a:rPr lang="en-US" sz="2400" b="1" u="sng" dirty="0">
                <a:solidFill>
                  <a:srgbClr val="0A0A0A"/>
                </a:solidFill>
                <a:latin typeface="Arial Narrow" panose="020B0606020202030204" pitchFamily="34" charset="0"/>
              </a:rPr>
              <a:t>The Interpreter’s Dictionary Of The Bible </a:t>
            </a:r>
            <a:r>
              <a:rPr lang="en-US" sz="2400" u="sng" dirty="0">
                <a:solidFill>
                  <a:srgbClr val="0A0A0A"/>
                </a:solidFill>
                <a:latin typeface="Arial Narrow" panose="020B0606020202030204" pitchFamily="34" charset="0"/>
              </a:rPr>
              <a:t>(Vol. 2; p. 321)</a:t>
            </a:r>
            <a:r>
              <a:rPr lang="en-US" sz="2400" dirty="0">
                <a:solidFill>
                  <a:srgbClr val="0A0A0A"/>
                </a:solidFill>
                <a:latin typeface="Arial Narrow" panose="020B0606020202030204" pitchFamily="34" charset="0"/>
              </a:rPr>
              <a:t>, “In the NT the words for ‘fornication,’ ‘to practice fornication,’ etc., refer to every kind of sexual intercourse outside marriage</a:t>
            </a:r>
            <a:r>
              <a:rPr lang="en-US" sz="2400" dirty="0">
                <a:solidFill>
                  <a:srgbClr val="000000"/>
                </a:solidFill>
                <a:latin typeface="Arial Narrow" panose="020B0606020202030204" pitchFamily="34" charset="0"/>
              </a:rPr>
              <a:t>. See Also ADULTERY.”</a:t>
            </a:r>
          </a:p>
        </p:txBody>
      </p:sp>
      <p:sp>
        <p:nvSpPr>
          <p:cNvPr id="18" name="TextBox 17">
            <a:extLst>
              <a:ext uri="{FF2B5EF4-FFF2-40B4-BE49-F238E27FC236}">
                <a16:creationId xmlns:a16="http://schemas.microsoft.com/office/drawing/2014/main" id="{5157A17C-2483-1C6D-2495-E91A78F117B0}"/>
              </a:ext>
            </a:extLst>
          </p:cNvPr>
          <p:cNvSpPr txBox="1"/>
          <p:nvPr/>
        </p:nvSpPr>
        <p:spPr>
          <a:xfrm>
            <a:off x="-1710" y="927408"/>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Noun</a:t>
            </a:r>
            <a:r>
              <a:rPr lang="en-US" sz="2400" b="1" i="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 PORNIA </a:t>
            </a:r>
            <a:r>
              <a:rPr lang="en-US" sz="2400" b="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a:t>
            </a:r>
            <a:r>
              <a:rPr lang="en-US" sz="2400" b="1" kern="100"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rPr>
              <a:t>Gk. No. 4202)</a:t>
            </a:r>
            <a:endParaRPr lang="en-US" sz="2400"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075026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animEffect transition="in" filter="fade">
                                      <p:cBhvr>
                                        <p:cTn id="15" dur="500"/>
                                        <p:tgtEl>
                                          <p:spTgt spid="18"/>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Effect transition="in" filter="fade">
                                      <p:cBhvr>
                                        <p:cTn id="21" dur="500"/>
                                        <p:tgtEl>
                                          <p:spTgt spid="2"/>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animEffect transition="in" filter="fade">
                                      <p:cBhvr>
                                        <p:cTn id="39" dur="500"/>
                                        <p:tgtEl>
                                          <p:spTgt spid="14"/>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fltVal val="0"/>
                                          </p:val>
                                        </p:tav>
                                        <p:tav tm="100000">
                                          <p:val>
                                            <p:strVal val="#ppt_w"/>
                                          </p:val>
                                        </p:tav>
                                      </p:tavLst>
                                    </p:anim>
                                    <p:anim calcmode="lin" valueType="num">
                                      <p:cBhvr>
                                        <p:cTn id="44" dur="500" fill="hold"/>
                                        <p:tgtEl>
                                          <p:spTgt spid="7"/>
                                        </p:tgtEl>
                                        <p:attrNameLst>
                                          <p:attrName>ppt_h</p:attrName>
                                        </p:attrNameLst>
                                      </p:cBhvr>
                                      <p:tavLst>
                                        <p:tav tm="0">
                                          <p:val>
                                            <p:fltVal val="0"/>
                                          </p:val>
                                        </p:tav>
                                        <p:tav tm="100000">
                                          <p:val>
                                            <p:strVal val="#ppt_h"/>
                                          </p:val>
                                        </p:tav>
                                      </p:tavLst>
                                    </p:anim>
                                    <p:animEffect transition="in" filter="fade">
                                      <p:cBhvr>
                                        <p:cTn id="45" dur="500"/>
                                        <p:tgtEl>
                                          <p:spTgt spid="7"/>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p:cTn id="49" dur="500" fill="hold"/>
                                        <p:tgtEl>
                                          <p:spTgt spid="3"/>
                                        </p:tgtEl>
                                        <p:attrNameLst>
                                          <p:attrName>ppt_w</p:attrName>
                                        </p:attrNameLst>
                                      </p:cBhvr>
                                      <p:tavLst>
                                        <p:tav tm="0">
                                          <p:val>
                                            <p:fltVal val="0"/>
                                          </p:val>
                                        </p:tav>
                                        <p:tav tm="100000">
                                          <p:val>
                                            <p:strVal val="#ppt_w"/>
                                          </p:val>
                                        </p:tav>
                                      </p:tavLst>
                                    </p:anim>
                                    <p:anim calcmode="lin" valueType="num">
                                      <p:cBhvr>
                                        <p:cTn id="50" dur="500" fill="hold"/>
                                        <p:tgtEl>
                                          <p:spTgt spid="3"/>
                                        </p:tgtEl>
                                        <p:attrNameLst>
                                          <p:attrName>ppt_h</p:attrName>
                                        </p:attrNameLst>
                                      </p:cBhvr>
                                      <p:tavLst>
                                        <p:tav tm="0">
                                          <p:val>
                                            <p:fltVal val="0"/>
                                          </p:val>
                                        </p:tav>
                                        <p:tav tm="100000">
                                          <p:val>
                                            <p:strVal val="#ppt_h"/>
                                          </p:val>
                                        </p:tav>
                                      </p:tavLst>
                                    </p:anim>
                                    <p:animEffect transition="in" filter="fade">
                                      <p:cBhvr>
                                        <p:cTn id="51" dur="500"/>
                                        <p:tgtEl>
                                          <p:spTgt spid="3"/>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8"/>
                                        </p:tgtEl>
                                        <p:attrNameLst>
                                          <p:attrName>style.visibility</p:attrName>
                                        </p:attrNameLst>
                                      </p:cBhvr>
                                      <p:to>
                                        <p:strVal val="visible"/>
                                      </p:to>
                                    </p:set>
                                    <p:anim calcmode="lin" valueType="num">
                                      <p:cBhvr>
                                        <p:cTn id="54" dur="500" fill="hold"/>
                                        <p:tgtEl>
                                          <p:spTgt spid="8"/>
                                        </p:tgtEl>
                                        <p:attrNameLst>
                                          <p:attrName>ppt_w</p:attrName>
                                        </p:attrNameLst>
                                      </p:cBhvr>
                                      <p:tavLst>
                                        <p:tav tm="0">
                                          <p:val>
                                            <p:fltVal val="0"/>
                                          </p:val>
                                        </p:tav>
                                        <p:tav tm="100000">
                                          <p:val>
                                            <p:strVal val="#ppt_w"/>
                                          </p:val>
                                        </p:tav>
                                      </p:tavLst>
                                    </p:anim>
                                    <p:anim calcmode="lin" valueType="num">
                                      <p:cBhvr>
                                        <p:cTn id="55" dur="500" fill="hold"/>
                                        <p:tgtEl>
                                          <p:spTgt spid="8"/>
                                        </p:tgtEl>
                                        <p:attrNameLst>
                                          <p:attrName>ppt_h</p:attrName>
                                        </p:attrNameLst>
                                      </p:cBhvr>
                                      <p:tavLst>
                                        <p:tav tm="0">
                                          <p:val>
                                            <p:fltVal val="0"/>
                                          </p:val>
                                        </p:tav>
                                        <p:tav tm="100000">
                                          <p:val>
                                            <p:strVal val="#ppt_h"/>
                                          </p:val>
                                        </p:tav>
                                      </p:tavLst>
                                    </p:anim>
                                    <p:animEffect transition="in" filter="fade">
                                      <p:cBhvr>
                                        <p:cTn id="56" dur="500"/>
                                        <p:tgtEl>
                                          <p:spTgt spid="8"/>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9"/>
                                        </p:tgtEl>
                                        <p:attrNameLst>
                                          <p:attrName>style.visibility</p:attrName>
                                        </p:attrNameLst>
                                      </p:cBhvr>
                                      <p:to>
                                        <p:strVal val="visible"/>
                                      </p:to>
                                    </p:set>
                                    <p:anim calcmode="lin" valueType="num">
                                      <p:cBhvr>
                                        <p:cTn id="59" dur="500" fill="hold"/>
                                        <p:tgtEl>
                                          <p:spTgt spid="9"/>
                                        </p:tgtEl>
                                        <p:attrNameLst>
                                          <p:attrName>ppt_w</p:attrName>
                                        </p:attrNameLst>
                                      </p:cBhvr>
                                      <p:tavLst>
                                        <p:tav tm="0">
                                          <p:val>
                                            <p:fltVal val="0"/>
                                          </p:val>
                                        </p:tav>
                                        <p:tav tm="100000">
                                          <p:val>
                                            <p:strVal val="#ppt_w"/>
                                          </p:val>
                                        </p:tav>
                                      </p:tavLst>
                                    </p:anim>
                                    <p:anim calcmode="lin" valueType="num">
                                      <p:cBhvr>
                                        <p:cTn id="60" dur="500" fill="hold"/>
                                        <p:tgtEl>
                                          <p:spTgt spid="9"/>
                                        </p:tgtEl>
                                        <p:attrNameLst>
                                          <p:attrName>ppt_h</p:attrName>
                                        </p:attrNameLst>
                                      </p:cBhvr>
                                      <p:tavLst>
                                        <p:tav tm="0">
                                          <p:val>
                                            <p:fltVal val="0"/>
                                          </p:val>
                                        </p:tav>
                                        <p:tav tm="100000">
                                          <p:val>
                                            <p:strVal val="#ppt_h"/>
                                          </p:val>
                                        </p:tav>
                                      </p:tavLst>
                                    </p:anim>
                                    <p:animEffect transition="in" filter="fade">
                                      <p:cBhvr>
                                        <p:cTn id="61" dur="500"/>
                                        <p:tgtEl>
                                          <p:spTgt spid="9"/>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10"/>
                                        </p:tgtEl>
                                        <p:attrNameLst>
                                          <p:attrName>style.visibility</p:attrName>
                                        </p:attrNameLst>
                                      </p:cBhvr>
                                      <p:to>
                                        <p:strVal val="visible"/>
                                      </p:to>
                                    </p:set>
                                    <p:anim calcmode="lin" valueType="num">
                                      <p:cBhvr>
                                        <p:cTn id="64" dur="500" fill="hold"/>
                                        <p:tgtEl>
                                          <p:spTgt spid="10"/>
                                        </p:tgtEl>
                                        <p:attrNameLst>
                                          <p:attrName>ppt_w</p:attrName>
                                        </p:attrNameLst>
                                      </p:cBhvr>
                                      <p:tavLst>
                                        <p:tav tm="0">
                                          <p:val>
                                            <p:fltVal val="0"/>
                                          </p:val>
                                        </p:tav>
                                        <p:tav tm="100000">
                                          <p:val>
                                            <p:strVal val="#ppt_w"/>
                                          </p:val>
                                        </p:tav>
                                      </p:tavLst>
                                    </p:anim>
                                    <p:anim calcmode="lin" valueType="num">
                                      <p:cBhvr>
                                        <p:cTn id="65" dur="500" fill="hold"/>
                                        <p:tgtEl>
                                          <p:spTgt spid="10"/>
                                        </p:tgtEl>
                                        <p:attrNameLst>
                                          <p:attrName>ppt_h</p:attrName>
                                        </p:attrNameLst>
                                      </p:cBhvr>
                                      <p:tavLst>
                                        <p:tav tm="0">
                                          <p:val>
                                            <p:fltVal val="0"/>
                                          </p:val>
                                        </p:tav>
                                        <p:tav tm="100000">
                                          <p:val>
                                            <p:strVal val="#ppt_h"/>
                                          </p:val>
                                        </p:tav>
                                      </p:tavLst>
                                    </p:anim>
                                    <p:animEffect transition="in" filter="fade">
                                      <p:cBhvr>
                                        <p:cTn id="66" dur="500"/>
                                        <p:tgtEl>
                                          <p:spTgt spid="10"/>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12"/>
                                        </p:tgtEl>
                                        <p:attrNameLst>
                                          <p:attrName>style.visibility</p:attrName>
                                        </p:attrNameLst>
                                      </p:cBhvr>
                                      <p:to>
                                        <p:strVal val="visible"/>
                                      </p:to>
                                    </p:set>
                                    <p:anim calcmode="lin" valueType="num">
                                      <p:cBhvr>
                                        <p:cTn id="69" dur="500" fill="hold"/>
                                        <p:tgtEl>
                                          <p:spTgt spid="12"/>
                                        </p:tgtEl>
                                        <p:attrNameLst>
                                          <p:attrName>ppt_w</p:attrName>
                                        </p:attrNameLst>
                                      </p:cBhvr>
                                      <p:tavLst>
                                        <p:tav tm="0">
                                          <p:val>
                                            <p:fltVal val="0"/>
                                          </p:val>
                                        </p:tav>
                                        <p:tav tm="100000">
                                          <p:val>
                                            <p:strVal val="#ppt_w"/>
                                          </p:val>
                                        </p:tav>
                                      </p:tavLst>
                                    </p:anim>
                                    <p:anim calcmode="lin" valueType="num">
                                      <p:cBhvr>
                                        <p:cTn id="70" dur="500" fill="hold"/>
                                        <p:tgtEl>
                                          <p:spTgt spid="12"/>
                                        </p:tgtEl>
                                        <p:attrNameLst>
                                          <p:attrName>ppt_h</p:attrName>
                                        </p:attrNameLst>
                                      </p:cBhvr>
                                      <p:tavLst>
                                        <p:tav tm="0">
                                          <p:val>
                                            <p:fltVal val="0"/>
                                          </p:val>
                                        </p:tav>
                                        <p:tav tm="100000">
                                          <p:val>
                                            <p:strVal val="#ppt_h"/>
                                          </p:val>
                                        </p:tav>
                                      </p:tavLst>
                                    </p:anim>
                                    <p:animEffect transition="in" filter="fade">
                                      <p:cBhvr>
                                        <p:cTn id="71" dur="500"/>
                                        <p:tgtEl>
                                          <p:spTgt spid="12"/>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13"/>
                                        </p:tgtEl>
                                        <p:attrNameLst>
                                          <p:attrName>style.visibility</p:attrName>
                                        </p:attrNameLst>
                                      </p:cBhvr>
                                      <p:to>
                                        <p:strVal val="visible"/>
                                      </p:to>
                                    </p:set>
                                    <p:anim calcmode="lin" valueType="num">
                                      <p:cBhvr>
                                        <p:cTn id="74" dur="500" fill="hold"/>
                                        <p:tgtEl>
                                          <p:spTgt spid="13"/>
                                        </p:tgtEl>
                                        <p:attrNameLst>
                                          <p:attrName>ppt_w</p:attrName>
                                        </p:attrNameLst>
                                      </p:cBhvr>
                                      <p:tavLst>
                                        <p:tav tm="0">
                                          <p:val>
                                            <p:fltVal val="0"/>
                                          </p:val>
                                        </p:tav>
                                        <p:tav tm="100000">
                                          <p:val>
                                            <p:strVal val="#ppt_w"/>
                                          </p:val>
                                        </p:tav>
                                      </p:tavLst>
                                    </p:anim>
                                    <p:anim calcmode="lin" valueType="num">
                                      <p:cBhvr>
                                        <p:cTn id="75" dur="500" fill="hold"/>
                                        <p:tgtEl>
                                          <p:spTgt spid="13"/>
                                        </p:tgtEl>
                                        <p:attrNameLst>
                                          <p:attrName>ppt_h</p:attrName>
                                        </p:attrNameLst>
                                      </p:cBhvr>
                                      <p:tavLst>
                                        <p:tav tm="0">
                                          <p:val>
                                            <p:fltVal val="0"/>
                                          </p:val>
                                        </p:tav>
                                        <p:tav tm="100000">
                                          <p:val>
                                            <p:strVal val="#ppt_h"/>
                                          </p:val>
                                        </p:tav>
                                      </p:tavLst>
                                    </p:anim>
                                    <p:animEffect transition="in" filter="fade">
                                      <p:cBhvr>
                                        <p:cTn id="76" dur="500"/>
                                        <p:tgtEl>
                                          <p:spTgt spid="13"/>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p:cTn id="79" dur="500" fill="hold"/>
                                        <p:tgtEl>
                                          <p:spTgt spid="15"/>
                                        </p:tgtEl>
                                        <p:attrNameLst>
                                          <p:attrName>ppt_w</p:attrName>
                                        </p:attrNameLst>
                                      </p:cBhvr>
                                      <p:tavLst>
                                        <p:tav tm="0">
                                          <p:val>
                                            <p:fltVal val="0"/>
                                          </p:val>
                                        </p:tav>
                                        <p:tav tm="100000">
                                          <p:val>
                                            <p:strVal val="#ppt_w"/>
                                          </p:val>
                                        </p:tav>
                                      </p:tavLst>
                                    </p:anim>
                                    <p:anim calcmode="lin" valueType="num">
                                      <p:cBhvr>
                                        <p:cTn id="80" dur="500" fill="hold"/>
                                        <p:tgtEl>
                                          <p:spTgt spid="15"/>
                                        </p:tgtEl>
                                        <p:attrNameLst>
                                          <p:attrName>ppt_h</p:attrName>
                                        </p:attrNameLst>
                                      </p:cBhvr>
                                      <p:tavLst>
                                        <p:tav tm="0">
                                          <p:val>
                                            <p:fltVal val="0"/>
                                          </p:val>
                                        </p:tav>
                                        <p:tav tm="100000">
                                          <p:val>
                                            <p:strVal val="#ppt_h"/>
                                          </p:val>
                                        </p:tav>
                                      </p:tavLst>
                                    </p:anim>
                                    <p:animEffect transition="in" filter="fade">
                                      <p:cBhvr>
                                        <p:cTn id="81" dur="500"/>
                                        <p:tgtEl>
                                          <p:spTgt spid="15"/>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16"/>
                                        </p:tgtEl>
                                        <p:attrNameLst>
                                          <p:attrName>style.visibility</p:attrName>
                                        </p:attrNameLst>
                                      </p:cBhvr>
                                      <p:to>
                                        <p:strVal val="visible"/>
                                      </p:to>
                                    </p:set>
                                    <p:anim calcmode="lin" valueType="num">
                                      <p:cBhvr>
                                        <p:cTn id="84" dur="500" fill="hold"/>
                                        <p:tgtEl>
                                          <p:spTgt spid="16"/>
                                        </p:tgtEl>
                                        <p:attrNameLst>
                                          <p:attrName>ppt_w</p:attrName>
                                        </p:attrNameLst>
                                      </p:cBhvr>
                                      <p:tavLst>
                                        <p:tav tm="0">
                                          <p:val>
                                            <p:fltVal val="0"/>
                                          </p:val>
                                        </p:tav>
                                        <p:tav tm="100000">
                                          <p:val>
                                            <p:strVal val="#ppt_w"/>
                                          </p:val>
                                        </p:tav>
                                      </p:tavLst>
                                    </p:anim>
                                    <p:anim calcmode="lin" valueType="num">
                                      <p:cBhvr>
                                        <p:cTn id="85" dur="500" fill="hold"/>
                                        <p:tgtEl>
                                          <p:spTgt spid="16"/>
                                        </p:tgtEl>
                                        <p:attrNameLst>
                                          <p:attrName>ppt_h</p:attrName>
                                        </p:attrNameLst>
                                      </p:cBhvr>
                                      <p:tavLst>
                                        <p:tav tm="0">
                                          <p:val>
                                            <p:fltVal val="0"/>
                                          </p:val>
                                        </p:tav>
                                        <p:tav tm="100000">
                                          <p:val>
                                            <p:strVal val="#ppt_h"/>
                                          </p:val>
                                        </p:tav>
                                      </p:tavLst>
                                    </p:anim>
                                    <p:animEffect transition="in" filter="fade">
                                      <p:cBhvr>
                                        <p:cTn id="86" dur="500"/>
                                        <p:tgtEl>
                                          <p:spTgt spid="16"/>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5"/>
                                        </p:tgtEl>
                                        <p:attrNameLst>
                                          <p:attrName>style.visibility</p:attrName>
                                        </p:attrNameLst>
                                      </p:cBhvr>
                                      <p:to>
                                        <p:strVal val="visible"/>
                                      </p:to>
                                    </p:set>
                                    <p:anim calcmode="lin" valueType="num">
                                      <p:cBhvr>
                                        <p:cTn id="89" dur="500" fill="hold"/>
                                        <p:tgtEl>
                                          <p:spTgt spid="5"/>
                                        </p:tgtEl>
                                        <p:attrNameLst>
                                          <p:attrName>ppt_w</p:attrName>
                                        </p:attrNameLst>
                                      </p:cBhvr>
                                      <p:tavLst>
                                        <p:tav tm="0">
                                          <p:val>
                                            <p:fltVal val="0"/>
                                          </p:val>
                                        </p:tav>
                                        <p:tav tm="100000">
                                          <p:val>
                                            <p:strVal val="#ppt_w"/>
                                          </p:val>
                                        </p:tav>
                                      </p:tavLst>
                                    </p:anim>
                                    <p:anim calcmode="lin" valueType="num">
                                      <p:cBhvr>
                                        <p:cTn id="90" dur="500" fill="hold"/>
                                        <p:tgtEl>
                                          <p:spTgt spid="5"/>
                                        </p:tgtEl>
                                        <p:attrNameLst>
                                          <p:attrName>ppt_h</p:attrName>
                                        </p:attrNameLst>
                                      </p:cBhvr>
                                      <p:tavLst>
                                        <p:tav tm="0">
                                          <p:val>
                                            <p:fltVal val="0"/>
                                          </p:val>
                                        </p:tav>
                                        <p:tav tm="100000">
                                          <p:val>
                                            <p:strVal val="#ppt_h"/>
                                          </p:val>
                                        </p:tav>
                                      </p:tavLst>
                                    </p:anim>
                                    <p:animEffect transition="in" filter="fade">
                                      <p:cBhvr>
                                        <p:cTn id="91" dur="500"/>
                                        <p:tgtEl>
                                          <p:spTgt spid="5"/>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7"/>
                                        </p:tgtEl>
                                        <p:attrNameLst>
                                          <p:attrName>style.visibility</p:attrName>
                                        </p:attrNameLst>
                                      </p:cBhvr>
                                      <p:to>
                                        <p:strVal val="visible"/>
                                      </p:to>
                                    </p:set>
                                    <p:anim calcmode="lin" valueType="num">
                                      <p:cBhvr>
                                        <p:cTn id="94" dur="500" fill="hold"/>
                                        <p:tgtEl>
                                          <p:spTgt spid="17"/>
                                        </p:tgtEl>
                                        <p:attrNameLst>
                                          <p:attrName>ppt_w</p:attrName>
                                        </p:attrNameLst>
                                      </p:cBhvr>
                                      <p:tavLst>
                                        <p:tav tm="0">
                                          <p:val>
                                            <p:fltVal val="0"/>
                                          </p:val>
                                        </p:tav>
                                        <p:tav tm="100000">
                                          <p:val>
                                            <p:strVal val="#ppt_w"/>
                                          </p:val>
                                        </p:tav>
                                      </p:tavLst>
                                    </p:anim>
                                    <p:anim calcmode="lin" valueType="num">
                                      <p:cBhvr>
                                        <p:cTn id="95" dur="500" fill="hold"/>
                                        <p:tgtEl>
                                          <p:spTgt spid="17"/>
                                        </p:tgtEl>
                                        <p:attrNameLst>
                                          <p:attrName>ppt_h</p:attrName>
                                        </p:attrNameLst>
                                      </p:cBhvr>
                                      <p:tavLst>
                                        <p:tav tm="0">
                                          <p:val>
                                            <p:fltVal val="0"/>
                                          </p:val>
                                        </p:tav>
                                        <p:tav tm="100000">
                                          <p:val>
                                            <p:strVal val="#ppt_h"/>
                                          </p:val>
                                        </p:tav>
                                      </p:tavLst>
                                    </p:anim>
                                    <p:animEffect transition="in" filter="fade">
                                      <p:cBhvr>
                                        <p:cTn id="9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2" grpId="0" animBg="1"/>
      <p:bldP spid="13" grpId="0" animBg="1"/>
      <p:bldP spid="15" grpId="0" animBg="1"/>
      <p:bldP spid="16" grpId="0" animBg="1"/>
      <p:bldP spid="5" grpId="0" animBg="1"/>
      <p:bldP spid="17" grpId="0" animBg="1"/>
      <p:bldP spid="7" grpId="0"/>
      <p:bldP spid="6" grpId="0" animBg="1"/>
      <p:bldP spid="2" grpId="0"/>
      <p:bldP spid="4" grpId="0"/>
      <p:bldP spid="11" grpId="0"/>
      <p:bldP spid="14" grpId="0"/>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F054B29-4660-1BAC-595C-D43E9559FD58}"/>
              </a:ext>
            </a:extLst>
          </p:cNvPr>
          <p:cNvSpPr/>
          <p:nvPr/>
        </p:nvSpPr>
        <p:spPr>
          <a:xfrm>
            <a:off x="3359653" y="1479473"/>
            <a:ext cx="3575405"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011CFD7-3F30-9DCF-7E9D-FAB283CBCB53}"/>
              </a:ext>
            </a:extLst>
          </p:cNvPr>
          <p:cNvSpPr/>
          <p:nvPr/>
        </p:nvSpPr>
        <p:spPr>
          <a:xfrm>
            <a:off x="2589090" y="6138815"/>
            <a:ext cx="6010383"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90C74D3-5872-1950-B98A-4DAEFC495A12}"/>
              </a:ext>
            </a:extLst>
          </p:cNvPr>
          <p:cNvSpPr/>
          <p:nvPr/>
        </p:nvSpPr>
        <p:spPr>
          <a:xfrm>
            <a:off x="77889" y="4464261"/>
            <a:ext cx="3559164"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F404532-7567-6772-B9E7-3F84E3AE1559}"/>
              </a:ext>
            </a:extLst>
          </p:cNvPr>
          <p:cNvSpPr/>
          <p:nvPr/>
        </p:nvSpPr>
        <p:spPr>
          <a:xfrm>
            <a:off x="70201" y="3155850"/>
            <a:ext cx="2446968"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3934660-32EE-9ACF-9A53-6D42A7589772}"/>
              </a:ext>
            </a:extLst>
          </p:cNvPr>
          <p:cNvSpPr/>
          <p:nvPr/>
        </p:nvSpPr>
        <p:spPr>
          <a:xfrm>
            <a:off x="1169519" y="2799698"/>
            <a:ext cx="3587417"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20" name="Rectangle 19">
            <a:extLst>
              <a:ext uri="{FF2B5EF4-FFF2-40B4-BE49-F238E27FC236}">
                <a16:creationId xmlns:a16="http://schemas.microsoft.com/office/drawing/2014/main" id="{74A268B8-F36D-4AEB-5960-FE4ED4D14D36}"/>
              </a:ext>
            </a:extLst>
          </p:cNvPr>
          <p:cNvSpPr/>
          <p:nvPr/>
        </p:nvSpPr>
        <p:spPr>
          <a:xfrm>
            <a:off x="7263831" y="2787714"/>
            <a:ext cx="1816817"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0">
            <a:extLst>
              <a:ext uri="{FF2B5EF4-FFF2-40B4-BE49-F238E27FC236}">
                <a16:creationId xmlns:a16="http://schemas.microsoft.com/office/drawing/2014/main" id="{7DEB8BBB-1595-5D80-2818-FEAB85D97C68}"/>
              </a:ext>
            </a:extLst>
          </p:cNvPr>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1" name="Rectangle 30">
            <a:extLst>
              <a:ext uri="{FF2B5EF4-FFF2-40B4-BE49-F238E27FC236}">
                <a16:creationId xmlns:a16="http://schemas.microsoft.com/office/drawing/2014/main" id="{8EA53176-5A64-61DB-EA87-48B91E6D0768}"/>
              </a:ext>
            </a:extLst>
          </p:cNvPr>
          <p:cNvSpPr/>
          <p:nvPr/>
        </p:nvSpPr>
        <p:spPr>
          <a:xfrm>
            <a:off x="3637053" y="4102954"/>
            <a:ext cx="5453878"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D9DFE81-FEB5-C273-7207-3AE20984728B}"/>
              </a:ext>
            </a:extLst>
          </p:cNvPr>
          <p:cNvSpPr txBox="1"/>
          <p:nvPr/>
        </p:nvSpPr>
        <p:spPr>
          <a:xfrm>
            <a:off x="-5743" y="6045913"/>
            <a:ext cx="9144000" cy="830997"/>
          </a:xfrm>
          <a:prstGeom prst="rect">
            <a:avLst/>
          </a:prstGeom>
          <a:noFill/>
        </p:spPr>
        <p:txBody>
          <a:bodyPr wrap="square" rtlCol="0">
            <a:spAutoFit/>
          </a:bodyPr>
          <a:lstStyle/>
          <a:p>
            <a:pPr algn="just"/>
            <a:r>
              <a:rPr lang="en-US" sz="2400" b="1" u="sng" dirty="0">
                <a:latin typeface="Arial Narrow" panose="020B0606020202030204" pitchFamily="34" charset="0"/>
                <a:ea typeface="Times New Roman" panose="02020603050405020304" pitchFamily="18" charset="0"/>
                <a:cs typeface="Calibri" panose="020F0502020204030204" pitchFamily="34" charset="0"/>
              </a:rPr>
              <a:t>Mirriam Dictionary</a:t>
            </a:r>
            <a:r>
              <a:rPr lang="en-US" sz="2400" dirty="0">
                <a:latin typeface="Arial Narrow" panose="020B0606020202030204" pitchFamily="34" charset="0"/>
                <a:ea typeface="Times New Roman" panose="02020603050405020304" pitchFamily="18" charset="0"/>
              </a:rPr>
              <a:t>, </a:t>
            </a:r>
            <a:r>
              <a:rPr lang="en-US" sz="2400" dirty="0">
                <a:latin typeface="Arial Narrow" panose="020B0606020202030204" pitchFamily="34" charset="0"/>
              </a:rPr>
              <a:t>“consensual sexual intercourse between two persons not married to each other.</a:t>
            </a:r>
            <a:r>
              <a:rPr lang="en-US" sz="2400" dirty="0">
                <a:latin typeface="Arial Narrow" panose="020B0606020202030204" pitchFamily="34" charset="0"/>
                <a:ea typeface="Times New Roman" panose="02020603050405020304" pitchFamily="18" charset="0"/>
              </a:rPr>
              <a:t>”</a:t>
            </a:r>
            <a:endParaRPr lang="en-US" sz="2400" dirty="0">
              <a:latin typeface="Arial Narrow" panose="020B0606020202030204" pitchFamily="34" charset="0"/>
            </a:endParaRPr>
          </a:p>
        </p:txBody>
      </p:sp>
      <p:sp>
        <p:nvSpPr>
          <p:cNvPr id="4" name="TextBox 3">
            <a:extLst>
              <a:ext uri="{FF2B5EF4-FFF2-40B4-BE49-F238E27FC236}">
                <a16:creationId xmlns:a16="http://schemas.microsoft.com/office/drawing/2014/main" id="{FEC9F0E9-AF31-7C35-F1D8-039775B3FBA6}"/>
              </a:ext>
            </a:extLst>
          </p:cNvPr>
          <p:cNvSpPr txBox="1"/>
          <p:nvPr/>
        </p:nvSpPr>
        <p:spPr>
          <a:xfrm>
            <a:off x="-1710" y="927408"/>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FORNICATION According To Secular Dictionaries</a:t>
            </a:r>
            <a:endParaRPr lang="en-US" sz="2400"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endParaRPr>
          </a:p>
        </p:txBody>
      </p:sp>
      <p:sp>
        <p:nvSpPr>
          <p:cNvPr id="2" name="TextBox 1">
            <a:extLst>
              <a:ext uri="{FF2B5EF4-FFF2-40B4-BE49-F238E27FC236}">
                <a16:creationId xmlns:a16="http://schemas.microsoft.com/office/drawing/2014/main" id="{7B20DA77-321A-C4DD-DC66-378BFD29F2BE}"/>
              </a:ext>
            </a:extLst>
          </p:cNvPr>
          <p:cNvSpPr txBox="1"/>
          <p:nvPr/>
        </p:nvSpPr>
        <p:spPr>
          <a:xfrm>
            <a:off x="0" y="1391458"/>
            <a:ext cx="9144000" cy="830997"/>
          </a:xfrm>
          <a:prstGeom prst="rect">
            <a:avLst/>
          </a:prstGeom>
          <a:noFill/>
        </p:spPr>
        <p:txBody>
          <a:bodyPr wrap="square" rtlCol="0">
            <a:spAutoFit/>
          </a:bodyPr>
          <a:lstStyle/>
          <a:p>
            <a:pPr algn="just"/>
            <a:r>
              <a:rPr lang="en-US" sz="2400" b="1" u="sng" dirty="0">
                <a:solidFill>
                  <a:srgbClr val="000000"/>
                </a:solidFill>
                <a:latin typeface="Arial Narrow" panose="020B0606020202030204" pitchFamily="34" charset="0"/>
              </a:rPr>
              <a:t>Webster </a:t>
            </a:r>
            <a:r>
              <a:rPr lang="en-US" sz="2400" u="sng" dirty="0">
                <a:solidFill>
                  <a:srgbClr val="000000"/>
                </a:solidFill>
                <a:latin typeface="Arial Narrow" panose="020B0606020202030204" pitchFamily="34" charset="0"/>
              </a:rPr>
              <a:t> (p. 549)</a:t>
            </a:r>
            <a:r>
              <a:rPr lang="en-US" sz="2400" dirty="0">
                <a:solidFill>
                  <a:srgbClr val="000000"/>
                </a:solidFill>
                <a:latin typeface="Arial Narrow" panose="020B0606020202030204" pitchFamily="34" charset="0"/>
              </a:rPr>
              <a:t>, “Bible a) any unlawful sexual intercourse, including adultery b) worship of idols.”</a:t>
            </a:r>
          </a:p>
        </p:txBody>
      </p:sp>
      <p:sp>
        <p:nvSpPr>
          <p:cNvPr id="18" name="TextBox 17">
            <a:extLst>
              <a:ext uri="{FF2B5EF4-FFF2-40B4-BE49-F238E27FC236}">
                <a16:creationId xmlns:a16="http://schemas.microsoft.com/office/drawing/2014/main" id="{F57FBBA9-6C75-0427-9B21-EB50CF1EAF6F}"/>
              </a:ext>
            </a:extLst>
          </p:cNvPr>
          <p:cNvSpPr txBox="1"/>
          <p:nvPr/>
        </p:nvSpPr>
        <p:spPr>
          <a:xfrm>
            <a:off x="0" y="2342500"/>
            <a:ext cx="9144000" cy="1200329"/>
          </a:xfrm>
          <a:prstGeom prst="rect">
            <a:avLst/>
          </a:prstGeom>
          <a:noFill/>
        </p:spPr>
        <p:txBody>
          <a:bodyPr wrap="square" rtlCol="0">
            <a:spAutoFit/>
          </a:bodyPr>
          <a:lstStyle/>
          <a:p>
            <a:pPr algn="just"/>
            <a:r>
              <a:rPr lang="en-US" sz="2400" b="1" u="sng"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Dictinary.com</a:t>
            </a:r>
            <a:r>
              <a:rPr lang="en-US" sz="2400" dirty="0">
                <a:solidFill>
                  <a:srgbClr val="0A0A0A"/>
                </a:solidFill>
                <a:latin typeface="Arial Narrow" panose="020B0606020202030204" pitchFamily="34" charset="0"/>
              </a:rPr>
              <a:t>, “</a:t>
            </a:r>
            <a:r>
              <a:rPr lang="en-US" sz="2400" i="1" dirty="0">
                <a:latin typeface="Arial Narrow" panose="020B0606020202030204" pitchFamily="34" charset="0"/>
              </a:rPr>
              <a:t>noun</a:t>
            </a:r>
          </a:p>
          <a:p>
            <a:pPr algn="just"/>
            <a:r>
              <a:rPr lang="en-US" sz="2400" dirty="0">
                <a:latin typeface="Arial Narrow" panose="020B0606020202030204" pitchFamily="34" charset="0"/>
              </a:rPr>
              <a:t>voluntary sexual intercourse between two unmarried persons or two persons not married to each other.</a:t>
            </a:r>
            <a:r>
              <a:rPr lang="en-US" sz="24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a:t>
            </a:r>
            <a:endParaRPr lang="en-US" sz="2400" dirty="0">
              <a:solidFill>
                <a:srgbClr val="000000"/>
              </a:solidFill>
              <a:latin typeface="Arial Narrow" panose="020B0606020202030204" pitchFamily="34" charset="0"/>
            </a:endParaRPr>
          </a:p>
        </p:txBody>
      </p:sp>
      <p:sp>
        <p:nvSpPr>
          <p:cNvPr id="30" name="TextBox 29">
            <a:extLst>
              <a:ext uri="{FF2B5EF4-FFF2-40B4-BE49-F238E27FC236}">
                <a16:creationId xmlns:a16="http://schemas.microsoft.com/office/drawing/2014/main" id="{1CBF792E-8FF1-3D51-96AC-D8EB59BEDA95}"/>
              </a:ext>
            </a:extLst>
          </p:cNvPr>
          <p:cNvSpPr txBox="1"/>
          <p:nvPr/>
        </p:nvSpPr>
        <p:spPr>
          <a:xfrm>
            <a:off x="-2873" y="3663279"/>
            <a:ext cx="9144000" cy="2308324"/>
          </a:xfrm>
          <a:prstGeom prst="rect">
            <a:avLst/>
          </a:prstGeom>
          <a:noFill/>
        </p:spPr>
        <p:txBody>
          <a:bodyPr wrap="square" rtlCol="0">
            <a:spAutoFit/>
          </a:bodyPr>
          <a:lstStyle/>
          <a:p>
            <a:pPr algn="just"/>
            <a:r>
              <a:rPr lang="en-US" sz="2400" b="1" u="sng" dirty="0">
                <a:latin typeface="Arial Narrow" panose="020B0606020202030204" pitchFamily="34" charset="0"/>
              </a:rPr>
              <a:t>Oxford Dictionary</a:t>
            </a:r>
            <a:r>
              <a:rPr lang="en-US" sz="2400" dirty="0">
                <a:latin typeface="Arial Narrow" panose="020B0606020202030204" pitchFamily="34" charset="0"/>
              </a:rPr>
              <a:t>, “</a:t>
            </a:r>
            <a:r>
              <a:rPr lang="en-US" sz="2400" dirty="0">
                <a:solidFill>
                  <a:srgbClr val="000000"/>
                </a:solidFill>
                <a:latin typeface="Arial Narrow" panose="020B0606020202030204" pitchFamily="34" charset="0"/>
              </a:rPr>
              <a:t>Applied originally to relations with prostitutes, the term ‘fornication’ rapidly designated any sexual union with mutual consent between two persons free from any ties. It was to be distinguished from Adultery rape, lust and debauchery. In classical Theology, it was considered a breach of natural law, since it activated sexual relations that were not oriented towards the conception and bringing up of a child.</a:t>
            </a:r>
            <a:r>
              <a:rPr lang="en-US" sz="2400" dirty="0">
                <a:latin typeface="Arial Narrow" panose="020B0606020202030204" pitchFamily="34" charset="0"/>
              </a:rPr>
              <a:t>”</a:t>
            </a:r>
          </a:p>
        </p:txBody>
      </p:sp>
    </p:spTree>
    <p:extLst>
      <p:ext uri="{BB962C8B-B14F-4D97-AF65-F5344CB8AC3E}">
        <p14:creationId xmlns:p14="http://schemas.microsoft.com/office/powerpoint/2010/main" val="14623172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p:cTn id="25" dur="500" fill="hold"/>
                                        <p:tgtEl>
                                          <p:spTgt spid="30"/>
                                        </p:tgtEl>
                                        <p:attrNameLst>
                                          <p:attrName>ppt_w</p:attrName>
                                        </p:attrNameLst>
                                      </p:cBhvr>
                                      <p:tavLst>
                                        <p:tav tm="0">
                                          <p:val>
                                            <p:fltVal val="0"/>
                                          </p:val>
                                        </p:tav>
                                        <p:tav tm="100000">
                                          <p:val>
                                            <p:strVal val="#ppt_w"/>
                                          </p:val>
                                        </p:tav>
                                      </p:tavLst>
                                    </p:anim>
                                    <p:anim calcmode="lin" valueType="num">
                                      <p:cBhvr>
                                        <p:cTn id="26" dur="500" fill="hold"/>
                                        <p:tgtEl>
                                          <p:spTgt spid="30"/>
                                        </p:tgtEl>
                                        <p:attrNameLst>
                                          <p:attrName>ppt_h</p:attrName>
                                        </p:attrNameLst>
                                      </p:cBhvr>
                                      <p:tavLst>
                                        <p:tav tm="0">
                                          <p:val>
                                            <p:fltVal val="0"/>
                                          </p:val>
                                        </p:tav>
                                        <p:tav tm="100000">
                                          <p:val>
                                            <p:strVal val="#ppt_h"/>
                                          </p:val>
                                        </p:tav>
                                      </p:tavLst>
                                    </p:anim>
                                    <p:animEffect transition="in" filter="fade">
                                      <p:cBhvr>
                                        <p:cTn id="27" dur="500"/>
                                        <p:tgtEl>
                                          <p:spTgt spid="30"/>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p:cTn id="37" dur="500" fill="hold"/>
                                        <p:tgtEl>
                                          <p:spTgt spid="3"/>
                                        </p:tgtEl>
                                        <p:attrNameLst>
                                          <p:attrName>ppt_w</p:attrName>
                                        </p:attrNameLst>
                                      </p:cBhvr>
                                      <p:tavLst>
                                        <p:tav tm="0">
                                          <p:val>
                                            <p:fltVal val="0"/>
                                          </p:val>
                                        </p:tav>
                                        <p:tav tm="100000">
                                          <p:val>
                                            <p:strVal val="#ppt_w"/>
                                          </p:val>
                                        </p:tav>
                                      </p:tavLst>
                                    </p:anim>
                                    <p:anim calcmode="lin" valueType="num">
                                      <p:cBhvr>
                                        <p:cTn id="38" dur="500" fill="hold"/>
                                        <p:tgtEl>
                                          <p:spTgt spid="3"/>
                                        </p:tgtEl>
                                        <p:attrNameLst>
                                          <p:attrName>ppt_h</p:attrName>
                                        </p:attrNameLst>
                                      </p:cBhvr>
                                      <p:tavLst>
                                        <p:tav tm="0">
                                          <p:val>
                                            <p:fltVal val="0"/>
                                          </p:val>
                                        </p:tav>
                                        <p:tav tm="100000">
                                          <p:val>
                                            <p:strVal val="#ppt_h"/>
                                          </p:val>
                                        </p:tav>
                                      </p:tavLst>
                                    </p:anim>
                                    <p:animEffect transition="in" filter="fade">
                                      <p:cBhvr>
                                        <p:cTn id="39" dur="500"/>
                                        <p:tgtEl>
                                          <p:spTgt spid="3"/>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p:cTn id="47" dur="500" fill="hold"/>
                                        <p:tgtEl>
                                          <p:spTgt spid="10"/>
                                        </p:tgtEl>
                                        <p:attrNameLst>
                                          <p:attrName>ppt_w</p:attrName>
                                        </p:attrNameLst>
                                      </p:cBhvr>
                                      <p:tavLst>
                                        <p:tav tm="0">
                                          <p:val>
                                            <p:fltVal val="0"/>
                                          </p:val>
                                        </p:tav>
                                        <p:tav tm="100000">
                                          <p:val>
                                            <p:strVal val="#ppt_w"/>
                                          </p:val>
                                        </p:tav>
                                      </p:tavLst>
                                    </p:anim>
                                    <p:anim calcmode="lin" valueType="num">
                                      <p:cBhvr>
                                        <p:cTn id="48" dur="500" fill="hold"/>
                                        <p:tgtEl>
                                          <p:spTgt spid="10"/>
                                        </p:tgtEl>
                                        <p:attrNameLst>
                                          <p:attrName>ppt_h</p:attrName>
                                        </p:attrNameLst>
                                      </p:cBhvr>
                                      <p:tavLst>
                                        <p:tav tm="0">
                                          <p:val>
                                            <p:fltVal val="0"/>
                                          </p:val>
                                        </p:tav>
                                        <p:tav tm="100000">
                                          <p:val>
                                            <p:strVal val="#ppt_h"/>
                                          </p:val>
                                        </p:tav>
                                      </p:tavLst>
                                    </p:anim>
                                    <p:animEffect transition="in" filter="fade">
                                      <p:cBhvr>
                                        <p:cTn id="49" dur="500"/>
                                        <p:tgtEl>
                                          <p:spTgt spid="10"/>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500" fill="hold"/>
                                        <p:tgtEl>
                                          <p:spTgt spid="13"/>
                                        </p:tgtEl>
                                        <p:attrNameLst>
                                          <p:attrName>ppt_w</p:attrName>
                                        </p:attrNameLst>
                                      </p:cBhvr>
                                      <p:tavLst>
                                        <p:tav tm="0">
                                          <p:val>
                                            <p:fltVal val="0"/>
                                          </p:val>
                                        </p:tav>
                                        <p:tav tm="100000">
                                          <p:val>
                                            <p:strVal val="#ppt_w"/>
                                          </p:val>
                                        </p:tav>
                                      </p:tavLst>
                                    </p:anim>
                                    <p:anim calcmode="lin" valueType="num">
                                      <p:cBhvr>
                                        <p:cTn id="58" dur="500" fill="hold"/>
                                        <p:tgtEl>
                                          <p:spTgt spid="13"/>
                                        </p:tgtEl>
                                        <p:attrNameLst>
                                          <p:attrName>ppt_h</p:attrName>
                                        </p:attrNameLst>
                                      </p:cBhvr>
                                      <p:tavLst>
                                        <p:tav tm="0">
                                          <p:val>
                                            <p:fltVal val="0"/>
                                          </p:val>
                                        </p:tav>
                                        <p:tav tm="100000">
                                          <p:val>
                                            <p:strVal val="#ppt_h"/>
                                          </p:val>
                                        </p:tav>
                                      </p:tavLst>
                                    </p:anim>
                                    <p:animEffect transition="in" filter="fade">
                                      <p:cBhvr>
                                        <p:cTn id="59" dur="500"/>
                                        <p:tgtEl>
                                          <p:spTgt spid="13"/>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20"/>
                                        </p:tgtEl>
                                        <p:attrNameLst>
                                          <p:attrName>style.visibility</p:attrName>
                                        </p:attrNameLst>
                                      </p:cBhvr>
                                      <p:to>
                                        <p:strVal val="visible"/>
                                      </p:to>
                                    </p:set>
                                    <p:anim calcmode="lin" valueType="num">
                                      <p:cBhvr>
                                        <p:cTn id="62" dur="500" fill="hold"/>
                                        <p:tgtEl>
                                          <p:spTgt spid="20"/>
                                        </p:tgtEl>
                                        <p:attrNameLst>
                                          <p:attrName>ppt_w</p:attrName>
                                        </p:attrNameLst>
                                      </p:cBhvr>
                                      <p:tavLst>
                                        <p:tav tm="0">
                                          <p:val>
                                            <p:fltVal val="0"/>
                                          </p:val>
                                        </p:tav>
                                        <p:tav tm="100000">
                                          <p:val>
                                            <p:strVal val="#ppt_w"/>
                                          </p:val>
                                        </p:tav>
                                      </p:tavLst>
                                    </p:anim>
                                    <p:anim calcmode="lin" valueType="num">
                                      <p:cBhvr>
                                        <p:cTn id="63" dur="500" fill="hold"/>
                                        <p:tgtEl>
                                          <p:spTgt spid="20"/>
                                        </p:tgtEl>
                                        <p:attrNameLst>
                                          <p:attrName>ppt_h</p:attrName>
                                        </p:attrNameLst>
                                      </p:cBhvr>
                                      <p:tavLst>
                                        <p:tav tm="0">
                                          <p:val>
                                            <p:fltVal val="0"/>
                                          </p:val>
                                        </p:tav>
                                        <p:tav tm="100000">
                                          <p:val>
                                            <p:strVal val="#ppt_h"/>
                                          </p:val>
                                        </p:tav>
                                      </p:tavLst>
                                    </p:anim>
                                    <p:animEffect transition="in" filter="fade">
                                      <p:cBhvr>
                                        <p:cTn id="64" dur="500"/>
                                        <p:tgtEl>
                                          <p:spTgt spid="20"/>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2" grpId="0" animBg="1"/>
      <p:bldP spid="13" grpId="0" animBg="1"/>
      <p:bldP spid="20" grpId="0" animBg="1"/>
      <p:bldP spid="31" grpId="0" animBg="1"/>
      <p:bldP spid="7" grpId="0"/>
      <p:bldP spid="4" grpId="0" animBg="1"/>
      <p:bldP spid="2" grpId="0"/>
      <p:bldP spid="18" grpId="0"/>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27" name="Rectangle 10">
            <a:extLst>
              <a:ext uri="{FF2B5EF4-FFF2-40B4-BE49-F238E27FC236}">
                <a16:creationId xmlns:a16="http://schemas.microsoft.com/office/drawing/2014/main" id="{7DEB8BBB-1595-5D80-2818-FEAB85D97C68}"/>
              </a:ext>
            </a:extLst>
          </p:cNvPr>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Oval 3">
            <a:extLst>
              <a:ext uri="{FF2B5EF4-FFF2-40B4-BE49-F238E27FC236}">
                <a16:creationId xmlns:a16="http://schemas.microsoft.com/office/drawing/2014/main" id="{1B272685-8D8A-75A7-9BFF-3287225CEEFE}"/>
              </a:ext>
            </a:extLst>
          </p:cNvPr>
          <p:cNvSpPr/>
          <p:nvPr/>
        </p:nvSpPr>
        <p:spPr>
          <a:xfrm>
            <a:off x="575359" y="1049065"/>
            <a:ext cx="5979561" cy="5762704"/>
          </a:xfrm>
          <a:prstGeom prst="ellipse">
            <a:avLst/>
          </a:prstGeom>
          <a:solidFill>
            <a:schemeClr val="bg1">
              <a:lumMod val="85000"/>
            </a:schemeClr>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B20DA77-321A-C4DD-DC66-378BFD29F2BE}"/>
              </a:ext>
            </a:extLst>
          </p:cNvPr>
          <p:cNvSpPr txBox="1"/>
          <p:nvPr/>
        </p:nvSpPr>
        <p:spPr>
          <a:xfrm>
            <a:off x="1397288" y="1987362"/>
            <a:ext cx="3287731" cy="923330"/>
          </a:xfrm>
          <a:prstGeom prst="rect">
            <a:avLst/>
          </a:prstGeom>
          <a:noFill/>
        </p:spPr>
        <p:txBody>
          <a:bodyPr wrap="square" rtlCol="0">
            <a:spAutoFit/>
          </a:bodyPr>
          <a:lstStyle/>
          <a:p>
            <a:pPr algn="just"/>
            <a:r>
              <a:rPr lang="en-US" sz="5400" b="1" dirty="0">
                <a:solidFill>
                  <a:srgbClr val="000000"/>
                </a:solidFill>
                <a:latin typeface="Arial Narrow" panose="020B0606020202030204" pitchFamily="34" charset="0"/>
              </a:rPr>
              <a:t>Fornication</a:t>
            </a:r>
          </a:p>
        </p:txBody>
      </p:sp>
      <p:sp>
        <p:nvSpPr>
          <p:cNvPr id="30" name="TextBox 29">
            <a:extLst>
              <a:ext uri="{FF2B5EF4-FFF2-40B4-BE49-F238E27FC236}">
                <a16:creationId xmlns:a16="http://schemas.microsoft.com/office/drawing/2014/main" id="{1CBF792E-8FF1-3D51-96AC-D8EB59BEDA95}"/>
              </a:ext>
            </a:extLst>
          </p:cNvPr>
          <p:cNvSpPr txBox="1"/>
          <p:nvPr/>
        </p:nvSpPr>
        <p:spPr>
          <a:xfrm>
            <a:off x="4140493" y="3293410"/>
            <a:ext cx="1479479" cy="523220"/>
          </a:xfrm>
          <a:prstGeom prst="rect">
            <a:avLst/>
          </a:prstGeom>
          <a:noFill/>
        </p:spPr>
        <p:txBody>
          <a:bodyPr wrap="square" rtlCol="0">
            <a:spAutoFit/>
          </a:bodyPr>
          <a:lstStyle/>
          <a:p>
            <a:pPr algn="ctr"/>
            <a:r>
              <a:rPr lang="en-US" sz="2800" dirty="0">
                <a:latin typeface="Arial Narrow" panose="020B0606020202030204" pitchFamily="34" charset="0"/>
              </a:rPr>
              <a:t>Adultery</a:t>
            </a:r>
          </a:p>
        </p:txBody>
      </p:sp>
      <p:sp>
        <p:nvSpPr>
          <p:cNvPr id="7" name="TextBox 6">
            <a:extLst>
              <a:ext uri="{FF2B5EF4-FFF2-40B4-BE49-F238E27FC236}">
                <a16:creationId xmlns:a16="http://schemas.microsoft.com/office/drawing/2014/main" id="{ED9DFE81-FEB5-C273-7207-3AE20984728B}"/>
              </a:ext>
            </a:extLst>
          </p:cNvPr>
          <p:cNvSpPr txBox="1"/>
          <p:nvPr/>
        </p:nvSpPr>
        <p:spPr>
          <a:xfrm>
            <a:off x="4175843" y="4247933"/>
            <a:ext cx="2235235" cy="523220"/>
          </a:xfrm>
          <a:prstGeom prst="rect">
            <a:avLst/>
          </a:prstGeom>
          <a:noFill/>
        </p:spPr>
        <p:txBody>
          <a:bodyPr wrap="square" rtlCol="0">
            <a:spAutoFit/>
          </a:bodyPr>
          <a:lstStyle/>
          <a:p>
            <a:pPr algn="ctr"/>
            <a:r>
              <a:rPr lang="en-US" sz="2800" dirty="0">
                <a:latin typeface="Arial Narrow" panose="020B0606020202030204" pitchFamily="34" charset="0"/>
              </a:rPr>
              <a:t>Homosexuality</a:t>
            </a:r>
          </a:p>
        </p:txBody>
      </p:sp>
      <p:sp>
        <p:nvSpPr>
          <p:cNvPr id="5" name="TextBox 4">
            <a:extLst>
              <a:ext uri="{FF2B5EF4-FFF2-40B4-BE49-F238E27FC236}">
                <a16:creationId xmlns:a16="http://schemas.microsoft.com/office/drawing/2014/main" id="{2931D8BA-1E64-81A8-8368-95C57CFB472A}"/>
              </a:ext>
            </a:extLst>
          </p:cNvPr>
          <p:cNvSpPr txBox="1"/>
          <p:nvPr/>
        </p:nvSpPr>
        <p:spPr>
          <a:xfrm>
            <a:off x="4194679" y="4749653"/>
            <a:ext cx="1486930" cy="523220"/>
          </a:xfrm>
          <a:prstGeom prst="rect">
            <a:avLst/>
          </a:prstGeom>
          <a:noFill/>
        </p:spPr>
        <p:txBody>
          <a:bodyPr wrap="square" rtlCol="0">
            <a:spAutoFit/>
          </a:bodyPr>
          <a:lstStyle/>
          <a:p>
            <a:pPr algn="ctr"/>
            <a:r>
              <a:rPr lang="en-US" sz="2800" dirty="0">
                <a:latin typeface="Arial Narrow" panose="020B0606020202030204" pitchFamily="34" charset="0"/>
              </a:rPr>
              <a:t>Bestiality</a:t>
            </a:r>
          </a:p>
        </p:txBody>
      </p:sp>
      <p:sp>
        <p:nvSpPr>
          <p:cNvPr id="9" name="TextBox 8">
            <a:extLst>
              <a:ext uri="{FF2B5EF4-FFF2-40B4-BE49-F238E27FC236}">
                <a16:creationId xmlns:a16="http://schemas.microsoft.com/office/drawing/2014/main" id="{1FB9AD81-1C6B-732A-6338-1C1B687EE3AF}"/>
              </a:ext>
            </a:extLst>
          </p:cNvPr>
          <p:cNvSpPr txBox="1"/>
          <p:nvPr/>
        </p:nvSpPr>
        <p:spPr>
          <a:xfrm>
            <a:off x="575357" y="3318558"/>
            <a:ext cx="2445248" cy="1384995"/>
          </a:xfrm>
          <a:prstGeom prst="rect">
            <a:avLst/>
          </a:prstGeom>
          <a:noFill/>
        </p:spPr>
        <p:txBody>
          <a:bodyPr wrap="square" rtlCol="0">
            <a:spAutoFit/>
          </a:bodyPr>
          <a:lstStyle/>
          <a:p>
            <a:pPr algn="ctr"/>
            <a:r>
              <a:rPr lang="en-US" sz="2800" dirty="0">
                <a:latin typeface="Arial Narrow" panose="020B0606020202030204" pitchFamily="34" charset="0"/>
              </a:rPr>
              <a:t>All Unmarried</a:t>
            </a:r>
            <a:br>
              <a:rPr lang="en-US" sz="2800" dirty="0">
                <a:latin typeface="Arial Narrow" panose="020B0606020202030204" pitchFamily="34" charset="0"/>
              </a:rPr>
            </a:br>
            <a:r>
              <a:rPr lang="en-US" sz="2800" dirty="0">
                <a:latin typeface="Arial Narrow" panose="020B0606020202030204" pitchFamily="34" charset="0"/>
              </a:rPr>
              <a:t>One Flesh Relations</a:t>
            </a:r>
          </a:p>
        </p:txBody>
      </p:sp>
      <p:sp>
        <p:nvSpPr>
          <p:cNvPr id="11" name="TextBox 10">
            <a:extLst>
              <a:ext uri="{FF2B5EF4-FFF2-40B4-BE49-F238E27FC236}">
                <a16:creationId xmlns:a16="http://schemas.microsoft.com/office/drawing/2014/main" id="{016139D2-0B62-CF3D-4DAC-0EC417D11BF8}"/>
              </a:ext>
            </a:extLst>
          </p:cNvPr>
          <p:cNvSpPr txBox="1"/>
          <p:nvPr/>
        </p:nvSpPr>
        <p:spPr>
          <a:xfrm>
            <a:off x="1787701" y="5854550"/>
            <a:ext cx="3655888" cy="461665"/>
          </a:xfrm>
          <a:prstGeom prst="rect">
            <a:avLst/>
          </a:prstGeom>
          <a:noFill/>
        </p:spPr>
        <p:txBody>
          <a:bodyPr wrap="square" rtlCol="0">
            <a:spAutoFit/>
          </a:bodyPr>
          <a:lstStyle/>
          <a:p>
            <a:pPr algn="ctr"/>
            <a:r>
              <a:rPr lang="en-US" sz="2400" dirty="0">
                <a:latin typeface="Arial Narrow" panose="020B0606020202030204" pitchFamily="34" charset="0"/>
              </a:rPr>
              <a:t>Also, Every Form Of Idolatry</a:t>
            </a:r>
          </a:p>
        </p:txBody>
      </p:sp>
      <p:sp>
        <p:nvSpPr>
          <p:cNvPr id="25" name="TextBox 24">
            <a:extLst>
              <a:ext uri="{FF2B5EF4-FFF2-40B4-BE49-F238E27FC236}">
                <a16:creationId xmlns:a16="http://schemas.microsoft.com/office/drawing/2014/main" id="{A6ED2CC3-0B6C-3D4C-1331-F8E01CFB5A00}"/>
              </a:ext>
            </a:extLst>
          </p:cNvPr>
          <p:cNvSpPr txBox="1"/>
          <p:nvPr/>
        </p:nvSpPr>
        <p:spPr>
          <a:xfrm>
            <a:off x="3020603" y="2774027"/>
            <a:ext cx="1972638" cy="461665"/>
          </a:xfrm>
          <a:prstGeom prst="rect">
            <a:avLst/>
          </a:prstGeom>
          <a:noFill/>
        </p:spPr>
        <p:txBody>
          <a:bodyPr wrap="square" rtlCol="0">
            <a:spAutoFit/>
          </a:bodyPr>
          <a:lstStyle/>
          <a:p>
            <a:r>
              <a:rPr lang="en-US" sz="2400" dirty="0">
                <a:latin typeface="Agency FB" panose="020B0503020202020204" pitchFamily="34" charset="0"/>
              </a:rPr>
              <a:t>Includes</a:t>
            </a:r>
          </a:p>
        </p:txBody>
      </p:sp>
      <p:sp>
        <p:nvSpPr>
          <p:cNvPr id="28" name="TextBox 27">
            <a:extLst>
              <a:ext uri="{FF2B5EF4-FFF2-40B4-BE49-F238E27FC236}">
                <a16:creationId xmlns:a16="http://schemas.microsoft.com/office/drawing/2014/main" id="{CFD32F83-8785-D04E-0639-6CAFF5F67547}"/>
              </a:ext>
            </a:extLst>
          </p:cNvPr>
          <p:cNvSpPr txBox="1"/>
          <p:nvPr/>
        </p:nvSpPr>
        <p:spPr>
          <a:xfrm>
            <a:off x="1847640" y="1734627"/>
            <a:ext cx="1972638" cy="461665"/>
          </a:xfrm>
          <a:prstGeom prst="rect">
            <a:avLst/>
          </a:prstGeom>
          <a:noFill/>
        </p:spPr>
        <p:txBody>
          <a:bodyPr wrap="square" rtlCol="0">
            <a:spAutoFit/>
          </a:bodyPr>
          <a:lstStyle/>
          <a:p>
            <a:r>
              <a:rPr lang="en-US" sz="2400" dirty="0">
                <a:latin typeface="Agency FB" panose="020B0503020202020204" pitchFamily="34" charset="0"/>
              </a:rPr>
              <a:t>Biblical</a:t>
            </a:r>
          </a:p>
        </p:txBody>
      </p:sp>
      <p:sp>
        <p:nvSpPr>
          <p:cNvPr id="29" name="TextBox 28">
            <a:extLst>
              <a:ext uri="{FF2B5EF4-FFF2-40B4-BE49-F238E27FC236}">
                <a16:creationId xmlns:a16="http://schemas.microsoft.com/office/drawing/2014/main" id="{03A4E3B8-4EA4-95BD-BB54-0C2B763AA02A}"/>
              </a:ext>
            </a:extLst>
          </p:cNvPr>
          <p:cNvSpPr txBox="1"/>
          <p:nvPr/>
        </p:nvSpPr>
        <p:spPr>
          <a:xfrm>
            <a:off x="6863146" y="2681553"/>
            <a:ext cx="2065097" cy="2585323"/>
          </a:xfrm>
          <a:prstGeom prst="rect">
            <a:avLst/>
          </a:prstGeom>
          <a:noFill/>
        </p:spPr>
        <p:txBody>
          <a:bodyPr wrap="square" rtlCol="0">
            <a:spAutoFit/>
          </a:bodyPr>
          <a:lstStyle/>
          <a:p>
            <a:pPr algn="ctr"/>
            <a:r>
              <a:rPr lang="en-US" sz="2400" b="1" u="sng" dirty="0">
                <a:latin typeface="Arial Narrow" panose="020B0606020202030204" pitchFamily="34" charset="0"/>
                <a:ea typeface="Times New Roman" panose="02020603050405020304" pitchFamily="18" charset="0"/>
              </a:rPr>
              <a:t>Psalm 119:160</a:t>
            </a:r>
            <a:r>
              <a:rPr lang="en-US" sz="2400" dirty="0">
                <a:latin typeface="Arial Narrow" panose="020B0606020202030204" pitchFamily="34" charset="0"/>
                <a:ea typeface="Times New Roman" panose="02020603050405020304" pitchFamily="18" charset="0"/>
              </a:rPr>
              <a:t> “The Sum</a:t>
            </a:r>
            <a:br>
              <a:rPr lang="en-US" sz="2400" dirty="0">
                <a:latin typeface="Arial Narrow" panose="020B0606020202030204" pitchFamily="34" charset="0"/>
                <a:ea typeface="Times New Roman" panose="02020603050405020304" pitchFamily="18" charset="0"/>
              </a:rPr>
            </a:br>
            <a:r>
              <a:rPr lang="en-US" sz="2400" dirty="0">
                <a:latin typeface="Arial Narrow" panose="020B0606020202030204" pitchFamily="34" charset="0"/>
                <a:ea typeface="Times New Roman" panose="02020603050405020304" pitchFamily="18" charset="0"/>
              </a:rPr>
              <a:t>Of</a:t>
            </a:r>
            <a:br>
              <a:rPr lang="en-US" sz="2400" dirty="0">
                <a:latin typeface="Arial Narrow" panose="020B0606020202030204" pitchFamily="34" charset="0"/>
                <a:ea typeface="Times New Roman" panose="02020603050405020304" pitchFamily="18" charset="0"/>
              </a:rPr>
            </a:br>
            <a:r>
              <a:rPr lang="en-US" sz="2400" dirty="0">
                <a:latin typeface="Arial Narrow" panose="020B0606020202030204" pitchFamily="34" charset="0"/>
                <a:ea typeface="Times New Roman" panose="02020603050405020304" pitchFamily="18" charset="0"/>
              </a:rPr>
              <a:t>Thy Word</a:t>
            </a:r>
            <a:br>
              <a:rPr lang="en-US" sz="2400" dirty="0">
                <a:latin typeface="Arial Narrow" panose="020B0606020202030204" pitchFamily="34" charset="0"/>
                <a:ea typeface="Times New Roman" panose="02020603050405020304" pitchFamily="18" charset="0"/>
              </a:rPr>
            </a:br>
            <a:r>
              <a:rPr lang="en-US" sz="2400" dirty="0">
                <a:latin typeface="Arial Narrow" panose="020B0606020202030204" pitchFamily="34" charset="0"/>
                <a:ea typeface="Times New Roman" panose="02020603050405020304" pitchFamily="18" charset="0"/>
              </a:rPr>
              <a:t>Is Truth”</a:t>
            </a:r>
            <a:br>
              <a:rPr lang="en-US" sz="2400" dirty="0">
                <a:latin typeface="Arial Narrow" panose="020B0606020202030204" pitchFamily="34" charset="0"/>
                <a:ea typeface="Times New Roman" panose="02020603050405020304" pitchFamily="18" charset="0"/>
              </a:rPr>
            </a:br>
            <a:r>
              <a:rPr lang="en-US" sz="2400" dirty="0">
                <a:latin typeface="Arial Narrow" panose="020B0606020202030204" pitchFamily="34" charset="0"/>
                <a:ea typeface="Times New Roman" panose="02020603050405020304" pitchFamily="18" charset="0"/>
              </a:rPr>
              <a:t>(NKJV &amp; NASV)</a:t>
            </a:r>
          </a:p>
          <a:p>
            <a:endParaRPr lang="en-US" dirty="0"/>
          </a:p>
        </p:txBody>
      </p:sp>
      <p:sp>
        <p:nvSpPr>
          <p:cNvPr id="32" name="TextBox 31">
            <a:extLst>
              <a:ext uri="{FF2B5EF4-FFF2-40B4-BE49-F238E27FC236}">
                <a16:creationId xmlns:a16="http://schemas.microsoft.com/office/drawing/2014/main" id="{67E04C61-9BED-BA70-0567-2D9228C5C44A}"/>
              </a:ext>
            </a:extLst>
          </p:cNvPr>
          <p:cNvSpPr txBox="1"/>
          <p:nvPr/>
        </p:nvSpPr>
        <p:spPr>
          <a:xfrm>
            <a:off x="3660426" y="3763341"/>
            <a:ext cx="2235235" cy="523220"/>
          </a:xfrm>
          <a:prstGeom prst="rect">
            <a:avLst/>
          </a:prstGeom>
          <a:noFill/>
        </p:spPr>
        <p:txBody>
          <a:bodyPr wrap="square" rtlCol="0">
            <a:spAutoFit/>
          </a:bodyPr>
          <a:lstStyle/>
          <a:p>
            <a:pPr algn="ctr"/>
            <a:r>
              <a:rPr lang="en-US" sz="2800" dirty="0">
                <a:latin typeface="Arial Narrow" panose="020B0606020202030204" pitchFamily="34" charset="0"/>
              </a:rPr>
              <a:t>Incest</a:t>
            </a:r>
          </a:p>
        </p:txBody>
      </p:sp>
      <p:sp>
        <p:nvSpPr>
          <p:cNvPr id="3" name="TextBox 2">
            <a:extLst>
              <a:ext uri="{FF2B5EF4-FFF2-40B4-BE49-F238E27FC236}">
                <a16:creationId xmlns:a16="http://schemas.microsoft.com/office/drawing/2014/main" id="{80988DCF-D8BB-7BE3-E455-70AFEDC96F44}"/>
              </a:ext>
            </a:extLst>
          </p:cNvPr>
          <p:cNvSpPr txBox="1"/>
          <p:nvPr/>
        </p:nvSpPr>
        <p:spPr>
          <a:xfrm>
            <a:off x="1573052" y="4799314"/>
            <a:ext cx="2598258" cy="830997"/>
          </a:xfrm>
          <a:prstGeom prst="rect">
            <a:avLst/>
          </a:prstGeom>
          <a:noFill/>
        </p:spPr>
        <p:txBody>
          <a:bodyPr wrap="square" rtlCol="0">
            <a:spAutoFit/>
          </a:bodyPr>
          <a:lstStyle/>
          <a:p>
            <a:pPr algn="ctr"/>
            <a:r>
              <a:rPr lang="en-US" sz="2800" dirty="0">
                <a:latin typeface="Arial Narrow" panose="020B0606020202030204" pitchFamily="34" charset="0"/>
              </a:rPr>
              <a:t>Prostitution</a:t>
            </a:r>
            <a:br>
              <a:rPr lang="en-US" sz="2800" dirty="0">
                <a:latin typeface="Arial Narrow" panose="020B0606020202030204" pitchFamily="34" charset="0"/>
              </a:rPr>
            </a:br>
            <a:r>
              <a:rPr lang="en-US" sz="2000" dirty="0">
                <a:latin typeface="Arial Narrow" panose="020B0606020202030204" pitchFamily="34" charset="0"/>
              </a:rPr>
              <a:t>(Males &amp; Females)</a:t>
            </a:r>
            <a:endParaRPr lang="en-US" sz="2800" dirty="0">
              <a:latin typeface="Arial Narrow" panose="020B0606020202030204" pitchFamily="34" charset="0"/>
            </a:endParaRPr>
          </a:p>
        </p:txBody>
      </p:sp>
      <p:sp>
        <p:nvSpPr>
          <p:cNvPr id="8" name="Rectangle: Rounded Corners 7">
            <a:extLst>
              <a:ext uri="{FF2B5EF4-FFF2-40B4-BE49-F238E27FC236}">
                <a16:creationId xmlns:a16="http://schemas.microsoft.com/office/drawing/2014/main" id="{ADBA23C7-DAAF-CFB2-FAF5-9A83E1CE27B0}"/>
              </a:ext>
            </a:extLst>
          </p:cNvPr>
          <p:cNvSpPr/>
          <p:nvPr/>
        </p:nvSpPr>
        <p:spPr>
          <a:xfrm>
            <a:off x="5373388" y="849493"/>
            <a:ext cx="2342519" cy="1903984"/>
          </a:xfrm>
          <a:prstGeom prst="roundRect">
            <a:avLst/>
          </a:prstGeom>
          <a:noFill/>
          <a:ln>
            <a:noFill/>
          </a:ln>
          <a:effectLst>
            <a:softEdge rad="31750"/>
          </a:effectLst>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000" i="1" dirty="0">
                <a:solidFill>
                  <a:srgbClr val="C00000"/>
                </a:solidFill>
                <a:latin typeface="Arial Narrow" panose="020B0606020202030204" pitchFamily="34" charset="0"/>
              </a:rPr>
              <a:t>Gk. No.</a:t>
            </a:r>
            <a:br>
              <a:rPr lang="en-US" sz="2000" i="1" dirty="0">
                <a:solidFill>
                  <a:srgbClr val="C00000"/>
                </a:solidFill>
                <a:latin typeface="Arial Narrow" panose="020B0606020202030204" pitchFamily="34" charset="0"/>
              </a:rPr>
            </a:br>
            <a:r>
              <a:rPr lang="en-US" sz="2000" dirty="0">
                <a:solidFill>
                  <a:srgbClr val="C00000"/>
                </a:solidFill>
                <a:latin typeface="Arial Narrow" panose="020B0606020202030204" pitchFamily="34" charset="0"/>
              </a:rPr>
              <a:t>4202; 4203</a:t>
            </a:r>
          </a:p>
          <a:p>
            <a:pPr algn="ctr"/>
            <a:r>
              <a:rPr lang="en-US" sz="2000" dirty="0">
                <a:solidFill>
                  <a:srgbClr val="C00000"/>
                </a:solidFill>
                <a:latin typeface="Arial Narrow" panose="020B0606020202030204" pitchFamily="34" charset="0"/>
              </a:rPr>
              <a:t>4204; 4205</a:t>
            </a:r>
          </a:p>
          <a:p>
            <a:pPr algn="ctr"/>
            <a:r>
              <a:rPr lang="en-US" sz="2000" dirty="0">
                <a:solidFill>
                  <a:srgbClr val="C00000"/>
                </a:solidFill>
                <a:latin typeface="Arial Narrow" panose="020B0606020202030204" pitchFamily="34" charset="0"/>
              </a:rPr>
              <a:t>1608</a:t>
            </a:r>
          </a:p>
        </p:txBody>
      </p:sp>
    </p:spTree>
    <p:extLst>
      <p:ext uri="{BB962C8B-B14F-4D97-AF65-F5344CB8AC3E}">
        <p14:creationId xmlns:p14="http://schemas.microsoft.com/office/powerpoint/2010/main" val="2180420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 calcmode="lin" valueType="num">
                                      <p:cBhvr>
                                        <p:cTn id="18" dur="500" fill="hold"/>
                                        <p:tgtEl>
                                          <p:spTgt spid="28"/>
                                        </p:tgtEl>
                                        <p:attrNameLst>
                                          <p:attrName>ppt_w</p:attrName>
                                        </p:attrNameLst>
                                      </p:cBhvr>
                                      <p:tavLst>
                                        <p:tav tm="0">
                                          <p:val>
                                            <p:fltVal val="0"/>
                                          </p:val>
                                        </p:tav>
                                        <p:tav tm="100000">
                                          <p:val>
                                            <p:strVal val="#ppt_w"/>
                                          </p:val>
                                        </p:tav>
                                      </p:tavLst>
                                    </p:anim>
                                    <p:anim calcmode="lin" valueType="num">
                                      <p:cBhvr>
                                        <p:cTn id="19" dur="500" fill="hold"/>
                                        <p:tgtEl>
                                          <p:spTgt spid="28"/>
                                        </p:tgtEl>
                                        <p:attrNameLst>
                                          <p:attrName>ppt_h</p:attrName>
                                        </p:attrNameLst>
                                      </p:cBhvr>
                                      <p:tavLst>
                                        <p:tav tm="0">
                                          <p:val>
                                            <p:fltVal val="0"/>
                                          </p:val>
                                        </p:tav>
                                        <p:tav tm="100000">
                                          <p:val>
                                            <p:strVal val="#ppt_h"/>
                                          </p:val>
                                        </p:tav>
                                      </p:tavLst>
                                    </p:anim>
                                    <p:animEffect transition="in" filter="fade">
                                      <p:cBhvr>
                                        <p:cTn id="20" dur="500"/>
                                        <p:tgtEl>
                                          <p:spTgt spid="28"/>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ppt_w</p:attrName>
                                        </p:attrNameLst>
                                      </p:cBhvr>
                                      <p:tavLst>
                                        <p:tav tm="0">
                                          <p:val>
                                            <p:fltVal val="0"/>
                                          </p:val>
                                        </p:tav>
                                        <p:tav tm="100000">
                                          <p:val>
                                            <p:strVal val="#ppt_w"/>
                                          </p:val>
                                        </p:tav>
                                      </p:tavLst>
                                    </p:anim>
                                    <p:anim calcmode="lin" valueType="num">
                                      <p:cBhvr>
                                        <p:cTn id="24" dur="500" fill="hold"/>
                                        <p:tgtEl>
                                          <p:spTgt spid="2"/>
                                        </p:tgtEl>
                                        <p:attrNameLst>
                                          <p:attrName>ppt_h</p:attrName>
                                        </p:attrNameLst>
                                      </p:cBhvr>
                                      <p:tavLst>
                                        <p:tav tm="0">
                                          <p:val>
                                            <p:fltVal val="0"/>
                                          </p:val>
                                        </p:tav>
                                        <p:tav tm="100000">
                                          <p:val>
                                            <p:strVal val="#ppt_h"/>
                                          </p:val>
                                        </p:tav>
                                      </p:tavLst>
                                    </p:anim>
                                    <p:animEffect transition="in" filter="fade">
                                      <p:cBhvr>
                                        <p:cTn id="25" dur="500"/>
                                        <p:tgtEl>
                                          <p:spTgt spid="2"/>
                                        </p:tgtEl>
                                      </p:cBhvr>
                                    </p:animEffect>
                                  </p:childTnLst>
                                </p:cTn>
                              </p:par>
                            </p:childTnLst>
                          </p:cTn>
                        </p:par>
                        <p:par>
                          <p:cTn id="26" fill="hold">
                            <p:stCondLst>
                              <p:cond delay="1000"/>
                            </p:stCondLst>
                            <p:childTnLst>
                              <p:par>
                                <p:cTn id="27" presetID="53" presetClass="entr" presetSubtype="16"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500" fill="hold"/>
                                        <p:tgtEl>
                                          <p:spTgt spid="25"/>
                                        </p:tgtEl>
                                        <p:attrNameLst>
                                          <p:attrName>ppt_w</p:attrName>
                                        </p:attrNameLst>
                                      </p:cBhvr>
                                      <p:tavLst>
                                        <p:tav tm="0">
                                          <p:val>
                                            <p:fltVal val="0"/>
                                          </p:val>
                                        </p:tav>
                                        <p:tav tm="100000">
                                          <p:val>
                                            <p:strVal val="#ppt_w"/>
                                          </p:val>
                                        </p:tav>
                                      </p:tavLst>
                                    </p:anim>
                                    <p:anim calcmode="lin" valueType="num">
                                      <p:cBhvr>
                                        <p:cTn id="30" dur="500" fill="hold"/>
                                        <p:tgtEl>
                                          <p:spTgt spid="25"/>
                                        </p:tgtEl>
                                        <p:attrNameLst>
                                          <p:attrName>ppt_h</p:attrName>
                                        </p:attrNameLst>
                                      </p:cBhvr>
                                      <p:tavLst>
                                        <p:tav tm="0">
                                          <p:val>
                                            <p:fltVal val="0"/>
                                          </p:val>
                                        </p:tav>
                                        <p:tav tm="100000">
                                          <p:val>
                                            <p:strVal val="#ppt_h"/>
                                          </p:val>
                                        </p:tav>
                                      </p:tavLst>
                                    </p:anim>
                                    <p:animEffect transition="in" filter="fade">
                                      <p:cBhvr>
                                        <p:cTn id="31" dur="500"/>
                                        <p:tgtEl>
                                          <p:spTgt spid="25"/>
                                        </p:tgtEl>
                                      </p:cBhvr>
                                    </p:animEffect>
                                  </p:childTnLst>
                                </p:cTn>
                              </p:par>
                            </p:childTnLst>
                          </p:cTn>
                        </p:par>
                        <p:par>
                          <p:cTn id="32" fill="hold">
                            <p:stCondLst>
                              <p:cond delay="1500"/>
                            </p:stCondLst>
                            <p:childTnLst>
                              <p:par>
                                <p:cTn id="33" presetID="53" presetClass="entr" presetSubtype="16"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p:cTn id="41" dur="500" fill="hold"/>
                                        <p:tgtEl>
                                          <p:spTgt spid="3"/>
                                        </p:tgtEl>
                                        <p:attrNameLst>
                                          <p:attrName>ppt_w</p:attrName>
                                        </p:attrNameLst>
                                      </p:cBhvr>
                                      <p:tavLst>
                                        <p:tav tm="0">
                                          <p:val>
                                            <p:fltVal val="0"/>
                                          </p:val>
                                        </p:tav>
                                        <p:tav tm="100000">
                                          <p:val>
                                            <p:strVal val="#ppt_w"/>
                                          </p:val>
                                        </p:tav>
                                      </p:tavLst>
                                    </p:anim>
                                    <p:anim calcmode="lin" valueType="num">
                                      <p:cBhvr>
                                        <p:cTn id="42" dur="500" fill="hold"/>
                                        <p:tgtEl>
                                          <p:spTgt spid="3"/>
                                        </p:tgtEl>
                                        <p:attrNameLst>
                                          <p:attrName>ppt_h</p:attrName>
                                        </p:attrNameLst>
                                      </p:cBhvr>
                                      <p:tavLst>
                                        <p:tav tm="0">
                                          <p:val>
                                            <p:fltVal val="0"/>
                                          </p:val>
                                        </p:tav>
                                        <p:tav tm="100000">
                                          <p:val>
                                            <p:strVal val="#ppt_h"/>
                                          </p:val>
                                        </p:tav>
                                      </p:tavLst>
                                    </p:anim>
                                    <p:animEffect transition="in" filter="fade">
                                      <p:cBhvr>
                                        <p:cTn id="43" dur="500"/>
                                        <p:tgtEl>
                                          <p:spTgt spid="3"/>
                                        </p:tgtEl>
                                      </p:cBhvr>
                                    </p:animEffect>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p:cTn id="47" dur="500" fill="hold"/>
                                        <p:tgtEl>
                                          <p:spTgt spid="30"/>
                                        </p:tgtEl>
                                        <p:attrNameLst>
                                          <p:attrName>ppt_w</p:attrName>
                                        </p:attrNameLst>
                                      </p:cBhvr>
                                      <p:tavLst>
                                        <p:tav tm="0">
                                          <p:val>
                                            <p:fltVal val="0"/>
                                          </p:val>
                                        </p:tav>
                                        <p:tav tm="100000">
                                          <p:val>
                                            <p:strVal val="#ppt_w"/>
                                          </p:val>
                                        </p:tav>
                                      </p:tavLst>
                                    </p:anim>
                                    <p:anim calcmode="lin" valueType="num">
                                      <p:cBhvr>
                                        <p:cTn id="48" dur="500" fill="hold"/>
                                        <p:tgtEl>
                                          <p:spTgt spid="30"/>
                                        </p:tgtEl>
                                        <p:attrNameLst>
                                          <p:attrName>ppt_h</p:attrName>
                                        </p:attrNameLst>
                                      </p:cBhvr>
                                      <p:tavLst>
                                        <p:tav tm="0">
                                          <p:val>
                                            <p:fltVal val="0"/>
                                          </p:val>
                                        </p:tav>
                                        <p:tav tm="100000">
                                          <p:val>
                                            <p:strVal val="#ppt_h"/>
                                          </p:val>
                                        </p:tav>
                                      </p:tavLst>
                                    </p:anim>
                                    <p:animEffect transition="in" filter="fade">
                                      <p:cBhvr>
                                        <p:cTn id="49" dur="500"/>
                                        <p:tgtEl>
                                          <p:spTgt spid="30"/>
                                        </p:tgtEl>
                                      </p:cBhvr>
                                    </p:animEffect>
                                  </p:childTnLst>
                                </p:cTn>
                              </p:par>
                            </p:childTnLst>
                          </p:cTn>
                        </p:par>
                        <p:par>
                          <p:cTn id="50" fill="hold">
                            <p:stCondLst>
                              <p:cond delay="3000"/>
                            </p:stCondLst>
                            <p:childTnLst>
                              <p:par>
                                <p:cTn id="51" presetID="53" presetClass="entr" presetSubtype="16"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 calcmode="lin" valueType="num">
                                      <p:cBhvr>
                                        <p:cTn id="53" dur="500" fill="hold"/>
                                        <p:tgtEl>
                                          <p:spTgt spid="32"/>
                                        </p:tgtEl>
                                        <p:attrNameLst>
                                          <p:attrName>ppt_w</p:attrName>
                                        </p:attrNameLst>
                                      </p:cBhvr>
                                      <p:tavLst>
                                        <p:tav tm="0">
                                          <p:val>
                                            <p:fltVal val="0"/>
                                          </p:val>
                                        </p:tav>
                                        <p:tav tm="100000">
                                          <p:val>
                                            <p:strVal val="#ppt_w"/>
                                          </p:val>
                                        </p:tav>
                                      </p:tavLst>
                                    </p:anim>
                                    <p:anim calcmode="lin" valueType="num">
                                      <p:cBhvr>
                                        <p:cTn id="54" dur="500" fill="hold"/>
                                        <p:tgtEl>
                                          <p:spTgt spid="32"/>
                                        </p:tgtEl>
                                        <p:attrNameLst>
                                          <p:attrName>ppt_h</p:attrName>
                                        </p:attrNameLst>
                                      </p:cBhvr>
                                      <p:tavLst>
                                        <p:tav tm="0">
                                          <p:val>
                                            <p:fltVal val="0"/>
                                          </p:val>
                                        </p:tav>
                                        <p:tav tm="100000">
                                          <p:val>
                                            <p:strVal val="#ppt_h"/>
                                          </p:val>
                                        </p:tav>
                                      </p:tavLst>
                                    </p:anim>
                                    <p:animEffect transition="in" filter="fade">
                                      <p:cBhvr>
                                        <p:cTn id="55" dur="500"/>
                                        <p:tgtEl>
                                          <p:spTgt spid="32"/>
                                        </p:tgtEl>
                                      </p:cBhvr>
                                    </p:animEffect>
                                  </p:childTnLst>
                                </p:cTn>
                              </p:par>
                            </p:childTnLst>
                          </p:cTn>
                        </p:par>
                        <p:par>
                          <p:cTn id="56" fill="hold">
                            <p:stCondLst>
                              <p:cond delay="3500"/>
                            </p:stCondLst>
                            <p:childTnLst>
                              <p:par>
                                <p:cTn id="57" presetID="53" presetClass="entr" presetSubtype="16" fill="hold" grpId="0" nodeType="afterEffect">
                                  <p:stCondLst>
                                    <p:cond delay="0"/>
                                  </p:stCondLst>
                                  <p:childTnLst>
                                    <p:set>
                                      <p:cBhvr>
                                        <p:cTn id="58" dur="1" fill="hold">
                                          <p:stCondLst>
                                            <p:cond delay="0"/>
                                          </p:stCondLst>
                                        </p:cTn>
                                        <p:tgtEl>
                                          <p:spTgt spid="7"/>
                                        </p:tgtEl>
                                        <p:attrNameLst>
                                          <p:attrName>style.visibility</p:attrName>
                                        </p:attrNameLst>
                                      </p:cBhvr>
                                      <p:to>
                                        <p:strVal val="visible"/>
                                      </p:to>
                                    </p:set>
                                    <p:anim calcmode="lin" valueType="num">
                                      <p:cBhvr>
                                        <p:cTn id="59" dur="500" fill="hold"/>
                                        <p:tgtEl>
                                          <p:spTgt spid="7"/>
                                        </p:tgtEl>
                                        <p:attrNameLst>
                                          <p:attrName>ppt_w</p:attrName>
                                        </p:attrNameLst>
                                      </p:cBhvr>
                                      <p:tavLst>
                                        <p:tav tm="0">
                                          <p:val>
                                            <p:fltVal val="0"/>
                                          </p:val>
                                        </p:tav>
                                        <p:tav tm="100000">
                                          <p:val>
                                            <p:strVal val="#ppt_w"/>
                                          </p:val>
                                        </p:tav>
                                      </p:tavLst>
                                    </p:anim>
                                    <p:anim calcmode="lin" valueType="num">
                                      <p:cBhvr>
                                        <p:cTn id="60" dur="500" fill="hold"/>
                                        <p:tgtEl>
                                          <p:spTgt spid="7"/>
                                        </p:tgtEl>
                                        <p:attrNameLst>
                                          <p:attrName>ppt_h</p:attrName>
                                        </p:attrNameLst>
                                      </p:cBhvr>
                                      <p:tavLst>
                                        <p:tav tm="0">
                                          <p:val>
                                            <p:fltVal val="0"/>
                                          </p:val>
                                        </p:tav>
                                        <p:tav tm="100000">
                                          <p:val>
                                            <p:strVal val="#ppt_h"/>
                                          </p:val>
                                        </p:tav>
                                      </p:tavLst>
                                    </p:anim>
                                    <p:animEffect transition="in" filter="fade">
                                      <p:cBhvr>
                                        <p:cTn id="61" dur="500"/>
                                        <p:tgtEl>
                                          <p:spTgt spid="7"/>
                                        </p:tgtEl>
                                      </p:cBhvr>
                                    </p:animEffect>
                                  </p:childTnLst>
                                </p:cTn>
                              </p:par>
                            </p:childTnLst>
                          </p:cTn>
                        </p:par>
                        <p:par>
                          <p:cTn id="62" fill="hold">
                            <p:stCondLst>
                              <p:cond delay="4000"/>
                            </p:stCondLst>
                            <p:childTnLst>
                              <p:par>
                                <p:cTn id="63" presetID="53" presetClass="entr" presetSubtype="16" fill="hold" grpId="0" nodeType="afterEffect">
                                  <p:stCondLst>
                                    <p:cond delay="0"/>
                                  </p:stCondLst>
                                  <p:childTnLst>
                                    <p:set>
                                      <p:cBhvr>
                                        <p:cTn id="64" dur="1" fill="hold">
                                          <p:stCondLst>
                                            <p:cond delay="0"/>
                                          </p:stCondLst>
                                        </p:cTn>
                                        <p:tgtEl>
                                          <p:spTgt spid="5"/>
                                        </p:tgtEl>
                                        <p:attrNameLst>
                                          <p:attrName>style.visibility</p:attrName>
                                        </p:attrNameLst>
                                      </p:cBhvr>
                                      <p:to>
                                        <p:strVal val="visible"/>
                                      </p:to>
                                    </p:set>
                                    <p:anim calcmode="lin" valueType="num">
                                      <p:cBhvr>
                                        <p:cTn id="65" dur="500" fill="hold"/>
                                        <p:tgtEl>
                                          <p:spTgt spid="5"/>
                                        </p:tgtEl>
                                        <p:attrNameLst>
                                          <p:attrName>ppt_w</p:attrName>
                                        </p:attrNameLst>
                                      </p:cBhvr>
                                      <p:tavLst>
                                        <p:tav tm="0">
                                          <p:val>
                                            <p:fltVal val="0"/>
                                          </p:val>
                                        </p:tav>
                                        <p:tav tm="100000">
                                          <p:val>
                                            <p:strVal val="#ppt_w"/>
                                          </p:val>
                                        </p:tav>
                                      </p:tavLst>
                                    </p:anim>
                                    <p:anim calcmode="lin" valueType="num">
                                      <p:cBhvr>
                                        <p:cTn id="66" dur="500" fill="hold"/>
                                        <p:tgtEl>
                                          <p:spTgt spid="5"/>
                                        </p:tgtEl>
                                        <p:attrNameLst>
                                          <p:attrName>ppt_h</p:attrName>
                                        </p:attrNameLst>
                                      </p:cBhvr>
                                      <p:tavLst>
                                        <p:tav tm="0">
                                          <p:val>
                                            <p:fltVal val="0"/>
                                          </p:val>
                                        </p:tav>
                                        <p:tav tm="100000">
                                          <p:val>
                                            <p:strVal val="#ppt_h"/>
                                          </p:val>
                                        </p:tav>
                                      </p:tavLst>
                                    </p:anim>
                                    <p:animEffect transition="in" filter="fade">
                                      <p:cBhvr>
                                        <p:cTn id="67" dur="500"/>
                                        <p:tgtEl>
                                          <p:spTgt spid="5"/>
                                        </p:tgtEl>
                                      </p:cBhvr>
                                    </p:animEffect>
                                  </p:childTnLst>
                                </p:cTn>
                              </p:par>
                            </p:childTnLst>
                          </p:cTn>
                        </p:par>
                        <p:par>
                          <p:cTn id="68" fill="hold">
                            <p:stCondLst>
                              <p:cond delay="4500"/>
                            </p:stCondLst>
                            <p:childTnLst>
                              <p:par>
                                <p:cTn id="69" presetID="53" presetClass="entr" presetSubtype="16" fill="hold" grpId="0" nodeType="after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p:cTn id="71" dur="500" fill="hold"/>
                                        <p:tgtEl>
                                          <p:spTgt spid="11"/>
                                        </p:tgtEl>
                                        <p:attrNameLst>
                                          <p:attrName>ppt_w</p:attrName>
                                        </p:attrNameLst>
                                      </p:cBhvr>
                                      <p:tavLst>
                                        <p:tav tm="0">
                                          <p:val>
                                            <p:fltVal val="0"/>
                                          </p:val>
                                        </p:tav>
                                        <p:tav tm="100000">
                                          <p:val>
                                            <p:strVal val="#ppt_w"/>
                                          </p:val>
                                        </p:tav>
                                      </p:tavLst>
                                    </p:anim>
                                    <p:anim calcmode="lin" valueType="num">
                                      <p:cBhvr>
                                        <p:cTn id="72" dur="500" fill="hold"/>
                                        <p:tgtEl>
                                          <p:spTgt spid="11"/>
                                        </p:tgtEl>
                                        <p:attrNameLst>
                                          <p:attrName>ppt_h</p:attrName>
                                        </p:attrNameLst>
                                      </p:cBhvr>
                                      <p:tavLst>
                                        <p:tav tm="0">
                                          <p:val>
                                            <p:fltVal val="0"/>
                                          </p:val>
                                        </p:tav>
                                        <p:tav tm="100000">
                                          <p:val>
                                            <p:strVal val="#ppt_h"/>
                                          </p:val>
                                        </p:tav>
                                      </p:tavLst>
                                    </p:anim>
                                    <p:animEffect transition="in" filter="fade">
                                      <p:cBhvr>
                                        <p:cTn id="73" dur="500"/>
                                        <p:tgtEl>
                                          <p:spTgt spid="11"/>
                                        </p:tgtEl>
                                      </p:cBhvr>
                                    </p:animEffect>
                                  </p:childTnLst>
                                </p:cTn>
                              </p:par>
                            </p:childTnLst>
                          </p:cTn>
                        </p:par>
                        <p:par>
                          <p:cTn id="74" fill="hold">
                            <p:stCondLst>
                              <p:cond delay="5000"/>
                            </p:stCondLst>
                            <p:childTnLst>
                              <p:par>
                                <p:cTn id="75" presetID="53" presetClass="entr" presetSubtype="16" fill="hold" grpId="0" nodeType="afterEffect">
                                  <p:stCondLst>
                                    <p:cond delay="0"/>
                                  </p:stCondLst>
                                  <p:childTnLst>
                                    <p:set>
                                      <p:cBhvr>
                                        <p:cTn id="76" dur="1" fill="hold">
                                          <p:stCondLst>
                                            <p:cond delay="0"/>
                                          </p:stCondLst>
                                        </p:cTn>
                                        <p:tgtEl>
                                          <p:spTgt spid="29"/>
                                        </p:tgtEl>
                                        <p:attrNameLst>
                                          <p:attrName>style.visibility</p:attrName>
                                        </p:attrNameLst>
                                      </p:cBhvr>
                                      <p:to>
                                        <p:strVal val="visible"/>
                                      </p:to>
                                    </p:set>
                                    <p:anim calcmode="lin" valueType="num">
                                      <p:cBhvr>
                                        <p:cTn id="77" dur="500" fill="hold"/>
                                        <p:tgtEl>
                                          <p:spTgt spid="29"/>
                                        </p:tgtEl>
                                        <p:attrNameLst>
                                          <p:attrName>ppt_w</p:attrName>
                                        </p:attrNameLst>
                                      </p:cBhvr>
                                      <p:tavLst>
                                        <p:tav tm="0">
                                          <p:val>
                                            <p:fltVal val="0"/>
                                          </p:val>
                                        </p:tav>
                                        <p:tav tm="100000">
                                          <p:val>
                                            <p:strVal val="#ppt_w"/>
                                          </p:val>
                                        </p:tav>
                                      </p:tavLst>
                                    </p:anim>
                                    <p:anim calcmode="lin" valueType="num">
                                      <p:cBhvr>
                                        <p:cTn id="78" dur="500" fill="hold"/>
                                        <p:tgtEl>
                                          <p:spTgt spid="29"/>
                                        </p:tgtEl>
                                        <p:attrNameLst>
                                          <p:attrName>ppt_h</p:attrName>
                                        </p:attrNameLst>
                                      </p:cBhvr>
                                      <p:tavLst>
                                        <p:tav tm="0">
                                          <p:val>
                                            <p:fltVal val="0"/>
                                          </p:val>
                                        </p:tav>
                                        <p:tav tm="100000">
                                          <p:val>
                                            <p:strVal val="#ppt_h"/>
                                          </p:val>
                                        </p:tav>
                                      </p:tavLst>
                                    </p:anim>
                                    <p:animEffect transition="in" filter="fade">
                                      <p:cBhvr>
                                        <p:cTn id="7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0" grpId="0"/>
      <p:bldP spid="7" grpId="0"/>
      <p:bldP spid="5" grpId="0"/>
      <p:bldP spid="9" grpId="0"/>
      <p:bldP spid="11" grpId="0"/>
      <p:bldP spid="25" grpId="0"/>
      <p:bldP spid="28" grpId="0"/>
      <p:bldP spid="29" grpId="0"/>
      <p:bldP spid="32" grpId="0"/>
      <p:bldP spid="3"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21" name="TextBox 20">
            <a:extLst>
              <a:ext uri="{FF2B5EF4-FFF2-40B4-BE49-F238E27FC236}">
                <a16:creationId xmlns:a16="http://schemas.microsoft.com/office/drawing/2014/main" id="{E23D4900-0B9F-D7F2-3434-E5C99556109F}"/>
              </a:ext>
            </a:extLst>
          </p:cNvPr>
          <p:cNvSpPr txBox="1"/>
          <p:nvPr/>
        </p:nvSpPr>
        <p:spPr>
          <a:xfrm>
            <a:off x="-2873" y="1433795"/>
            <a:ext cx="9144000" cy="1200329"/>
          </a:xfrm>
          <a:prstGeom prst="rect">
            <a:avLst/>
          </a:prstGeom>
          <a:noFill/>
        </p:spPr>
        <p:txBody>
          <a:bodyPr wrap="square" rtlCol="0">
            <a:spAutoFit/>
          </a:bodyPr>
          <a:lstStyle/>
          <a:p>
            <a:pPr algn="just"/>
            <a:r>
              <a:rPr lang="en-US" sz="2400" b="1" u="sng" dirty="0">
                <a:latin typeface="Arial Narrow" panose="020B0606020202030204" pitchFamily="34" charset="0"/>
              </a:rPr>
              <a:t>Lev. 20:6</a:t>
            </a:r>
            <a:r>
              <a:rPr lang="en-US" sz="2400" dirty="0">
                <a:latin typeface="Arial Narrow" panose="020B0606020202030204" pitchFamily="34" charset="0"/>
              </a:rPr>
              <a:t>, “And </a:t>
            </a:r>
            <a:r>
              <a:rPr lang="en-US" sz="2400" b="1" dirty="0">
                <a:latin typeface="Arial Narrow" panose="020B0606020202030204" pitchFamily="34" charset="0"/>
              </a:rPr>
              <a:t>The Soul That </a:t>
            </a:r>
            <a:r>
              <a:rPr lang="en-US" sz="2400" b="1" dirty="0" err="1">
                <a:latin typeface="Arial Narrow" panose="020B0606020202030204" pitchFamily="34" charset="0"/>
              </a:rPr>
              <a:t>Turneth</a:t>
            </a:r>
            <a:r>
              <a:rPr lang="en-US" sz="2400" b="1" dirty="0">
                <a:latin typeface="Arial Narrow" panose="020B0606020202030204" pitchFamily="34" charset="0"/>
              </a:rPr>
              <a:t> After Such As Have Familiar Spirits</a:t>
            </a:r>
            <a:r>
              <a:rPr lang="en-US" sz="2400" dirty="0">
                <a:latin typeface="Arial Narrow" panose="020B0606020202030204" pitchFamily="34" charset="0"/>
              </a:rPr>
              <a:t>, and </a:t>
            </a:r>
            <a:r>
              <a:rPr lang="en-US" sz="2400" b="1" dirty="0">
                <a:latin typeface="Arial Narrow" panose="020B0606020202030204" pitchFamily="34" charset="0"/>
              </a:rPr>
              <a:t>After Wizards</a:t>
            </a:r>
            <a:r>
              <a:rPr lang="en-US" sz="2400" dirty="0">
                <a:latin typeface="Arial Narrow" panose="020B0606020202030204" pitchFamily="34" charset="0"/>
              </a:rPr>
              <a:t>, </a:t>
            </a:r>
            <a:r>
              <a:rPr lang="en-US" sz="2400" b="1" dirty="0">
                <a:latin typeface="Arial Narrow" panose="020B0606020202030204" pitchFamily="34" charset="0"/>
              </a:rPr>
              <a:t>To Go A Whoring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ZANAH</a:t>
            </a:r>
            <a:r>
              <a:rPr lang="en-US" sz="2400" dirty="0">
                <a:latin typeface="Arial Narrow" panose="020B0606020202030204" pitchFamily="34" charset="0"/>
              </a:rPr>
              <a:t>) </a:t>
            </a:r>
            <a:r>
              <a:rPr lang="en-US" sz="2400" b="1" dirty="0">
                <a:latin typeface="Arial Narrow" panose="020B0606020202030204" pitchFamily="34" charset="0"/>
              </a:rPr>
              <a:t>After Them</a:t>
            </a:r>
            <a:r>
              <a:rPr lang="en-US" sz="2400" dirty="0">
                <a:latin typeface="Arial Narrow" panose="020B0606020202030204" pitchFamily="34" charset="0"/>
              </a:rPr>
              <a:t>, I will even set my face against that soul, and will cut him off from among his people.”</a:t>
            </a:r>
          </a:p>
        </p:txBody>
      </p:sp>
      <p:sp>
        <p:nvSpPr>
          <p:cNvPr id="5" name="TextBox 4">
            <a:extLst>
              <a:ext uri="{FF2B5EF4-FFF2-40B4-BE49-F238E27FC236}">
                <a16:creationId xmlns:a16="http://schemas.microsoft.com/office/drawing/2014/main" id="{11F2F22D-58FF-8685-6A5A-16BF82EFC706}"/>
              </a:ext>
            </a:extLst>
          </p:cNvPr>
          <p:cNvSpPr txBox="1"/>
          <p:nvPr/>
        </p:nvSpPr>
        <p:spPr>
          <a:xfrm>
            <a:off x="-2873" y="2656416"/>
            <a:ext cx="9144000" cy="1569660"/>
          </a:xfrm>
          <a:prstGeom prst="rect">
            <a:avLst/>
          </a:prstGeom>
          <a:noFill/>
        </p:spPr>
        <p:txBody>
          <a:bodyPr wrap="square" rtlCol="0">
            <a:spAutoFit/>
          </a:bodyPr>
          <a:lstStyle/>
          <a:p>
            <a:pPr algn="just"/>
            <a:r>
              <a:rPr lang="en-US" sz="2400" b="1" u="sng" dirty="0">
                <a:latin typeface="Arial Narrow" panose="020B0606020202030204" pitchFamily="34" charset="0"/>
              </a:rPr>
              <a:t>Deut. 31:16</a:t>
            </a:r>
            <a:r>
              <a:rPr lang="en-US" sz="2400" dirty="0">
                <a:latin typeface="Arial Narrow" panose="020B0606020202030204" pitchFamily="34" charset="0"/>
              </a:rPr>
              <a:t>, “And the LORD said unto Moses, Behold, thou shalt sleep with thy fathers; and this people will rise up, and go a </a:t>
            </a:r>
            <a:r>
              <a:rPr lang="en-US" sz="2400" b="1" dirty="0">
                <a:latin typeface="Arial Narrow" panose="020B0606020202030204" pitchFamily="34" charset="0"/>
              </a:rPr>
              <a:t>Whoring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ZANAH</a:t>
            </a:r>
            <a:r>
              <a:rPr lang="en-US" sz="2400" dirty="0">
                <a:latin typeface="Arial Narrow" panose="020B0606020202030204" pitchFamily="34" charset="0"/>
              </a:rPr>
              <a:t>) </a:t>
            </a:r>
            <a:r>
              <a:rPr lang="en-US" sz="2400" b="1" dirty="0">
                <a:latin typeface="Arial Narrow" panose="020B0606020202030204" pitchFamily="34" charset="0"/>
              </a:rPr>
              <a:t>After The gods Of The Strangers</a:t>
            </a:r>
            <a:r>
              <a:rPr lang="en-US" sz="2400" dirty="0">
                <a:latin typeface="Arial Narrow" panose="020B0606020202030204" pitchFamily="34" charset="0"/>
              </a:rPr>
              <a:t> </a:t>
            </a:r>
            <a:r>
              <a:rPr lang="en-US" sz="2400" b="1" dirty="0">
                <a:latin typeface="Arial Narrow" panose="020B0606020202030204" pitchFamily="34" charset="0"/>
              </a:rPr>
              <a:t>Of The Land</a:t>
            </a:r>
            <a:r>
              <a:rPr lang="en-US" sz="2400" dirty="0">
                <a:latin typeface="Arial Narrow" panose="020B0606020202030204" pitchFamily="34" charset="0"/>
              </a:rPr>
              <a:t>, whither they go to be among them, </a:t>
            </a:r>
            <a:r>
              <a:rPr lang="en-US" sz="2400" b="1" dirty="0">
                <a:latin typeface="Arial Narrow" panose="020B0606020202030204" pitchFamily="34" charset="0"/>
              </a:rPr>
              <a:t>And Will Forsake Me</a:t>
            </a:r>
            <a:r>
              <a:rPr lang="en-US" sz="2400" dirty="0">
                <a:latin typeface="Arial Narrow" panose="020B0606020202030204" pitchFamily="34" charset="0"/>
              </a:rPr>
              <a:t>, and </a:t>
            </a:r>
            <a:r>
              <a:rPr lang="en-US" sz="2400" b="1" dirty="0">
                <a:latin typeface="Arial Narrow" panose="020B0606020202030204" pitchFamily="34" charset="0"/>
              </a:rPr>
              <a:t>Break My Covenant Which I Have Made With Them</a:t>
            </a:r>
            <a:r>
              <a:rPr lang="en-US" sz="2400" dirty="0">
                <a:latin typeface="Arial Narrow" panose="020B0606020202030204" pitchFamily="34" charset="0"/>
              </a:rPr>
              <a:t>.”</a:t>
            </a:r>
          </a:p>
        </p:txBody>
      </p:sp>
      <p:sp>
        <p:nvSpPr>
          <p:cNvPr id="7" name="TextBox 6">
            <a:extLst>
              <a:ext uri="{FF2B5EF4-FFF2-40B4-BE49-F238E27FC236}">
                <a16:creationId xmlns:a16="http://schemas.microsoft.com/office/drawing/2014/main" id="{BB349FAE-5D64-D8FE-DEC7-D75C3EF4699B}"/>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Spiritually</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This Includes </a:t>
            </a: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Unfaithful (Religious) Relationships!</a:t>
            </a:r>
          </a:p>
        </p:txBody>
      </p:sp>
      <p:sp>
        <p:nvSpPr>
          <p:cNvPr id="2" name="TextBox 1">
            <a:extLst>
              <a:ext uri="{FF2B5EF4-FFF2-40B4-BE49-F238E27FC236}">
                <a16:creationId xmlns:a16="http://schemas.microsoft.com/office/drawing/2014/main" id="{F2BD49F4-597F-9419-EEF9-DC7E522808A4}"/>
              </a:ext>
            </a:extLst>
          </p:cNvPr>
          <p:cNvSpPr txBox="1"/>
          <p:nvPr/>
        </p:nvSpPr>
        <p:spPr>
          <a:xfrm>
            <a:off x="0" y="4664478"/>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The Greek π</a:t>
            </a:r>
            <a:r>
              <a:rPr lang="en-US" sz="2400" dirty="0" err="1">
                <a:solidFill>
                  <a:schemeClr val="bg1"/>
                </a:solidFill>
                <a:effectLst>
                  <a:outerShdw blurRad="38100" dist="38100" dir="2700000" algn="tl">
                    <a:srgbClr val="000000">
                      <a:alpha val="43137"/>
                    </a:srgbClr>
                  </a:outerShdw>
                </a:effectLst>
                <a:latin typeface="Arial Narrow" panose="020B0606020202030204" pitchFamily="34" charset="0"/>
              </a:rPr>
              <a:t>ορνεί</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α (</a:t>
            </a:r>
            <a:r>
              <a:rPr lang="en-US" sz="2400" i="1" dirty="0">
                <a:solidFill>
                  <a:schemeClr val="bg1"/>
                </a:solidFill>
                <a:effectLst>
                  <a:outerShdw blurRad="38100" dist="38100" dir="2700000" algn="tl">
                    <a:srgbClr val="000000">
                      <a:alpha val="43137"/>
                    </a:srgbClr>
                  </a:outerShdw>
                </a:effectLst>
                <a:latin typeface="Arial Narrow" panose="020B0606020202030204" pitchFamily="34" charset="0"/>
              </a:rPr>
              <a:t>Porneia</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 Is In The </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LXX Greek </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(Septuagint): </a:t>
            </a:r>
            <a:r>
              <a:rPr lang="en-US" sz="2400" b="1" dirty="0">
                <a:solidFill>
                  <a:srgbClr val="C00000"/>
                </a:solidFill>
                <a:latin typeface="Arial Narrow" panose="020B0606020202030204" pitchFamily="34" charset="0"/>
                <a:ea typeface="Times New Roman" panose="02020603050405020304" pitchFamily="18" charset="0"/>
                <a:cs typeface="Times New Roman" panose="02020603050405020304" pitchFamily="18" charset="0"/>
              </a:rPr>
              <a:t>ZANAH</a:t>
            </a:r>
            <a:endParaRPr lang="en-US" sz="2400" dirty="0">
              <a:solidFill>
                <a:srgbClr val="C00000"/>
              </a:solidFill>
              <a:latin typeface="Arial Narrow" panose="020B0606020202030204" pitchFamily="34" charset="0"/>
            </a:endParaRPr>
          </a:p>
        </p:txBody>
      </p:sp>
      <p:sp>
        <p:nvSpPr>
          <p:cNvPr id="10" name="Rectangle 9">
            <a:extLst>
              <a:ext uri="{FF2B5EF4-FFF2-40B4-BE49-F238E27FC236}">
                <a16:creationId xmlns:a16="http://schemas.microsoft.com/office/drawing/2014/main" id="{5795A9B4-080F-657E-4217-B1339A322B6F}"/>
              </a:ext>
            </a:extLst>
          </p:cNvPr>
          <p:cNvSpPr/>
          <p:nvPr/>
        </p:nvSpPr>
        <p:spPr>
          <a:xfrm>
            <a:off x="2342508" y="5513791"/>
            <a:ext cx="6698750"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AE1A70B-75E1-986F-3BDD-870C63EF1FBC}"/>
              </a:ext>
            </a:extLst>
          </p:cNvPr>
          <p:cNvSpPr/>
          <p:nvPr/>
        </p:nvSpPr>
        <p:spPr>
          <a:xfrm>
            <a:off x="90756" y="5840850"/>
            <a:ext cx="4923035" cy="359596"/>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7E1761A-96C1-C21E-3254-A21223FD9E15}"/>
              </a:ext>
            </a:extLst>
          </p:cNvPr>
          <p:cNvSpPr txBox="1"/>
          <p:nvPr/>
        </p:nvSpPr>
        <p:spPr>
          <a:xfrm>
            <a:off x="-1710" y="4159339"/>
            <a:ext cx="9144000" cy="461665"/>
          </a:xfrm>
          <a:prstGeom prst="rect">
            <a:avLst/>
          </a:prstGeom>
          <a:noFill/>
        </p:spPr>
        <p:txBody>
          <a:bodyPr wrap="square" rtlCol="0">
            <a:spAutoFit/>
          </a:bodyPr>
          <a:lstStyle/>
          <a:p>
            <a:pPr algn="r"/>
            <a:r>
              <a:rPr lang="en-US" sz="2300" dirty="0">
                <a:solidFill>
                  <a:srgbClr val="0A0A0A"/>
                </a:solidFill>
                <a:latin typeface="Arial Narrow" panose="020B0606020202030204" pitchFamily="34" charset="0"/>
              </a:rPr>
              <a:t>Cf. Judg. 2:17; I Chron. 5:25; II Chron. 21:11-15; Psa. 73:27; 106:38-39; et al</a:t>
            </a:r>
          </a:p>
        </p:txBody>
      </p:sp>
      <p:sp>
        <p:nvSpPr>
          <p:cNvPr id="9" name="TextBox 8">
            <a:extLst>
              <a:ext uri="{FF2B5EF4-FFF2-40B4-BE49-F238E27FC236}">
                <a16:creationId xmlns:a16="http://schemas.microsoft.com/office/drawing/2014/main" id="{9EE4CF0A-EB58-4282-B4F8-E17AEF5BCE92}"/>
              </a:ext>
            </a:extLst>
          </p:cNvPr>
          <p:cNvSpPr txBox="1"/>
          <p:nvPr/>
        </p:nvSpPr>
        <p:spPr>
          <a:xfrm>
            <a:off x="0" y="5147348"/>
            <a:ext cx="9128596" cy="1713802"/>
          </a:xfrm>
          <a:prstGeom prst="rect">
            <a:avLst/>
          </a:prstGeom>
          <a:noFill/>
        </p:spPr>
        <p:txBody>
          <a:bodyPr wrap="square" rtlCol="0">
            <a:spAutoFit/>
          </a:bodyPr>
          <a:lstStyle/>
          <a:p>
            <a:pPr algn="just">
              <a:lnSpc>
                <a:spcPct val="107000"/>
              </a:lnSpc>
              <a:spcAft>
                <a:spcPts val="800"/>
              </a:spcAft>
            </a:pPr>
            <a:r>
              <a:rPr lang="en-US" sz="2000" b="1" u="sng" dirty="0">
                <a:solidFill>
                  <a:srgbClr val="C00000"/>
                </a:solidFill>
                <a:latin typeface="Arial Narrow" panose="020B0606020202030204" pitchFamily="34" charset="0"/>
                <a:ea typeface="Times New Roman" panose="02020603050405020304" pitchFamily="18" charset="0"/>
                <a:cs typeface="Times New Roman" panose="02020603050405020304" pitchFamily="18" charset="0"/>
              </a:rPr>
              <a:t>ZANAH</a:t>
            </a:r>
            <a:r>
              <a:rPr lang="en-US" sz="2000" kern="100" dirty="0">
                <a:latin typeface="Arial Narrow" panose="020B0606020202030204" pitchFamily="34" charset="0"/>
                <a:ea typeface="Calibri" panose="020F0502020204030204" pitchFamily="34" charset="0"/>
                <a:cs typeface="Times New Roman" panose="02020603050405020304" pitchFamily="18" charset="0"/>
              </a:rPr>
              <a:t>, “</a:t>
            </a:r>
            <a:r>
              <a:rPr lang="en-US" sz="2000" dirty="0">
                <a:latin typeface="Arial Narrow" panose="020B0606020202030204" pitchFamily="34" charset="0"/>
              </a:rPr>
              <a:t>to commit adultery (usually of the female, and less often of simple fornication, rarely of involuntary ravishment); figuratively, to commit idolatry (the Jewish people being regarded as the spouse of Jehovah):--(cause to) commit fornication, X  continually, X great, (be an, play the) harlot, (cause to be, play the) whore, (commit, fall to) whoredom, (cause to) go a-whoring, whorish.</a:t>
            </a:r>
            <a:r>
              <a:rPr lang="en-US" sz="2000" kern="100" dirty="0">
                <a:latin typeface="Arial Narrow" panose="020B0606020202030204" pitchFamily="34" charset="0"/>
                <a:ea typeface="Calibri" panose="020F0502020204030204" pitchFamily="34" charset="0"/>
                <a:cs typeface="Times New Roman" panose="02020603050405020304" pitchFamily="18" charset="0"/>
              </a:rPr>
              <a:t>”  </a:t>
            </a:r>
            <a:r>
              <a:rPr lang="en-US" sz="2000" b="1" u="sng" dirty="0">
                <a:latin typeface="Arial Narrow" panose="020B0606020202030204" pitchFamily="34" charset="0"/>
              </a:rPr>
              <a:t>Strong’s Hebrew Dictionary Of The O.T. </a:t>
            </a:r>
            <a:r>
              <a:rPr lang="en-US" sz="2000" u="sng" dirty="0">
                <a:latin typeface="Arial Narrow" panose="020B0606020202030204" pitchFamily="34" charset="0"/>
              </a:rPr>
              <a:t>(Heb. No. 02181; p. 35)</a:t>
            </a:r>
            <a:r>
              <a:rPr lang="en-US" sz="2000" dirty="0">
                <a:latin typeface="Arial Narrow" panose="020B0606020202030204" pitchFamily="34" charset="0"/>
              </a:rPr>
              <a:t>, </a:t>
            </a:r>
            <a:endParaRPr lang="en-US" sz="2000" kern="100" dirty="0">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3387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fltVal val="0"/>
                                          </p:val>
                                        </p:tav>
                                        <p:tav tm="100000">
                                          <p:val>
                                            <p:strVal val="#ppt_h"/>
                                          </p:val>
                                        </p:tav>
                                      </p:tavLst>
                                    </p:anim>
                                    <p:animEffect transition="in" filter="fade">
                                      <p:cBhvr>
                                        <p:cTn id="15" dur="500"/>
                                        <p:tgtEl>
                                          <p:spTgt spid="21"/>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2000"/>
                            </p:stCondLst>
                            <p:childTnLst>
                              <p:par>
                                <p:cTn id="34" presetID="53" presetClass="entr" presetSubtype="16"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ppt_w</p:attrName>
                                        </p:attrNameLst>
                                      </p:cBhvr>
                                      <p:tavLst>
                                        <p:tav tm="0">
                                          <p:val>
                                            <p:fltVal val="0"/>
                                          </p:val>
                                        </p:tav>
                                        <p:tav tm="100000">
                                          <p:val>
                                            <p:strVal val="#ppt_w"/>
                                          </p:val>
                                        </p:tav>
                                      </p:tavLst>
                                    </p:anim>
                                    <p:anim calcmode="lin" valueType="num">
                                      <p:cBhvr>
                                        <p:cTn id="37" dur="500" fill="hold"/>
                                        <p:tgtEl>
                                          <p:spTgt spid="9"/>
                                        </p:tgtEl>
                                        <p:attrNameLst>
                                          <p:attrName>ppt_h</p:attrName>
                                        </p:attrNameLst>
                                      </p:cBhvr>
                                      <p:tavLst>
                                        <p:tav tm="0">
                                          <p:val>
                                            <p:fltVal val="0"/>
                                          </p:val>
                                        </p:tav>
                                        <p:tav tm="100000">
                                          <p:val>
                                            <p:strVal val="#ppt_h"/>
                                          </p:val>
                                        </p:tav>
                                      </p:tavLst>
                                    </p:anim>
                                    <p:animEffect transition="in" filter="fade">
                                      <p:cBhvr>
                                        <p:cTn id="38" dur="500"/>
                                        <p:tgtEl>
                                          <p:spTgt spid="9"/>
                                        </p:tgtEl>
                                      </p:cBhvr>
                                    </p:animEffect>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animEffect transition="in" filter="fade">
                                      <p:cBhvr>
                                        <p:cTn id="44" dur="500"/>
                                        <p:tgtEl>
                                          <p:spTgt spid="1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5" grpId="0"/>
      <p:bldP spid="7" grpId="0" animBg="1"/>
      <p:bldP spid="2" grpId="0" animBg="1"/>
      <p:bldP spid="10" grpId="0" animBg="1"/>
      <p:bldP spid="11" grpId="0" animBg="1"/>
      <p:bldP spid="12"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7" name="TextBox 6">
            <a:extLst>
              <a:ext uri="{FF2B5EF4-FFF2-40B4-BE49-F238E27FC236}">
                <a16:creationId xmlns:a16="http://schemas.microsoft.com/office/drawing/2014/main" id="{BB349FAE-5D64-D8FE-DEC7-D75C3EF4699B}"/>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Spiritually</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This Includes </a:t>
            </a: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Unfaithful (Religious) Relationships!</a:t>
            </a:r>
          </a:p>
        </p:txBody>
      </p:sp>
      <p:sp>
        <p:nvSpPr>
          <p:cNvPr id="8" name="TextBox 7">
            <a:extLst>
              <a:ext uri="{FF2B5EF4-FFF2-40B4-BE49-F238E27FC236}">
                <a16:creationId xmlns:a16="http://schemas.microsoft.com/office/drawing/2014/main" id="{2E6AB2B7-A6C8-0C06-9980-774D2029DF45}"/>
              </a:ext>
            </a:extLst>
          </p:cNvPr>
          <p:cNvSpPr txBox="1"/>
          <p:nvPr/>
        </p:nvSpPr>
        <p:spPr>
          <a:xfrm>
            <a:off x="-1710" y="6399094"/>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b="1" dirty="0">
                <a:solidFill>
                  <a:srgbClr val="0A0A0A"/>
                </a:solidFill>
                <a:latin typeface="Arial Narrow" panose="020B0606020202030204" pitchFamily="34" charset="0"/>
              </a:rPr>
              <a:t>Unfaithfulness</a:t>
            </a:r>
            <a:r>
              <a:rPr lang="en-US" sz="2400" dirty="0">
                <a:solidFill>
                  <a:srgbClr val="0A0A0A"/>
                </a:solidFill>
                <a:latin typeface="Arial Narrow" panose="020B0606020202030204" pitchFamily="34" charset="0"/>
              </a:rPr>
              <a:t> </a:t>
            </a:r>
            <a:r>
              <a:rPr lang="en-US" sz="2400" b="1" dirty="0">
                <a:solidFill>
                  <a:srgbClr val="0A0A0A"/>
                </a:solidFill>
                <a:latin typeface="Arial Narrow" panose="020B0606020202030204" pitchFamily="34" charset="0"/>
              </a:rPr>
              <a:t>To God </a:t>
            </a:r>
            <a:r>
              <a:rPr lang="en-US" sz="2400" dirty="0">
                <a:solidFill>
                  <a:srgbClr val="0A0A0A"/>
                </a:solidFill>
                <a:latin typeface="Arial Narrow" panose="020B0606020202030204" pitchFamily="34" charset="0"/>
              </a:rPr>
              <a:t>Is Called </a:t>
            </a:r>
            <a:r>
              <a:rPr lang="en-US" sz="2400" i="1" dirty="0">
                <a:solidFill>
                  <a:srgbClr val="0A0A0A"/>
                </a:solidFill>
                <a:latin typeface="Arial Narrow" panose="020B0606020202030204" pitchFamily="34" charset="0"/>
              </a:rPr>
              <a:t>“Fornication” </a:t>
            </a:r>
            <a:r>
              <a:rPr lang="en-US" sz="2400" dirty="0">
                <a:solidFill>
                  <a:srgbClr val="0A0A0A"/>
                </a:solidFill>
                <a:latin typeface="Arial Narrow" panose="020B0606020202030204" pitchFamily="34" charset="0"/>
              </a:rPr>
              <a:t>Since It’s A Parallel Relationship!</a:t>
            </a:r>
          </a:p>
        </p:txBody>
      </p:sp>
      <p:sp>
        <p:nvSpPr>
          <p:cNvPr id="3" name="TextBox 2">
            <a:extLst>
              <a:ext uri="{FF2B5EF4-FFF2-40B4-BE49-F238E27FC236}">
                <a16:creationId xmlns:a16="http://schemas.microsoft.com/office/drawing/2014/main" id="{120A9B8F-03DF-FFF0-A009-8CECA0997037}"/>
              </a:ext>
            </a:extLst>
          </p:cNvPr>
          <p:cNvSpPr txBox="1"/>
          <p:nvPr/>
        </p:nvSpPr>
        <p:spPr>
          <a:xfrm>
            <a:off x="-2873" y="1413247"/>
            <a:ext cx="9144000" cy="1200329"/>
          </a:xfrm>
          <a:prstGeom prst="rect">
            <a:avLst/>
          </a:prstGeom>
          <a:noFill/>
        </p:spPr>
        <p:txBody>
          <a:bodyPr wrap="square" rtlCol="0">
            <a:spAutoFit/>
          </a:bodyPr>
          <a:lstStyle/>
          <a:p>
            <a:pPr algn="just"/>
            <a:r>
              <a:rPr lang="en-US" sz="2400" b="1" u="sng" dirty="0">
                <a:latin typeface="Arial Narrow" panose="020B0606020202030204" pitchFamily="34" charset="0"/>
              </a:rPr>
              <a:t>Ezk. 16:15</a:t>
            </a:r>
            <a:r>
              <a:rPr lang="en-US" sz="2400" dirty="0">
                <a:latin typeface="Arial Narrow" panose="020B0606020202030204" pitchFamily="34" charset="0"/>
              </a:rPr>
              <a:t>, “But thou didst trust in thine own beauty, and </a:t>
            </a:r>
            <a:r>
              <a:rPr lang="en-US" sz="2400" dirty="0" err="1">
                <a:latin typeface="Arial Narrow" panose="020B0606020202030204" pitchFamily="34" charset="0"/>
              </a:rPr>
              <a:t>playedst</a:t>
            </a:r>
            <a:r>
              <a:rPr lang="en-US" sz="2400" dirty="0">
                <a:latin typeface="Arial Narrow" panose="020B0606020202030204" pitchFamily="34" charset="0"/>
              </a:rPr>
              <a:t> the </a:t>
            </a:r>
            <a:r>
              <a:rPr lang="en-US" sz="2400" b="1" dirty="0">
                <a:latin typeface="Arial Narrow" panose="020B0606020202030204" pitchFamily="34" charset="0"/>
              </a:rPr>
              <a:t>HARLOT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ZANAH</a:t>
            </a:r>
            <a:r>
              <a:rPr lang="en-US" sz="2400" dirty="0">
                <a:latin typeface="Arial Narrow" panose="020B0606020202030204" pitchFamily="34" charset="0"/>
              </a:rPr>
              <a:t>) because of thy renown, and </a:t>
            </a:r>
            <a:r>
              <a:rPr lang="en-US" sz="2400" b="1" dirty="0">
                <a:latin typeface="Arial Narrow" panose="020B0606020202030204" pitchFamily="34" charset="0"/>
              </a:rPr>
              <a:t>POUREDST OUT THY </a:t>
            </a:r>
            <a:r>
              <a:rPr lang="en-US" sz="2400" b="1" dirty="0">
                <a:solidFill>
                  <a:srgbClr val="C00000"/>
                </a:solidFill>
                <a:latin typeface="Arial Narrow" panose="020B0606020202030204" pitchFamily="34" charset="0"/>
              </a:rPr>
              <a:t>FORNICATION</a:t>
            </a:r>
            <a:r>
              <a:rPr lang="en-US" sz="2400" b="1" u="sng" dirty="0">
                <a:solidFill>
                  <a:srgbClr val="C00000"/>
                </a:solidFill>
                <a:latin typeface="Arial Narrow" panose="020B0606020202030204" pitchFamily="34" charset="0"/>
              </a:rPr>
              <a:t>S</a:t>
            </a:r>
            <a:r>
              <a:rPr lang="en-US" sz="2400" b="1" dirty="0">
                <a:latin typeface="Arial Narrow" panose="020B0606020202030204" pitchFamily="34" charset="0"/>
              </a:rPr>
              <a:t>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TAZNUWTH</a:t>
            </a:r>
            <a:r>
              <a:rPr lang="en-US" sz="2400" dirty="0">
                <a:latin typeface="Arial Narrow" panose="020B0606020202030204" pitchFamily="34" charset="0"/>
              </a:rPr>
              <a:t>) </a:t>
            </a:r>
            <a:r>
              <a:rPr lang="en-US" sz="2400" b="1" dirty="0">
                <a:latin typeface="Arial Narrow" panose="020B0606020202030204" pitchFamily="34" charset="0"/>
              </a:rPr>
              <a:t>ON EVERY ONE THAT PASSED BY</a:t>
            </a:r>
            <a:r>
              <a:rPr lang="en-US" sz="2400" dirty="0">
                <a:latin typeface="Arial Narrow" panose="020B0606020202030204" pitchFamily="34" charset="0"/>
              </a:rPr>
              <a:t>; </a:t>
            </a:r>
            <a:r>
              <a:rPr lang="en-US" sz="2400" b="1" dirty="0">
                <a:latin typeface="Arial Narrow" panose="020B0606020202030204" pitchFamily="34" charset="0"/>
              </a:rPr>
              <a:t>HIS IT WAS</a:t>
            </a:r>
            <a:r>
              <a:rPr lang="en-US" sz="2400" dirty="0">
                <a:latin typeface="Arial Narrow" panose="020B0606020202030204" pitchFamily="34" charset="0"/>
              </a:rPr>
              <a:t>.”</a:t>
            </a:r>
            <a:endParaRPr lang="en-US" sz="2400" b="1" u="sng" dirty="0">
              <a:latin typeface="Arial Narrow" panose="020B0606020202030204" pitchFamily="34" charset="0"/>
            </a:endParaRPr>
          </a:p>
        </p:txBody>
      </p:sp>
      <p:sp>
        <p:nvSpPr>
          <p:cNvPr id="5" name="TextBox 4">
            <a:extLst>
              <a:ext uri="{FF2B5EF4-FFF2-40B4-BE49-F238E27FC236}">
                <a16:creationId xmlns:a16="http://schemas.microsoft.com/office/drawing/2014/main" id="{8FB887BB-176D-A3A4-2C13-B67766761882}"/>
              </a:ext>
            </a:extLst>
          </p:cNvPr>
          <p:cNvSpPr txBox="1"/>
          <p:nvPr/>
        </p:nvSpPr>
        <p:spPr>
          <a:xfrm>
            <a:off x="-15404" y="2657484"/>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How Is “TAZNUWTH” (Heb. No. 08457) Illustrated? Found In 19 Verses</a:t>
            </a:r>
          </a:p>
        </p:txBody>
      </p:sp>
      <p:sp>
        <p:nvSpPr>
          <p:cNvPr id="9" name="TextBox 8">
            <a:extLst>
              <a:ext uri="{FF2B5EF4-FFF2-40B4-BE49-F238E27FC236}">
                <a16:creationId xmlns:a16="http://schemas.microsoft.com/office/drawing/2014/main" id="{66B2D8DD-6C39-1FD8-ACB1-C60BD94D4C4D}"/>
              </a:ext>
            </a:extLst>
          </p:cNvPr>
          <p:cNvSpPr txBox="1"/>
          <p:nvPr/>
        </p:nvSpPr>
        <p:spPr>
          <a:xfrm>
            <a:off x="0" y="3750073"/>
            <a:ext cx="9128596" cy="1200329"/>
          </a:xfrm>
          <a:prstGeom prst="rect">
            <a:avLst/>
          </a:prstGeom>
          <a:noFill/>
        </p:spPr>
        <p:txBody>
          <a:bodyPr wrap="square" rtlCol="0">
            <a:spAutoFit/>
          </a:bodyPr>
          <a:lstStyle/>
          <a:p>
            <a:pPr algn="just"/>
            <a:r>
              <a:rPr lang="en-US" sz="2400" b="1" u="sng" dirty="0">
                <a:latin typeface="Arial Narrow" panose="020B0606020202030204" pitchFamily="34" charset="0"/>
              </a:rPr>
              <a:t>Ezk. 16:25</a:t>
            </a:r>
            <a:r>
              <a:rPr lang="en-US" sz="2400" dirty="0">
                <a:latin typeface="Arial Narrow" panose="020B0606020202030204" pitchFamily="34" charset="0"/>
              </a:rPr>
              <a:t>, “Thou hast built thy high place at every head of the way, and hast made thy beauty to be abhorred, and </a:t>
            </a:r>
            <a:r>
              <a:rPr lang="en-US" sz="2400" b="1" dirty="0">
                <a:latin typeface="Arial Narrow" panose="020B0606020202030204" pitchFamily="34" charset="0"/>
              </a:rPr>
              <a:t>Hast OPENED THY FEET TO EVERY ONE THAT PASSED BY</a:t>
            </a:r>
            <a:r>
              <a:rPr lang="en-US" sz="2400" dirty="0">
                <a:latin typeface="Arial Narrow" panose="020B0606020202030204" pitchFamily="34" charset="0"/>
              </a:rPr>
              <a:t>, and </a:t>
            </a:r>
            <a:r>
              <a:rPr lang="en-US" sz="2400" b="1" dirty="0">
                <a:latin typeface="Arial Narrow" panose="020B0606020202030204" pitchFamily="34" charset="0"/>
              </a:rPr>
              <a:t>Multiplied Thy WHOREDOMS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TAZNUWTH</a:t>
            </a:r>
            <a:r>
              <a:rPr lang="en-US" sz="2400" dirty="0">
                <a:latin typeface="Arial Narrow" panose="020B0606020202030204" pitchFamily="34" charset="0"/>
              </a:rPr>
              <a:t>).”</a:t>
            </a:r>
          </a:p>
        </p:txBody>
      </p:sp>
      <p:sp>
        <p:nvSpPr>
          <p:cNvPr id="10" name="TextBox 9">
            <a:extLst>
              <a:ext uri="{FF2B5EF4-FFF2-40B4-BE49-F238E27FC236}">
                <a16:creationId xmlns:a16="http://schemas.microsoft.com/office/drawing/2014/main" id="{745E59BE-8FB3-9BD2-B1F8-095D2E28336A}"/>
              </a:ext>
            </a:extLst>
          </p:cNvPr>
          <p:cNvSpPr txBox="1"/>
          <p:nvPr/>
        </p:nvSpPr>
        <p:spPr>
          <a:xfrm>
            <a:off x="0" y="5054886"/>
            <a:ext cx="9128596" cy="1200329"/>
          </a:xfrm>
          <a:prstGeom prst="rect">
            <a:avLst/>
          </a:prstGeom>
          <a:noFill/>
        </p:spPr>
        <p:txBody>
          <a:bodyPr wrap="square" rtlCol="0">
            <a:spAutoFit/>
          </a:bodyPr>
          <a:lstStyle/>
          <a:p>
            <a:pPr algn="just"/>
            <a:r>
              <a:rPr lang="en-US" sz="2400" b="1" u="sng" dirty="0">
                <a:latin typeface="Arial Narrow" panose="020B0606020202030204" pitchFamily="34" charset="0"/>
              </a:rPr>
              <a:t>Ezk. 16:33</a:t>
            </a:r>
            <a:r>
              <a:rPr lang="en-US" sz="2400" dirty="0">
                <a:latin typeface="Arial Narrow" panose="020B0606020202030204" pitchFamily="34" charset="0"/>
              </a:rPr>
              <a:t>, “</a:t>
            </a:r>
            <a:r>
              <a:rPr lang="en-US" sz="2400" b="1" dirty="0">
                <a:latin typeface="Arial Narrow" panose="020B0606020202030204" pitchFamily="34" charset="0"/>
              </a:rPr>
              <a:t>They Give Gifts To All Whores</a:t>
            </a:r>
            <a:r>
              <a:rPr lang="en-US" sz="2400" dirty="0">
                <a:latin typeface="Arial Narrow" panose="020B0606020202030204" pitchFamily="34" charset="0"/>
              </a:rPr>
              <a:t>: but </a:t>
            </a:r>
            <a:r>
              <a:rPr lang="en-US" sz="2400" b="1" dirty="0">
                <a:latin typeface="Arial Narrow" panose="020B0606020202030204" pitchFamily="34" charset="0"/>
              </a:rPr>
              <a:t>THOU GIVEST THY GIFTS TO ALL THY LOVERS</a:t>
            </a:r>
            <a:r>
              <a:rPr lang="en-US" sz="2400" dirty="0">
                <a:latin typeface="Arial Narrow" panose="020B0606020202030204" pitchFamily="34" charset="0"/>
              </a:rPr>
              <a:t>, and </a:t>
            </a:r>
            <a:r>
              <a:rPr lang="en-US" sz="2400" b="1" dirty="0" err="1">
                <a:latin typeface="Arial Narrow" panose="020B0606020202030204" pitchFamily="34" charset="0"/>
              </a:rPr>
              <a:t>Hirest</a:t>
            </a:r>
            <a:r>
              <a:rPr lang="en-US" sz="2400" b="1" dirty="0">
                <a:latin typeface="Arial Narrow" panose="020B0606020202030204" pitchFamily="34" charset="0"/>
              </a:rPr>
              <a:t> Them</a:t>
            </a:r>
            <a:r>
              <a:rPr lang="en-US" sz="2400" dirty="0">
                <a:latin typeface="Arial Narrow" panose="020B0606020202030204" pitchFamily="34" charset="0"/>
              </a:rPr>
              <a:t>, that </a:t>
            </a:r>
            <a:r>
              <a:rPr lang="en-US" sz="2400" b="1" dirty="0">
                <a:latin typeface="Arial Narrow" panose="020B0606020202030204" pitchFamily="34" charset="0"/>
              </a:rPr>
              <a:t>They May Come Unto Thee ON EVERY SIDE For Thy WHOREDOM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TAZNUWTH</a:t>
            </a:r>
            <a:r>
              <a:rPr lang="en-US" sz="2400" dirty="0">
                <a:latin typeface="Arial Narrow" panose="020B0606020202030204" pitchFamily="34" charset="0"/>
              </a:rPr>
              <a:t>).”  </a:t>
            </a:r>
            <a:r>
              <a:rPr lang="en-US" sz="2400" b="1" u="sng" dirty="0">
                <a:latin typeface="Arial Narrow" panose="020B0606020202030204" pitchFamily="34" charset="0"/>
              </a:rPr>
              <a:t>Cf. v. 37 (v. 48)</a:t>
            </a:r>
          </a:p>
        </p:txBody>
      </p:sp>
      <p:sp>
        <p:nvSpPr>
          <p:cNvPr id="11" name="TextBox 10">
            <a:extLst>
              <a:ext uri="{FF2B5EF4-FFF2-40B4-BE49-F238E27FC236}">
                <a16:creationId xmlns:a16="http://schemas.microsoft.com/office/drawing/2014/main" id="{6744584B-9F27-9BBB-1DAA-8E7C30F1C878}"/>
              </a:ext>
            </a:extLst>
          </p:cNvPr>
          <p:cNvSpPr txBox="1"/>
          <p:nvPr/>
        </p:nvSpPr>
        <p:spPr>
          <a:xfrm>
            <a:off x="-11984" y="3220613"/>
            <a:ext cx="9144000" cy="461665"/>
          </a:xfrm>
          <a:prstGeom prst="rect">
            <a:avLst/>
          </a:prstGeom>
          <a:noFill/>
        </p:spPr>
        <p:txBody>
          <a:bodyPr wrap="square" rtlCol="0">
            <a:spAutoFit/>
          </a:bodyPr>
          <a:lstStyle/>
          <a:p>
            <a:pPr algn="ctr"/>
            <a:r>
              <a:rPr lang="en-US" sz="2400" b="1" dirty="0">
                <a:latin typeface="Arial Narrow" panose="020B0606020202030204" pitchFamily="34" charset="0"/>
              </a:rPr>
              <a:t>The LORD Is Speaking To His Unfaithful Bride (The House Of Israel)</a:t>
            </a:r>
            <a:endParaRPr lang="en-US" sz="2400" b="1" dirty="0">
              <a:solidFill>
                <a:srgbClr val="000000"/>
              </a:solidFill>
              <a:latin typeface="Arial Narrow" panose="020B0606020202030204" pitchFamily="34" charset="0"/>
            </a:endParaRPr>
          </a:p>
        </p:txBody>
      </p:sp>
    </p:spTree>
    <p:extLst>
      <p:ext uri="{BB962C8B-B14F-4D97-AF65-F5344CB8AC3E}">
        <p14:creationId xmlns:p14="http://schemas.microsoft.com/office/powerpoint/2010/main" val="129583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fill="hold"/>
                                        <p:tgtEl>
                                          <p:spTgt spid="8"/>
                                        </p:tgtEl>
                                        <p:attrNameLst>
                                          <p:attrName>ppt_w</p:attrName>
                                        </p:attrNameLst>
                                      </p:cBhvr>
                                      <p:tavLst>
                                        <p:tav tm="0">
                                          <p:val>
                                            <p:fltVal val="0"/>
                                          </p:val>
                                        </p:tav>
                                        <p:tav tm="100000">
                                          <p:val>
                                            <p:strVal val="#ppt_w"/>
                                          </p:val>
                                        </p:tav>
                                      </p:tavLst>
                                    </p:anim>
                                    <p:anim calcmode="lin" valueType="num">
                                      <p:cBhvr>
                                        <p:cTn id="38" dur="500" fill="hold"/>
                                        <p:tgtEl>
                                          <p:spTgt spid="8"/>
                                        </p:tgtEl>
                                        <p:attrNameLst>
                                          <p:attrName>ppt_h</p:attrName>
                                        </p:attrNameLst>
                                      </p:cBhvr>
                                      <p:tavLst>
                                        <p:tav tm="0">
                                          <p:val>
                                            <p:fltVal val="0"/>
                                          </p:val>
                                        </p:tav>
                                        <p:tav tm="100000">
                                          <p:val>
                                            <p:strVal val="#ppt_h"/>
                                          </p:val>
                                        </p:tav>
                                      </p:tavLst>
                                    </p:anim>
                                    <p:animEffect transition="in" filter="fade">
                                      <p:cBhvr>
                                        <p:cTn id="3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p:bldP spid="5" grpId="0" animBg="1"/>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7" name="TextBox 6">
            <a:extLst>
              <a:ext uri="{FF2B5EF4-FFF2-40B4-BE49-F238E27FC236}">
                <a16:creationId xmlns:a16="http://schemas.microsoft.com/office/drawing/2014/main" id="{BB349FAE-5D64-D8FE-DEC7-D75C3EF4699B}"/>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Spiritually</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This Includes </a:t>
            </a: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Unfaithful (Religious) Relationships!</a:t>
            </a:r>
          </a:p>
        </p:txBody>
      </p:sp>
      <p:sp>
        <p:nvSpPr>
          <p:cNvPr id="8" name="TextBox 7">
            <a:extLst>
              <a:ext uri="{FF2B5EF4-FFF2-40B4-BE49-F238E27FC236}">
                <a16:creationId xmlns:a16="http://schemas.microsoft.com/office/drawing/2014/main" id="{2E6AB2B7-A6C8-0C06-9980-774D2029DF45}"/>
              </a:ext>
            </a:extLst>
          </p:cNvPr>
          <p:cNvSpPr txBox="1"/>
          <p:nvPr/>
        </p:nvSpPr>
        <p:spPr>
          <a:xfrm>
            <a:off x="-1710" y="6399094"/>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b="1" dirty="0">
                <a:solidFill>
                  <a:srgbClr val="0A0A0A"/>
                </a:solidFill>
                <a:latin typeface="Arial Narrow" panose="020B0606020202030204" pitchFamily="34" charset="0"/>
              </a:rPr>
              <a:t>Unfaithfulness</a:t>
            </a:r>
            <a:r>
              <a:rPr lang="en-US" sz="2400" dirty="0">
                <a:solidFill>
                  <a:srgbClr val="0A0A0A"/>
                </a:solidFill>
                <a:latin typeface="Arial Narrow" panose="020B0606020202030204" pitchFamily="34" charset="0"/>
              </a:rPr>
              <a:t> </a:t>
            </a:r>
            <a:r>
              <a:rPr lang="en-US" sz="2400" b="1" dirty="0">
                <a:solidFill>
                  <a:srgbClr val="0A0A0A"/>
                </a:solidFill>
                <a:latin typeface="Arial Narrow" panose="020B0606020202030204" pitchFamily="34" charset="0"/>
              </a:rPr>
              <a:t>To God </a:t>
            </a:r>
            <a:r>
              <a:rPr lang="en-US" sz="2400" dirty="0">
                <a:solidFill>
                  <a:srgbClr val="0A0A0A"/>
                </a:solidFill>
                <a:latin typeface="Arial Narrow" panose="020B0606020202030204" pitchFamily="34" charset="0"/>
              </a:rPr>
              <a:t>Is Called </a:t>
            </a:r>
            <a:r>
              <a:rPr lang="en-US" sz="2400" i="1" dirty="0">
                <a:solidFill>
                  <a:srgbClr val="0A0A0A"/>
                </a:solidFill>
                <a:latin typeface="Arial Narrow" panose="020B0606020202030204" pitchFamily="34" charset="0"/>
              </a:rPr>
              <a:t>“Fornication” </a:t>
            </a:r>
            <a:r>
              <a:rPr lang="en-US" sz="2400" dirty="0">
                <a:solidFill>
                  <a:srgbClr val="0A0A0A"/>
                </a:solidFill>
                <a:latin typeface="Arial Narrow" panose="020B0606020202030204" pitchFamily="34" charset="0"/>
              </a:rPr>
              <a:t>Since It’s A Parallel Relationship!</a:t>
            </a:r>
          </a:p>
        </p:txBody>
      </p:sp>
      <p:sp>
        <p:nvSpPr>
          <p:cNvPr id="3" name="TextBox 2">
            <a:extLst>
              <a:ext uri="{FF2B5EF4-FFF2-40B4-BE49-F238E27FC236}">
                <a16:creationId xmlns:a16="http://schemas.microsoft.com/office/drawing/2014/main" id="{120A9B8F-03DF-FFF0-A009-8CECA0997037}"/>
              </a:ext>
            </a:extLst>
          </p:cNvPr>
          <p:cNvSpPr txBox="1"/>
          <p:nvPr/>
        </p:nvSpPr>
        <p:spPr>
          <a:xfrm>
            <a:off x="-2873" y="1413247"/>
            <a:ext cx="9144000" cy="1200329"/>
          </a:xfrm>
          <a:prstGeom prst="rect">
            <a:avLst/>
          </a:prstGeom>
          <a:noFill/>
        </p:spPr>
        <p:txBody>
          <a:bodyPr wrap="square" rtlCol="0">
            <a:spAutoFit/>
          </a:bodyPr>
          <a:lstStyle/>
          <a:p>
            <a:pPr algn="just"/>
            <a:r>
              <a:rPr lang="en-US" sz="2400" b="1" u="sng" dirty="0">
                <a:latin typeface="Arial Narrow" panose="020B0606020202030204" pitchFamily="34" charset="0"/>
              </a:rPr>
              <a:t>Ezk. 16:15</a:t>
            </a:r>
            <a:r>
              <a:rPr lang="en-US" sz="2400" dirty="0">
                <a:latin typeface="Arial Narrow" panose="020B0606020202030204" pitchFamily="34" charset="0"/>
              </a:rPr>
              <a:t>, “But thou didst trust in thine own beauty, and </a:t>
            </a:r>
            <a:r>
              <a:rPr lang="en-US" sz="2400" dirty="0" err="1">
                <a:latin typeface="Arial Narrow" panose="020B0606020202030204" pitchFamily="34" charset="0"/>
              </a:rPr>
              <a:t>playedst</a:t>
            </a:r>
            <a:r>
              <a:rPr lang="en-US" sz="2400" dirty="0">
                <a:latin typeface="Arial Narrow" panose="020B0606020202030204" pitchFamily="34" charset="0"/>
              </a:rPr>
              <a:t> the </a:t>
            </a:r>
            <a:r>
              <a:rPr lang="en-US" sz="2400" b="1" dirty="0">
                <a:latin typeface="Arial Narrow" panose="020B0606020202030204" pitchFamily="34" charset="0"/>
              </a:rPr>
              <a:t>HARLOT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ZANAH</a:t>
            </a:r>
            <a:r>
              <a:rPr lang="en-US" sz="2400" dirty="0">
                <a:latin typeface="Arial Narrow" panose="020B0606020202030204" pitchFamily="34" charset="0"/>
              </a:rPr>
              <a:t>) because of thy renown, and </a:t>
            </a:r>
            <a:r>
              <a:rPr lang="en-US" sz="2400" b="1" dirty="0">
                <a:latin typeface="Arial Narrow" panose="020B0606020202030204" pitchFamily="34" charset="0"/>
              </a:rPr>
              <a:t>POUREDST OUT THY </a:t>
            </a:r>
            <a:r>
              <a:rPr lang="en-US" sz="2400" b="1" dirty="0">
                <a:solidFill>
                  <a:srgbClr val="C00000"/>
                </a:solidFill>
                <a:latin typeface="Arial Narrow" panose="020B0606020202030204" pitchFamily="34" charset="0"/>
              </a:rPr>
              <a:t>FORNICATION</a:t>
            </a:r>
            <a:r>
              <a:rPr lang="en-US" sz="2400" b="1" u="sng" dirty="0">
                <a:solidFill>
                  <a:srgbClr val="C00000"/>
                </a:solidFill>
                <a:latin typeface="Arial Narrow" panose="020B0606020202030204" pitchFamily="34" charset="0"/>
              </a:rPr>
              <a:t>S</a:t>
            </a:r>
            <a:r>
              <a:rPr lang="en-US" sz="2400" b="1" dirty="0">
                <a:latin typeface="Arial Narrow" panose="020B0606020202030204" pitchFamily="34" charset="0"/>
              </a:rPr>
              <a:t>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TAZNUWTH</a:t>
            </a:r>
            <a:r>
              <a:rPr lang="en-US" sz="2400" dirty="0">
                <a:latin typeface="Arial Narrow" panose="020B0606020202030204" pitchFamily="34" charset="0"/>
              </a:rPr>
              <a:t>) </a:t>
            </a:r>
            <a:r>
              <a:rPr lang="en-US" sz="2400" b="1" dirty="0">
                <a:latin typeface="Arial Narrow" panose="020B0606020202030204" pitchFamily="34" charset="0"/>
              </a:rPr>
              <a:t>ON EVERY ONE THAT PASSED BY</a:t>
            </a:r>
            <a:r>
              <a:rPr lang="en-US" sz="2400" dirty="0">
                <a:latin typeface="Arial Narrow" panose="020B0606020202030204" pitchFamily="34" charset="0"/>
              </a:rPr>
              <a:t>; </a:t>
            </a:r>
            <a:r>
              <a:rPr lang="en-US" sz="2400" b="1" dirty="0">
                <a:latin typeface="Arial Narrow" panose="020B0606020202030204" pitchFamily="34" charset="0"/>
              </a:rPr>
              <a:t>HIS IT WAS</a:t>
            </a:r>
            <a:r>
              <a:rPr lang="en-US" sz="2400" dirty="0">
                <a:latin typeface="Arial Narrow" panose="020B0606020202030204" pitchFamily="34" charset="0"/>
              </a:rPr>
              <a:t>.”</a:t>
            </a:r>
            <a:endParaRPr lang="en-US" sz="2400" b="1" u="sng" dirty="0">
              <a:latin typeface="Arial Narrow" panose="020B0606020202030204" pitchFamily="34" charset="0"/>
            </a:endParaRPr>
          </a:p>
        </p:txBody>
      </p:sp>
      <p:sp>
        <p:nvSpPr>
          <p:cNvPr id="5" name="TextBox 4">
            <a:extLst>
              <a:ext uri="{FF2B5EF4-FFF2-40B4-BE49-F238E27FC236}">
                <a16:creationId xmlns:a16="http://schemas.microsoft.com/office/drawing/2014/main" id="{8FB887BB-176D-A3A4-2C13-B67766761882}"/>
              </a:ext>
            </a:extLst>
          </p:cNvPr>
          <p:cNvSpPr txBox="1"/>
          <p:nvPr/>
        </p:nvSpPr>
        <p:spPr>
          <a:xfrm>
            <a:off x="-15404" y="2657484"/>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How Is “TAZNUWTH” (Heb. No. 08457) Illustrated? Found In 19 Verses</a:t>
            </a:r>
          </a:p>
        </p:txBody>
      </p:sp>
      <p:sp>
        <p:nvSpPr>
          <p:cNvPr id="9" name="TextBox 8">
            <a:extLst>
              <a:ext uri="{FF2B5EF4-FFF2-40B4-BE49-F238E27FC236}">
                <a16:creationId xmlns:a16="http://schemas.microsoft.com/office/drawing/2014/main" id="{66B2D8DD-6C39-1FD8-ACB1-C60BD94D4C4D}"/>
              </a:ext>
            </a:extLst>
          </p:cNvPr>
          <p:cNvSpPr txBox="1"/>
          <p:nvPr/>
        </p:nvSpPr>
        <p:spPr>
          <a:xfrm>
            <a:off x="0" y="3750073"/>
            <a:ext cx="9128596" cy="1200329"/>
          </a:xfrm>
          <a:prstGeom prst="rect">
            <a:avLst/>
          </a:prstGeom>
          <a:noFill/>
        </p:spPr>
        <p:txBody>
          <a:bodyPr wrap="square" rtlCol="0">
            <a:spAutoFit/>
          </a:bodyPr>
          <a:lstStyle/>
          <a:p>
            <a:pPr algn="just"/>
            <a:r>
              <a:rPr lang="en-US" sz="2400" b="1" u="sng" dirty="0">
                <a:latin typeface="Arial Narrow" panose="020B0606020202030204" pitchFamily="34" charset="0"/>
              </a:rPr>
              <a:t>Ezk. 16:25</a:t>
            </a:r>
            <a:r>
              <a:rPr lang="en-US" sz="2400" dirty="0">
                <a:latin typeface="Arial Narrow" panose="020B0606020202030204" pitchFamily="34" charset="0"/>
              </a:rPr>
              <a:t>, “Thou hast built thy high place at every head of the way, and hast made thy beauty to be abhorred, and </a:t>
            </a:r>
            <a:r>
              <a:rPr lang="en-US" sz="2400" b="1" dirty="0">
                <a:latin typeface="Arial Narrow" panose="020B0606020202030204" pitchFamily="34" charset="0"/>
              </a:rPr>
              <a:t>Hast OPENED THY FEET TO EVERY ONE THAT PASSED BY</a:t>
            </a:r>
            <a:r>
              <a:rPr lang="en-US" sz="2400" dirty="0">
                <a:latin typeface="Arial Narrow" panose="020B0606020202030204" pitchFamily="34" charset="0"/>
              </a:rPr>
              <a:t>, and </a:t>
            </a:r>
            <a:r>
              <a:rPr lang="en-US" sz="2400" b="1" dirty="0">
                <a:latin typeface="Arial Narrow" panose="020B0606020202030204" pitchFamily="34" charset="0"/>
              </a:rPr>
              <a:t>Multiplied Thy WHOREDOMS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TAZNUWTH</a:t>
            </a:r>
            <a:r>
              <a:rPr lang="en-US" sz="2400" dirty="0">
                <a:latin typeface="Arial Narrow" panose="020B0606020202030204" pitchFamily="34" charset="0"/>
              </a:rPr>
              <a:t>).”</a:t>
            </a:r>
          </a:p>
        </p:txBody>
      </p:sp>
      <p:sp>
        <p:nvSpPr>
          <p:cNvPr id="10" name="TextBox 9">
            <a:extLst>
              <a:ext uri="{FF2B5EF4-FFF2-40B4-BE49-F238E27FC236}">
                <a16:creationId xmlns:a16="http://schemas.microsoft.com/office/drawing/2014/main" id="{745E59BE-8FB3-9BD2-B1F8-095D2E28336A}"/>
              </a:ext>
            </a:extLst>
          </p:cNvPr>
          <p:cNvSpPr txBox="1"/>
          <p:nvPr/>
        </p:nvSpPr>
        <p:spPr>
          <a:xfrm>
            <a:off x="0" y="5054886"/>
            <a:ext cx="9128596" cy="1200329"/>
          </a:xfrm>
          <a:prstGeom prst="rect">
            <a:avLst/>
          </a:prstGeom>
          <a:noFill/>
        </p:spPr>
        <p:txBody>
          <a:bodyPr wrap="square" rtlCol="0">
            <a:spAutoFit/>
          </a:bodyPr>
          <a:lstStyle/>
          <a:p>
            <a:pPr algn="just"/>
            <a:r>
              <a:rPr lang="en-US" sz="2400" b="1" u="sng" dirty="0">
                <a:latin typeface="Arial Narrow" panose="020B0606020202030204" pitchFamily="34" charset="0"/>
              </a:rPr>
              <a:t>Ezk. 16:33</a:t>
            </a:r>
            <a:r>
              <a:rPr lang="en-US" sz="2400" dirty="0">
                <a:latin typeface="Arial Narrow" panose="020B0606020202030204" pitchFamily="34" charset="0"/>
              </a:rPr>
              <a:t>, “</a:t>
            </a:r>
            <a:r>
              <a:rPr lang="en-US" sz="2400" b="1" dirty="0">
                <a:latin typeface="Arial Narrow" panose="020B0606020202030204" pitchFamily="34" charset="0"/>
              </a:rPr>
              <a:t>They Give Gifts To All Whores</a:t>
            </a:r>
            <a:r>
              <a:rPr lang="en-US" sz="2400" dirty="0">
                <a:latin typeface="Arial Narrow" panose="020B0606020202030204" pitchFamily="34" charset="0"/>
              </a:rPr>
              <a:t>: but </a:t>
            </a:r>
            <a:r>
              <a:rPr lang="en-US" sz="2400" b="1" dirty="0">
                <a:latin typeface="Arial Narrow" panose="020B0606020202030204" pitchFamily="34" charset="0"/>
              </a:rPr>
              <a:t>THOU GIVEST THY GIFTS TO ALL THY LOVERS</a:t>
            </a:r>
            <a:r>
              <a:rPr lang="en-US" sz="2400" dirty="0">
                <a:latin typeface="Arial Narrow" panose="020B0606020202030204" pitchFamily="34" charset="0"/>
              </a:rPr>
              <a:t>, and </a:t>
            </a:r>
            <a:r>
              <a:rPr lang="en-US" sz="2400" b="1" dirty="0" err="1">
                <a:latin typeface="Arial Narrow" panose="020B0606020202030204" pitchFamily="34" charset="0"/>
              </a:rPr>
              <a:t>Hirest</a:t>
            </a:r>
            <a:r>
              <a:rPr lang="en-US" sz="2400" b="1" dirty="0">
                <a:latin typeface="Arial Narrow" panose="020B0606020202030204" pitchFamily="34" charset="0"/>
              </a:rPr>
              <a:t> Them</a:t>
            </a:r>
            <a:r>
              <a:rPr lang="en-US" sz="2400" dirty="0">
                <a:latin typeface="Arial Narrow" panose="020B0606020202030204" pitchFamily="34" charset="0"/>
              </a:rPr>
              <a:t>, that </a:t>
            </a:r>
            <a:r>
              <a:rPr lang="en-US" sz="2400" b="1" dirty="0">
                <a:latin typeface="Arial Narrow" panose="020B0606020202030204" pitchFamily="34" charset="0"/>
              </a:rPr>
              <a:t>They May Come Unto Thee ON EVERY SIDE For Thy WHOREDOM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TAZNUWTH</a:t>
            </a:r>
            <a:r>
              <a:rPr lang="en-US" sz="2400" dirty="0">
                <a:latin typeface="Arial Narrow" panose="020B0606020202030204" pitchFamily="34" charset="0"/>
              </a:rPr>
              <a:t>).”  </a:t>
            </a:r>
            <a:r>
              <a:rPr lang="en-US" sz="2400" b="1" u="sng" dirty="0">
                <a:latin typeface="Arial Narrow" panose="020B0606020202030204" pitchFamily="34" charset="0"/>
              </a:rPr>
              <a:t>Cf. v. 37 (v. 48)</a:t>
            </a:r>
          </a:p>
        </p:txBody>
      </p:sp>
      <p:sp>
        <p:nvSpPr>
          <p:cNvPr id="11" name="TextBox 10">
            <a:extLst>
              <a:ext uri="{FF2B5EF4-FFF2-40B4-BE49-F238E27FC236}">
                <a16:creationId xmlns:a16="http://schemas.microsoft.com/office/drawing/2014/main" id="{6744584B-9F27-9BBB-1DAA-8E7C30F1C878}"/>
              </a:ext>
            </a:extLst>
          </p:cNvPr>
          <p:cNvSpPr txBox="1"/>
          <p:nvPr/>
        </p:nvSpPr>
        <p:spPr>
          <a:xfrm>
            <a:off x="-11984" y="3220613"/>
            <a:ext cx="9144000" cy="461665"/>
          </a:xfrm>
          <a:prstGeom prst="rect">
            <a:avLst/>
          </a:prstGeom>
          <a:noFill/>
        </p:spPr>
        <p:txBody>
          <a:bodyPr wrap="square" rtlCol="0">
            <a:spAutoFit/>
          </a:bodyPr>
          <a:lstStyle/>
          <a:p>
            <a:pPr algn="ctr"/>
            <a:r>
              <a:rPr lang="en-US" sz="2400" b="1" dirty="0">
                <a:latin typeface="Arial Narrow" panose="020B0606020202030204" pitchFamily="34" charset="0"/>
              </a:rPr>
              <a:t>The LORD Is Speaking To His Unfaithful Bride (The House Of Israel)</a:t>
            </a:r>
            <a:endParaRPr lang="en-US" sz="2400" b="1" dirty="0">
              <a:solidFill>
                <a:srgbClr val="000000"/>
              </a:solidFill>
              <a:latin typeface="Arial Narrow" panose="020B0606020202030204" pitchFamily="34" charset="0"/>
            </a:endParaRPr>
          </a:p>
        </p:txBody>
      </p:sp>
      <p:sp>
        <p:nvSpPr>
          <p:cNvPr id="2" name="Speech Bubble: Rectangle 1">
            <a:extLst>
              <a:ext uri="{FF2B5EF4-FFF2-40B4-BE49-F238E27FC236}">
                <a16:creationId xmlns:a16="http://schemas.microsoft.com/office/drawing/2014/main" id="{8B3B0C58-CAB4-125D-093A-86AE27F39222}"/>
              </a:ext>
            </a:extLst>
          </p:cNvPr>
          <p:cNvSpPr/>
          <p:nvPr/>
        </p:nvSpPr>
        <p:spPr>
          <a:xfrm>
            <a:off x="27402" y="3791163"/>
            <a:ext cx="9073792" cy="2464050"/>
          </a:xfrm>
          <a:prstGeom prst="wedgeRectCallout">
            <a:avLst>
              <a:gd name="adj1" fmla="val 29611"/>
              <a:gd name="adj2" fmla="val 58191"/>
            </a:avLst>
          </a:prstGeom>
          <a:solidFill>
            <a:schemeClr val="tx1"/>
          </a:solidFill>
          <a:effectLst>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sz="2400" b="1" u="sng" dirty="0">
                <a:latin typeface="Arial Narrow" panose="020B0606020202030204" pitchFamily="34" charset="0"/>
              </a:rPr>
              <a:t>Jer. 3:8</a:t>
            </a:r>
            <a:r>
              <a:rPr lang="en-US" sz="2400" dirty="0">
                <a:latin typeface="Arial Narrow" panose="020B0606020202030204" pitchFamily="34" charset="0"/>
              </a:rPr>
              <a:t>, “And I saw, when </a:t>
            </a:r>
            <a:r>
              <a:rPr lang="en-US" sz="2400" b="1" dirty="0">
                <a:latin typeface="Arial Narrow" panose="020B0606020202030204" pitchFamily="34" charset="0"/>
              </a:rPr>
              <a:t>FOR </a:t>
            </a:r>
            <a:r>
              <a:rPr lang="en-US" sz="2400" b="1" u="sng" dirty="0">
                <a:latin typeface="Arial Narrow" panose="020B0606020202030204" pitchFamily="34" charset="0"/>
              </a:rPr>
              <a:t>ALL</a:t>
            </a:r>
            <a:r>
              <a:rPr lang="en-US" sz="2400" b="1" dirty="0">
                <a:latin typeface="Arial Narrow" panose="020B0606020202030204" pitchFamily="34" charset="0"/>
              </a:rPr>
              <a:t> THE CAUSES</a:t>
            </a:r>
            <a:r>
              <a:rPr lang="en-US" sz="2400" dirty="0">
                <a:latin typeface="Arial Narrow" panose="020B0606020202030204" pitchFamily="34" charset="0"/>
              </a:rPr>
              <a:t> whereby </a:t>
            </a:r>
            <a:r>
              <a:rPr lang="en-US" sz="2400" b="1" dirty="0">
                <a:latin typeface="Arial Narrow" panose="020B0606020202030204" pitchFamily="34" charset="0"/>
              </a:rPr>
              <a:t>BACKSLIDING ISRAEL COMMITTED ADULTERY I HAD PUT HER AWAY</a:t>
            </a:r>
            <a:r>
              <a:rPr lang="en-US" sz="2400" dirty="0">
                <a:latin typeface="Arial Narrow" panose="020B0606020202030204" pitchFamily="34" charset="0"/>
              </a:rPr>
              <a:t>, and </a:t>
            </a:r>
            <a:r>
              <a:rPr lang="en-US" sz="2400" b="1" dirty="0">
                <a:latin typeface="Arial Narrow" panose="020B0606020202030204" pitchFamily="34" charset="0"/>
              </a:rPr>
              <a:t>GIVEN HER A BILL OF DIVORCE</a:t>
            </a:r>
            <a:r>
              <a:rPr lang="en-US" sz="2400" dirty="0">
                <a:latin typeface="Arial Narrow" panose="020B0606020202030204" pitchFamily="34" charset="0"/>
              </a:rPr>
              <a:t>; yet her treacherous </a:t>
            </a:r>
            <a:r>
              <a:rPr lang="en-US" sz="2400" b="1" dirty="0">
                <a:latin typeface="Arial Narrow" panose="020B0606020202030204" pitchFamily="34" charset="0"/>
              </a:rPr>
              <a:t>SISTER JUDAH </a:t>
            </a:r>
            <a:r>
              <a:rPr lang="en-US" sz="2400" dirty="0">
                <a:latin typeface="Arial Narrow" panose="020B0606020202030204" pitchFamily="34" charset="0"/>
              </a:rPr>
              <a:t>feared not, but went and </a:t>
            </a:r>
            <a:r>
              <a:rPr lang="en-US" sz="2400" b="1" dirty="0">
                <a:latin typeface="Arial Narrow" panose="020B0606020202030204" pitchFamily="34" charset="0"/>
              </a:rPr>
              <a:t>PLAYED THE HARLOT </a:t>
            </a:r>
            <a:r>
              <a:rPr lang="en-US" sz="2400" dirty="0">
                <a:latin typeface="Arial Narrow" panose="020B0606020202030204" pitchFamily="34" charset="0"/>
              </a:rPr>
              <a:t>[</a:t>
            </a:r>
            <a:r>
              <a:rPr lang="en-US" sz="2400" b="1" dirty="0">
                <a:solidFill>
                  <a:srgbClr val="C00000"/>
                </a:solidFill>
                <a:latin typeface="Arial Narrow" panose="020B0606020202030204" pitchFamily="34" charset="0"/>
              </a:rPr>
              <a:t>ZANAH</a:t>
            </a:r>
            <a:r>
              <a:rPr lang="en-US" sz="2400" dirty="0">
                <a:solidFill>
                  <a:srgbClr val="C00000"/>
                </a:solidFill>
                <a:latin typeface="Arial Narrow" panose="020B0606020202030204" pitchFamily="34" charset="0"/>
              </a:rPr>
              <a:t> </a:t>
            </a:r>
            <a:r>
              <a:rPr lang="en-US" sz="2400" dirty="0">
                <a:solidFill>
                  <a:schemeClr val="bg1"/>
                </a:solidFill>
                <a:latin typeface="Arial Narrow" panose="020B0606020202030204" pitchFamily="34" charset="0"/>
              </a:rPr>
              <a:t>(</a:t>
            </a:r>
            <a:r>
              <a:rPr lang="en-US" sz="2400" i="1" dirty="0" err="1">
                <a:latin typeface="Arial Narrow" panose="020B0606020202030204" pitchFamily="34" charset="0"/>
              </a:rPr>
              <a:t>Porneia</a:t>
            </a:r>
            <a:r>
              <a:rPr lang="en-US" sz="2400" i="1" dirty="0">
                <a:latin typeface="Arial Narrow" panose="020B0606020202030204" pitchFamily="34" charset="0"/>
              </a:rPr>
              <a:t> – </a:t>
            </a:r>
            <a:r>
              <a:rPr lang="en-US" sz="2400" dirty="0">
                <a:latin typeface="Arial Narrow" panose="020B0606020202030204" pitchFamily="34" charset="0"/>
              </a:rPr>
              <a:t>Septuagint)] also.”  </a:t>
            </a:r>
            <a:r>
              <a:rPr lang="en-US" sz="2400" b="1" u="sng" dirty="0">
                <a:latin typeface="Arial Narrow" panose="020B0606020202030204" pitchFamily="34" charset="0"/>
              </a:rPr>
              <a:t>Cf. v. 1</a:t>
            </a:r>
          </a:p>
          <a:p>
            <a:pPr algn="just"/>
            <a:endParaRPr lang="en-US" sz="1200" dirty="0">
              <a:latin typeface="Arial Narrow" panose="020B0606020202030204" pitchFamily="34" charset="0"/>
            </a:endParaRPr>
          </a:p>
          <a:p>
            <a:pPr algn="ctr"/>
            <a:r>
              <a:rPr lang="en-US" sz="2400" b="1" u="sng" dirty="0">
                <a:latin typeface="Arial Narrow" panose="020B0606020202030204" pitchFamily="34" charset="0"/>
              </a:rPr>
              <a:t>Cp. W. Isa. 59:1-2 (Mt. 19:6</a:t>
            </a:r>
            <a:r>
              <a:rPr lang="en-US" sz="2400" u="sng" dirty="0">
                <a:latin typeface="Arial Narrow" panose="020B0606020202030204" pitchFamily="34" charset="0"/>
              </a:rPr>
              <a:t>,</a:t>
            </a:r>
            <a:r>
              <a:rPr lang="en-US" sz="2400" b="1" u="sng" dirty="0">
                <a:latin typeface="Arial Narrow" panose="020B0606020202030204" pitchFamily="34" charset="0"/>
              </a:rPr>
              <a:t> 9)</a:t>
            </a:r>
          </a:p>
        </p:txBody>
      </p:sp>
    </p:spTree>
    <p:extLst>
      <p:ext uri="{BB962C8B-B14F-4D97-AF65-F5344CB8AC3E}">
        <p14:creationId xmlns:p14="http://schemas.microsoft.com/office/powerpoint/2010/main" val="312740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DC20581-A056-9459-27E2-AE0101758D7C}"/>
              </a:ext>
            </a:extLst>
          </p:cNvPr>
          <p:cNvSpPr txBox="1"/>
          <p:nvPr/>
        </p:nvSpPr>
        <p:spPr>
          <a:xfrm>
            <a:off x="-2873" y="448612"/>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Physical Fornication Is An Unlawful One Flesh Relationship</a:t>
            </a:r>
          </a:p>
        </p:txBody>
      </p:sp>
      <p:sp>
        <p:nvSpPr>
          <p:cNvPr id="19" name="TextBox 18">
            <a:extLst>
              <a:ext uri="{FF2B5EF4-FFF2-40B4-BE49-F238E27FC236}">
                <a16:creationId xmlns:a16="http://schemas.microsoft.com/office/drawing/2014/main" id="{E88F3CFC-CD58-3532-79A9-A6B70C01F706}"/>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Fornication Is, Versus What It’s Not</a:t>
            </a:r>
          </a:p>
        </p:txBody>
      </p:sp>
      <p:sp>
        <p:nvSpPr>
          <p:cNvPr id="24" name="TextBox 23">
            <a:extLst>
              <a:ext uri="{FF2B5EF4-FFF2-40B4-BE49-F238E27FC236}">
                <a16:creationId xmlns:a16="http://schemas.microsoft.com/office/drawing/2014/main" id="{4BE5395D-ACB7-511E-253D-AEC49F801529}"/>
              </a:ext>
            </a:extLst>
          </p:cNvPr>
          <p:cNvSpPr txBox="1"/>
          <p:nvPr/>
        </p:nvSpPr>
        <p:spPr>
          <a:xfrm>
            <a:off x="-15404" y="4784222"/>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300" i="1"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“Forsaking ALL OTHERS As Long As We Both Shall Live”  </a:t>
            </a:r>
            <a:r>
              <a:rPr lang="en-US" sz="2400" u="sng" dirty="0">
                <a:solidFill>
                  <a:schemeClr val="bg1">
                    <a:lumMod val="95000"/>
                  </a:schemeClr>
                </a:solidFill>
                <a:effectLst>
                  <a:outerShdw blurRad="38100" dist="38100" dir="2700000" algn="tl">
                    <a:srgbClr val="000000">
                      <a:alpha val="43137"/>
                    </a:srgbClr>
                  </a:outerShdw>
                </a:effectLst>
                <a:latin typeface="Arial Narrow" panose="020B0606020202030204" pitchFamily="34" charset="0"/>
              </a:rPr>
              <a:t>Cf. Lk. 14:33 (Jas. 4:4)</a:t>
            </a:r>
          </a:p>
        </p:txBody>
      </p:sp>
      <p:sp>
        <p:nvSpPr>
          <p:cNvPr id="4" name="TextBox 3">
            <a:extLst>
              <a:ext uri="{FF2B5EF4-FFF2-40B4-BE49-F238E27FC236}">
                <a16:creationId xmlns:a16="http://schemas.microsoft.com/office/drawing/2014/main" id="{939C5006-CE03-0D28-64F8-2F3F70904613}"/>
              </a:ext>
            </a:extLst>
          </p:cNvPr>
          <p:cNvSpPr txBox="1"/>
          <p:nvPr/>
        </p:nvSpPr>
        <p:spPr>
          <a:xfrm>
            <a:off x="0" y="1520580"/>
            <a:ext cx="9144000" cy="461665"/>
          </a:xfrm>
          <a:prstGeom prst="rect">
            <a:avLst/>
          </a:prstGeom>
          <a:noFill/>
        </p:spPr>
        <p:txBody>
          <a:bodyPr wrap="square" rtlCol="0">
            <a:spAutoFit/>
          </a:bodyPr>
          <a:lstStyle/>
          <a:p>
            <a:pPr algn="ctr"/>
            <a:r>
              <a:rPr lang="en-US" sz="2400" dirty="0">
                <a:solidFill>
                  <a:srgbClr val="0A0A0A"/>
                </a:solidFill>
                <a:latin typeface="Arial Narrow" panose="020B0606020202030204" pitchFamily="34" charset="0"/>
              </a:rPr>
              <a:t>Judah Was To Be </a:t>
            </a:r>
            <a:r>
              <a:rPr lang="en-US" sz="2400" i="1" dirty="0">
                <a:solidFill>
                  <a:srgbClr val="0A0A0A"/>
                </a:solidFill>
                <a:latin typeface="Arial Narrow" panose="020B0606020202030204" pitchFamily="34" charset="0"/>
              </a:rPr>
              <a:t>Married</a:t>
            </a:r>
            <a:r>
              <a:rPr lang="en-US" sz="2400" dirty="0">
                <a:solidFill>
                  <a:srgbClr val="0A0A0A"/>
                </a:solidFill>
                <a:latin typeface="Arial Narrow" panose="020B0606020202030204" pitchFamily="34" charset="0"/>
              </a:rPr>
              <a:t> (Joined) To God But Had </a:t>
            </a:r>
            <a:r>
              <a:rPr lang="en-US" sz="2400" i="1" dirty="0">
                <a:solidFill>
                  <a:srgbClr val="0A0A0A"/>
                </a:solidFill>
                <a:latin typeface="Arial Narrow" panose="020B0606020202030204" pitchFamily="34" charset="0"/>
              </a:rPr>
              <a:t>“Many Lovers” </a:t>
            </a:r>
            <a:r>
              <a:rPr lang="en-US" sz="2400" dirty="0">
                <a:solidFill>
                  <a:srgbClr val="0A0A0A"/>
                </a:solidFill>
                <a:latin typeface="Arial Narrow" panose="020B0606020202030204" pitchFamily="34" charset="0"/>
              </a:rPr>
              <a:t>(Jer. 3:1)!</a:t>
            </a:r>
          </a:p>
        </p:txBody>
      </p:sp>
      <p:sp>
        <p:nvSpPr>
          <p:cNvPr id="7" name="TextBox 6">
            <a:extLst>
              <a:ext uri="{FF2B5EF4-FFF2-40B4-BE49-F238E27FC236}">
                <a16:creationId xmlns:a16="http://schemas.microsoft.com/office/drawing/2014/main" id="{BB349FAE-5D64-D8FE-DEC7-D75C3EF4699B}"/>
              </a:ext>
            </a:extLst>
          </p:cNvPr>
          <p:cNvSpPr txBox="1"/>
          <p:nvPr/>
        </p:nvSpPr>
        <p:spPr>
          <a:xfrm>
            <a:off x="0" y="949681"/>
            <a:ext cx="9144000" cy="461665"/>
          </a:xfrm>
          <a:prstGeom prst="rect">
            <a:avLst/>
          </a:prstGeom>
          <a:solidFill>
            <a:schemeClr val="tx1">
              <a:lumMod val="50000"/>
              <a:lumOff val="50000"/>
            </a:schemeClr>
          </a:solidFill>
          <a:effectLst>
            <a:softEdge rad="63500"/>
          </a:effectLst>
        </p:spPr>
        <p:txBody>
          <a:bodyPr wrap="square" rtlCol="0">
            <a:spAutoFit/>
          </a:bodyPr>
          <a:lstStyle/>
          <a:p>
            <a:pPr algn="ct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Spiritually</a:t>
            </a:r>
            <a:r>
              <a:rPr lang="en-US" sz="2400" dirty="0">
                <a:solidFill>
                  <a:schemeClr val="bg1"/>
                </a:solidFill>
                <a:effectLst>
                  <a:outerShdw blurRad="38100" dist="38100" dir="2700000" algn="tl">
                    <a:srgbClr val="000000">
                      <a:alpha val="43137"/>
                    </a:srgbClr>
                  </a:outerShdw>
                </a:effectLst>
                <a:latin typeface="Arial Narrow" panose="020B0606020202030204" pitchFamily="34" charset="0"/>
              </a:rPr>
              <a:t>,</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This Includes </a:t>
            </a:r>
            <a:r>
              <a:rPr lang="en-US" sz="2400" b="1" u="sng" dirty="0">
                <a:solidFill>
                  <a:schemeClr val="bg1"/>
                </a:solidFill>
                <a:effectLst>
                  <a:outerShdw blurRad="38100" dist="38100" dir="2700000" algn="tl">
                    <a:srgbClr val="000000">
                      <a:alpha val="43137"/>
                    </a:srgbClr>
                  </a:outerShdw>
                </a:effectLst>
                <a:latin typeface="Arial Narrow" panose="020B0606020202030204" pitchFamily="34" charset="0"/>
              </a:rPr>
              <a:t>ALL</a:t>
            </a:r>
            <a:r>
              <a:rPr lang="en-US" sz="2400" b="1" dirty="0">
                <a:solidFill>
                  <a:schemeClr val="bg1"/>
                </a:solidFill>
                <a:effectLst>
                  <a:outerShdw blurRad="38100" dist="38100" dir="2700000" algn="tl">
                    <a:srgbClr val="000000">
                      <a:alpha val="43137"/>
                    </a:srgbClr>
                  </a:outerShdw>
                </a:effectLst>
                <a:latin typeface="Arial Narrow" panose="020B0606020202030204" pitchFamily="34" charset="0"/>
              </a:rPr>
              <a:t> Unfaithful (Religious) Relationships!</a:t>
            </a:r>
          </a:p>
        </p:txBody>
      </p:sp>
      <p:sp>
        <p:nvSpPr>
          <p:cNvPr id="8" name="TextBox 7">
            <a:extLst>
              <a:ext uri="{FF2B5EF4-FFF2-40B4-BE49-F238E27FC236}">
                <a16:creationId xmlns:a16="http://schemas.microsoft.com/office/drawing/2014/main" id="{2E6AB2B7-A6C8-0C06-9980-774D2029DF45}"/>
              </a:ext>
            </a:extLst>
          </p:cNvPr>
          <p:cNvSpPr txBox="1"/>
          <p:nvPr/>
        </p:nvSpPr>
        <p:spPr>
          <a:xfrm>
            <a:off x="-1710" y="6388820"/>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b="1" dirty="0">
                <a:solidFill>
                  <a:srgbClr val="0A0A0A"/>
                </a:solidFill>
                <a:latin typeface="Arial Narrow" panose="020B0606020202030204" pitchFamily="34" charset="0"/>
              </a:rPr>
              <a:t>Unfaithfulness</a:t>
            </a:r>
            <a:r>
              <a:rPr lang="en-US" sz="2400" dirty="0">
                <a:solidFill>
                  <a:srgbClr val="0A0A0A"/>
                </a:solidFill>
                <a:latin typeface="Arial Narrow" panose="020B0606020202030204" pitchFamily="34" charset="0"/>
              </a:rPr>
              <a:t> </a:t>
            </a:r>
            <a:r>
              <a:rPr lang="en-US" sz="2400" b="1" dirty="0">
                <a:solidFill>
                  <a:srgbClr val="0A0A0A"/>
                </a:solidFill>
                <a:latin typeface="Arial Narrow" panose="020B0606020202030204" pitchFamily="34" charset="0"/>
              </a:rPr>
              <a:t>To God </a:t>
            </a:r>
            <a:r>
              <a:rPr lang="en-US" sz="2400" dirty="0">
                <a:solidFill>
                  <a:srgbClr val="0A0A0A"/>
                </a:solidFill>
                <a:latin typeface="Arial Narrow" panose="020B0606020202030204" pitchFamily="34" charset="0"/>
              </a:rPr>
              <a:t>Is Called </a:t>
            </a:r>
            <a:r>
              <a:rPr lang="en-US" sz="2400" i="1" dirty="0">
                <a:solidFill>
                  <a:srgbClr val="0A0A0A"/>
                </a:solidFill>
                <a:latin typeface="Arial Narrow" panose="020B0606020202030204" pitchFamily="34" charset="0"/>
              </a:rPr>
              <a:t>“Fornication” </a:t>
            </a:r>
            <a:r>
              <a:rPr lang="en-US" sz="2400" dirty="0">
                <a:solidFill>
                  <a:srgbClr val="0A0A0A"/>
                </a:solidFill>
                <a:latin typeface="Arial Narrow" panose="020B0606020202030204" pitchFamily="34" charset="0"/>
              </a:rPr>
              <a:t>Since It’s A Parallel Relationship!</a:t>
            </a:r>
          </a:p>
        </p:txBody>
      </p:sp>
      <p:sp>
        <p:nvSpPr>
          <p:cNvPr id="9" name="TextBox 8">
            <a:extLst>
              <a:ext uri="{FF2B5EF4-FFF2-40B4-BE49-F238E27FC236}">
                <a16:creationId xmlns:a16="http://schemas.microsoft.com/office/drawing/2014/main" id="{26A6E1AB-27DF-7395-62F8-8CE658C07B83}"/>
              </a:ext>
            </a:extLst>
          </p:cNvPr>
          <p:cNvSpPr txBox="1"/>
          <p:nvPr/>
        </p:nvSpPr>
        <p:spPr>
          <a:xfrm>
            <a:off x="-2873" y="2050239"/>
            <a:ext cx="9144000" cy="2677656"/>
          </a:xfrm>
          <a:prstGeom prst="rect">
            <a:avLst/>
          </a:prstGeom>
          <a:noFill/>
        </p:spPr>
        <p:txBody>
          <a:bodyPr wrap="square" rtlCol="0">
            <a:spAutoFit/>
          </a:bodyPr>
          <a:lstStyle/>
          <a:p>
            <a:pPr algn="just"/>
            <a:r>
              <a:rPr lang="en-US" sz="2400" b="1" u="sng" dirty="0">
                <a:solidFill>
                  <a:srgbClr val="333333"/>
                </a:solidFill>
                <a:latin typeface="Arial Narrow" panose="020B0606020202030204" pitchFamily="34" charset="0"/>
              </a:rPr>
              <a:t>Rev. 2:20-22 (Thyatira)</a:t>
            </a:r>
            <a:r>
              <a:rPr lang="en-US" sz="2400" dirty="0">
                <a:solidFill>
                  <a:srgbClr val="333333"/>
                </a:solidFill>
                <a:latin typeface="Arial Narrow" panose="020B0606020202030204" pitchFamily="34" charset="0"/>
              </a:rPr>
              <a:t>, “Notwithstanding I have a few things against thee, because</a:t>
            </a:r>
            <a:r>
              <a:rPr lang="en-US" sz="2000" dirty="0">
                <a:solidFill>
                  <a:srgbClr val="333333"/>
                </a:solidFill>
                <a:latin typeface="Arial Narrow" panose="020B0606020202030204" pitchFamily="34" charset="0"/>
              </a:rPr>
              <a:t> </a:t>
            </a:r>
            <a:r>
              <a:rPr lang="en-US" sz="2400" dirty="0">
                <a:solidFill>
                  <a:srgbClr val="333333"/>
                </a:solidFill>
                <a:latin typeface="Arial Narrow" panose="020B0606020202030204" pitchFamily="34" charset="0"/>
              </a:rPr>
              <a:t>thou</a:t>
            </a:r>
            <a:r>
              <a:rPr lang="en-US" sz="2000" dirty="0">
                <a:solidFill>
                  <a:srgbClr val="333333"/>
                </a:solidFill>
                <a:latin typeface="Arial Narrow" panose="020B0606020202030204" pitchFamily="34" charset="0"/>
              </a:rPr>
              <a:t> </a:t>
            </a:r>
            <a:r>
              <a:rPr lang="en-US" sz="2400" dirty="0" err="1">
                <a:solidFill>
                  <a:srgbClr val="333333"/>
                </a:solidFill>
                <a:latin typeface="Arial Narrow" panose="020B0606020202030204" pitchFamily="34" charset="0"/>
              </a:rPr>
              <a:t>sufferest</a:t>
            </a:r>
            <a:r>
              <a:rPr lang="en-US" sz="2000" dirty="0">
                <a:solidFill>
                  <a:srgbClr val="333333"/>
                </a:solidFill>
                <a:latin typeface="Arial Narrow" panose="020B0606020202030204" pitchFamily="34" charset="0"/>
              </a:rPr>
              <a:t> </a:t>
            </a:r>
            <a:r>
              <a:rPr lang="en-US" sz="2400" dirty="0">
                <a:solidFill>
                  <a:srgbClr val="333333"/>
                </a:solidFill>
                <a:latin typeface="Arial Narrow" panose="020B0606020202030204" pitchFamily="34" charset="0"/>
              </a:rPr>
              <a:t>that</a:t>
            </a:r>
            <a:r>
              <a:rPr lang="en-US" sz="2000" dirty="0">
                <a:solidFill>
                  <a:srgbClr val="333333"/>
                </a:solidFill>
                <a:latin typeface="Arial Narrow" panose="020B0606020202030204" pitchFamily="34" charset="0"/>
              </a:rPr>
              <a:t> </a:t>
            </a:r>
            <a:r>
              <a:rPr lang="en-US" sz="2400" dirty="0">
                <a:solidFill>
                  <a:srgbClr val="333333"/>
                </a:solidFill>
                <a:latin typeface="Arial Narrow" panose="020B0606020202030204" pitchFamily="34" charset="0"/>
              </a:rPr>
              <a:t>woman</a:t>
            </a:r>
            <a:r>
              <a:rPr lang="en-US" sz="2000" dirty="0">
                <a:solidFill>
                  <a:srgbClr val="333333"/>
                </a:solidFill>
                <a:latin typeface="Arial Narrow" panose="020B0606020202030204" pitchFamily="34" charset="0"/>
              </a:rPr>
              <a:t> </a:t>
            </a:r>
            <a:r>
              <a:rPr lang="en-US" sz="2400" dirty="0">
                <a:solidFill>
                  <a:srgbClr val="333333"/>
                </a:solidFill>
                <a:latin typeface="Arial Narrow" panose="020B0606020202030204" pitchFamily="34" charset="0"/>
              </a:rPr>
              <a:t>Jezebel, which</a:t>
            </a:r>
            <a:r>
              <a:rPr lang="en-US" sz="2000" dirty="0">
                <a:solidFill>
                  <a:srgbClr val="333333"/>
                </a:solidFill>
                <a:latin typeface="Arial Narrow" panose="020B0606020202030204" pitchFamily="34" charset="0"/>
              </a:rPr>
              <a:t> </a:t>
            </a:r>
            <a:r>
              <a:rPr lang="en-US" sz="2400" dirty="0">
                <a:solidFill>
                  <a:srgbClr val="333333"/>
                </a:solidFill>
                <a:latin typeface="Arial Narrow" panose="020B0606020202030204" pitchFamily="34" charset="0"/>
              </a:rPr>
              <a:t>calleth</a:t>
            </a:r>
            <a:r>
              <a:rPr lang="en-US" sz="2000" dirty="0">
                <a:solidFill>
                  <a:srgbClr val="333333"/>
                </a:solidFill>
                <a:latin typeface="Arial Narrow" panose="020B0606020202030204" pitchFamily="34" charset="0"/>
              </a:rPr>
              <a:t> </a:t>
            </a:r>
            <a:r>
              <a:rPr lang="en-US" sz="2400" dirty="0">
                <a:solidFill>
                  <a:srgbClr val="333333"/>
                </a:solidFill>
                <a:latin typeface="Arial Narrow" panose="020B0606020202030204" pitchFamily="34" charset="0"/>
              </a:rPr>
              <a:t>herself</a:t>
            </a:r>
            <a:r>
              <a:rPr lang="en-US" sz="2000" dirty="0">
                <a:solidFill>
                  <a:srgbClr val="333333"/>
                </a:solidFill>
                <a:latin typeface="Arial Narrow" panose="020B0606020202030204" pitchFamily="34" charset="0"/>
              </a:rPr>
              <a:t> </a:t>
            </a:r>
            <a:r>
              <a:rPr lang="en-US" sz="2400" dirty="0">
                <a:solidFill>
                  <a:srgbClr val="333333"/>
                </a:solidFill>
                <a:latin typeface="Arial Narrow" panose="020B0606020202030204" pitchFamily="34" charset="0"/>
              </a:rPr>
              <a:t>a</a:t>
            </a:r>
            <a:r>
              <a:rPr lang="en-US" sz="2000" dirty="0">
                <a:solidFill>
                  <a:srgbClr val="333333"/>
                </a:solidFill>
                <a:latin typeface="Arial Narrow" panose="020B0606020202030204" pitchFamily="34" charset="0"/>
              </a:rPr>
              <a:t> </a:t>
            </a:r>
            <a:r>
              <a:rPr lang="en-US" sz="2400" dirty="0">
                <a:solidFill>
                  <a:srgbClr val="333333"/>
                </a:solidFill>
                <a:latin typeface="Arial Narrow" panose="020B0606020202030204" pitchFamily="34" charset="0"/>
              </a:rPr>
              <a:t>prophetess, </a:t>
            </a:r>
            <a:r>
              <a:rPr lang="en-US" sz="2400" b="1" dirty="0">
                <a:solidFill>
                  <a:srgbClr val="333333"/>
                </a:solidFill>
                <a:latin typeface="Arial Narrow" panose="020B0606020202030204" pitchFamily="34" charset="0"/>
              </a:rPr>
              <a:t>To Teach And To Seduce My Servants To COMMIT </a:t>
            </a:r>
            <a:r>
              <a:rPr lang="en-US" sz="2400" b="1" dirty="0">
                <a:solidFill>
                  <a:srgbClr val="C00000"/>
                </a:solidFill>
                <a:latin typeface="Arial Narrow" panose="020B0606020202030204" pitchFamily="34" charset="0"/>
              </a:rPr>
              <a:t>FORNICATION</a:t>
            </a:r>
            <a:r>
              <a:rPr lang="en-US" sz="2400" dirty="0">
                <a:solidFill>
                  <a:srgbClr val="333333"/>
                </a:solidFill>
                <a:latin typeface="Arial Narrow" panose="020B0606020202030204" pitchFamily="34" charset="0"/>
              </a:rPr>
              <a:t>, and </a:t>
            </a:r>
            <a:r>
              <a:rPr lang="en-US" sz="2400" b="1" dirty="0">
                <a:solidFill>
                  <a:srgbClr val="333333"/>
                </a:solidFill>
                <a:latin typeface="Arial Narrow" panose="020B0606020202030204" pitchFamily="34" charset="0"/>
              </a:rPr>
              <a:t>To Eat Things Sacrificed Unto Idols</a:t>
            </a:r>
            <a:r>
              <a:rPr lang="en-US" sz="2400" dirty="0">
                <a:solidFill>
                  <a:srgbClr val="333333"/>
                </a:solidFill>
                <a:latin typeface="Arial Narrow" panose="020B0606020202030204" pitchFamily="34" charset="0"/>
              </a:rPr>
              <a:t>. 21 And </a:t>
            </a:r>
            <a:r>
              <a:rPr lang="en-US" sz="2400" b="1" dirty="0">
                <a:solidFill>
                  <a:srgbClr val="333333"/>
                </a:solidFill>
                <a:latin typeface="Arial Narrow" panose="020B0606020202030204" pitchFamily="34" charset="0"/>
              </a:rPr>
              <a:t>I GAVE HER SPACE TO REPENT OF HER </a:t>
            </a:r>
            <a:r>
              <a:rPr lang="en-US" sz="2400" b="1" dirty="0">
                <a:solidFill>
                  <a:srgbClr val="C00000"/>
                </a:solidFill>
                <a:latin typeface="Arial Narrow" panose="020B0606020202030204" pitchFamily="34" charset="0"/>
              </a:rPr>
              <a:t>FORNICATION</a:t>
            </a:r>
            <a:r>
              <a:rPr lang="en-US" sz="2400" dirty="0">
                <a:solidFill>
                  <a:srgbClr val="333333"/>
                </a:solidFill>
                <a:latin typeface="Arial Narrow" panose="020B0606020202030204" pitchFamily="34" charset="0"/>
              </a:rPr>
              <a:t>; and she repented not. 22 Behold, </a:t>
            </a:r>
            <a:r>
              <a:rPr lang="en-US" sz="2400" b="1" dirty="0">
                <a:solidFill>
                  <a:srgbClr val="333333"/>
                </a:solidFill>
                <a:latin typeface="Arial Narrow" panose="020B0606020202030204" pitchFamily="34" charset="0"/>
              </a:rPr>
              <a:t>I Will Cast Her Into </a:t>
            </a:r>
            <a:r>
              <a:rPr lang="en-US" sz="2400" b="1" dirty="0">
                <a:solidFill>
                  <a:srgbClr val="C00000"/>
                </a:solidFill>
                <a:latin typeface="Arial Narrow" panose="020B0606020202030204" pitchFamily="34" charset="0"/>
              </a:rPr>
              <a:t>A BED</a:t>
            </a:r>
            <a:r>
              <a:rPr lang="en-US" sz="2400" dirty="0">
                <a:solidFill>
                  <a:srgbClr val="333333"/>
                </a:solidFill>
                <a:latin typeface="Arial Narrow" panose="020B0606020202030204" pitchFamily="34" charset="0"/>
              </a:rPr>
              <a:t>, and </a:t>
            </a:r>
            <a:r>
              <a:rPr lang="en-US" sz="2400" b="1" dirty="0">
                <a:solidFill>
                  <a:srgbClr val="333333"/>
                </a:solidFill>
                <a:latin typeface="Arial Narrow" panose="020B0606020202030204" pitchFamily="34" charset="0"/>
              </a:rPr>
              <a:t>Them That Commit ADULTERY With Her Into Great Tribulation</a:t>
            </a:r>
            <a:r>
              <a:rPr lang="en-US" sz="2400" dirty="0">
                <a:solidFill>
                  <a:srgbClr val="333333"/>
                </a:solidFill>
                <a:latin typeface="Arial Narrow" panose="020B0606020202030204" pitchFamily="34" charset="0"/>
              </a:rPr>
              <a:t>, except they repent of their deeds.” </a:t>
            </a:r>
            <a:r>
              <a:rPr lang="en-US" sz="2400" b="1" u="sng" dirty="0">
                <a:solidFill>
                  <a:srgbClr val="000000"/>
                </a:solidFill>
                <a:latin typeface="Arial Narrow" panose="020B0606020202030204" pitchFamily="34" charset="0"/>
              </a:rPr>
              <a:t>Cf. v. 14</a:t>
            </a:r>
            <a:r>
              <a:rPr lang="en-US" sz="2400" dirty="0">
                <a:solidFill>
                  <a:srgbClr val="000000"/>
                </a:solidFill>
                <a:latin typeface="Arial Narrow" panose="020B0606020202030204" pitchFamily="34" charset="0"/>
              </a:rPr>
              <a:t>; </a:t>
            </a:r>
            <a:r>
              <a:rPr lang="en-US" sz="2400" b="1" u="sng" dirty="0">
                <a:solidFill>
                  <a:srgbClr val="000000"/>
                </a:solidFill>
                <a:latin typeface="Arial Narrow" panose="020B0606020202030204" pitchFamily="34" charset="0"/>
              </a:rPr>
              <a:t>14:8</a:t>
            </a:r>
            <a:r>
              <a:rPr lang="en-US" sz="2400" dirty="0">
                <a:solidFill>
                  <a:srgbClr val="000000"/>
                </a:solidFill>
                <a:latin typeface="Arial Narrow" panose="020B0606020202030204" pitchFamily="34" charset="0"/>
              </a:rPr>
              <a:t>; </a:t>
            </a:r>
            <a:r>
              <a:rPr lang="en-US" sz="2400" b="1" u="sng" dirty="0">
                <a:solidFill>
                  <a:srgbClr val="000000"/>
                </a:solidFill>
                <a:latin typeface="Arial Narrow" panose="020B0606020202030204" pitchFamily="34" charset="0"/>
              </a:rPr>
              <a:t>17:2</a:t>
            </a:r>
            <a:r>
              <a:rPr lang="en-US" sz="2400" u="sng" dirty="0">
                <a:solidFill>
                  <a:srgbClr val="000000"/>
                </a:solidFill>
                <a:latin typeface="Arial Narrow" panose="020B0606020202030204" pitchFamily="34" charset="0"/>
              </a:rPr>
              <a:t>,</a:t>
            </a:r>
            <a:r>
              <a:rPr lang="en-US" sz="2400" b="1" u="sng" dirty="0">
                <a:solidFill>
                  <a:srgbClr val="000000"/>
                </a:solidFill>
                <a:latin typeface="Arial Narrow" panose="020B0606020202030204" pitchFamily="34" charset="0"/>
              </a:rPr>
              <a:t> 4</a:t>
            </a:r>
            <a:r>
              <a:rPr lang="en-US" sz="2400" dirty="0">
                <a:solidFill>
                  <a:srgbClr val="000000"/>
                </a:solidFill>
                <a:latin typeface="Arial Narrow" panose="020B0606020202030204" pitchFamily="34" charset="0"/>
              </a:rPr>
              <a:t>; </a:t>
            </a:r>
            <a:r>
              <a:rPr lang="en-US" sz="2400" b="1" u="sng" dirty="0">
                <a:solidFill>
                  <a:srgbClr val="000000"/>
                </a:solidFill>
                <a:latin typeface="Arial Narrow" panose="020B0606020202030204" pitchFamily="34" charset="0"/>
              </a:rPr>
              <a:t>18:3</a:t>
            </a:r>
            <a:r>
              <a:rPr lang="en-US" sz="2400" u="sng" dirty="0">
                <a:solidFill>
                  <a:srgbClr val="000000"/>
                </a:solidFill>
                <a:latin typeface="Arial Narrow" panose="020B0606020202030204" pitchFamily="34" charset="0"/>
              </a:rPr>
              <a:t>,</a:t>
            </a:r>
            <a:r>
              <a:rPr lang="en-US" sz="2400" b="1" u="sng" dirty="0">
                <a:solidFill>
                  <a:srgbClr val="000000"/>
                </a:solidFill>
                <a:latin typeface="Arial Narrow" panose="020B0606020202030204" pitchFamily="34" charset="0"/>
              </a:rPr>
              <a:t> 9</a:t>
            </a:r>
            <a:r>
              <a:rPr lang="en-US" sz="2400" dirty="0">
                <a:solidFill>
                  <a:srgbClr val="000000"/>
                </a:solidFill>
                <a:latin typeface="Arial Narrow" panose="020B0606020202030204" pitchFamily="34" charset="0"/>
              </a:rPr>
              <a:t>; </a:t>
            </a:r>
            <a:r>
              <a:rPr lang="en-US" sz="2400" b="1" u="sng" dirty="0">
                <a:solidFill>
                  <a:srgbClr val="000000"/>
                </a:solidFill>
                <a:latin typeface="Arial Narrow" panose="020B0606020202030204" pitchFamily="34" charset="0"/>
              </a:rPr>
              <a:t>19:2</a:t>
            </a:r>
          </a:p>
        </p:txBody>
      </p:sp>
      <p:sp>
        <p:nvSpPr>
          <p:cNvPr id="10" name="TextBox 9">
            <a:extLst>
              <a:ext uri="{FF2B5EF4-FFF2-40B4-BE49-F238E27FC236}">
                <a16:creationId xmlns:a16="http://schemas.microsoft.com/office/drawing/2014/main" id="{56230804-5F4A-D899-1B77-D3961C38550F}"/>
              </a:ext>
            </a:extLst>
          </p:cNvPr>
          <p:cNvSpPr txBox="1"/>
          <p:nvPr/>
        </p:nvSpPr>
        <p:spPr>
          <a:xfrm>
            <a:off x="-15404" y="5339026"/>
            <a:ext cx="9144000" cy="461665"/>
          </a:xfrm>
          <a:prstGeom prst="rect">
            <a:avLst/>
          </a:prstGeom>
          <a:noFill/>
          <a:effectLst>
            <a:softEdge rad="63500"/>
          </a:effectLst>
        </p:spPr>
        <p:txBody>
          <a:bodyPr wrap="square" rtlCol="0">
            <a:spAutoFit/>
          </a:bodyPr>
          <a:lstStyle/>
          <a:p>
            <a:pPr algn="ctr"/>
            <a:r>
              <a:rPr lang="en-US" sz="2400" b="1" dirty="0">
                <a:latin typeface="Arial Narrow" panose="020B0606020202030204" pitchFamily="34" charset="0"/>
              </a:rPr>
              <a:t>Unfaithful (Religious) Interactions With Any And </a:t>
            </a:r>
            <a:r>
              <a:rPr lang="en-US" sz="2400" b="1" i="1" dirty="0">
                <a:latin typeface="Arial Narrow" panose="020B0606020202030204" pitchFamily="34" charset="0"/>
              </a:rPr>
              <a:t>All</a:t>
            </a:r>
            <a:r>
              <a:rPr lang="en-US" sz="2400" b="1" dirty="0">
                <a:latin typeface="Arial Narrow" panose="020B0606020202030204" pitchFamily="34" charset="0"/>
              </a:rPr>
              <a:t> Others Is Fornication!</a:t>
            </a:r>
          </a:p>
        </p:txBody>
      </p:sp>
      <p:sp>
        <p:nvSpPr>
          <p:cNvPr id="11" name="TextBox 10">
            <a:extLst>
              <a:ext uri="{FF2B5EF4-FFF2-40B4-BE49-F238E27FC236}">
                <a16:creationId xmlns:a16="http://schemas.microsoft.com/office/drawing/2014/main" id="{9AAFDB80-C933-9FAF-832E-E4E0522D0AD4}"/>
              </a:ext>
            </a:extLst>
          </p:cNvPr>
          <p:cNvSpPr txBox="1"/>
          <p:nvPr/>
        </p:nvSpPr>
        <p:spPr>
          <a:xfrm>
            <a:off x="-3246" y="5829822"/>
            <a:ext cx="9144000" cy="461665"/>
          </a:xfrm>
          <a:prstGeom prst="rect">
            <a:avLst/>
          </a:prstGeom>
          <a:noFill/>
          <a:effectLst>
            <a:softEdge rad="63500"/>
          </a:effectLst>
        </p:spPr>
        <p:txBody>
          <a:bodyPr wrap="square" rtlCol="0">
            <a:spAutoFit/>
          </a:bodyPr>
          <a:lstStyle/>
          <a:p>
            <a:pPr algn="ctr"/>
            <a:r>
              <a:rPr lang="en-US" sz="2400" b="1" u="sng" dirty="0">
                <a:latin typeface="Arial Narrow" panose="020B0606020202030204" pitchFamily="34" charset="0"/>
                <a:ea typeface="Calibri" panose="020F0502020204030204" pitchFamily="34" charset="0"/>
                <a:cs typeface="Times New Roman" panose="02020603050405020304" pitchFamily="18" charset="0"/>
              </a:rPr>
              <a:t>Cf. Rom. 7:4 (II Cor. 11:2)</a:t>
            </a:r>
          </a:p>
        </p:txBody>
      </p:sp>
    </p:spTree>
    <p:extLst>
      <p:ext uri="{BB962C8B-B14F-4D97-AF65-F5344CB8AC3E}">
        <p14:creationId xmlns:p14="http://schemas.microsoft.com/office/powerpoint/2010/main" val="19168088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500" fill="hold"/>
                                        <p:tgtEl>
                                          <p:spTgt spid="24"/>
                                        </p:tgtEl>
                                        <p:attrNameLst>
                                          <p:attrName>ppt_w</p:attrName>
                                        </p:attrNameLst>
                                      </p:cBhvr>
                                      <p:tavLst>
                                        <p:tav tm="0">
                                          <p:val>
                                            <p:fltVal val="0"/>
                                          </p:val>
                                        </p:tav>
                                        <p:tav tm="100000">
                                          <p:val>
                                            <p:strVal val="#ppt_w"/>
                                          </p:val>
                                        </p:tav>
                                      </p:tavLst>
                                    </p:anim>
                                    <p:anim calcmode="lin" valueType="num">
                                      <p:cBhvr>
                                        <p:cTn id="20" dur="500" fill="hold"/>
                                        <p:tgtEl>
                                          <p:spTgt spid="24"/>
                                        </p:tgtEl>
                                        <p:attrNameLst>
                                          <p:attrName>ppt_h</p:attrName>
                                        </p:attrNameLst>
                                      </p:cBhvr>
                                      <p:tavLst>
                                        <p:tav tm="0">
                                          <p:val>
                                            <p:fltVal val="0"/>
                                          </p:val>
                                        </p:tav>
                                        <p:tav tm="100000">
                                          <p:val>
                                            <p:strVal val="#ppt_h"/>
                                          </p:val>
                                        </p:tav>
                                      </p:tavLst>
                                    </p:anim>
                                    <p:animEffect transition="in" filter="fade">
                                      <p:cBhvr>
                                        <p:cTn id="21" dur="500"/>
                                        <p:tgtEl>
                                          <p:spTgt spid="24"/>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4" grpId="0"/>
      <p:bldP spid="9" grpId="0"/>
      <p:bldP spid="10"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8113</Words>
  <Application>Microsoft Office PowerPoint</Application>
  <PresentationFormat>On-screen Show (4:3)</PresentationFormat>
  <Paragraphs>368</Paragraphs>
  <Slides>29</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Agency FB</vt:lpstr>
      <vt:lpstr>Arial</vt:lpstr>
      <vt:lpstr>Arial Narrow</vt:lpstr>
      <vt:lpstr>Calibri</vt:lpstr>
      <vt:lpstr>Calibri Light</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Belknap</dc:creator>
  <cp:lastModifiedBy>Rachel Dockens</cp:lastModifiedBy>
  <cp:revision>496</cp:revision>
  <cp:lastPrinted>2023-10-11T00:06:55Z</cp:lastPrinted>
  <dcterms:created xsi:type="dcterms:W3CDTF">2023-06-28T22:27:26Z</dcterms:created>
  <dcterms:modified xsi:type="dcterms:W3CDTF">2023-11-09T19:10:44Z</dcterms:modified>
</cp:coreProperties>
</file>