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handoutMasterIdLst>
    <p:handoutMasterId r:id="rId33"/>
  </p:handoutMasterIdLst>
  <p:sldIdLst>
    <p:sldId id="257" r:id="rId2"/>
    <p:sldId id="259" r:id="rId3"/>
    <p:sldId id="871" r:id="rId4"/>
    <p:sldId id="349" r:id="rId5"/>
    <p:sldId id="350" r:id="rId6"/>
    <p:sldId id="369" r:id="rId7"/>
    <p:sldId id="422" r:id="rId8"/>
    <p:sldId id="412" r:id="rId9"/>
    <p:sldId id="864" r:id="rId10"/>
    <p:sldId id="426" r:id="rId11"/>
    <p:sldId id="856" r:id="rId12"/>
    <p:sldId id="436" r:id="rId13"/>
    <p:sldId id="438" r:id="rId14"/>
    <p:sldId id="869" r:id="rId15"/>
    <p:sldId id="416" r:id="rId16"/>
    <p:sldId id="406" r:id="rId17"/>
    <p:sldId id="858" r:id="rId18"/>
    <p:sldId id="861" r:id="rId19"/>
    <p:sldId id="860" r:id="rId20"/>
    <p:sldId id="862" r:id="rId21"/>
    <p:sldId id="863" r:id="rId22"/>
    <p:sldId id="424" r:id="rId23"/>
    <p:sldId id="425" r:id="rId24"/>
    <p:sldId id="427" r:id="rId25"/>
    <p:sldId id="865" r:id="rId26"/>
    <p:sldId id="431" r:id="rId27"/>
    <p:sldId id="433" r:id="rId28"/>
    <p:sldId id="866" r:id="rId29"/>
    <p:sldId id="870" r:id="rId30"/>
    <p:sldId id="868" r:id="rId31"/>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3544" autoAdjust="0"/>
    <p:restoredTop sz="82082" autoAdjust="0"/>
  </p:normalViewPr>
  <p:slideViewPr>
    <p:cSldViewPr snapToGrid="0">
      <p:cViewPr varScale="1">
        <p:scale>
          <a:sx n="87" d="100"/>
          <a:sy n="87" d="100"/>
        </p:scale>
        <p:origin x="1824" y="84"/>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FA1D195-AF20-7A0D-85DF-4A6B8B2BDB6A}"/>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4" name="Footer Placeholder 3">
            <a:extLst>
              <a:ext uri="{FF2B5EF4-FFF2-40B4-BE49-F238E27FC236}">
                <a16:creationId xmlns:a16="http://schemas.microsoft.com/office/drawing/2014/main" id="{4979BB0E-0ADC-AC08-7269-BA3DBAC28ED5}"/>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00C34D98-7555-F8F6-4BD5-4EDC61A776B8}"/>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DD87C814-D893-4FE4-AF45-B956BAAAB170}" type="slidenum">
              <a:rPr lang="en-US" smtClean="0"/>
              <a:t>‹#›</a:t>
            </a:fld>
            <a:endParaRPr lang="en-US"/>
          </a:p>
        </p:txBody>
      </p:sp>
    </p:spTree>
    <p:extLst>
      <p:ext uri="{BB962C8B-B14F-4D97-AF65-F5344CB8AC3E}">
        <p14:creationId xmlns:p14="http://schemas.microsoft.com/office/powerpoint/2010/main" val="8142411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062921D-7B91-4A32-9FC5-A836478A0573}" type="datetimeFigureOut">
              <a:rPr lang="en-US" smtClean="0"/>
              <a:t>11/9/2023</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6F24AE3D-6345-483C-B93D-7B3C174CEA2E}" type="slidenum">
              <a:rPr lang="en-US" smtClean="0"/>
              <a:t>‹#›</a:t>
            </a:fld>
            <a:endParaRPr lang="en-US"/>
          </a:p>
        </p:txBody>
      </p:sp>
    </p:spTree>
    <p:extLst>
      <p:ext uri="{BB962C8B-B14F-4D97-AF65-F5344CB8AC3E}">
        <p14:creationId xmlns:p14="http://schemas.microsoft.com/office/powerpoint/2010/main" val="3472895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b="1" u="sng" dirty="0">
                <a:latin typeface="Arial Narrow" panose="020B0606020202030204" pitchFamily="34" charset="0"/>
              </a:rPr>
              <a:t>Mt. 19:3-12</a:t>
            </a:r>
            <a:r>
              <a:rPr lang="en-US" sz="2000" dirty="0">
                <a:latin typeface="Arial Narrow" panose="020B0606020202030204" pitchFamily="34" charset="0"/>
              </a:rPr>
              <a:t>, “The Pharisees also came unto him, tempting him, and saying unto him, Is it lawful for a man to put away his wife for every cause? 4 And he answered and said unto them, Have ye not read, that he which made them at the beginning made them male and female, 5 And said, For this cause shall a man leave father and mother, and shall cleave to his wife: and they twain shall be one flesh? 6 Wherefore they are no more twain, but one flesh. What therefore God hath joined together, let not man put asunder. 7 They say unto him, Why did Moses then command to give a writing of divorcement, and to put her away? 8 He saith unto them, Moses because of the hardness of your hearts suffered you to put away your wives: but from the beginning it was not so. 9 And I say unto you, Whosoever shall put away his wife, except it be for fornication, and shall marry another, committeth adultery: and whoso marrieth her which is put away doth commit adultery. 10 His disciples say unto him, If the case of the man be so with his wife, it is not good to marry. 11 But he said unto them, All men cannot receive this saying, save they to whom it is given. 12 For there are some eunuchs, which were so born from their mother's womb: and there are some eunuchs, which were made eunuchs of men: and there be eunuchs, which have made themselves eunuchs for the kingdom of heaven's sake. He that is able to receive it, let him receive it.”</a:t>
            </a:r>
          </a:p>
          <a:p>
            <a:endParaRPr lang="en-US" sz="2000" dirty="0">
              <a:latin typeface="Arial Narrow" panose="020B0606020202030204" pitchFamily="34" charset="0"/>
            </a:endParaRPr>
          </a:p>
          <a:p>
            <a:r>
              <a:rPr lang="en-US" sz="2000" b="1" u="sng" dirty="0">
                <a:latin typeface="Arial Narrow" panose="020B0606020202030204" pitchFamily="34" charset="0"/>
              </a:rPr>
              <a:t>I Jn. 3:4</a:t>
            </a:r>
            <a:r>
              <a:rPr lang="en-US" sz="2000" dirty="0">
                <a:latin typeface="Arial Narrow" panose="020B0606020202030204" pitchFamily="34" charset="0"/>
              </a:rPr>
              <a:t>, “Whosoever committeth sin </a:t>
            </a:r>
            <a:r>
              <a:rPr lang="en-US" sz="2000" dirty="0" err="1">
                <a:latin typeface="Arial Narrow" panose="020B0606020202030204" pitchFamily="34" charset="0"/>
              </a:rPr>
              <a:t>transgresseth</a:t>
            </a:r>
            <a:r>
              <a:rPr lang="en-US" sz="2000" dirty="0">
                <a:latin typeface="Arial Narrow" panose="020B0606020202030204" pitchFamily="34" charset="0"/>
              </a:rPr>
              <a:t> also the law: for sin is the transgression of the law.”</a:t>
            </a:r>
          </a:p>
        </p:txBody>
      </p:sp>
      <p:sp>
        <p:nvSpPr>
          <p:cNvPr id="4" name="Slide Number Placeholder 3"/>
          <p:cNvSpPr>
            <a:spLocks noGrp="1"/>
          </p:cNvSpPr>
          <p:nvPr>
            <p:ph type="sldNum" sz="quarter" idx="5"/>
          </p:nvPr>
        </p:nvSpPr>
        <p:spPr/>
        <p:txBody>
          <a:bodyPr/>
          <a:lstStyle/>
          <a:p>
            <a:fld id="{6F24AE3D-6345-483C-B93D-7B3C174CEA2E}" type="slidenum">
              <a:rPr lang="en-US" smtClean="0"/>
              <a:t>2</a:t>
            </a:fld>
            <a:endParaRPr lang="en-US"/>
          </a:p>
        </p:txBody>
      </p:sp>
    </p:spTree>
    <p:extLst>
      <p:ext uri="{BB962C8B-B14F-4D97-AF65-F5344CB8AC3E}">
        <p14:creationId xmlns:p14="http://schemas.microsoft.com/office/powerpoint/2010/main" val="10097593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altLang="en-US" dirty="0">
                <a:latin typeface="Arial Narrow" panose="020B0606020202030204" pitchFamily="34" charset="0"/>
              </a:rPr>
              <a:t>“Does Herod’s relationship with Herodias illustrate how it is possible to be considered married by civil law but not according to God’s law?”  </a:t>
            </a:r>
            <a:r>
              <a:rPr lang="en-US" altLang="en-US" sz="1000" i="1" dirty="0">
                <a:latin typeface="Arial Narrow" panose="020B0606020202030204" pitchFamily="34" charset="0"/>
              </a:rPr>
              <a:t>Study Workbook – Matthew, </a:t>
            </a:r>
            <a:r>
              <a:rPr lang="en-US" altLang="en-US" sz="1000" dirty="0">
                <a:latin typeface="Arial Narrow" panose="020B0606020202030204" pitchFamily="34" charset="0"/>
              </a:rPr>
              <a:t>Thought Question [Book 2 (p. 5)]</a:t>
            </a:r>
          </a:p>
        </p:txBody>
      </p:sp>
      <p:sp>
        <p:nvSpPr>
          <p:cNvPr id="4" name="Slide Number Placeholder 3"/>
          <p:cNvSpPr>
            <a:spLocks noGrp="1"/>
          </p:cNvSpPr>
          <p:nvPr>
            <p:ph type="sldNum" sz="quarter" idx="5"/>
          </p:nvPr>
        </p:nvSpPr>
        <p:spPr/>
        <p:txBody>
          <a:bodyPr/>
          <a:lstStyle/>
          <a:p>
            <a:fld id="{6F24AE3D-6345-483C-B93D-7B3C174CEA2E}" type="slidenum">
              <a:rPr lang="en-US" smtClean="0"/>
              <a:t>15</a:t>
            </a:fld>
            <a:endParaRPr lang="en-US"/>
          </a:p>
        </p:txBody>
      </p:sp>
    </p:spTree>
    <p:extLst>
      <p:ext uri="{BB962C8B-B14F-4D97-AF65-F5344CB8AC3E}">
        <p14:creationId xmlns:p14="http://schemas.microsoft.com/office/powerpoint/2010/main" val="2092171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The Terms “</a:t>
            </a:r>
            <a:r>
              <a:rPr lang="en-US" altLang="en-US" b="1" dirty="0"/>
              <a:t>HUSBAND</a:t>
            </a:r>
            <a:r>
              <a:rPr lang="en-US" altLang="en-US" dirty="0"/>
              <a:t>” [Gk. No. 435, </a:t>
            </a:r>
            <a:r>
              <a:rPr lang="en-US" altLang="en-US" i="1" dirty="0"/>
              <a:t>aner</a:t>
            </a:r>
            <a:r>
              <a:rPr lang="en-US" altLang="en-US" dirty="0"/>
              <a:t> (</a:t>
            </a:r>
            <a:r>
              <a:rPr lang="en-US" altLang="en-US" b="1" dirty="0"/>
              <a:t>Man</a:t>
            </a:r>
            <a:r>
              <a:rPr lang="en-US" altLang="en-US" dirty="0"/>
              <a:t>)]</a:t>
            </a:r>
            <a:br>
              <a:rPr lang="en-US" altLang="en-US" dirty="0"/>
            </a:br>
            <a:r>
              <a:rPr lang="en-US" altLang="en-US" dirty="0"/>
              <a:t>And “</a:t>
            </a:r>
            <a:r>
              <a:rPr lang="en-US" altLang="en-US" b="1" dirty="0"/>
              <a:t>WIFE</a:t>
            </a:r>
            <a:r>
              <a:rPr lang="en-US" altLang="en-US" dirty="0"/>
              <a:t>” [Gk. No. 1135, </a:t>
            </a:r>
            <a:r>
              <a:rPr lang="en-US" altLang="en-US" i="1" dirty="0" err="1"/>
              <a:t>gune</a:t>
            </a:r>
            <a:r>
              <a:rPr lang="en-US" altLang="en-US" dirty="0"/>
              <a:t> (</a:t>
            </a:r>
            <a:r>
              <a:rPr lang="en-US" altLang="en-US" b="1" dirty="0"/>
              <a:t>Woman</a:t>
            </a:r>
            <a:r>
              <a:rPr lang="en-US" altLang="en-US" dirty="0"/>
              <a:t>)]</a:t>
            </a:r>
          </a:p>
          <a:p>
            <a:endParaRPr lang="en-US" dirty="0"/>
          </a:p>
          <a:p>
            <a:r>
              <a:rPr lang="en-US" dirty="0"/>
              <a:t>We Need To Know </a:t>
            </a:r>
            <a:r>
              <a:rPr lang="en-US" b="1" dirty="0"/>
              <a:t>WHAT THE BIBLE ACTUALLY SAYS</a:t>
            </a:r>
            <a:r>
              <a:rPr lang="en-US" dirty="0"/>
              <a:t>, Not What Men “Say” It Says.</a:t>
            </a:r>
          </a:p>
        </p:txBody>
      </p:sp>
      <p:sp>
        <p:nvSpPr>
          <p:cNvPr id="4" name="Slide Number Placeholder 3"/>
          <p:cNvSpPr>
            <a:spLocks noGrp="1"/>
          </p:cNvSpPr>
          <p:nvPr>
            <p:ph type="sldNum" sz="quarter" idx="5"/>
          </p:nvPr>
        </p:nvSpPr>
        <p:spPr/>
        <p:txBody>
          <a:bodyPr/>
          <a:lstStyle/>
          <a:p>
            <a:fld id="{6F24AE3D-6345-483C-B93D-7B3C174CEA2E}" type="slidenum">
              <a:rPr lang="en-US" smtClean="0"/>
              <a:t>16</a:t>
            </a:fld>
            <a:endParaRPr lang="en-US"/>
          </a:p>
        </p:txBody>
      </p:sp>
    </p:spTree>
    <p:extLst>
      <p:ext uri="{BB962C8B-B14F-4D97-AF65-F5344CB8AC3E}">
        <p14:creationId xmlns:p14="http://schemas.microsoft.com/office/powerpoint/2010/main" val="15540224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altLang="en-US" b="1" u="sng" dirty="0"/>
              <a:t>I Cor. 7:39</a:t>
            </a:r>
            <a:r>
              <a:rPr lang="en-US" altLang="en-US" dirty="0"/>
              <a:t>,</a:t>
            </a:r>
            <a:r>
              <a:rPr lang="en-US" altLang="en-US" b="1" dirty="0"/>
              <a:t> </a:t>
            </a:r>
            <a:r>
              <a:rPr lang="en-US" altLang="en-US" dirty="0"/>
              <a:t>“The wife is bound by the law as long as </a:t>
            </a:r>
            <a:r>
              <a:rPr lang="en-US" altLang="en-US" b="1" dirty="0"/>
              <a:t>her husband liveth</a:t>
            </a:r>
            <a:r>
              <a:rPr lang="en-US" altLang="en-US" dirty="0"/>
              <a:t>; but if </a:t>
            </a:r>
            <a:r>
              <a:rPr lang="en-US" altLang="en-US" b="1" dirty="0"/>
              <a:t>HER</a:t>
            </a:r>
            <a:r>
              <a:rPr lang="en-US" altLang="en-US" dirty="0"/>
              <a:t> </a:t>
            </a:r>
            <a:r>
              <a:rPr lang="en-US" altLang="en-US" b="1" dirty="0"/>
              <a:t>HUSBAND BE </a:t>
            </a:r>
            <a:r>
              <a:rPr lang="en-US" altLang="en-US" b="1" dirty="0">
                <a:solidFill>
                  <a:srgbClr val="CC0000"/>
                </a:solidFill>
              </a:rPr>
              <a:t>DEAD</a:t>
            </a:r>
            <a:r>
              <a:rPr lang="en-US" altLang="en-US" dirty="0"/>
              <a:t>, she is </a:t>
            </a:r>
            <a:r>
              <a:rPr lang="en-US" altLang="en-US" b="1" dirty="0"/>
              <a:t>AT LIBERTY </a:t>
            </a:r>
            <a:r>
              <a:rPr lang="en-US" altLang="en-US" dirty="0"/>
              <a:t>to </a:t>
            </a:r>
            <a:r>
              <a:rPr lang="en-US" altLang="en-US" b="1" dirty="0"/>
              <a:t>be married</a:t>
            </a:r>
            <a:r>
              <a:rPr lang="en-US" altLang="en-US" dirty="0"/>
              <a:t> to whom she will; only in the Lord.”</a:t>
            </a:r>
          </a:p>
          <a:p>
            <a:pPr defTabSz="931774">
              <a:defRPr/>
            </a:pPr>
            <a:endParaRPr lang="en-US" altLang="en-US" dirty="0"/>
          </a:p>
          <a:p>
            <a:pPr defTabSz="931774">
              <a:defRPr/>
            </a:pPr>
            <a:r>
              <a:rPr lang="en-US" altLang="en-US" dirty="0"/>
              <a:t>The Terms “</a:t>
            </a:r>
            <a:r>
              <a:rPr lang="en-US" altLang="en-US" b="1" dirty="0"/>
              <a:t>HUSBAND</a:t>
            </a:r>
            <a:r>
              <a:rPr lang="en-US" altLang="en-US" dirty="0"/>
              <a:t>” [Gk. No. 435, </a:t>
            </a:r>
            <a:r>
              <a:rPr lang="en-US" altLang="en-US" i="1" dirty="0"/>
              <a:t>aner</a:t>
            </a:r>
            <a:r>
              <a:rPr lang="en-US" altLang="en-US" dirty="0"/>
              <a:t> (</a:t>
            </a:r>
            <a:r>
              <a:rPr lang="en-US" altLang="en-US" b="1" dirty="0"/>
              <a:t>Man</a:t>
            </a:r>
            <a:r>
              <a:rPr lang="en-US" altLang="en-US" dirty="0"/>
              <a:t>)]</a:t>
            </a:r>
            <a:br>
              <a:rPr lang="en-US" altLang="en-US" dirty="0"/>
            </a:br>
            <a:r>
              <a:rPr lang="en-US" altLang="en-US" dirty="0"/>
              <a:t>And “</a:t>
            </a:r>
            <a:r>
              <a:rPr lang="en-US" altLang="en-US" b="1" dirty="0"/>
              <a:t>WIFE</a:t>
            </a:r>
            <a:r>
              <a:rPr lang="en-US" altLang="en-US" dirty="0"/>
              <a:t>” [Gk. No. 1135, </a:t>
            </a:r>
            <a:r>
              <a:rPr lang="en-US" altLang="en-US" i="1" dirty="0" err="1"/>
              <a:t>gune</a:t>
            </a:r>
            <a:r>
              <a:rPr lang="en-US" altLang="en-US" dirty="0"/>
              <a:t> (</a:t>
            </a:r>
            <a:r>
              <a:rPr lang="en-US" altLang="en-US" b="1" dirty="0"/>
              <a:t>Woman</a:t>
            </a:r>
            <a:r>
              <a:rPr lang="en-US" altLang="en-US" dirty="0"/>
              <a:t>)]</a:t>
            </a:r>
          </a:p>
          <a:p>
            <a:endParaRPr lang="en-US" dirty="0"/>
          </a:p>
        </p:txBody>
      </p:sp>
      <p:sp>
        <p:nvSpPr>
          <p:cNvPr id="4" name="Slide Number Placeholder 3"/>
          <p:cNvSpPr>
            <a:spLocks noGrp="1"/>
          </p:cNvSpPr>
          <p:nvPr>
            <p:ph type="sldNum" sz="quarter" idx="5"/>
          </p:nvPr>
        </p:nvSpPr>
        <p:spPr/>
        <p:txBody>
          <a:bodyPr/>
          <a:lstStyle/>
          <a:p>
            <a:fld id="{6F24AE3D-6345-483C-B93D-7B3C174CEA2E}" type="slidenum">
              <a:rPr lang="en-US" smtClean="0"/>
              <a:t>17</a:t>
            </a:fld>
            <a:endParaRPr lang="en-US"/>
          </a:p>
        </p:txBody>
      </p:sp>
    </p:spTree>
    <p:extLst>
      <p:ext uri="{BB962C8B-B14F-4D97-AF65-F5344CB8AC3E}">
        <p14:creationId xmlns:p14="http://schemas.microsoft.com/office/powerpoint/2010/main" val="22473856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The Terms “</a:t>
            </a:r>
            <a:r>
              <a:rPr lang="en-US" altLang="en-US" b="1" dirty="0"/>
              <a:t>HUSBAND</a:t>
            </a:r>
            <a:r>
              <a:rPr lang="en-US" altLang="en-US" dirty="0"/>
              <a:t>” [Gk. No. 435, </a:t>
            </a:r>
            <a:r>
              <a:rPr lang="en-US" altLang="en-US" i="1" dirty="0"/>
              <a:t>aner</a:t>
            </a:r>
            <a:r>
              <a:rPr lang="en-US" altLang="en-US" dirty="0"/>
              <a:t> (</a:t>
            </a:r>
            <a:r>
              <a:rPr lang="en-US" altLang="en-US" b="1" dirty="0"/>
              <a:t>Man</a:t>
            </a:r>
            <a:r>
              <a:rPr lang="en-US" altLang="en-US" dirty="0"/>
              <a:t>)]</a:t>
            </a:r>
            <a:br>
              <a:rPr lang="en-US" altLang="en-US" dirty="0"/>
            </a:br>
            <a:r>
              <a:rPr lang="en-US" altLang="en-US" dirty="0"/>
              <a:t>And “</a:t>
            </a:r>
            <a:r>
              <a:rPr lang="en-US" altLang="en-US" b="1" dirty="0"/>
              <a:t>WIFE</a:t>
            </a:r>
            <a:r>
              <a:rPr lang="en-US" altLang="en-US" dirty="0"/>
              <a:t>” [Gk. No. 1135, </a:t>
            </a:r>
            <a:r>
              <a:rPr lang="en-US" altLang="en-US" i="1" dirty="0" err="1"/>
              <a:t>gune</a:t>
            </a:r>
            <a:r>
              <a:rPr lang="en-US" altLang="en-US" dirty="0"/>
              <a:t> (</a:t>
            </a:r>
            <a:r>
              <a:rPr lang="en-US" altLang="en-US" b="1" dirty="0"/>
              <a:t>Woman</a:t>
            </a:r>
            <a:r>
              <a:rPr lang="en-US" altLang="en-US" dirty="0"/>
              <a:t>)]</a:t>
            </a:r>
            <a:endParaRPr lang="en-US" dirty="0"/>
          </a:p>
        </p:txBody>
      </p:sp>
      <p:sp>
        <p:nvSpPr>
          <p:cNvPr id="4" name="Slide Number Placeholder 3"/>
          <p:cNvSpPr>
            <a:spLocks noGrp="1"/>
          </p:cNvSpPr>
          <p:nvPr>
            <p:ph type="sldNum" sz="quarter" idx="5"/>
          </p:nvPr>
        </p:nvSpPr>
        <p:spPr/>
        <p:txBody>
          <a:bodyPr/>
          <a:lstStyle/>
          <a:p>
            <a:fld id="{6F24AE3D-6345-483C-B93D-7B3C174CEA2E}" type="slidenum">
              <a:rPr lang="en-US" smtClean="0"/>
              <a:t>18</a:t>
            </a:fld>
            <a:endParaRPr lang="en-US"/>
          </a:p>
        </p:txBody>
      </p:sp>
    </p:spTree>
    <p:extLst>
      <p:ext uri="{BB962C8B-B14F-4D97-AF65-F5344CB8AC3E}">
        <p14:creationId xmlns:p14="http://schemas.microsoft.com/office/powerpoint/2010/main" val="1131001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The Terms “</a:t>
            </a:r>
            <a:r>
              <a:rPr lang="en-US" altLang="en-US" b="1" dirty="0"/>
              <a:t>HUSBAND</a:t>
            </a:r>
            <a:r>
              <a:rPr lang="en-US" altLang="en-US" dirty="0"/>
              <a:t>” [Gk. No. 435, </a:t>
            </a:r>
            <a:r>
              <a:rPr lang="en-US" altLang="en-US" i="1" dirty="0"/>
              <a:t>aner</a:t>
            </a:r>
            <a:r>
              <a:rPr lang="en-US" altLang="en-US" dirty="0"/>
              <a:t> (</a:t>
            </a:r>
            <a:r>
              <a:rPr lang="en-US" altLang="en-US" b="1" dirty="0"/>
              <a:t>Man</a:t>
            </a:r>
            <a:r>
              <a:rPr lang="en-US" altLang="en-US" dirty="0"/>
              <a:t>)]</a:t>
            </a:r>
            <a:br>
              <a:rPr lang="en-US" altLang="en-US" dirty="0"/>
            </a:br>
            <a:r>
              <a:rPr lang="en-US" altLang="en-US" dirty="0"/>
              <a:t>And “</a:t>
            </a:r>
            <a:r>
              <a:rPr lang="en-US" altLang="en-US" b="1" dirty="0"/>
              <a:t>WIFE</a:t>
            </a:r>
            <a:r>
              <a:rPr lang="en-US" altLang="en-US" dirty="0"/>
              <a:t>” [Gk. No. 1135, </a:t>
            </a:r>
            <a:r>
              <a:rPr lang="en-US" altLang="en-US" i="1" dirty="0" err="1"/>
              <a:t>gune</a:t>
            </a:r>
            <a:r>
              <a:rPr lang="en-US" altLang="en-US" dirty="0"/>
              <a:t> (</a:t>
            </a:r>
            <a:r>
              <a:rPr lang="en-US" altLang="en-US" b="1" dirty="0"/>
              <a:t>Woman</a:t>
            </a:r>
            <a:r>
              <a:rPr lang="en-US" altLang="en-US" dirty="0"/>
              <a:t>)]</a:t>
            </a:r>
            <a:endParaRPr lang="en-US" dirty="0"/>
          </a:p>
        </p:txBody>
      </p:sp>
      <p:sp>
        <p:nvSpPr>
          <p:cNvPr id="4" name="Slide Number Placeholder 3"/>
          <p:cNvSpPr>
            <a:spLocks noGrp="1"/>
          </p:cNvSpPr>
          <p:nvPr>
            <p:ph type="sldNum" sz="quarter" idx="5"/>
          </p:nvPr>
        </p:nvSpPr>
        <p:spPr/>
        <p:txBody>
          <a:bodyPr/>
          <a:lstStyle/>
          <a:p>
            <a:fld id="{6F24AE3D-6345-483C-B93D-7B3C174CEA2E}" type="slidenum">
              <a:rPr lang="en-US" smtClean="0"/>
              <a:t>19</a:t>
            </a:fld>
            <a:endParaRPr lang="en-US"/>
          </a:p>
        </p:txBody>
      </p:sp>
    </p:spTree>
    <p:extLst>
      <p:ext uri="{BB962C8B-B14F-4D97-AF65-F5344CB8AC3E}">
        <p14:creationId xmlns:p14="http://schemas.microsoft.com/office/powerpoint/2010/main" val="6704376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F24AE3D-6345-483C-B93D-7B3C174CEA2E}" type="slidenum">
              <a:rPr lang="en-US" smtClean="0"/>
              <a:t>20</a:t>
            </a:fld>
            <a:endParaRPr lang="en-US"/>
          </a:p>
        </p:txBody>
      </p:sp>
    </p:spTree>
    <p:extLst>
      <p:ext uri="{BB962C8B-B14F-4D97-AF65-F5344CB8AC3E}">
        <p14:creationId xmlns:p14="http://schemas.microsoft.com/office/powerpoint/2010/main" val="28096934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3000" dirty="0"/>
              <a:t>Attainder (Civil Death)</a:t>
            </a:r>
          </a:p>
        </p:txBody>
      </p:sp>
      <p:sp>
        <p:nvSpPr>
          <p:cNvPr id="4" name="Slide Number Placeholder 3"/>
          <p:cNvSpPr>
            <a:spLocks noGrp="1"/>
          </p:cNvSpPr>
          <p:nvPr>
            <p:ph type="sldNum" sz="quarter" idx="5"/>
          </p:nvPr>
        </p:nvSpPr>
        <p:spPr/>
        <p:txBody>
          <a:bodyPr/>
          <a:lstStyle/>
          <a:p>
            <a:fld id="{1DB781B9-B751-49B1-8EBD-DD77FDD284BE}" type="slidenum">
              <a:rPr lang="en-US" smtClean="0"/>
              <a:t>23</a:t>
            </a:fld>
            <a:endParaRPr lang="en-US"/>
          </a:p>
        </p:txBody>
      </p:sp>
    </p:spTree>
    <p:extLst>
      <p:ext uri="{BB962C8B-B14F-4D97-AF65-F5344CB8AC3E}">
        <p14:creationId xmlns:p14="http://schemas.microsoft.com/office/powerpoint/2010/main" val="33655274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400" b="1" u="sng" dirty="0">
                <a:latin typeface="Arial Narrow" panose="020B0606020202030204" pitchFamily="34" charset="0"/>
              </a:rPr>
              <a:t>Mt 19:3-9</a:t>
            </a:r>
            <a:r>
              <a:rPr lang="en-US" sz="2400" dirty="0">
                <a:latin typeface="Arial Narrow" panose="020B0606020202030204" pitchFamily="34" charset="0"/>
              </a:rPr>
              <a:t>, “The Pharisees also came unto him, tempting him, and saying unto him, Is it lawful for a man to put away his wife for every cause? 4 And he answered and said unto them, Have ye not read, that he which made them at the beginning made them male and female, 5 And said, For this cause shall a man leave father and mother, and shall cleave to his wife: and they twain shall be one flesh? 6 Wherefore they are no more twain, but one flesh. What therefore God hath joined together, let not man put asunder. 7 They say unto him, Why did Moses then command to give a writing of divorcement, and to put her away? 8 He saith unto them, Moses because of the hardness of your hearts suffered you to put away your wives: but from the beginning it was not so. 9 And I say unto you, Whosoever shall put away his wife, except it be for fornication, and shall marry another, committeth adultery: and whoso marrieth her which is put away doth commit adultery.</a:t>
            </a:r>
          </a:p>
          <a:p>
            <a:endParaRPr lang="en-US" sz="2400" dirty="0">
              <a:latin typeface="Arial Narrow" panose="020B0606020202030204" pitchFamily="34" charset="0"/>
            </a:endParaRPr>
          </a:p>
          <a:p>
            <a:r>
              <a:rPr lang="en-US" sz="2400" dirty="0">
                <a:latin typeface="Arial Narrow" panose="020B0606020202030204" pitchFamily="34" charset="0"/>
              </a:rPr>
              <a:t>10 His disciples say unto him, If the case of the man be so with his wife, it is not good to marry. 11 But he said unto them, All men cannot receive this saying, save they to whom it is given. 12 For there are some eunuchs, which were so born from their mother's womb: and there are some eunuchs, which were made eunuchs of men: and there be eunuchs, which have made themselves eunuchs for the kingdom of heaven's sake. He that is able to receive it, let him receive it.”</a:t>
            </a:r>
          </a:p>
        </p:txBody>
      </p:sp>
      <p:sp>
        <p:nvSpPr>
          <p:cNvPr id="4" name="Slide Number Placeholder 3"/>
          <p:cNvSpPr>
            <a:spLocks noGrp="1"/>
          </p:cNvSpPr>
          <p:nvPr>
            <p:ph type="sldNum" sz="quarter" idx="5"/>
          </p:nvPr>
        </p:nvSpPr>
        <p:spPr/>
        <p:txBody>
          <a:bodyPr/>
          <a:lstStyle/>
          <a:p>
            <a:fld id="{1DB781B9-B751-49B1-8EBD-DD77FDD284BE}" type="slidenum">
              <a:rPr lang="en-US" smtClean="0"/>
              <a:t>24</a:t>
            </a:fld>
            <a:endParaRPr lang="en-US"/>
          </a:p>
        </p:txBody>
      </p:sp>
    </p:spTree>
    <p:extLst>
      <p:ext uri="{BB962C8B-B14F-4D97-AF65-F5344CB8AC3E}">
        <p14:creationId xmlns:p14="http://schemas.microsoft.com/office/powerpoint/2010/main" val="41324840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400" b="1" u="sng" dirty="0">
                <a:latin typeface="Arial Narrow" panose="020B0606020202030204" pitchFamily="34" charset="0"/>
              </a:rPr>
              <a:t>Mt 19:3-9</a:t>
            </a:r>
            <a:r>
              <a:rPr lang="en-US" sz="2400" dirty="0">
                <a:latin typeface="Arial Narrow" panose="020B0606020202030204" pitchFamily="34" charset="0"/>
              </a:rPr>
              <a:t>, “The Pharisees also came unto him, tempting him, and saying unto him, Is it lawful for a man to put away his wife for every cause? 4 And he answered and said unto them, Have ye not read, that he which made them at the beginning made them male and female, 5 And said, For this cause shall a man leave father and mother, and shall cleave to his wife: and they twain shall be one flesh? 6 Wherefore they are no more twain, but one flesh. What therefore God hath joined together, let not man put asunder. 7 They say unto him, Why did Moses then command to give a writing of divorcement, and to put her away? 8 He saith unto them, Moses because of the hardness of your hearts suffered you to put away your wives: but from the beginning it was not so. 9 And I say unto you, Whosoever shall put away his wife, except it be for fornication, and shall marry another, committeth adultery: and whoso marrieth her which is put away doth commit adultery.</a:t>
            </a:r>
          </a:p>
          <a:p>
            <a:endParaRPr lang="en-US" sz="2400" dirty="0">
              <a:latin typeface="Arial Narrow" panose="020B0606020202030204" pitchFamily="34" charset="0"/>
            </a:endParaRPr>
          </a:p>
          <a:p>
            <a:r>
              <a:rPr lang="en-US" sz="2400" dirty="0">
                <a:latin typeface="Arial Narrow" panose="020B0606020202030204" pitchFamily="34" charset="0"/>
              </a:rPr>
              <a:t>10 His disciples say unto him, If the case of the man be so with his wife, it is not good to marry. 11 But he said unto them, All men cannot receive this saying, save they to whom it is given. 12 For there are some eunuchs, which were so born from their mother's womb: and there are some eunuchs, which were made eunuchs of men: and there be eunuchs, which have made themselves eunuchs for the kingdom of heaven's sake. He that is able to receive it, let him receive it.”</a:t>
            </a:r>
          </a:p>
        </p:txBody>
      </p:sp>
      <p:sp>
        <p:nvSpPr>
          <p:cNvPr id="4" name="Slide Number Placeholder 3"/>
          <p:cNvSpPr>
            <a:spLocks noGrp="1"/>
          </p:cNvSpPr>
          <p:nvPr>
            <p:ph type="sldNum" sz="quarter" idx="5"/>
          </p:nvPr>
        </p:nvSpPr>
        <p:spPr/>
        <p:txBody>
          <a:bodyPr/>
          <a:lstStyle/>
          <a:p>
            <a:fld id="{1DB781B9-B751-49B1-8EBD-DD77FDD284BE}" type="slidenum">
              <a:rPr lang="en-US" smtClean="0"/>
              <a:t>25</a:t>
            </a:fld>
            <a:endParaRPr lang="en-US"/>
          </a:p>
        </p:txBody>
      </p:sp>
    </p:spTree>
    <p:extLst>
      <p:ext uri="{BB962C8B-B14F-4D97-AF65-F5344CB8AC3E}">
        <p14:creationId xmlns:p14="http://schemas.microsoft.com/office/powerpoint/2010/main" val="31862929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u="sng" dirty="0"/>
              <a:t>Rom. 13:1-2</a:t>
            </a:r>
            <a:r>
              <a:rPr lang="en-US" sz="1800" dirty="0"/>
              <a:t>, “Let every soul be subject unto the higher powers. For there is no power but of God: the powers that be are ordained of God. 2 Whosoever therefore </a:t>
            </a:r>
            <a:r>
              <a:rPr lang="en-US" sz="1800" dirty="0" err="1"/>
              <a:t>resisteth</a:t>
            </a:r>
            <a:r>
              <a:rPr lang="en-US" sz="1800" dirty="0"/>
              <a:t> the power, </a:t>
            </a:r>
            <a:r>
              <a:rPr lang="en-US" sz="1800" dirty="0" err="1"/>
              <a:t>resisteth</a:t>
            </a:r>
            <a:r>
              <a:rPr lang="en-US" sz="1800" dirty="0"/>
              <a:t> the ordinance of God: and they that resist shall receive to themselves damnation.”</a:t>
            </a:r>
          </a:p>
          <a:p>
            <a:endParaRPr lang="en-US" sz="1800" dirty="0"/>
          </a:p>
          <a:p>
            <a:r>
              <a:rPr lang="en-US" sz="1800" b="1" u="sng" dirty="0"/>
              <a:t>Tit. 3:1</a:t>
            </a:r>
            <a:r>
              <a:rPr lang="en-US" sz="1800" dirty="0"/>
              <a:t>, “Put them in mind to be subject to principalities and powers, to obey magistrates, to be ready to every good work.”</a:t>
            </a:r>
          </a:p>
          <a:p>
            <a:endParaRPr lang="en-US" sz="1800" dirty="0"/>
          </a:p>
          <a:p>
            <a:r>
              <a:rPr lang="en-US" sz="1800" b="1" u="sng" dirty="0"/>
              <a:t>I Pet. 2:13-15</a:t>
            </a:r>
            <a:r>
              <a:rPr lang="en-US" sz="1800" dirty="0"/>
              <a:t>, “Submit yourselves to every ordinance of man for the Lord's sake: whether it be to the king, as supreme; 14 Or unto governors, as unto them that are sent by him for the punishment of evildoers, and for the praise of them that do well. 15 For so is the will of God, that with well doing ye may put to silence the ignorance of foolish men.”</a:t>
            </a:r>
          </a:p>
        </p:txBody>
      </p:sp>
      <p:sp>
        <p:nvSpPr>
          <p:cNvPr id="4" name="Slide Number Placeholder 3"/>
          <p:cNvSpPr>
            <a:spLocks noGrp="1"/>
          </p:cNvSpPr>
          <p:nvPr>
            <p:ph type="sldNum" sz="quarter" idx="5"/>
          </p:nvPr>
        </p:nvSpPr>
        <p:spPr/>
        <p:txBody>
          <a:bodyPr/>
          <a:lstStyle/>
          <a:p>
            <a:fld id="{1DB781B9-B751-49B1-8EBD-DD77FDD284BE}" type="slidenum">
              <a:rPr lang="en-US" smtClean="0"/>
              <a:t>26</a:t>
            </a:fld>
            <a:endParaRPr lang="en-US"/>
          </a:p>
        </p:txBody>
      </p:sp>
    </p:spTree>
    <p:extLst>
      <p:ext uri="{BB962C8B-B14F-4D97-AF65-F5344CB8AC3E}">
        <p14:creationId xmlns:p14="http://schemas.microsoft.com/office/powerpoint/2010/main" val="2481114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b="1" u="sng" dirty="0">
                <a:latin typeface="Arial Narrow" panose="020B0606020202030204" pitchFamily="34" charset="0"/>
              </a:rPr>
              <a:t>Mt. 19:3-12</a:t>
            </a:r>
            <a:r>
              <a:rPr lang="en-US" sz="2000" dirty="0">
                <a:latin typeface="Arial Narrow" panose="020B0606020202030204" pitchFamily="34" charset="0"/>
              </a:rPr>
              <a:t>, “The Pharisees also came unto him, tempting him, and saying unto him, Is it lawful for a man to put away his wife for every cause? 4 And he answered and said unto them, Have ye not read, that he which made them at the beginning made them male and female, 5 And said, For this cause shall a man leave father and mother, and shall cleave to his wife: and they twain shall be one flesh? 6 Wherefore they are no more twain, but one flesh. What therefore God hath joined together, let not man put asunder. 7 They say unto him, Why did Moses then command to give a writing of divorcement, and to put her away? 8 He saith unto them, Moses because of the hardness of your hearts suffered you to put away your wives: but from the beginning it was not so. 9 And I say unto you, Whosoever shall put away his wife, except it be for fornication, and shall marry another, committeth adultery: and whoso marrieth her which is put away doth commit adultery. 10 His disciples say unto him, If the case of the man be so with his wife, it is not good to marry. 11 But he said unto them, All men cannot receive this saying, save they to whom it is given. 12 For there are some eunuchs, which were so born from their mother's womb: and there are some eunuchs, which were made eunuchs of men: and there be eunuchs, which have made themselves eunuchs for the kingdom of heaven's sake. He that is able to receive it, let him receive it.”</a:t>
            </a:r>
          </a:p>
          <a:p>
            <a:endParaRPr lang="en-US" sz="2000" dirty="0">
              <a:latin typeface="Arial Narrow" panose="020B0606020202030204" pitchFamily="34" charset="0"/>
            </a:endParaRPr>
          </a:p>
          <a:p>
            <a:r>
              <a:rPr lang="en-US" sz="2000" b="1" u="sng" dirty="0">
                <a:latin typeface="Arial Narrow" panose="020B0606020202030204" pitchFamily="34" charset="0"/>
              </a:rPr>
              <a:t>I Jn. 3:4</a:t>
            </a:r>
            <a:r>
              <a:rPr lang="en-US" sz="2000" dirty="0">
                <a:latin typeface="Arial Narrow" panose="020B0606020202030204" pitchFamily="34" charset="0"/>
              </a:rPr>
              <a:t>, “Whosoever committeth sin </a:t>
            </a:r>
            <a:r>
              <a:rPr lang="en-US" sz="2000" dirty="0" err="1">
                <a:latin typeface="Arial Narrow" panose="020B0606020202030204" pitchFamily="34" charset="0"/>
              </a:rPr>
              <a:t>transgresseth</a:t>
            </a:r>
            <a:r>
              <a:rPr lang="en-US" sz="2000" dirty="0">
                <a:latin typeface="Arial Narrow" panose="020B0606020202030204" pitchFamily="34" charset="0"/>
              </a:rPr>
              <a:t> also the law: for sin is the transgression of the law.”</a:t>
            </a:r>
          </a:p>
        </p:txBody>
      </p:sp>
      <p:sp>
        <p:nvSpPr>
          <p:cNvPr id="4" name="Slide Number Placeholder 3"/>
          <p:cNvSpPr>
            <a:spLocks noGrp="1"/>
          </p:cNvSpPr>
          <p:nvPr>
            <p:ph type="sldNum" sz="quarter" idx="5"/>
          </p:nvPr>
        </p:nvSpPr>
        <p:spPr/>
        <p:txBody>
          <a:bodyPr/>
          <a:lstStyle/>
          <a:p>
            <a:fld id="{6F24AE3D-6345-483C-B93D-7B3C174CEA2E}" type="slidenum">
              <a:rPr lang="en-US" smtClean="0"/>
              <a:t>3</a:t>
            </a:fld>
            <a:endParaRPr lang="en-US"/>
          </a:p>
        </p:txBody>
      </p:sp>
    </p:spTree>
    <p:extLst>
      <p:ext uri="{BB962C8B-B14F-4D97-AF65-F5344CB8AC3E}">
        <p14:creationId xmlns:p14="http://schemas.microsoft.com/office/powerpoint/2010/main" val="18138344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altLang="en-US" dirty="0">
                <a:latin typeface="Arial Narrow" panose="020B0606020202030204" pitchFamily="34" charset="0"/>
              </a:rPr>
              <a:t>“Does Herod’s relationship with Herodias illustrate how it is possible to be considered married by civil law but not according to God’s law?”  </a:t>
            </a:r>
            <a:r>
              <a:rPr lang="en-US" altLang="en-US" sz="1000" i="1" dirty="0">
                <a:latin typeface="Arial Narrow" panose="020B0606020202030204" pitchFamily="34" charset="0"/>
              </a:rPr>
              <a:t>Study Workbook – Matthew, </a:t>
            </a:r>
            <a:r>
              <a:rPr lang="en-US" altLang="en-US" sz="1000" dirty="0">
                <a:latin typeface="Arial Narrow" panose="020B0606020202030204" pitchFamily="34" charset="0"/>
              </a:rPr>
              <a:t>Thought Question [Book 2 (p. 5)]</a:t>
            </a:r>
          </a:p>
        </p:txBody>
      </p:sp>
      <p:sp>
        <p:nvSpPr>
          <p:cNvPr id="4" name="Slide Number Placeholder 3"/>
          <p:cNvSpPr>
            <a:spLocks noGrp="1"/>
          </p:cNvSpPr>
          <p:nvPr>
            <p:ph type="sldNum" sz="quarter" idx="5"/>
          </p:nvPr>
        </p:nvSpPr>
        <p:spPr/>
        <p:txBody>
          <a:bodyPr/>
          <a:lstStyle/>
          <a:p>
            <a:fld id="{6F24AE3D-6345-483C-B93D-7B3C174CEA2E}" type="slidenum">
              <a:rPr lang="en-US" smtClean="0"/>
              <a:t>27</a:t>
            </a:fld>
            <a:endParaRPr lang="en-US"/>
          </a:p>
        </p:txBody>
      </p:sp>
    </p:spTree>
    <p:extLst>
      <p:ext uri="{BB962C8B-B14F-4D97-AF65-F5344CB8AC3E}">
        <p14:creationId xmlns:p14="http://schemas.microsoft.com/office/powerpoint/2010/main" val="15522442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altLang="en-US" dirty="0">
                <a:latin typeface="Arial Narrow" panose="020B0606020202030204" pitchFamily="34" charset="0"/>
              </a:rPr>
              <a:t>“Does Herod’s relationship with Herodias illustrate how it is possible to be considered married by civil law but not according to God’s law?”  </a:t>
            </a:r>
            <a:r>
              <a:rPr lang="en-US" altLang="en-US" sz="1000" i="1" dirty="0">
                <a:latin typeface="Arial Narrow" panose="020B0606020202030204" pitchFamily="34" charset="0"/>
              </a:rPr>
              <a:t>Study Workbook – Matthew, </a:t>
            </a:r>
            <a:r>
              <a:rPr lang="en-US" altLang="en-US" sz="1000" dirty="0">
                <a:latin typeface="Arial Narrow" panose="020B0606020202030204" pitchFamily="34" charset="0"/>
              </a:rPr>
              <a:t>Thought Question [Book 2 (p. 5)]</a:t>
            </a:r>
          </a:p>
        </p:txBody>
      </p:sp>
      <p:sp>
        <p:nvSpPr>
          <p:cNvPr id="4" name="Slide Number Placeholder 3"/>
          <p:cNvSpPr>
            <a:spLocks noGrp="1"/>
          </p:cNvSpPr>
          <p:nvPr>
            <p:ph type="sldNum" sz="quarter" idx="5"/>
          </p:nvPr>
        </p:nvSpPr>
        <p:spPr/>
        <p:txBody>
          <a:bodyPr/>
          <a:lstStyle/>
          <a:p>
            <a:fld id="{6F24AE3D-6345-483C-B93D-7B3C174CEA2E}" type="slidenum">
              <a:rPr lang="en-US" smtClean="0"/>
              <a:t>28</a:t>
            </a:fld>
            <a:endParaRPr lang="en-US"/>
          </a:p>
        </p:txBody>
      </p:sp>
    </p:spTree>
    <p:extLst>
      <p:ext uri="{BB962C8B-B14F-4D97-AF65-F5344CB8AC3E}">
        <p14:creationId xmlns:p14="http://schemas.microsoft.com/office/powerpoint/2010/main" val="39539208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altLang="en-US" dirty="0">
                <a:latin typeface="Arial Narrow" panose="020B0606020202030204" pitchFamily="34" charset="0"/>
              </a:rPr>
              <a:t>“Does Herod’s relationship with Herodias illustrate how it is possible to be considered married by civil law but not according to God’s law?”  </a:t>
            </a:r>
            <a:r>
              <a:rPr lang="en-US" altLang="en-US" sz="1000" i="1" dirty="0">
                <a:latin typeface="Arial Narrow" panose="020B0606020202030204" pitchFamily="34" charset="0"/>
              </a:rPr>
              <a:t>Study Workbook – Matthew, </a:t>
            </a:r>
            <a:r>
              <a:rPr lang="en-US" altLang="en-US" sz="1000" dirty="0">
                <a:latin typeface="Arial Narrow" panose="020B0606020202030204" pitchFamily="34" charset="0"/>
              </a:rPr>
              <a:t>Thought Question [Book 2 (p. 5)]</a:t>
            </a:r>
          </a:p>
        </p:txBody>
      </p:sp>
      <p:sp>
        <p:nvSpPr>
          <p:cNvPr id="4" name="Slide Number Placeholder 3"/>
          <p:cNvSpPr>
            <a:spLocks noGrp="1"/>
          </p:cNvSpPr>
          <p:nvPr>
            <p:ph type="sldNum" sz="quarter" idx="5"/>
          </p:nvPr>
        </p:nvSpPr>
        <p:spPr/>
        <p:txBody>
          <a:bodyPr/>
          <a:lstStyle/>
          <a:p>
            <a:fld id="{6F24AE3D-6345-483C-B93D-7B3C174CEA2E}" type="slidenum">
              <a:rPr lang="en-US" smtClean="0"/>
              <a:t>29</a:t>
            </a:fld>
            <a:endParaRPr lang="en-US"/>
          </a:p>
        </p:txBody>
      </p:sp>
    </p:spTree>
    <p:extLst>
      <p:ext uri="{BB962C8B-B14F-4D97-AF65-F5344CB8AC3E}">
        <p14:creationId xmlns:p14="http://schemas.microsoft.com/office/powerpoint/2010/main" val="4644162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altLang="en-US" dirty="0">
                <a:latin typeface="Arial Narrow" panose="020B0606020202030204" pitchFamily="34" charset="0"/>
              </a:rPr>
              <a:t>“Does Herod’s relationship with Herodias illustrate how it is possible to be considered married by civil law but not according to God’s law?”  </a:t>
            </a:r>
            <a:r>
              <a:rPr lang="en-US" altLang="en-US" sz="1000" i="1" dirty="0">
                <a:latin typeface="Arial Narrow" panose="020B0606020202030204" pitchFamily="34" charset="0"/>
              </a:rPr>
              <a:t>Study Workbook – Matthew, </a:t>
            </a:r>
            <a:r>
              <a:rPr lang="en-US" altLang="en-US" sz="1000" dirty="0">
                <a:latin typeface="Arial Narrow" panose="020B0606020202030204" pitchFamily="34" charset="0"/>
              </a:rPr>
              <a:t>Thought Question [Book 2 (p. 5)]</a:t>
            </a:r>
          </a:p>
        </p:txBody>
      </p:sp>
      <p:sp>
        <p:nvSpPr>
          <p:cNvPr id="4" name="Slide Number Placeholder 3"/>
          <p:cNvSpPr>
            <a:spLocks noGrp="1"/>
          </p:cNvSpPr>
          <p:nvPr>
            <p:ph type="sldNum" sz="quarter" idx="5"/>
          </p:nvPr>
        </p:nvSpPr>
        <p:spPr/>
        <p:txBody>
          <a:bodyPr/>
          <a:lstStyle/>
          <a:p>
            <a:fld id="{6F24AE3D-6345-483C-B93D-7B3C174CEA2E}" type="slidenum">
              <a:rPr lang="en-US" smtClean="0"/>
              <a:t>30</a:t>
            </a:fld>
            <a:endParaRPr lang="en-US"/>
          </a:p>
        </p:txBody>
      </p:sp>
    </p:spTree>
    <p:extLst>
      <p:ext uri="{BB962C8B-B14F-4D97-AF65-F5344CB8AC3E}">
        <p14:creationId xmlns:p14="http://schemas.microsoft.com/office/powerpoint/2010/main" val="2196716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altLang="en-US" dirty="0">
                <a:latin typeface="Arial Narrow" panose="020B0606020202030204" pitchFamily="34" charset="0"/>
              </a:rPr>
              <a:t>“Does Herod’s relationship with Herodias illustrate how it is possible to be considered married by civil law but not according to God’s law?”  </a:t>
            </a:r>
            <a:r>
              <a:rPr lang="en-US" altLang="en-US" sz="1000" i="1" dirty="0">
                <a:latin typeface="Arial Narrow" panose="020B0606020202030204" pitchFamily="34" charset="0"/>
              </a:rPr>
              <a:t>Study Workbook – Matthew, </a:t>
            </a:r>
            <a:r>
              <a:rPr lang="en-US" altLang="en-US" sz="1000" dirty="0">
                <a:latin typeface="Arial Narrow" panose="020B0606020202030204" pitchFamily="34" charset="0"/>
              </a:rPr>
              <a:t>Thought Question [Book 2 (p. 5)]</a:t>
            </a:r>
          </a:p>
        </p:txBody>
      </p:sp>
      <p:sp>
        <p:nvSpPr>
          <p:cNvPr id="4" name="Slide Number Placeholder 3"/>
          <p:cNvSpPr>
            <a:spLocks noGrp="1"/>
          </p:cNvSpPr>
          <p:nvPr>
            <p:ph type="sldNum" sz="quarter" idx="5"/>
          </p:nvPr>
        </p:nvSpPr>
        <p:spPr/>
        <p:txBody>
          <a:bodyPr/>
          <a:lstStyle/>
          <a:p>
            <a:fld id="{6F24AE3D-6345-483C-B93D-7B3C174CEA2E}" type="slidenum">
              <a:rPr lang="en-US" smtClean="0"/>
              <a:t>8</a:t>
            </a:fld>
            <a:endParaRPr lang="en-US"/>
          </a:p>
        </p:txBody>
      </p:sp>
    </p:spTree>
    <p:extLst>
      <p:ext uri="{BB962C8B-B14F-4D97-AF65-F5344CB8AC3E}">
        <p14:creationId xmlns:p14="http://schemas.microsoft.com/office/powerpoint/2010/main" val="41482164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a:latin typeface="Arial Narrow" panose="020B0606020202030204" pitchFamily="34" charset="0"/>
              </a:rPr>
              <a:t>After Smoking Opium.</a:t>
            </a:r>
          </a:p>
          <a:p>
            <a:endParaRPr lang="en-US" sz="2000" dirty="0">
              <a:latin typeface="Arial Narrow" panose="020B0606020202030204" pitchFamily="34" charset="0"/>
            </a:endParaRPr>
          </a:p>
          <a:p>
            <a:pPr defTabSz="931774">
              <a:defRPr/>
            </a:pPr>
            <a:r>
              <a:rPr lang="en-US" sz="2000" b="1" u="sng" dirty="0">
                <a:solidFill>
                  <a:schemeClr val="bg1"/>
                </a:solidFill>
                <a:latin typeface="Arial Narrow" panose="020B0606020202030204" pitchFamily="34" charset="0"/>
              </a:rPr>
              <a:t>Mt. 19:11-12</a:t>
            </a:r>
            <a:r>
              <a:rPr lang="en-US" sz="2000" dirty="0">
                <a:solidFill>
                  <a:schemeClr val="bg1"/>
                </a:solidFill>
                <a:latin typeface="Arial Narrow" panose="020B0606020202030204" pitchFamily="34" charset="0"/>
              </a:rPr>
              <a:t>, “But </a:t>
            </a:r>
            <a:r>
              <a:rPr lang="en-US" sz="2000" b="1" dirty="0">
                <a:solidFill>
                  <a:schemeClr val="bg1"/>
                </a:solidFill>
                <a:latin typeface="Arial Narrow" panose="020B0606020202030204" pitchFamily="34" charset="0"/>
              </a:rPr>
              <a:t>HE</a:t>
            </a:r>
            <a:r>
              <a:rPr lang="en-US" sz="2000" dirty="0">
                <a:solidFill>
                  <a:schemeClr val="bg1"/>
                </a:solidFill>
                <a:latin typeface="Arial Narrow" panose="020B0606020202030204" pitchFamily="34" charset="0"/>
              </a:rPr>
              <a:t> said unto them, </a:t>
            </a:r>
            <a:r>
              <a:rPr lang="en-US" sz="2000" b="1" dirty="0">
                <a:solidFill>
                  <a:schemeClr val="bg1"/>
                </a:solidFill>
                <a:latin typeface="Arial Narrow" panose="020B0606020202030204" pitchFamily="34" charset="0"/>
              </a:rPr>
              <a:t>ALL MEN CANNOT RECEIVE THIS SAYING</a:t>
            </a:r>
            <a:r>
              <a:rPr lang="en-US" sz="2000" dirty="0">
                <a:solidFill>
                  <a:schemeClr val="bg1"/>
                </a:solidFill>
                <a:latin typeface="Arial Narrow" panose="020B0606020202030204" pitchFamily="34" charset="0"/>
              </a:rPr>
              <a:t>,</a:t>
            </a:r>
            <a:r>
              <a:rPr lang="en-US" sz="2000" b="1" dirty="0">
                <a:solidFill>
                  <a:schemeClr val="bg1"/>
                </a:solidFill>
                <a:latin typeface="Arial Narrow" panose="020B0606020202030204" pitchFamily="34" charset="0"/>
              </a:rPr>
              <a:t> SAVE THEY TO WHOM IT IS GIVEN</a:t>
            </a:r>
            <a:r>
              <a:rPr lang="en-US" sz="2000" dirty="0">
                <a:solidFill>
                  <a:schemeClr val="bg1"/>
                </a:solidFill>
                <a:latin typeface="Arial Narrow" panose="020B0606020202030204" pitchFamily="34" charset="0"/>
              </a:rPr>
              <a:t>. 12 For there are some eunuchs, which were so born from their mother’s womb: and there are some eunuchs, which were made eunuchs of men: and </a:t>
            </a:r>
            <a:r>
              <a:rPr lang="en-US" sz="2000" b="1" dirty="0">
                <a:solidFill>
                  <a:schemeClr val="bg1"/>
                </a:solidFill>
                <a:latin typeface="Arial Narrow" panose="020B0606020202030204" pitchFamily="34" charset="0"/>
              </a:rPr>
              <a:t>There Be Eunuchs</a:t>
            </a:r>
            <a:r>
              <a:rPr lang="en-US" sz="2000" dirty="0">
                <a:solidFill>
                  <a:schemeClr val="bg1"/>
                </a:solidFill>
                <a:latin typeface="Arial Narrow" panose="020B0606020202030204" pitchFamily="34" charset="0"/>
              </a:rPr>
              <a:t>, </a:t>
            </a:r>
            <a:r>
              <a:rPr lang="en-US" sz="2000" b="1" dirty="0">
                <a:solidFill>
                  <a:schemeClr val="bg1"/>
                </a:solidFill>
                <a:latin typeface="Arial Narrow" panose="020B0606020202030204" pitchFamily="34" charset="0"/>
              </a:rPr>
              <a:t>Which Have Made Themselves Eunuchs For The Kingdom Of Heaven’s Sake</a:t>
            </a:r>
            <a:r>
              <a:rPr lang="en-US" sz="2000" dirty="0">
                <a:solidFill>
                  <a:schemeClr val="bg1"/>
                </a:solidFill>
                <a:latin typeface="Arial Narrow" panose="020B0606020202030204" pitchFamily="34" charset="0"/>
              </a:rPr>
              <a:t>. </a:t>
            </a:r>
            <a:r>
              <a:rPr lang="en-US" sz="2000" b="1" dirty="0">
                <a:solidFill>
                  <a:schemeClr val="bg1"/>
                </a:solidFill>
                <a:latin typeface="Arial Narrow" panose="020B0606020202030204" pitchFamily="34" charset="0"/>
              </a:rPr>
              <a:t>HE THAT IS ABLE TO RECEIVE IT</a:t>
            </a:r>
            <a:r>
              <a:rPr lang="en-US" sz="2000" dirty="0">
                <a:solidFill>
                  <a:schemeClr val="bg1"/>
                </a:solidFill>
                <a:latin typeface="Arial Narrow" panose="020B0606020202030204" pitchFamily="34" charset="0"/>
              </a:rPr>
              <a:t>, </a:t>
            </a:r>
            <a:r>
              <a:rPr lang="en-US" sz="2000" b="1" dirty="0">
                <a:solidFill>
                  <a:schemeClr val="bg1"/>
                </a:solidFill>
                <a:latin typeface="Arial Narrow" panose="020B0606020202030204" pitchFamily="34" charset="0"/>
              </a:rPr>
              <a:t>LET HIM RECEIVE IT</a:t>
            </a:r>
            <a:r>
              <a:rPr lang="en-US" sz="2000" dirty="0">
                <a:solidFill>
                  <a:schemeClr val="bg1"/>
                </a:solidFill>
                <a:latin typeface="Arial Narrow" panose="020B0606020202030204" pitchFamily="34" charset="0"/>
              </a:rPr>
              <a:t>.”  </a:t>
            </a:r>
            <a:r>
              <a:rPr lang="en-US" sz="2000" b="1" u="sng" dirty="0">
                <a:solidFill>
                  <a:schemeClr val="bg1"/>
                </a:solidFill>
                <a:latin typeface="Arial Narrow" panose="020B0606020202030204" pitchFamily="34" charset="0"/>
              </a:rPr>
              <a:t>Cf. v. 10 (Jas. 1:21)</a:t>
            </a:r>
          </a:p>
        </p:txBody>
      </p:sp>
      <p:sp>
        <p:nvSpPr>
          <p:cNvPr id="4" name="Slide Number Placeholder 3"/>
          <p:cNvSpPr>
            <a:spLocks noGrp="1"/>
          </p:cNvSpPr>
          <p:nvPr>
            <p:ph type="sldNum" sz="quarter" idx="5"/>
          </p:nvPr>
        </p:nvSpPr>
        <p:spPr/>
        <p:txBody>
          <a:bodyPr/>
          <a:lstStyle/>
          <a:p>
            <a:fld id="{6F24AE3D-6345-483C-B93D-7B3C174CEA2E}" type="slidenum">
              <a:rPr lang="en-US" smtClean="0"/>
              <a:t>9</a:t>
            </a:fld>
            <a:endParaRPr lang="en-US"/>
          </a:p>
        </p:txBody>
      </p:sp>
    </p:spTree>
    <p:extLst>
      <p:ext uri="{BB962C8B-B14F-4D97-AF65-F5344CB8AC3E}">
        <p14:creationId xmlns:p14="http://schemas.microsoft.com/office/powerpoint/2010/main" val="32243970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latin typeface="Arial Narrow" panose="020B0606020202030204" pitchFamily="34" charset="0"/>
              </a:rPr>
              <a:t>Ezra 10:2</a:t>
            </a:r>
            <a:r>
              <a:rPr lang="en-US" dirty="0">
                <a:latin typeface="Arial Narrow" panose="020B0606020202030204" pitchFamily="34" charset="0"/>
              </a:rPr>
              <a:t>, “</a:t>
            </a:r>
            <a:r>
              <a:rPr lang="en-US" b="0" u="none" dirty="0"/>
              <a:t>We have trespassed against our God, and </a:t>
            </a:r>
            <a:r>
              <a:rPr lang="en-US" b="1" u="none" dirty="0"/>
              <a:t>HAVE TAKEN STRANGE WIVES OF THE PEOPLE OF THE LAND</a:t>
            </a:r>
            <a:r>
              <a:rPr lang="en-US" b="0" u="none" dirty="0"/>
              <a:t>: yet now there is hope in Israel concerning this thing.”</a:t>
            </a:r>
          </a:p>
          <a:p>
            <a:endParaRPr lang="en-US" b="0" u="none" dirty="0"/>
          </a:p>
          <a:p>
            <a:r>
              <a:rPr lang="en-US" b="1" u="sng" dirty="0"/>
              <a:t>Neh. 13:23-27</a:t>
            </a:r>
            <a:r>
              <a:rPr lang="en-US" b="0" u="none" dirty="0"/>
              <a:t>, “In those days also saw I </a:t>
            </a:r>
            <a:r>
              <a:rPr lang="en-US" b="1" u="none" dirty="0"/>
              <a:t>Jews that had married wives of Ashdod</a:t>
            </a:r>
            <a:r>
              <a:rPr lang="en-US" b="0" u="none" dirty="0"/>
              <a:t>, of </a:t>
            </a:r>
            <a:r>
              <a:rPr lang="en-US" b="1" u="none" dirty="0"/>
              <a:t>Ammon</a:t>
            </a:r>
            <a:r>
              <a:rPr lang="en-US" b="0" u="none" dirty="0"/>
              <a:t>, and of </a:t>
            </a:r>
            <a:r>
              <a:rPr lang="en-US" b="1" u="none" dirty="0"/>
              <a:t>Moab</a:t>
            </a:r>
            <a:r>
              <a:rPr lang="en-US" b="0" u="none" dirty="0"/>
              <a:t>: 24 And their children spake half in the speech of Ashdod, and could not speak in the Jews' language, but according to the language of each people. 25 And I contended with them, and cursed them, and smote certain of them, and plucked off their hair, and made them swear by God, saying, Ye shall not give your daughters unto their sons, nor take their daughters unto your sons, or for yourselves. 26 </a:t>
            </a:r>
            <a:r>
              <a:rPr lang="en-US" b="1" u="none" dirty="0"/>
              <a:t>Did not Solomon king of Israel sin by these things</a:t>
            </a:r>
            <a:r>
              <a:rPr lang="en-US" b="0" u="none" dirty="0"/>
              <a:t>? yet among many nations was there no king like him, who was beloved of his God, and God made him king over all Israel: </a:t>
            </a:r>
            <a:r>
              <a:rPr lang="en-US" b="1" u="none" dirty="0"/>
              <a:t>nevertheless even him did outlandish women cause to sin</a:t>
            </a:r>
            <a:r>
              <a:rPr lang="en-US" b="0" u="none" dirty="0"/>
              <a:t>. 27 </a:t>
            </a:r>
            <a:r>
              <a:rPr lang="en-US" b="1" u="none" dirty="0"/>
              <a:t>SHALL WE THEN HEARKEN UNTO YOU TO DO ALL THIS GREAT EVIL, TO TRANSGRESS AGAINST OUR GOD </a:t>
            </a:r>
            <a:r>
              <a:rPr lang="en-US" b="1" u="sng" dirty="0"/>
              <a:t>IN MARRYING</a:t>
            </a:r>
            <a:r>
              <a:rPr lang="en-US" b="1" u="none" dirty="0"/>
              <a:t> STRANGE WIVES</a:t>
            </a:r>
            <a:r>
              <a:rPr lang="en-US" b="0" u="none" dirty="0"/>
              <a:t>?”</a:t>
            </a:r>
          </a:p>
          <a:p>
            <a:endParaRPr lang="en-US" b="0" u="none" dirty="0"/>
          </a:p>
          <a:p>
            <a:r>
              <a:rPr lang="en-US" b="1" u="sng" dirty="0"/>
              <a:t>Mal. 2:14-16</a:t>
            </a:r>
            <a:r>
              <a:rPr lang="en-US" dirty="0"/>
              <a:t>, “Yet ye say, Wherefore? Because the LORD hath been witness between thee and the wife of thy youth, against whom thou hast dealt treacherously: yet is she thy companion, and the wife of thy covenant. 15 And </a:t>
            </a:r>
            <a:r>
              <a:rPr lang="en-US" b="1" u="sng" dirty="0"/>
              <a:t>DID NOT HE MAKE ONE</a:t>
            </a:r>
            <a:r>
              <a:rPr lang="en-US" dirty="0"/>
              <a:t>? Yet had he the residue of the spirit. And wherefore one? </a:t>
            </a:r>
            <a:r>
              <a:rPr lang="en-US" b="1" dirty="0"/>
              <a:t>THAT HE MIGHT SEEK A GODLY SEED</a:t>
            </a:r>
            <a:r>
              <a:rPr lang="en-US" dirty="0"/>
              <a:t>. Therefore </a:t>
            </a:r>
            <a:r>
              <a:rPr lang="en-US" b="1" dirty="0"/>
              <a:t>TAKE HEED TO YOUR SPIRIT, AND LET NONE DEAL TREACHEROUSLY AGAINST THE WIFE OF HIS YOUTH</a:t>
            </a:r>
            <a:r>
              <a:rPr lang="en-US" dirty="0"/>
              <a:t>. 16 For the LORD, </a:t>
            </a:r>
            <a:r>
              <a:rPr lang="en-US" b="1" dirty="0"/>
              <a:t>THE GOD OF ISRAEL, SAITH THAT HE </a:t>
            </a:r>
            <a:r>
              <a:rPr lang="en-US" b="1" u="sng" dirty="0"/>
              <a:t>HATETH</a:t>
            </a:r>
            <a:r>
              <a:rPr lang="en-US" b="1" dirty="0"/>
              <a:t> PUTTING AWAY</a:t>
            </a:r>
            <a:r>
              <a:rPr lang="en-US" dirty="0"/>
              <a:t>: for one </a:t>
            </a:r>
            <a:r>
              <a:rPr lang="en-US" dirty="0" err="1"/>
              <a:t>covereth</a:t>
            </a:r>
            <a:r>
              <a:rPr lang="en-US" dirty="0"/>
              <a:t> violence with his garment, saith the LORD of hosts: therefore take heed to your spirit, that ye deal not treacherously.”</a:t>
            </a:r>
          </a:p>
        </p:txBody>
      </p:sp>
      <p:sp>
        <p:nvSpPr>
          <p:cNvPr id="4" name="Slide Number Placeholder 3"/>
          <p:cNvSpPr>
            <a:spLocks noGrp="1"/>
          </p:cNvSpPr>
          <p:nvPr>
            <p:ph type="sldNum" sz="quarter" idx="5"/>
          </p:nvPr>
        </p:nvSpPr>
        <p:spPr/>
        <p:txBody>
          <a:bodyPr/>
          <a:lstStyle/>
          <a:p>
            <a:fld id="{1DB781B9-B751-49B1-8EBD-DD77FDD284BE}" type="slidenum">
              <a:rPr lang="en-US" smtClean="0"/>
              <a:t>10</a:t>
            </a:fld>
            <a:endParaRPr lang="en-US"/>
          </a:p>
        </p:txBody>
      </p:sp>
    </p:spTree>
    <p:extLst>
      <p:ext uri="{BB962C8B-B14F-4D97-AF65-F5344CB8AC3E}">
        <p14:creationId xmlns:p14="http://schemas.microsoft.com/office/powerpoint/2010/main" val="27644526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altLang="en-US" dirty="0">
                <a:latin typeface="Arial Narrow" panose="020B0606020202030204" pitchFamily="34" charset="0"/>
              </a:rPr>
              <a:t>“Does Herod’s relationship with Herodias illustrate how it is possible to be considered married by civil law but not according to God’s law?”  </a:t>
            </a:r>
            <a:r>
              <a:rPr lang="en-US" altLang="en-US" sz="1000" i="1" dirty="0">
                <a:latin typeface="Arial Narrow" panose="020B0606020202030204" pitchFamily="34" charset="0"/>
              </a:rPr>
              <a:t>Study Workbook – Matthew, </a:t>
            </a:r>
            <a:r>
              <a:rPr lang="en-US" altLang="en-US" sz="1000" dirty="0">
                <a:latin typeface="Arial Narrow" panose="020B0606020202030204" pitchFamily="34" charset="0"/>
              </a:rPr>
              <a:t>Thought Question [Book 2 (p. 5)]</a:t>
            </a:r>
          </a:p>
        </p:txBody>
      </p:sp>
      <p:sp>
        <p:nvSpPr>
          <p:cNvPr id="4" name="Slide Number Placeholder 3"/>
          <p:cNvSpPr>
            <a:spLocks noGrp="1"/>
          </p:cNvSpPr>
          <p:nvPr>
            <p:ph type="sldNum" sz="quarter" idx="5"/>
          </p:nvPr>
        </p:nvSpPr>
        <p:spPr/>
        <p:txBody>
          <a:bodyPr/>
          <a:lstStyle/>
          <a:p>
            <a:fld id="{6F24AE3D-6345-483C-B93D-7B3C174CEA2E}" type="slidenum">
              <a:rPr lang="en-US" smtClean="0"/>
              <a:t>11</a:t>
            </a:fld>
            <a:endParaRPr lang="en-US"/>
          </a:p>
        </p:txBody>
      </p:sp>
    </p:spTree>
    <p:extLst>
      <p:ext uri="{BB962C8B-B14F-4D97-AF65-F5344CB8AC3E}">
        <p14:creationId xmlns:p14="http://schemas.microsoft.com/office/powerpoint/2010/main" val="31094395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altLang="en-US" b="1" u="sng" dirty="0">
                <a:latin typeface="CG Times (W1)" charset="0"/>
                <a:cs typeface="Times New Roman" panose="02020603050405020304" pitchFamily="18" charset="0"/>
              </a:rPr>
              <a:t>Jn. 14:27</a:t>
            </a:r>
            <a:r>
              <a:rPr lang="en-US" altLang="en-US" b="1" dirty="0">
                <a:latin typeface="CG Times (W1)" charset="0"/>
                <a:cs typeface="Times New Roman" panose="02020603050405020304" pitchFamily="18" charset="0"/>
              </a:rPr>
              <a:t>,</a:t>
            </a:r>
            <a:r>
              <a:rPr lang="en-US" altLang="en-US" dirty="0">
                <a:latin typeface="CG Times (W1)" charset="0"/>
                <a:cs typeface="Times New Roman" panose="02020603050405020304" pitchFamily="18" charset="0"/>
              </a:rPr>
              <a:t> “Peace I leave with you; my peace I give unto you: not as the world giveth, give I unto you. </a:t>
            </a:r>
            <a:r>
              <a:rPr lang="en-US" altLang="en-US" b="1" dirty="0">
                <a:solidFill>
                  <a:srgbClr val="FFFF00"/>
                </a:solidFill>
                <a:latin typeface="CG Times (W1)" charset="0"/>
                <a:cs typeface="Times New Roman" panose="02020603050405020304" pitchFamily="18" charset="0"/>
              </a:rPr>
              <a:t>LET NOT</a:t>
            </a:r>
            <a:r>
              <a:rPr lang="en-US" altLang="en-US" dirty="0">
                <a:latin typeface="CG Times (W1)" charset="0"/>
                <a:cs typeface="Times New Roman" panose="02020603050405020304" pitchFamily="18" charset="0"/>
              </a:rPr>
              <a:t> your heart be troubled, neither let it be afraid.”</a:t>
            </a:r>
            <a:endParaRPr lang="en-US" altLang="en-US" sz="1000" dirty="0">
              <a:latin typeface="Arial Narrow" panose="020B0606020202030204" pitchFamily="34" charset="0"/>
            </a:endParaRPr>
          </a:p>
        </p:txBody>
      </p:sp>
      <p:sp>
        <p:nvSpPr>
          <p:cNvPr id="4" name="Slide Number Placeholder 3"/>
          <p:cNvSpPr>
            <a:spLocks noGrp="1"/>
          </p:cNvSpPr>
          <p:nvPr>
            <p:ph type="sldNum" sz="quarter" idx="5"/>
          </p:nvPr>
        </p:nvSpPr>
        <p:spPr/>
        <p:txBody>
          <a:bodyPr/>
          <a:lstStyle/>
          <a:p>
            <a:fld id="{6F24AE3D-6345-483C-B93D-7B3C174CEA2E}" type="slidenum">
              <a:rPr lang="en-US" smtClean="0"/>
              <a:t>12</a:t>
            </a:fld>
            <a:endParaRPr lang="en-US"/>
          </a:p>
        </p:txBody>
      </p:sp>
    </p:spTree>
    <p:extLst>
      <p:ext uri="{BB962C8B-B14F-4D97-AF65-F5344CB8AC3E}">
        <p14:creationId xmlns:p14="http://schemas.microsoft.com/office/powerpoint/2010/main" val="41068911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altLang="en-US" b="1" u="sng" dirty="0">
                <a:latin typeface="CG Times (W1)" charset="0"/>
                <a:cs typeface="Times New Roman" panose="02020603050405020304" pitchFamily="18" charset="0"/>
              </a:rPr>
              <a:t>Jn. 14:27</a:t>
            </a:r>
            <a:r>
              <a:rPr lang="en-US" altLang="en-US" b="1" dirty="0">
                <a:latin typeface="CG Times (W1)" charset="0"/>
                <a:cs typeface="Times New Roman" panose="02020603050405020304" pitchFamily="18" charset="0"/>
              </a:rPr>
              <a:t>,</a:t>
            </a:r>
            <a:r>
              <a:rPr lang="en-US" altLang="en-US" dirty="0">
                <a:latin typeface="CG Times (W1)" charset="0"/>
                <a:cs typeface="Times New Roman" panose="02020603050405020304" pitchFamily="18" charset="0"/>
              </a:rPr>
              <a:t> “Peace I leave with you; my peace I give unto you: not as the world giveth, give I unto you. </a:t>
            </a:r>
            <a:r>
              <a:rPr lang="en-US" altLang="en-US" b="1" dirty="0">
                <a:solidFill>
                  <a:srgbClr val="FFFF00"/>
                </a:solidFill>
                <a:latin typeface="CG Times (W1)" charset="0"/>
                <a:cs typeface="Times New Roman" panose="02020603050405020304" pitchFamily="18" charset="0"/>
              </a:rPr>
              <a:t>LET NOT</a:t>
            </a:r>
            <a:r>
              <a:rPr lang="en-US" altLang="en-US" dirty="0">
                <a:latin typeface="CG Times (W1)" charset="0"/>
                <a:cs typeface="Times New Roman" panose="02020603050405020304" pitchFamily="18" charset="0"/>
              </a:rPr>
              <a:t> your heart be troubled, neither let it be afraid.”</a:t>
            </a:r>
            <a:endParaRPr lang="en-US" altLang="en-US" sz="1000" dirty="0">
              <a:latin typeface="Arial Narrow" panose="020B0606020202030204" pitchFamily="34" charset="0"/>
            </a:endParaRPr>
          </a:p>
        </p:txBody>
      </p:sp>
      <p:sp>
        <p:nvSpPr>
          <p:cNvPr id="4" name="Slide Number Placeholder 3"/>
          <p:cNvSpPr>
            <a:spLocks noGrp="1"/>
          </p:cNvSpPr>
          <p:nvPr>
            <p:ph type="sldNum" sz="quarter" idx="5"/>
          </p:nvPr>
        </p:nvSpPr>
        <p:spPr/>
        <p:txBody>
          <a:bodyPr/>
          <a:lstStyle/>
          <a:p>
            <a:fld id="{6F24AE3D-6345-483C-B93D-7B3C174CEA2E}" type="slidenum">
              <a:rPr lang="en-US" smtClean="0"/>
              <a:t>13</a:t>
            </a:fld>
            <a:endParaRPr lang="en-US"/>
          </a:p>
        </p:txBody>
      </p:sp>
    </p:spTree>
    <p:extLst>
      <p:ext uri="{BB962C8B-B14F-4D97-AF65-F5344CB8AC3E}">
        <p14:creationId xmlns:p14="http://schemas.microsoft.com/office/powerpoint/2010/main" val="18906614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altLang="en-US" b="1" u="sng" dirty="0">
                <a:latin typeface="CG Times (W1)" charset="0"/>
                <a:cs typeface="Times New Roman" panose="02020603050405020304" pitchFamily="18" charset="0"/>
              </a:rPr>
              <a:t>Jn. 14:27</a:t>
            </a:r>
            <a:r>
              <a:rPr lang="en-US" altLang="en-US" b="1" dirty="0">
                <a:latin typeface="CG Times (W1)" charset="0"/>
                <a:cs typeface="Times New Roman" panose="02020603050405020304" pitchFamily="18" charset="0"/>
              </a:rPr>
              <a:t>,</a:t>
            </a:r>
            <a:r>
              <a:rPr lang="en-US" altLang="en-US" dirty="0">
                <a:latin typeface="CG Times (W1)" charset="0"/>
                <a:cs typeface="Times New Roman" panose="02020603050405020304" pitchFamily="18" charset="0"/>
              </a:rPr>
              <a:t> “Peace I leave with you; my peace I give unto you: not as the world giveth, give I unto you. </a:t>
            </a:r>
            <a:r>
              <a:rPr lang="en-US" altLang="en-US" b="1" dirty="0">
                <a:solidFill>
                  <a:srgbClr val="FFFF00"/>
                </a:solidFill>
                <a:latin typeface="CG Times (W1)" charset="0"/>
                <a:cs typeface="Times New Roman" panose="02020603050405020304" pitchFamily="18" charset="0"/>
              </a:rPr>
              <a:t>LET NOT</a:t>
            </a:r>
            <a:r>
              <a:rPr lang="en-US" altLang="en-US" dirty="0">
                <a:latin typeface="CG Times (W1)" charset="0"/>
                <a:cs typeface="Times New Roman" panose="02020603050405020304" pitchFamily="18" charset="0"/>
              </a:rPr>
              <a:t> your heart be troubled, neither let it be afraid.”</a:t>
            </a:r>
            <a:endParaRPr lang="en-US" altLang="en-US" sz="1000" dirty="0">
              <a:latin typeface="Arial Narrow" panose="020B0606020202030204" pitchFamily="34" charset="0"/>
            </a:endParaRPr>
          </a:p>
        </p:txBody>
      </p:sp>
      <p:sp>
        <p:nvSpPr>
          <p:cNvPr id="4" name="Slide Number Placeholder 3"/>
          <p:cNvSpPr>
            <a:spLocks noGrp="1"/>
          </p:cNvSpPr>
          <p:nvPr>
            <p:ph type="sldNum" sz="quarter" idx="5"/>
          </p:nvPr>
        </p:nvSpPr>
        <p:spPr/>
        <p:txBody>
          <a:bodyPr/>
          <a:lstStyle/>
          <a:p>
            <a:fld id="{6F24AE3D-6345-483C-B93D-7B3C174CEA2E}" type="slidenum">
              <a:rPr lang="en-US" smtClean="0"/>
              <a:t>14</a:t>
            </a:fld>
            <a:endParaRPr lang="en-US"/>
          </a:p>
        </p:txBody>
      </p:sp>
    </p:spTree>
    <p:extLst>
      <p:ext uri="{BB962C8B-B14F-4D97-AF65-F5344CB8AC3E}">
        <p14:creationId xmlns:p14="http://schemas.microsoft.com/office/powerpoint/2010/main" val="17856680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EA1521B-F487-4A78-BC5D-3D8C703109D9}" type="datetimeFigureOut">
              <a:rPr lang="en-US" smtClean="0"/>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B72BF5-7A89-4C0F-9609-31D059E61D18}" type="slidenum">
              <a:rPr lang="en-US" smtClean="0"/>
              <a:t>‹#›</a:t>
            </a:fld>
            <a:endParaRPr lang="en-US"/>
          </a:p>
        </p:txBody>
      </p:sp>
    </p:spTree>
    <p:extLst>
      <p:ext uri="{BB962C8B-B14F-4D97-AF65-F5344CB8AC3E}">
        <p14:creationId xmlns:p14="http://schemas.microsoft.com/office/powerpoint/2010/main" val="2260041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A1521B-F487-4A78-BC5D-3D8C703109D9}" type="datetimeFigureOut">
              <a:rPr lang="en-US" smtClean="0"/>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B72BF5-7A89-4C0F-9609-31D059E61D18}" type="slidenum">
              <a:rPr lang="en-US" smtClean="0"/>
              <a:t>‹#›</a:t>
            </a:fld>
            <a:endParaRPr lang="en-US"/>
          </a:p>
        </p:txBody>
      </p:sp>
    </p:spTree>
    <p:extLst>
      <p:ext uri="{BB962C8B-B14F-4D97-AF65-F5344CB8AC3E}">
        <p14:creationId xmlns:p14="http://schemas.microsoft.com/office/powerpoint/2010/main" val="17137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A1521B-F487-4A78-BC5D-3D8C703109D9}" type="datetimeFigureOut">
              <a:rPr lang="en-US" smtClean="0"/>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B72BF5-7A89-4C0F-9609-31D059E61D18}" type="slidenum">
              <a:rPr lang="en-US" smtClean="0"/>
              <a:t>‹#›</a:t>
            </a:fld>
            <a:endParaRPr lang="en-US"/>
          </a:p>
        </p:txBody>
      </p:sp>
    </p:spTree>
    <p:extLst>
      <p:ext uri="{BB962C8B-B14F-4D97-AF65-F5344CB8AC3E}">
        <p14:creationId xmlns:p14="http://schemas.microsoft.com/office/powerpoint/2010/main" val="4288905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A1521B-F487-4A78-BC5D-3D8C703109D9}" type="datetimeFigureOut">
              <a:rPr lang="en-US" smtClean="0"/>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B72BF5-7A89-4C0F-9609-31D059E61D18}" type="slidenum">
              <a:rPr lang="en-US" smtClean="0"/>
              <a:t>‹#›</a:t>
            </a:fld>
            <a:endParaRPr lang="en-US"/>
          </a:p>
        </p:txBody>
      </p:sp>
    </p:spTree>
    <p:extLst>
      <p:ext uri="{BB962C8B-B14F-4D97-AF65-F5344CB8AC3E}">
        <p14:creationId xmlns:p14="http://schemas.microsoft.com/office/powerpoint/2010/main" val="1193830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A1521B-F487-4A78-BC5D-3D8C703109D9}" type="datetimeFigureOut">
              <a:rPr lang="en-US" smtClean="0"/>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B72BF5-7A89-4C0F-9609-31D059E61D18}" type="slidenum">
              <a:rPr lang="en-US" smtClean="0"/>
              <a:t>‹#›</a:t>
            </a:fld>
            <a:endParaRPr lang="en-US"/>
          </a:p>
        </p:txBody>
      </p:sp>
    </p:spTree>
    <p:extLst>
      <p:ext uri="{BB962C8B-B14F-4D97-AF65-F5344CB8AC3E}">
        <p14:creationId xmlns:p14="http://schemas.microsoft.com/office/powerpoint/2010/main" val="2291140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EA1521B-F487-4A78-BC5D-3D8C703109D9}" type="datetimeFigureOut">
              <a:rPr lang="en-US" smtClean="0"/>
              <a:t>11/9/2023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B72BF5-7A89-4C0F-9609-31D059E61D18}" type="slidenum">
              <a:rPr lang="en-US" smtClean="0"/>
              <a:t>‹#›</a:t>
            </a:fld>
            <a:endParaRPr lang="en-US"/>
          </a:p>
        </p:txBody>
      </p:sp>
    </p:spTree>
    <p:extLst>
      <p:ext uri="{BB962C8B-B14F-4D97-AF65-F5344CB8AC3E}">
        <p14:creationId xmlns:p14="http://schemas.microsoft.com/office/powerpoint/2010/main" val="1443901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A1521B-F487-4A78-BC5D-3D8C703109D9}" type="datetimeFigureOut">
              <a:rPr lang="en-US" smtClean="0"/>
              <a:t>11/9/2023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B72BF5-7A89-4C0F-9609-31D059E61D18}" type="slidenum">
              <a:rPr lang="en-US" smtClean="0"/>
              <a:t>‹#›</a:t>
            </a:fld>
            <a:endParaRPr lang="en-US"/>
          </a:p>
        </p:txBody>
      </p:sp>
    </p:spTree>
    <p:extLst>
      <p:ext uri="{BB962C8B-B14F-4D97-AF65-F5344CB8AC3E}">
        <p14:creationId xmlns:p14="http://schemas.microsoft.com/office/powerpoint/2010/main" val="469409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EA1521B-F487-4A78-BC5D-3D8C703109D9}" type="datetimeFigureOut">
              <a:rPr lang="en-US" smtClean="0"/>
              <a:t>11/9/2023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B72BF5-7A89-4C0F-9609-31D059E61D18}" type="slidenum">
              <a:rPr lang="en-US" smtClean="0"/>
              <a:t>‹#›</a:t>
            </a:fld>
            <a:endParaRPr lang="en-US"/>
          </a:p>
        </p:txBody>
      </p:sp>
    </p:spTree>
    <p:extLst>
      <p:ext uri="{BB962C8B-B14F-4D97-AF65-F5344CB8AC3E}">
        <p14:creationId xmlns:p14="http://schemas.microsoft.com/office/powerpoint/2010/main" val="3099433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A1521B-F487-4A78-BC5D-3D8C703109D9}" type="datetimeFigureOut">
              <a:rPr lang="en-US" smtClean="0"/>
              <a:t>11/9/2023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B72BF5-7A89-4C0F-9609-31D059E61D18}" type="slidenum">
              <a:rPr lang="en-US" smtClean="0"/>
              <a:t>‹#›</a:t>
            </a:fld>
            <a:endParaRPr lang="en-US"/>
          </a:p>
        </p:txBody>
      </p:sp>
    </p:spTree>
    <p:extLst>
      <p:ext uri="{BB962C8B-B14F-4D97-AF65-F5344CB8AC3E}">
        <p14:creationId xmlns:p14="http://schemas.microsoft.com/office/powerpoint/2010/main" val="3559951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EA1521B-F487-4A78-BC5D-3D8C703109D9}" type="datetimeFigureOut">
              <a:rPr lang="en-US" smtClean="0"/>
              <a:t>11/9/2023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B72BF5-7A89-4C0F-9609-31D059E61D18}" type="slidenum">
              <a:rPr lang="en-US" smtClean="0"/>
              <a:t>‹#›</a:t>
            </a:fld>
            <a:endParaRPr lang="en-US"/>
          </a:p>
        </p:txBody>
      </p:sp>
    </p:spTree>
    <p:extLst>
      <p:ext uri="{BB962C8B-B14F-4D97-AF65-F5344CB8AC3E}">
        <p14:creationId xmlns:p14="http://schemas.microsoft.com/office/powerpoint/2010/main" val="169129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EA1521B-F487-4A78-BC5D-3D8C703109D9}" type="datetimeFigureOut">
              <a:rPr lang="en-US" smtClean="0"/>
              <a:t>11/9/2023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B72BF5-7A89-4C0F-9609-31D059E61D18}" type="slidenum">
              <a:rPr lang="en-US" smtClean="0"/>
              <a:t>‹#›</a:t>
            </a:fld>
            <a:endParaRPr lang="en-US"/>
          </a:p>
        </p:txBody>
      </p:sp>
    </p:spTree>
    <p:extLst>
      <p:ext uri="{BB962C8B-B14F-4D97-AF65-F5344CB8AC3E}">
        <p14:creationId xmlns:p14="http://schemas.microsoft.com/office/powerpoint/2010/main" val="18027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A1521B-F487-4A78-BC5D-3D8C703109D9}" type="datetimeFigureOut">
              <a:rPr lang="en-US" smtClean="0"/>
              <a:t>11/9/2023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B72BF5-7A89-4C0F-9609-31D059E61D18}" type="slidenum">
              <a:rPr lang="en-US" smtClean="0"/>
              <a:t>‹#›</a:t>
            </a:fld>
            <a:endParaRPr lang="en-US"/>
          </a:p>
        </p:txBody>
      </p:sp>
    </p:spTree>
    <p:extLst>
      <p:ext uri="{BB962C8B-B14F-4D97-AF65-F5344CB8AC3E}">
        <p14:creationId xmlns:p14="http://schemas.microsoft.com/office/powerpoint/2010/main" val="13426769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CB9DA97-F5D2-AFEE-2E85-59CBE96418FE}"/>
              </a:ext>
            </a:extLst>
          </p:cNvPr>
          <p:cNvSpPr txBox="1"/>
          <p:nvPr/>
        </p:nvSpPr>
        <p:spPr>
          <a:xfrm>
            <a:off x="0" y="1906438"/>
            <a:ext cx="9144000" cy="2985433"/>
          </a:xfrm>
          <a:prstGeom prst="rect">
            <a:avLst/>
          </a:prstGeom>
          <a:solidFill>
            <a:schemeClr val="bg1">
              <a:lumMod val="85000"/>
            </a:schemeClr>
          </a:solidFill>
          <a:effectLst>
            <a:softEdge rad="63500"/>
          </a:effectLst>
        </p:spPr>
        <p:txBody>
          <a:bodyPr wrap="square" rtlCol="0">
            <a:spAutoFit/>
          </a:bodyPr>
          <a:lstStyle/>
          <a:p>
            <a:pPr algn="ctr"/>
            <a:r>
              <a:rPr lang="en-US" sz="6000" b="1" dirty="0">
                <a:latin typeface="Arial Narrow" panose="020B0606020202030204" pitchFamily="34" charset="0"/>
              </a:rPr>
              <a:t>What Is</a:t>
            </a:r>
            <a:br>
              <a:rPr lang="en-US" sz="6000" b="1" dirty="0">
                <a:latin typeface="Arial Narrow" panose="020B0606020202030204" pitchFamily="34" charset="0"/>
              </a:rPr>
            </a:br>
            <a:r>
              <a:rPr lang="en-US" sz="6000" b="1" dirty="0">
                <a:latin typeface="Arial Narrow" panose="020B0606020202030204" pitchFamily="34" charset="0"/>
              </a:rPr>
              <a:t>“Mental Divorce”?</a:t>
            </a:r>
            <a:br>
              <a:rPr lang="en-US" sz="6000" b="1" dirty="0">
                <a:latin typeface="Arial Narrow" panose="020B0606020202030204" pitchFamily="34" charset="0"/>
              </a:rPr>
            </a:br>
            <a:r>
              <a:rPr lang="en-US" sz="2800" dirty="0">
                <a:latin typeface="Arial Narrow" panose="020B0606020202030204" pitchFamily="34" charset="0"/>
              </a:rPr>
              <a:t>Or</a:t>
            </a:r>
            <a:br>
              <a:rPr lang="en-US" sz="4000" dirty="0">
                <a:latin typeface="Arial Narrow" panose="020B0606020202030204" pitchFamily="34" charset="0"/>
              </a:rPr>
            </a:br>
            <a:r>
              <a:rPr lang="en-US" sz="4000" dirty="0">
                <a:latin typeface="Arial Narrow" panose="020B0606020202030204" pitchFamily="34" charset="0"/>
              </a:rPr>
              <a:t>“The Second Putting Away”</a:t>
            </a:r>
          </a:p>
        </p:txBody>
      </p:sp>
      <p:sp>
        <p:nvSpPr>
          <p:cNvPr id="3" name="TextBox 2">
            <a:extLst>
              <a:ext uri="{FF2B5EF4-FFF2-40B4-BE49-F238E27FC236}">
                <a16:creationId xmlns:a16="http://schemas.microsoft.com/office/drawing/2014/main" id="{199F1778-DB5D-DF16-2EC6-7D923091AC5A}"/>
              </a:ext>
            </a:extLst>
          </p:cNvPr>
          <p:cNvSpPr txBox="1"/>
          <p:nvPr/>
        </p:nvSpPr>
        <p:spPr>
          <a:xfrm>
            <a:off x="0" y="5055075"/>
            <a:ext cx="9144000" cy="461665"/>
          </a:xfrm>
          <a:prstGeom prst="rect">
            <a:avLst/>
          </a:prstGeom>
          <a:noFill/>
        </p:spPr>
        <p:txBody>
          <a:bodyPr wrap="square" rtlCol="0">
            <a:spAutoFit/>
          </a:bodyPr>
          <a:lstStyle/>
          <a:p>
            <a:pPr algn="ctr"/>
            <a:r>
              <a:rPr lang="en-US" sz="2400" u="sng" dirty="0">
                <a:solidFill>
                  <a:srgbClr val="0000FF"/>
                </a:solidFill>
                <a:latin typeface="Arial Narrow" panose="020B0606020202030204" pitchFamily="34" charset="0"/>
              </a:rPr>
              <a:t>www.MentalDivorce.com</a:t>
            </a:r>
          </a:p>
        </p:txBody>
      </p:sp>
    </p:spTree>
    <p:extLst>
      <p:ext uri="{BB962C8B-B14F-4D97-AF65-F5344CB8AC3E}">
        <p14:creationId xmlns:p14="http://schemas.microsoft.com/office/powerpoint/2010/main" val="174647476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653F9AC-41DE-9AF6-D69C-E00E4C81CE3F}"/>
              </a:ext>
            </a:extLst>
          </p:cNvPr>
          <p:cNvSpPr txBox="1"/>
          <p:nvPr/>
        </p:nvSpPr>
        <p:spPr>
          <a:xfrm>
            <a:off x="-11494" y="413406"/>
            <a:ext cx="9144000" cy="830997"/>
          </a:xfrm>
          <a:prstGeom prst="rect">
            <a:avLst/>
          </a:prstGeom>
          <a:solidFill>
            <a:schemeClr val="tx1"/>
          </a:solidFill>
          <a:effectLst>
            <a:softEdge rad="63500"/>
          </a:effectLst>
        </p:spPr>
        <p:txBody>
          <a:bodyPr wrap="square" rtlCol="0">
            <a:spAutoFit/>
          </a:bodyPr>
          <a:lstStyle/>
          <a:p>
            <a:pPr algn="ctr"/>
            <a:r>
              <a:rPr lang="en-US" sz="2400" b="1" dirty="0">
                <a:solidFill>
                  <a:schemeClr val="bg1"/>
                </a:solidFill>
                <a:latin typeface="Arial Narrow" panose="020B0606020202030204" pitchFamily="34" charset="0"/>
              </a:rPr>
              <a:t>According To God’s Divine Civil Government</a:t>
            </a:r>
            <a:r>
              <a:rPr lang="en-US" sz="2400" dirty="0">
                <a:solidFill>
                  <a:schemeClr val="bg1"/>
                </a:solidFill>
                <a:latin typeface="Arial Narrow" panose="020B0606020202030204" pitchFamily="34" charset="0"/>
              </a:rPr>
              <a:t>,</a:t>
            </a:r>
            <a:r>
              <a:rPr lang="en-US" sz="2400" b="1" dirty="0">
                <a:solidFill>
                  <a:schemeClr val="bg1"/>
                </a:solidFill>
                <a:latin typeface="Arial Narrow" panose="020B0606020202030204" pitchFamily="34" charset="0"/>
              </a:rPr>
              <a:t> </a:t>
            </a:r>
            <a:br>
              <a:rPr lang="en-US" sz="2400" b="1" u="sng" dirty="0">
                <a:solidFill>
                  <a:schemeClr val="bg1"/>
                </a:solidFill>
                <a:latin typeface="Arial Narrow" panose="020B0606020202030204" pitchFamily="34" charset="0"/>
              </a:rPr>
            </a:br>
            <a:r>
              <a:rPr lang="en-US" sz="2400" b="1" dirty="0">
                <a:solidFill>
                  <a:schemeClr val="bg1"/>
                </a:solidFill>
                <a:latin typeface="Arial Narrow" panose="020B0606020202030204" pitchFamily="34" charset="0"/>
              </a:rPr>
              <a:t>Even The</a:t>
            </a:r>
            <a:r>
              <a:rPr lang="en-US" sz="2400" dirty="0">
                <a:solidFill>
                  <a:schemeClr val="bg1"/>
                </a:solidFill>
                <a:latin typeface="Arial Narrow" panose="020B0606020202030204" pitchFamily="34" charset="0"/>
              </a:rPr>
              <a:t> </a:t>
            </a:r>
            <a:r>
              <a:rPr lang="en-US" sz="2400" b="1" dirty="0">
                <a:solidFill>
                  <a:schemeClr val="bg1"/>
                </a:solidFill>
                <a:latin typeface="Arial Narrow" panose="020B0606020202030204" pitchFamily="34" charset="0"/>
              </a:rPr>
              <a:t>Jews </a:t>
            </a:r>
            <a:r>
              <a:rPr lang="en-US" sz="2400" b="1" i="1" dirty="0">
                <a:solidFill>
                  <a:schemeClr val="bg1"/>
                </a:solidFill>
                <a:latin typeface="Arial Narrow" panose="020B0606020202030204" pitchFamily="34" charset="0"/>
              </a:rPr>
              <a:t>Sinfully Married </a:t>
            </a:r>
            <a:r>
              <a:rPr lang="en-US" sz="2400" dirty="0">
                <a:solidFill>
                  <a:schemeClr val="bg1"/>
                </a:solidFill>
                <a:latin typeface="Arial Narrow" panose="020B0606020202030204" pitchFamily="34" charset="0"/>
              </a:rPr>
              <a:t>/ </a:t>
            </a:r>
            <a:r>
              <a:rPr lang="en-US" sz="2400" b="1" i="1" dirty="0">
                <a:solidFill>
                  <a:schemeClr val="bg1"/>
                </a:solidFill>
                <a:latin typeface="Arial Narrow" panose="020B0606020202030204" pitchFamily="34" charset="0"/>
              </a:rPr>
              <a:t>Divorced</a:t>
            </a:r>
            <a:r>
              <a:rPr lang="en-US" sz="2400" b="1" dirty="0">
                <a:solidFill>
                  <a:schemeClr val="bg1"/>
                </a:solidFill>
                <a:latin typeface="Arial Narrow" panose="020B0606020202030204" pitchFamily="34" charset="0"/>
              </a:rPr>
              <a:t> Under The Law Of Moses</a:t>
            </a:r>
            <a:r>
              <a:rPr lang="en-US" sz="2400" dirty="0">
                <a:solidFill>
                  <a:schemeClr val="bg1"/>
                </a:solidFill>
                <a:latin typeface="Arial Narrow" panose="020B0606020202030204" pitchFamily="34" charset="0"/>
              </a:rPr>
              <a:t>!</a:t>
            </a:r>
            <a:endParaRPr lang="en-US" sz="2400" b="1" dirty="0">
              <a:solidFill>
                <a:schemeClr val="bg1"/>
              </a:solidFill>
              <a:latin typeface="Arial Narrow" panose="020B0606020202030204" pitchFamily="34" charset="0"/>
            </a:endParaRPr>
          </a:p>
        </p:txBody>
      </p:sp>
      <p:sp>
        <p:nvSpPr>
          <p:cNvPr id="9" name="TextBox 8">
            <a:extLst>
              <a:ext uri="{FF2B5EF4-FFF2-40B4-BE49-F238E27FC236}">
                <a16:creationId xmlns:a16="http://schemas.microsoft.com/office/drawing/2014/main" id="{A8678DFE-7E26-16C1-F43A-5343CDF4AA30}"/>
              </a:ext>
            </a:extLst>
          </p:cNvPr>
          <p:cNvSpPr txBox="1"/>
          <p:nvPr/>
        </p:nvSpPr>
        <p:spPr>
          <a:xfrm>
            <a:off x="3292" y="6008401"/>
            <a:ext cx="9155494" cy="830997"/>
          </a:xfrm>
          <a:prstGeom prst="rect">
            <a:avLst/>
          </a:prstGeom>
          <a:solidFill>
            <a:schemeClr val="bg1">
              <a:lumMod val="85000"/>
            </a:schemeClr>
          </a:solidFill>
          <a:effectLst>
            <a:softEdge rad="63500"/>
          </a:effectLst>
        </p:spPr>
        <p:txBody>
          <a:bodyPr wrap="square" rtlCol="0">
            <a:spAutoFit/>
          </a:bodyPr>
          <a:lstStyle/>
          <a:p>
            <a:pPr algn="ctr"/>
            <a:r>
              <a:rPr lang="en-US" sz="2400" dirty="0">
                <a:latin typeface="Arial Narrow" panose="020B0606020202030204" pitchFamily="34" charset="0"/>
              </a:rPr>
              <a:t>Whether Divinely Approved Or Unapproved,</a:t>
            </a:r>
            <a:r>
              <a:rPr lang="en-US" sz="2000" dirty="0">
                <a:latin typeface="Arial Narrow" panose="020B0606020202030204" pitchFamily="34" charset="0"/>
              </a:rPr>
              <a:t> </a:t>
            </a:r>
            <a:r>
              <a:rPr lang="en-US" sz="2400" dirty="0">
                <a:latin typeface="Arial Narrow" panose="020B0606020202030204" pitchFamily="34" charset="0"/>
              </a:rPr>
              <a:t>Men Marry &amp; Divorce (O.T. &amp; N.T.)].</a:t>
            </a:r>
            <a:br>
              <a:rPr lang="en-US" sz="2400" dirty="0">
                <a:latin typeface="Arial Narrow" panose="020B0606020202030204" pitchFamily="34" charset="0"/>
              </a:rPr>
            </a:br>
            <a:r>
              <a:rPr lang="en-US" sz="2400" b="1" dirty="0">
                <a:latin typeface="Arial Narrow" panose="020B0606020202030204" pitchFamily="34" charset="0"/>
              </a:rPr>
              <a:t>MAN</a:t>
            </a:r>
            <a:r>
              <a:rPr lang="en-US" sz="2400" dirty="0">
                <a:latin typeface="Arial Narrow" panose="020B0606020202030204" pitchFamily="34" charset="0"/>
              </a:rPr>
              <a:t> Marries / Divorces While </a:t>
            </a:r>
            <a:r>
              <a:rPr lang="en-US" sz="2400" b="1" dirty="0">
                <a:latin typeface="Arial Narrow" panose="020B0606020202030204" pitchFamily="34" charset="0"/>
              </a:rPr>
              <a:t>GOD</a:t>
            </a:r>
            <a:r>
              <a:rPr lang="en-US" sz="2400" dirty="0">
                <a:latin typeface="Arial Narrow" panose="020B0606020202030204" pitchFamily="34" charset="0"/>
              </a:rPr>
              <a:t> Obligates Or Frees (Holds Us Accountable)!</a:t>
            </a:r>
          </a:p>
        </p:txBody>
      </p:sp>
      <p:sp>
        <p:nvSpPr>
          <p:cNvPr id="11" name="Rectangle 10">
            <a:extLst>
              <a:ext uri="{FF2B5EF4-FFF2-40B4-BE49-F238E27FC236}">
                <a16:creationId xmlns:a16="http://schemas.microsoft.com/office/drawing/2014/main" id="{CCF3B286-C202-8523-5AD8-3B0C6B1D38FE}"/>
              </a:ext>
            </a:extLst>
          </p:cNvPr>
          <p:cNvSpPr/>
          <p:nvPr/>
        </p:nvSpPr>
        <p:spPr>
          <a:xfrm>
            <a:off x="63077" y="4500368"/>
            <a:ext cx="3857282" cy="40011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EA6DC45F-1541-3EFC-58FD-AF3A55CA0552}"/>
              </a:ext>
            </a:extLst>
          </p:cNvPr>
          <p:cNvSpPr txBox="1"/>
          <p:nvPr/>
        </p:nvSpPr>
        <p:spPr>
          <a:xfrm>
            <a:off x="0" y="1706471"/>
            <a:ext cx="9144000" cy="1200329"/>
          </a:xfrm>
          <a:prstGeom prst="rect">
            <a:avLst/>
          </a:prstGeom>
          <a:noFill/>
        </p:spPr>
        <p:txBody>
          <a:bodyPr wrap="square" rtlCol="0">
            <a:spAutoFit/>
          </a:bodyPr>
          <a:lstStyle/>
          <a:p>
            <a:pPr algn="just"/>
            <a:r>
              <a:rPr lang="en-US" sz="2400" b="1" i="0" u="sng" dirty="0">
                <a:solidFill>
                  <a:srgbClr val="1A1A1A"/>
                </a:solidFill>
                <a:effectLst/>
                <a:latin typeface="Arial Narrow" panose="020B0606020202030204" pitchFamily="34" charset="0"/>
              </a:rPr>
              <a:t>THEOCRACY</a:t>
            </a:r>
            <a:r>
              <a:rPr lang="en-US" sz="2400" b="0" i="0" dirty="0">
                <a:solidFill>
                  <a:srgbClr val="1A1A1A"/>
                </a:solidFill>
                <a:effectLst/>
                <a:latin typeface="Arial Narrow" panose="020B0606020202030204" pitchFamily="34" charset="0"/>
              </a:rPr>
              <a:t>, “government by divine guidance or by officials who are regarded as divinely guided. In many theocracies, government leaders are members of the clergy, and the state’s legal system is based on religious law.”</a:t>
            </a:r>
            <a:endParaRPr lang="en-US" sz="2400" dirty="0">
              <a:latin typeface="Arial Narrow" panose="020B0606020202030204" pitchFamily="34" charset="0"/>
            </a:endParaRPr>
          </a:p>
        </p:txBody>
      </p:sp>
      <p:sp>
        <p:nvSpPr>
          <p:cNvPr id="10" name="TextBox 9">
            <a:extLst>
              <a:ext uri="{FF2B5EF4-FFF2-40B4-BE49-F238E27FC236}">
                <a16:creationId xmlns:a16="http://schemas.microsoft.com/office/drawing/2014/main" id="{D723A2BA-311E-CF18-A69D-133D72E0AF26}"/>
              </a:ext>
            </a:extLst>
          </p:cNvPr>
          <p:cNvSpPr txBox="1"/>
          <p:nvPr/>
        </p:nvSpPr>
        <p:spPr>
          <a:xfrm>
            <a:off x="-11494" y="1219223"/>
            <a:ext cx="9144000" cy="461665"/>
          </a:xfrm>
          <a:prstGeom prst="rect">
            <a:avLst/>
          </a:prstGeom>
          <a:solidFill>
            <a:schemeClr val="bg1">
              <a:lumMod val="85000"/>
            </a:schemeClr>
          </a:solidFill>
          <a:effectLst>
            <a:softEdge rad="63500"/>
          </a:effectLst>
        </p:spPr>
        <p:txBody>
          <a:bodyPr wrap="square" rtlCol="0">
            <a:spAutoFit/>
          </a:bodyPr>
          <a:lstStyle/>
          <a:p>
            <a:pPr algn="ctr"/>
            <a:r>
              <a:rPr lang="en-US" sz="2400" b="1" dirty="0">
                <a:latin typeface="Arial Narrow" panose="020B0606020202030204" pitchFamily="34" charset="0"/>
              </a:rPr>
              <a:t>The O.T. Included All The Jewish Civil Laws As Well As The Spiritual</a:t>
            </a:r>
          </a:p>
        </p:txBody>
      </p:sp>
      <p:sp>
        <p:nvSpPr>
          <p:cNvPr id="5" name="TextBox 4">
            <a:extLst>
              <a:ext uri="{FF2B5EF4-FFF2-40B4-BE49-F238E27FC236}">
                <a16:creationId xmlns:a16="http://schemas.microsoft.com/office/drawing/2014/main" id="{F54BAE6B-42B0-74F5-14D3-BF337AFE3AC1}"/>
              </a:ext>
            </a:extLst>
          </p:cNvPr>
          <p:cNvSpPr txBox="1"/>
          <p:nvPr/>
        </p:nvSpPr>
        <p:spPr>
          <a:xfrm>
            <a:off x="-11494" y="4981904"/>
            <a:ext cx="9170280" cy="830997"/>
          </a:xfrm>
          <a:prstGeom prst="rect">
            <a:avLst/>
          </a:prstGeom>
          <a:noFill/>
        </p:spPr>
        <p:txBody>
          <a:bodyPr wrap="square" rtlCol="0">
            <a:spAutoFit/>
          </a:bodyPr>
          <a:lstStyle/>
          <a:p>
            <a:pPr algn="ctr"/>
            <a:r>
              <a:rPr lang="en-US" sz="2400" dirty="0">
                <a:latin typeface="Arial Narrow" panose="020B0606020202030204" pitchFamily="34" charset="0"/>
              </a:rPr>
              <a:t>Not Only Did God’s People Unjustly </a:t>
            </a:r>
            <a:r>
              <a:rPr lang="en-US" sz="2400" b="1" i="1" dirty="0">
                <a:latin typeface="Arial Narrow" panose="020B0606020202030204" pitchFamily="34" charset="0"/>
              </a:rPr>
              <a:t>Marry</a:t>
            </a:r>
            <a:r>
              <a:rPr lang="en-US" sz="2400" dirty="0">
                <a:latin typeface="Arial Narrow" panose="020B0606020202030204" pitchFamily="34" charset="0"/>
              </a:rPr>
              <a:t> Under The Law Of Moses, They Also Treacherously</a:t>
            </a:r>
            <a:r>
              <a:rPr lang="en-US" sz="2000" dirty="0">
                <a:latin typeface="Arial Narrow" panose="020B0606020202030204" pitchFamily="34" charset="0"/>
              </a:rPr>
              <a:t> </a:t>
            </a:r>
            <a:r>
              <a:rPr lang="en-US" sz="2400" b="1" i="1" dirty="0">
                <a:latin typeface="Arial Narrow" panose="020B0606020202030204" pitchFamily="34" charset="0"/>
              </a:rPr>
              <a:t>Put</a:t>
            </a:r>
            <a:r>
              <a:rPr lang="en-US" sz="2000" b="1" i="1" dirty="0">
                <a:latin typeface="Arial Narrow" panose="020B0606020202030204" pitchFamily="34" charset="0"/>
              </a:rPr>
              <a:t> </a:t>
            </a:r>
            <a:r>
              <a:rPr lang="en-US" sz="2400" b="1" i="1" dirty="0">
                <a:latin typeface="Arial Narrow" panose="020B0606020202030204" pitchFamily="34" charset="0"/>
              </a:rPr>
              <a:t>Away</a:t>
            </a:r>
            <a:r>
              <a:rPr lang="en-US" sz="2000" b="1" i="1" dirty="0">
                <a:latin typeface="Arial Narrow" panose="020B0606020202030204" pitchFamily="34" charset="0"/>
              </a:rPr>
              <a:t> </a:t>
            </a:r>
            <a:r>
              <a:rPr lang="en-US" sz="2400" dirty="0">
                <a:latin typeface="Arial Narrow" panose="020B0606020202030204" pitchFamily="34" charset="0"/>
              </a:rPr>
              <a:t>The</a:t>
            </a:r>
            <a:r>
              <a:rPr lang="en-US" sz="2000" dirty="0">
                <a:latin typeface="Arial Narrow" panose="020B0606020202030204" pitchFamily="34" charset="0"/>
              </a:rPr>
              <a:t> </a:t>
            </a:r>
            <a:r>
              <a:rPr lang="en-US" sz="2400" dirty="0">
                <a:latin typeface="Arial Narrow" panose="020B0606020202030204" pitchFamily="34" charset="0"/>
              </a:rPr>
              <a:t>Wives</a:t>
            </a:r>
            <a:r>
              <a:rPr lang="en-US" sz="2000" dirty="0">
                <a:latin typeface="Arial Narrow" panose="020B0606020202030204" pitchFamily="34" charset="0"/>
              </a:rPr>
              <a:t> </a:t>
            </a:r>
            <a:r>
              <a:rPr lang="en-US" sz="2400" dirty="0">
                <a:latin typeface="Arial Narrow" panose="020B0606020202030204" pitchFamily="34" charset="0"/>
              </a:rPr>
              <a:t>Of</a:t>
            </a:r>
            <a:r>
              <a:rPr lang="en-US" sz="2000" dirty="0">
                <a:latin typeface="Arial Narrow" panose="020B0606020202030204" pitchFamily="34" charset="0"/>
              </a:rPr>
              <a:t> </a:t>
            </a:r>
            <a:r>
              <a:rPr lang="en-US" sz="2400" dirty="0">
                <a:latin typeface="Arial Narrow" panose="020B0606020202030204" pitchFamily="34" charset="0"/>
              </a:rPr>
              <a:t>Their</a:t>
            </a:r>
            <a:r>
              <a:rPr lang="en-US" sz="2000" dirty="0">
                <a:latin typeface="Arial Narrow" panose="020B0606020202030204" pitchFamily="34" charset="0"/>
              </a:rPr>
              <a:t> </a:t>
            </a:r>
            <a:r>
              <a:rPr lang="en-US" sz="2400" dirty="0">
                <a:latin typeface="Arial Narrow" panose="020B0606020202030204" pitchFamily="34" charset="0"/>
              </a:rPr>
              <a:t>Covenant</a:t>
            </a:r>
            <a:r>
              <a:rPr lang="en-US" sz="2000" dirty="0">
                <a:latin typeface="Arial Narrow" panose="020B0606020202030204" pitchFamily="34" charset="0"/>
              </a:rPr>
              <a:t> </a:t>
            </a:r>
            <a:r>
              <a:rPr lang="en-US" sz="2400" dirty="0">
                <a:latin typeface="Arial Narrow" panose="020B0606020202030204" pitchFamily="34" charset="0"/>
              </a:rPr>
              <a:t>Before God</a:t>
            </a:r>
            <a:r>
              <a:rPr lang="en-US" sz="2000" dirty="0">
                <a:latin typeface="Arial Narrow" panose="020B0606020202030204" pitchFamily="34" charset="0"/>
              </a:rPr>
              <a:t> </a:t>
            </a:r>
            <a:r>
              <a:rPr lang="en-US" sz="2400" dirty="0">
                <a:latin typeface="Arial Narrow" panose="020B0606020202030204" pitchFamily="34" charset="0"/>
              </a:rPr>
              <a:t>(Mal.</a:t>
            </a:r>
            <a:r>
              <a:rPr lang="en-US" sz="2000" dirty="0">
                <a:latin typeface="Arial Narrow" panose="020B0606020202030204" pitchFamily="34" charset="0"/>
              </a:rPr>
              <a:t> </a:t>
            </a:r>
            <a:r>
              <a:rPr lang="en-US" sz="2400" dirty="0">
                <a:latin typeface="Arial Narrow" panose="020B0606020202030204" pitchFamily="34" charset="0"/>
              </a:rPr>
              <a:t>2:14ff).</a:t>
            </a:r>
          </a:p>
        </p:txBody>
      </p:sp>
      <p:sp>
        <p:nvSpPr>
          <p:cNvPr id="6" name="TextBox 5">
            <a:extLst>
              <a:ext uri="{FF2B5EF4-FFF2-40B4-BE49-F238E27FC236}">
                <a16:creationId xmlns:a16="http://schemas.microsoft.com/office/drawing/2014/main" id="{09160BD3-BF9C-67D2-7446-462DBA90B2D8}"/>
              </a:ext>
            </a:extLst>
          </p:cNvPr>
          <p:cNvSpPr txBox="1"/>
          <p:nvPr/>
        </p:nvSpPr>
        <p:spPr>
          <a:xfrm>
            <a:off x="7577959" y="5696607"/>
            <a:ext cx="1271751" cy="400110"/>
          </a:xfrm>
          <a:prstGeom prst="rect">
            <a:avLst/>
          </a:prstGeom>
          <a:solidFill>
            <a:srgbClr val="C00000"/>
          </a:solidFill>
          <a:effectLst>
            <a:softEdge rad="127000"/>
          </a:effectLst>
        </p:spPr>
        <p:txBody>
          <a:bodyPr wrap="square" rtlCol="0">
            <a:spAutoFit/>
          </a:bodyPr>
          <a:lstStyle/>
          <a:p>
            <a:pPr algn="ctr"/>
            <a:r>
              <a:rPr lang="en-US" sz="2000" b="1" dirty="0">
                <a:solidFill>
                  <a:schemeClr val="bg1"/>
                </a:solidFill>
                <a:effectLst>
                  <a:outerShdw blurRad="38100" dist="38100" dir="2700000" algn="tl">
                    <a:srgbClr val="000000">
                      <a:alpha val="43137"/>
                    </a:srgbClr>
                  </a:outerShdw>
                </a:effectLst>
                <a:latin typeface="Arial Narrow" panose="020B0606020202030204" pitchFamily="34" charset="0"/>
              </a:rPr>
              <a:t>“</a:t>
            </a:r>
            <a:r>
              <a:rPr lang="en-US" sz="2000" b="1" dirty="0" err="1">
                <a:solidFill>
                  <a:schemeClr val="bg1"/>
                </a:solidFill>
                <a:effectLst>
                  <a:outerShdw blurRad="38100" dist="38100" dir="2700000" algn="tl">
                    <a:srgbClr val="000000">
                      <a:alpha val="43137"/>
                    </a:srgbClr>
                  </a:outerShdw>
                </a:effectLst>
                <a:latin typeface="Arial Narrow" panose="020B0606020202030204" pitchFamily="34" charset="0"/>
              </a:rPr>
              <a:t>Hateth</a:t>
            </a:r>
            <a:r>
              <a:rPr lang="en-US" sz="2000" b="1" dirty="0">
                <a:solidFill>
                  <a:schemeClr val="bg1"/>
                </a:solidFill>
                <a:effectLst>
                  <a:outerShdw blurRad="38100" dist="38100" dir="2700000" algn="tl">
                    <a:srgbClr val="000000">
                      <a:alpha val="43137"/>
                    </a:srgbClr>
                  </a:outerShdw>
                </a:effectLst>
                <a:latin typeface="Arial Narrow" panose="020B0606020202030204" pitchFamily="34" charset="0"/>
              </a:rPr>
              <a:t>”</a:t>
            </a:r>
          </a:p>
        </p:txBody>
      </p:sp>
      <p:sp>
        <p:nvSpPr>
          <p:cNvPr id="7" name="TextBox 6">
            <a:extLst>
              <a:ext uri="{FF2B5EF4-FFF2-40B4-BE49-F238E27FC236}">
                <a16:creationId xmlns:a16="http://schemas.microsoft.com/office/drawing/2014/main" id="{F6A8DB02-657D-695F-7C30-CC9BC6A08522}"/>
              </a:ext>
            </a:extLst>
          </p:cNvPr>
          <p:cNvSpPr txBox="1"/>
          <p:nvPr/>
        </p:nvSpPr>
        <p:spPr>
          <a:xfrm>
            <a:off x="6645353" y="4511634"/>
            <a:ext cx="2452455" cy="400110"/>
          </a:xfrm>
          <a:prstGeom prst="rect">
            <a:avLst/>
          </a:prstGeom>
          <a:solidFill>
            <a:srgbClr val="C00000"/>
          </a:solidFill>
          <a:effectLst>
            <a:softEdge rad="127000"/>
          </a:effectLst>
        </p:spPr>
        <p:txBody>
          <a:bodyPr wrap="square" rtlCol="0">
            <a:spAutoFit/>
          </a:bodyPr>
          <a:lstStyle/>
          <a:p>
            <a:pPr algn="ctr"/>
            <a:r>
              <a:rPr lang="en-US" sz="2000" b="1" dirty="0">
                <a:solidFill>
                  <a:schemeClr val="bg1"/>
                </a:solidFill>
                <a:effectLst>
                  <a:outerShdw blurRad="38100" dist="38100" dir="2700000" algn="tl">
                    <a:srgbClr val="000000">
                      <a:alpha val="43137"/>
                    </a:srgbClr>
                  </a:outerShdw>
                </a:effectLst>
                <a:latin typeface="Arial Narrow" panose="020B0606020202030204" pitchFamily="34" charset="0"/>
              </a:rPr>
              <a:t>“It Was Always Real”</a:t>
            </a:r>
          </a:p>
        </p:txBody>
      </p:sp>
      <p:sp>
        <p:nvSpPr>
          <p:cNvPr id="4" name="TextBox 3">
            <a:extLst>
              <a:ext uri="{FF2B5EF4-FFF2-40B4-BE49-F238E27FC236}">
                <a16:creationId xmlns:a16="http://schemas.microsoft.com/office/drawing/2014/main" id="{E863F6CE-3F6D-DC01-9748-653ADC9D95E0}"/>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Is “Mental Divorce” Or “The Second Putting Away”</a:t>
            </a:r>
          </a:p>
        </p:txBody>
      </p:sp>
      <p:sp>
        <p:nvSpPr>
          <p:cNvPr id="12" name="TextBox 11">
            <a:extLst>
              <a:ext uri="{FF2B5EF4-FFF2-40B4-BE49-F238E27FC236}">
                <a16:creationId xmlns:a16="http://schemas.microsoft.com/office/drawing/2014/main" id="{930DCA45-464F-FAE0-F34E-EA0F59D86FF2}"/>
              </a:ext>
            </a:extLst>
          </p:cNvPr>
          <p:cNvSpPr txBox="1"/>
          <p:nvPr/>
        </p:nvSpPr>
        <p:spPr>
          <a:xfrm>
            <a:off x="-15760" y="2993984"/>
            <a:ext cx="9144000" cy="461665"/>
          </a:xfrm>
          <a:prstGeom prst="rect">
            <a:avLst/>
          </a:prstGeom>
          <a:solidFill>
            <a:schemeClr val="bg1">
              <a:lumMod val="85000"/>
            </a:schemeClr>
          </a:solidFill>
          <a:effectLst>
            <a:softEdge rad="63500"/>
          </a:effectLst>
        </p:spPr>
        <p:txBody>
          <a:bodyPr wrap="square" rtlCol="0">
            <a:spAutoFit/>
          </a:bodyPr>
          <a:lstStyle/>
          <a:p>
            <a:pPr algn="ctr"/>
            <a:r>
              <a:rPr lang="en-US" sz="2400" b="1" i="0" dirty="0">
                <a:solidFill>
                  <a:srgbClr val="1A1A1A"/>
                </a:solidFill>
                <a:effectLst/>
                <a:latin typeface="Arial Narrow" panose="020B0606020202030204" pitchFamily="34" charset="0"/>
              </a:rPr>
              <a:t>Many Jews Sinfully Married (Ezra</a:t>
            </a:r>
            <a:r>
              <a:rPr lang="en-US" b="1" i="0" dirty="0">
                <a:solidFill>
                  <a:srgbClr val="1A1A1A"/>
                </a:solidFill>
                <a:effectLst/>
                <a:latin typeface="Arial Narrow" panose="020B0606020202030204" pitchFamily="34" charset="0"/>
              </a:rPr>
              <a:t> </a:t>
            </a:r>
            <a:r>
              <a:rPr lang="en-US" sz="2400" b="1" i="0" dirty="0">
                <a:solidFill>
                  <a:srgbClr val="1A1A1A"/>
                </a:solidFill>
                <a:effectLst/>
                <a:latin typeface="Arial Narrow" panose="020B0606020202030204" pitchFamily="34" charset="0"/>
              </a:rPr>
              <a:t>10:2) Cf.</a:t>
            </a:r>
            <a:r>
              <a:rPr lang="en-US" sz="2000" b="1" i="0" dirty="0">
                <a:solidFill>
                  <a:srgbClr val="1A1A1A"/>
                </a:solidFill>
                <a:effectLst/>
                <a:latin typeface="Arial Narrow" panose="020B0606020202030204" pitchFamily="34" charset="0"/>
              </a:rPr>
              <a:t> </a:t>
            </a:r>
            <a:r>
              <a:rPr lang="en-US" sz="2400" b="1" i="0" dirty="0">
                <a:solidFill>
                  <a:srgbClr val="1A1A1A"/>
                </a:solidFill>
                <a:effectLst/>
                <a:latin typeface="Arial Narrow" panose="020B0606020202030204" pitchFamily="34" charset="0"/>
              </a:rPr>
              <a:t>Neh.</a:t>
            </a:r>
            <a:r>
              <a:rPr lang="en-US" sz="2000" b="1" i="0" dirty="0">
                <a:solidFill>
                  <a:srgbClr val="1A1A1A"/>
                </a:solidFill>
                <a:effectLst/>
                <a:latin typeface="Arial Narrow" panose="020B0606020202030204" pitchFamily="34" charset="0"/>
              </a:rPr>
              <a:t> </a:t>
            </a:r>
            <a:r>
              <a:rPr lang="en-US" sz="2400" b="1" i="0" dirty="0">
                <a:solidFill>
                  <a:srgbClr val="1A1A1A"/>
                </a:solidFill>
                <a:effectLst/>
                <a:latin typeface="Arial Narrow" panose="020B0606020202030204" pitchFamily="34" charset="0"/>
              </a:rPr>
              <a:t>13:3</a:t>
            </a:r>
            <a:r>
              <a:rPr lang="en-US" sz="2400" i="0" dirty="0">
                <a:solidFill>
                  <a:srgbClr val="1A1A1A"/>
                </a:solidFill>
                <a:effectLst/>
                <a:latin typeface="Arial Narrow" panose="020B0606020202030204" pitchFamily="34" charset="0"/>
              </a:rPr>
              <a:t>,</a:t>
            </a:r>
            <a:r>
              <a:rPr lang="en-US" sz="2400" b="1" i="0" dirty="0">
                <a:solidFill>
                  <a:srgbClr val="1A1A1A"/>
                </a:solidFill>
                <a:effectLst/>
                <a:latin typeface="Arial Narrow" panose="020B0606020202030204" pitchFamily="34" charset="0"/>
              </a:rPr>
              <a:t> 23-27 (I Kin. 11)</a:t>
            </a:r>
            <a:endParaRPr lang="en-US" sz="2400" b="1" dirty="0">
              <a:latin typeface="Arial Narrow" panose="020B0606020202030204" pitchFamily="34" charset="0"/>
            </a:endParaRPr>
          </a:p>
        </p:txBody>
      </p:sp>
      <p:sp>
        <p:nvSpPr>
          <p:cNvPr id="13" name="Rectangle 12">
            <a:extLst>
              <a:ext uri="{FF2B5EF4-FFF2-40B4-BE49-F238E27FC236}">
                <a16:creationId xmlns:a16="http://schemas.microsoft.com/office/drawing/2014/main" id="{750EC45C-971F-3424-5D2D-06578B8549BC}"/>
              </a:ext>
            </a:extLst>
          </p:cNvPr>
          <p:cNvSpPr/>
          <p:nvPr/>
        </p:nvSpPr>
        <p:spPr>
          <a:xfrm>
            <a:off x="7788165" y="4148271"/>
            <a:ext cx="1308503" cy="40011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F49FE445-861B-8333-7B5D-C283C22478E7}"/>
              </a:ext>
            </a:extLst>
          </p:cNvPr>
          <p:cNvSpPr txBox="1"/>
          <p:nvPr/>
        </p:nvSpPr>
        <p:spPr>
          <a:xfrm>
            <a:off x="-11494" y="3415846"/>
            <a:ext cx="9170280" cy="1508105"/>
          </a:xfrm>
          <a:prstGeom prst="rect">
            <a:avLst/>
          </a:prstGeom>
          <a:noFill/>
        </p:spPr>
        <p:txBody>
          <a:bodyPr wrap="square" rtlCol="0">
            <a:spAutoFit/>
          </a:bodyPr>
          <a:lstStyle/>
          <a:p>
            <a:pPr algn="just"/>
            <a:r>
              <a:rPr lang="en-US" sz="2300" b="1" u="sng" dirty="0">
                <a:latin typeface="Arial Narrow" panose="020B0606020202030204" pitchFamily="34" charset="0"/>
              </a:rPr>
              <a:t>Ezra 10:3</a:t>
            </a:r>
            <a:r>
              <a:rPr lang="en-US" sz="2300" dirty="0">
                <a:latin typeface="Arial Narrow" panose="020B0606020202030204" pitchFamily="34" charset="0"/>
              </a:rPr>
              <a:t>, “Now therefore let us make a covenant with our God </a:t>
            </a:r>
            <a:r>
              <a:rPr lang="en-US" sz="2300" b="1" dirty="0">
                <a:latin typeface="Arial Narrow" panose="020B0606020202030204" pitchFamily="34" charset="0"/>
              </a:rPr>
              <a:t>TO PUT AWAY ALL THE WIVES</a:t>
            </a:r>
            <a:r>
              <a:rPr lang="en-US" sz="2300" dirty="0">
                <a:latin typeface="Arial Narrow" panose="020B0606020202030204" pitchFamily="34" charset="0"/>
              </a:rPr>
              <a:t>, </a:t>
            </a:r>
            <a:r>
              <a:rPr lang="en-US" sz="2300" u="sng" dirty="0">
                <a:latin typeface="Arial Narrow" panose="020B0606020202030204" pitchFamily="34" charset="0"/>
              </a:rPr>
              <a:t>and</a:t>
            </a:r>
            <a:r>
              <a:rPr lang="en-US" sz="2300" dirty="0">
                <a:latin typeface="Arial Narrow" panose="020B0606020202030204" pitchFamily="34" charset="0"/>
              </a:rPr>
              <a:t> </a:t>
            </a:r>
            <a:r>
              <a:rPr lang="en-US" sz="2300" b="1" dirty="0">
                <a:latin typeface="Arial Narrow" panose="020B0606020202030204" pitchFamily="34" charset="0"/>
              </a:rPr>
              <a:t>SUCH AS ARE BORN OF THEM</a:t>
            </a:r>
            <a:r>
              <a:rPr lang="en-US" sz="2300" dirty="0">
                <a:latin typeface="Arial Narrow" panose="020B0606020202030204" pitchFamily="34" charset="0"/>
              </a:rPr>
              <a:t>, according to the counsel of my lord, and of those that tremble at the commandment of our God; and </a:t>
            </a:r>
            <a:r>
              <a:rPr lang="en-US" sz="2300" b="1" dirty="0">
                <a:latin typeface="Arial Narrow" panose="020B0606020202030204" pitchFamily="34" charset="0"/>
              </a:rPr>
              <a:t>LET IT BE DONE ACCORDING TO THE LAW</a:t>
            </a:r>
            <a:r>
              <a:rPr lang="en-US" sz="2300" dirty="0">
                <a:latin typeface="Arial Narrow" panose="020B0606020202030204" pitchFamily="34" charset="0"/>
              </a:rPr>
              <a:t>.”  </a:t>
            </a:r>
            <a:r>
              <a:rPr lang="en-US" sz="2300" b="1" u="sng" dirty="0">
                <a:latin typeface="Arial Narrow" panose="020B0606020202030204" pitchFamily="34" charset="0"/>
              </a:rPr>
              <a:t>Cf. Deut. 24:1-4</a:t>
            </a:r>
          </a:p>
        </p:txBody>
      </p:sp>
    </p:spTree>
    <p:extLst>
      <p:ext uri="{BB962C8B-B14F-4D97-AF65-F5344CB8AC3E}">
        <p14:creationId xmlns:p14="http://schemas.microsoft.com/office/powerpoint/2010/main" val="902689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500" fill="hold"/>
                                        <p:tgtEl>
                                          <p:spTgt spid="10"/>
                                        </p:tgtEl>
                                        <p:attrNameLst>
                                          <p:attrName>ppt_w</p:attrName>
                                        </p:attrNameLst>
                                      </p:cBhvr>
                                      <p:tavLst>
                                        <p:tav tm="0">
                                          <p:val>
                                            <p:fltVal val="0"/>
                                          </p:val>
                                        </p:tav>
                                        <p:tav tm="100000">
                                          <p:val>
                                            <p:strVal val="#ppt_w"/>
                                          </p:val>
                                        </p:tav>
                                      </p:tavLst>
                                    </p:anim>
                                    <p:anim calcmode="lin" valueType="num">
                                      <p:cBhvr>
                                        <p:cTn id="14" dur="500" fill="hold"/>
                                        <p:tgtEl>
                                          <p:spTgt spid="10"/>
                                        </p:tgtEl>
                                        <p:attrNameLst>
                                          <p:attrName>ppt_h</p:attrName>
                                        </p:attrNameLst>
                                      </p:cBhvr>
                                      <p:tavLst>
                                        <p:tav tm="0">
                                          <p:val>
                                            <p:fltVal val="0"/>
                                          </p:val>
                                        </p:tav>
                                        <p:tav tm="100000">
                                          <p:val>
                                            <p:strVal val="#ppt_h"/>
                                          </p:val>
                                        </p:tav>
                                      </p:tavLst>
                                    </p:anim>
                                    <p:animEffect transition="in" filter="fade">
                                      <p:cBhvr>
                                        <p:cTn id="15" dur="500"/>
                                        <p:tgtEl>
                                          <p:spTgt spid="10"/>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ppt_w</p:attrName>
                                        </p:attrNameLst>
                                      </p:cBhvr>
                                      <p:tavLst>
                                        <p:tav tm="0">
                                          <p:val>
                                            <p:fltVal val="0"/>
                                          </p:val>
                                        </p:tav>
                                        <p:tav tm="100000">
                                          <p:val>
                                            <p:strVal val="#ppt_w"/>
                                          </p:val>
                                        </p:tav>
                                      </p:tavLst>
                                    </p:anim>
                                    <p:anim calcmode="lin" valueType="num">
                                      <p:cBhvr>
                                        <p:cTn id="20" dur="500" fill="hold"/>
                                        <p:tgtEl>
                                          <p:spTgt spid="8"/>
                                        </p:tgtEl>
                                        <p:attrNameLst>
                                          <p:attrName>ppt_h</p:attrName>
                                        </p:attrNameLst>
                                      </p:cBhvr>
                                      <p:tavLst>
                                        <p:tav tm="0">
                                          <p:val>
                                            <p:fltVal val="0"/>
                                          </p:val>
                                        </p:tav>
                                        <p:tav tm="100000">
                                          <p:val>
                                            <p:strVal val="#ppt_h"/>
                                          </p:val>
                                        </p:tav>
                                      </p:tavLst>
                                    </p:anim>
                                    <p:animEffect transition="in" filter="fade">
                                      <p:cBhvr>
                                        <p:cTn id="21" dur="500"/>
                                        <p:tgtEl>
                                          <p:spTgt spid="8"/>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p:cTn id="25" dur="500" fill="hold"/>
                                        <p:tgtEl>
                                          <p:spTgt spid="12"/>
                                        </p:tgtEl>
                                        <p:attrNameLst>
                                          <p:attrName>ppt_w</p:attrName>
                                        </p:attrNameLst>
                                      </p:cBhvr>
                                      <p:tavLst>
                                        <p:tav tm="0">
                                          <p:val>
                                            <p:fltVal val="0"/>
                                          </p:val>
                                        </p:tav>
                                        <p:tav tm="100000">
                                          <p:val>
                                            <p:strVal val="#ppt_w"/>
                                          </p:val>
                                        </p:tav>
                                      </p:tavLst>
                                    </p:anim>
                                    <p:anim calcmode="lin" valueType="num">
                                      <p:cBhvr>
                                        <p:cTn id="26" dur="500" fill="hold"/>
                                        <p:tgtEl>
                                          <p:spTgt spid="12"/>
                                        </p:tgtEl>
                                        <p:attrNameLst>
                                          <p:attrName>ppt_h</p:attrName>
                                        </p:attrNameLst>
                                      </p:cBhvr>
                                      <p:tavLst>
                                        <p:tav tm="0">
                                          <p:val>
                                            <p:fltVal val="0"/>
                                          </p:val>
                                        </p:tav>
                                        <p:tav tm="100000">
                                          <p:val>
                                            <p:strVal val="#ppt_h"/>
                                          </p:val>
                                        </p:tav>
                                      </p:tavLst>
                                    </p:anim>
                                    <p:animEffect transition="in" filter="fade">
                                      <p:cBhvr>
                                        <p:cTn id="27" dur="500"/>
                                        <p:tgtEl>
                                          <p:spTgt spid="12"/>
                                        </p:tgtEl>
                                      </p:cBhvr>
                                    </p:animEffect>
                                  </p:childTnLst>
                                </p:cTn>
                              </p:par>
                            </p:childTnLst>
                          </p:cTn>
                        </p:par>
                        <p:par>
                          <p:cTn id="28" fill="hold">
                            <p:stCondLst>
                              <p:cond delay="2000"/>
                            </p:stCondLst>
                            <p:childTnLst>
                              <p:par>
                                <p:cTn id="29" presetID="53" presetClass="entr" presetSubtype="16" fill="hold" grpId="0" nodeType="afterEffect">
                                  <p:stCondLst>
                                    <p:cond delay="0"/>
                                  </p:stCondLst>
                                  <p:childTnLst>
                                    <p:set>
                                      <p:cBhvr>
                                        <p:cTn id="30" dur="1" fill="hold">
                                          <p:stCondLst>
                                            <p:cond delay="0"/>
                                          </p:stCondLst>
                                        </p:cTn>
                                        <p:tgtEl>
                                          <p:spTgt spid="3"/>
                                        </p:tgtEl>
                                        <p:attrNameLst>
                                          <p:attrName>style.visibility</p:attrName>
                                        </p:attrNameLst>
                                      </p:cBhvr>
                                      <p:to>
                                        <p:strVal val="visible"/>
                                      </p:to>
                                    </p:set>
                                    <p:anim calcmode="lin" valueType="num">
                                      <p:cBhvr>
                                        <p:cTn id="31" dur="500" fill="hold"/>
                                        <p:tgtEl>
                                          <p:spTgt spid="3"/>
                                        </p:tgtEl>
                                        <p:attrNameLst>
                                          <p:attrName>ppt_w</p:attrName>
                                        </p:attrNameLst>
                                      </p:cBhvr>
                                      <p:tavLst>
                                        <p:tav tm="0">
                                          <p:val>
                                            <p:fltVal val="0"/>
                                          </p:val>
                                        </p:tav>
                                        <p:tav tm="100000">
                                          <p:val>
                                            <p:strVal val="#ppt_w"/>
                                          </p:val>
                                        </p:tav>
                                      </p:tavLst>
                                    </p:anim>
                                    <p:anim calcmode="lin" valueType="num">
                                      <p:cBhvr>
                                        <p:cTn id="32" dur="500" fill="hold"/>
                                        <p:tgtEl>
                                          <p:spTgt spid="3"/>
                                        </p:tgtEl>
                                        <p:attrNameLst>
                                          <p:attrName>ppt_h</p:attrName>
                                        </p:attrNameLst>
                                      </p:cBhvr>
                                      <p:tavLst>
                                        <p:tav tm="0">
                                          <p:val>
                                            <p:fltVal val="0"/>
                                          </p:val>
                                        </p:tav>
                                        <p:tav tm="100000">
                                          <p:val>
                                            <p:strVal val="#ppt_h"/>
                                          </p:val>
                                        </p:tav>
                                      </p:tavLst>
                                    </p:anim>
                                    <p:animEffect transition="in" filter="fade">
                                      <p:cBhvr>
                                        <p:cTn id="33" dur="500"/>
                                        <p:tgtEl>
                                          <p:spTgt spid="3"/>
                                        </p:tgtEl>
                                      </p:cBhvr>
                                    </p:animEffect>
                                  </p:childTnLst>
                                </p:cTn>
                              </p:par>
                            </p:childTnLst>
                          </p:cTn>
                        </p:par>
                        <p:par>
                          <p:cTn id="34" fill="hold">
                            <p:stCondLst>
                              <p:cond delay="2500"/>
                            </p:stCondLst>
                            <p:childTnLst>
                              <p:par>
                                <p:cTn id="35" presetID="53" presetClass="entr" presetSubtype="16" fill="hold" grpId="0" nodeType="after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p:cTn id="37" dur="500" fill="hold"/>
                                        <p:tgtEl>
                                          <p:spTgt spid="5"/>
                                        </p:tgtEl>
                                        <p:attrNameLst>
                                          <p:attrName>ppt_w</p:attrName>
                                        </p:attrNameLst>
                                      </p:cBhvr>
                                      <p:tavLst>
                                        <p:tav tm="0">
                                          <p:val>
                                            <p:fltVal val="0"/>
                                          </p:val>
                                        </p:tav>
                                        <p:tav tm="100000">
                                          <p:val>
                                            <p:strVal val="#ppt_w"/>
                                          </p:val>
                                        </p:tav>
                                      </p:tavLst>
                                    </p:anim>
                                    <p:anim calcmode="lin" valueType="num">
                                      <p:cBhvr>
                                        <p:cTn id="38" dur="500" fill="hold"/>
                                        <p:tgtEl>
                                          <p:spTgt spid="5"/>
                                        </p:tgtEl>
                                        <p:attrNameLst>
                                          <p:attrName>ppt_h</p:attrName>
                                        </p:attrNameLst>
                                      </p:cBhvr>
                                      <p:tavLst>
                                        <p:tav tm="0">
                                          <p:val>
                                            <p:fltVal val="0"/>
                                          </p:val>
                                        </p:tav>
                                        <p:tav tm="100000">
                                          <p:val>
                                            <p:strVal val="#ppt_h"/>
                                          </p:val>
                                        </p:tav>
                                      </p:tavLst>
                                    </p:anim>
                                    <p:animEffect transition="in" filter="fade">
                                      <p:cBhvr>
                                        <p:cTn id="39" dur="500"/>
                                        <p:tgtEl>
                                          <p:spTgt spid="5"/>
                                        </p:tgtEl>
                                      </p:cBhvr>
                                    </p:animEffect>
                                  </p:childTnLst>
                                </p:cTn>
                              </p:par>
                            </p:childTnLst>
                          </p:cTn>
                        </p:par>
                        <p:par>
                          <p:cTn id="40" fill="hold">
                            <p:stCondLst>
                              <p:cond delay="3000"/>
                            </p:stCondLst>
                            <p:childTnLst>
                              <p:par>
                                <p:cTn id="41" presetID="53" presetClass="entr" presetSubtype="16" fill="hold" grpId="0" nodeType="after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p:cTn id="43" dur="500" fill="hold"/>
                                        <p:tgtEl>
                                          <p:spTgt spid="9"/>
                                        </p:tgtEl>
                                        <p:attrNameLst>
                                          <p:attrName>ppt_w</p:attrName>
                                        </p:attrNameLst>
                                      </p:cBhvr>
                                      <p:tavLst>
                                        <p:tav tm="0">
                                          <p:val>
                                            <p:fltVal val="0"/>
                                          </p:val>
                                        </p:tav>
                                        <p:tav tm="100000">
                                          <p:val>
                                            <p:strVal val="#ppt_w"/>
                                          </p:val>
                                        </p:tav>
                                      </p:tavLst>
                                    </p:anim>
                                    <p:anim calcmode="lin" valueType="num">
                                      <p:cBhvr>
                                        <p:cTn id="44" dur="500" fill="hold"/>
                                        <p:tgtEl>
                                          <p:spTgt spid="9"/>
                                        </p:tgtEl>
                                        <p:attrNameLst>
                                          <p:attrName>ppt_h</p:attrName>
                                        </p:attrNameLst>
                                      </p:cBhvr>
                                      <p:tavLst>
                                        <p:tav tm="0">
                                          <p:val>
                                            <p:fltVal val="0"/>
                                          </p:val>
                                        </p:tav>
                                        <p:tav tm="100000">
                                          <p:val>
                                            <p:strVal val="#ppt_h"/>
                                          </p:val>
                                        </p:tav>
                                      </p:tavLst>
                                    </p:anim>
                                    <p:animEffect transition="in" filter="fade">
                                      <p:cBhvr>
                                        <p:cTn id="45" dur="500"/>
                                        <p:tgtEl>
                                          <p:spTgt spid="9"/>
                                        </p:tgtEl>
                                      </p:cBhvr>
                                    </p:animEffect>
                                  </p:childTnLst>
                                </p:cTn>
                              </p:par>
                            </p:childTnLst>
                          </p:cTn>
                        </p:par>
                        <p:par>
                          <p:cTn id="46" fill="hold">
                            <p:stCondLst>
                              <p:cond delay="3500"/>
                            </p:stCondLst>
                            <p:childTnLst>
                              <p:par>
                                <p:cTn id="47" presetID="53" presetClass="entr" presetSubtype="16" fill="hold" grpId="0" nodeType="afterEffect">
                                  <p:stCondLst>
                                    <p:cond delay="0"/>
                                  </p:stCondLst>
                                  <p:childTnLst>
                                    <p:set>
                                      <p:cBhvr>
                                        <p:cTn id="48" dur="1" fill="hold">
                                          <p:stCondLst>
                                            <p:cond delay="0"/>
                                          </p:stCondLst>
                                        </p:cTn>
                                        <p:tgtEl>
                                          <p:spTgt spid="7"/>
                                        </p:tgtEl>
                                        <p:attrNameLst>
                                          <p:attrName>style.visibility</p:attrName>
                                        </p:attrNameLst>
                                      </p:cBhvr>
                                      <p:to>
                                        <p:strVal val="visible"/>
                                      </p:to>
                                    </p:set>
                                    <p:anim calcmode="lin" valueType="num">
                                      <p:cBhvr>
                                        <p:cTn id="49" dur="500" fill="hold"/>
                                        <p:tgtEl>
                                          <p:spTgt spid="7"/>
                                        </p:tgtEl>
                                        <p:attrNameLst>
                                          <p:attrName>ppt_w</p:attrName>
                                        </p:attrNameLst>
                                      </p:cBhvr>
                                      <p:tavLst>
                                        <p:tav tm="0">
                                          <p:val>
                                            <p:fltVal val="0"/>
                                          </p:val>
                                        </p:tav>
                                        <p:tav tm="100000">
                                          <p:val>
                                            <p:strVal val="#ppt_w"/>
                                          </p:val>
                                        </p:tav>
                                      </p:tavLst>
                                    </p:anim>
                                    <p:anim calcmode="lin" valueType="num">
                                      <p:cBhvr>
                                        <p:cTn id="50" dur="500" fill="hold"/>
                                        <p:tgtEl>
                                          <p:spTgt spid="7"/>
                                        </p:tgtEl>
                                        <p:attrNameLst>
                                          <p:attrName>ppt_h</p:attrName>
                                        </p:attrNameLst>
                                      </p:cBhvr>
                                      <p:tavLst>
                                        <p:tav tm="0">
                                          <p:val>
                                            <p:fltVal val="0"/>
                                          </p:val>
                                        </p:tav>
                                        <p:tav tm="100000">
                                          <p:val>
                                            <p:strVal val="#ppt_h"/>
                                          </p:val>
                                        </p:tav>
                                      </p:tavLst>
                                    </p:anim>
                                    <p:animEffect transition="in" filter="fade">
                                      <p:cBhvr>
                                        <p:cTn id="51" dur="500"/>
                                        <p:tgtEl>
                                          <p:spTgt spid="7"/>
                                        </p:tgtEl>
                                      </p:cBhvr>
                                    </p:animEffect>
                                  </p:childTnLst>
                                </p:cTn>
                              </p:par>
                              <p:par>
                                <p:cTn id="52" presetID="53" presetClass="entr" presetSubtype="16" fill="hold" grpId="0" nodeType="withEffect">
                                  <p:stCondLst>
                                    <p:cond delay="0"/>
                                  </p:stCondLst>
                                  <p:childTnLst>
                                    <p:set>
                                      <p:cBhvr>
                                        <p:cTn id="53" dur="1" fill="hold">
                                          <p:stCondLst>
                                            <p:cond delay="0"/>
                                          </p:stCondLst>
                                        </p:cTn>
                                        <p:tgtEl>
                                          <p:spTgt spid="6"/>
                                        </p:tgtEl>
                                        <p:attrNameLst>
                                          <p:attrName>style.visibility</p:attrName>
                                        </p:attrNameLst>
                                      </p:cBhvr>
                                      <p:to>
                                        <p:strVal val="visible"/>
                                      </p:to>
                                    </p:set>
                                    <p:anim calcmode="lin" valueType="num">
                                      <p:cBhvr>
                                        <p:cTn id="54" dur="500" fill="hold"/>
                                        <p:tgtEl>
                                          <p:spTgt spid="6"/>
                                        </p:tgtEl>
                                        <p:attrNameLst>
                                          <p:attrName>ppt_w</p:attrName>
                                        </p:attrNameLst>
                                      </p:cBhvr>
                                      <p:tavLst>
                                        <p:tav tm="0">
                                          <p:val>
                                            <p:fltVal val="0"/>
                                          </p:val>
                                        </p:tav>
                                        <p:tav tm="100000">
                                          <p:val>
                                            <p:strVal val="#ppt_w"/>
                                          </p:val>
                                        </p:tav>
                                      </p:tavLst>
                                    </p:anim>
                                    <p:anim calcmode="lin" valueType="num">
                                      <p:cBhvr>
                                        <p:cTn id="55" dur="500" fill="hold"/>
                                        <p:tgtEl>
                                          <p:spTgt spid="6"/>
                                        </p:tgtEl>
                                        <p:attrNameLst>
                                          <p:attrName>ppt_h</p:attrName>
                                        </p:attrNameLst>
                                      </p:cBhvr>
                                      <p:tavLst>
                                        <p:tav tm="0">
                                          <p:val>
                                            <p:fltVal val="0"/>
                                          </p:val>
                                        </p:tav>
                                        <p:tav tm="100000">
                                          <p:val>
                                            <p:strVal val="#ppt_h"/>
                                          </p:val>
                                        </p:tav>
                                      </p:tavLst>
                                    </p:anim>
                                    <p:animEffect transition="in" filter="fade">
                                      <p:cBhvr>
                                        <p:cTn id="56" dur="500"/>
                                        <p:tgtEl>
                                          <p:spTgt spid="6"/>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11"/>
                                        </p:tgtEl>
                                        <p:attrNameLst>
                                          <p:attrName>style.visibility</p:attrName>
                                        </p:attrNameLst>
                                      </p:cBhvr>
                                      <p:to>
                                        <p:strVal val="visible"/>
                                      </p:to>
                                    </p:set>
                                    <p:anim calcmode="lin" valueType="num">
                                      <p:cBhvr>
                                        <p:cTn id="59" dur="500" fill="hold"/>
                                        <p:tgtEl>
                                          <p:spTgt spid="11"/>
                                        </p:tgtEl>
                                        <p:attrNameLst>
                                          <p:attrName>ppt_w</p:attrName>
                                        </p:attrNameLst>
                                      </p:cBhvr>
                                      <p:tavLst>
                                        <p:tav tm="0">
                                          <p:val>
                                            <p:fltVal val="0"/>
                                          </p:val>
                                        </p:tav>
                                        <p:tav tm="100000">
                                          <p:val>
                                            <p:strVal val="#ppt_w"/>
                                          </p:val>
                                        </p:tav>
                                      </p:tavLst>
                                    </p:anim>
                                    <p:anim calcmode="lin" valueType="num">
                                      <p:cBhvr>
                                        <p:cTn id="60" dur="500" fill="hold"/>
                                        <p:tgtEl>
                                          <p:spTgt spid="11"/>
                                        </p:tgtEl>
                                        <p:attrNameLst>
                                          <p:attrName>ppt_h</p:attrName>
                                        </p:attrNameLst>
                                      </p:cBhvr>
                                      <p:tavLst>
                                        <p:tav tm="0">
                                          <p:val>
                                            <p:fltVal val="0"/>
                                          </p:val>
                                        </p:tav>
                                        <p:tav tm="100000">
                                          <p:val>
                                            <p:strVal val="#ppt_h"/>
                                          </p:val>
                                        </p:tav>
                                      </p:tavLst>
                                    </p:anim>
                                    <p:animEffect transition="in" filter="fade">
                                      <p:cBhvr>
                                        <p:cTn id="61" dur="500"/>
                                        <p:tgtEl>
                                          <p:spTgt spid="11"/>
                                        </p:tgtEl>
                                      </p:cBhvr>
                                    </p:animEffect>
                                  </p:childTnLst>
                                </p:cTn>
                              </p:par>
                              <p:par>
                                <p:cTn id="62" presetID="53" presetClass="entr" presetSubtype="16" fill="hold" grpId="0" nodeType="withEffect">
                                  <p:stCondLst>
                                    <p:cond delay="0"/>
                                  </p:stCondLst>
                                  <p:childTnLst>
                                    <p:set>
                                      <p:cBhvr>
                                        <p:cTn id="63" dur="1" fill="hold">
                                          <p:stCondLst>
                                            <p:cond delay="0"/>
                                          </p:stCondLst>
                                        </p:cTn>
                                        <p:tgtEl>
                                          <p:spTgt spid="13"/>
                                        </p:tgtEl>
                                        <p:attrNameLst>
                                          <p:attrName>style.visibility</p:attrName>
                                        </p:attrNameLst>
                                      </p:cBhvr>
                                      <p:to>
                                        <p:strVal val="visible"/>
                                      </p:to>
                                    </p:set>
                                    <p:anim calcmode="lin" valueType="num">
                                      <p:cBhvr>
                                        <p:cTn id="64" dur="500" fill="hold"/>
                                        <p:tgtEl>
                                          <p:spTgt spid="13"/>
                                        </p:tgtEl>
                                        <p:attrNameLst>
                                          <p:attrName>ppt_w</p:attrName>
                                        </p:attrNameLst>
                                      </p:cBhvr>
                                      <p:tavLst>
                                        <p:tav tm="0">
                                          <p:val>
                                            <p:fltVal val="0"/>
                                          </p:val>
                                        </p:tav>
                                        <p:tav tm="100000">
                                          <p:val>
                                            <p:strVal val="#ppt_w"/>
                                          </p:val>
                                        </p:tav>
                                      </p:tavLst>
                                    </p:anim>
                                    <p:anim calcmode="lin" valueType="num">
                                      <p:cBhvr>
                                        <p:cTn id="65" dur="500" fill="hold"/>
                                        <p:tgtEl>
                                          <p:spTgt spid="13"/>
                                        </p:tgtEl>
                                        <p:attrNameLst>
                                          <p:attrName>ppt_h</p:attrName>
                                        </p:attrNameLst>
                                      </p:cBhvr>
                                      <p:tavLst>
                                        <p:tav tm="0">
                                          <p:val>
                                            <p:fltVal val="0"/>
                                          </p:val>
                                        </p:tav>
                                        <p:tav tm="100000">
                                          <p:val>
                                            <p:strVal val="#ppt_h"/>
                                          </p:val>
                                        </p:tav>
                                      </p:tavLst>
                                    </p:anim>
                                    <p:animEffect transition="in" filter="fade">
                                      <p:cBhvr>
                                        <p:cTn id="6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1" grpId="0" animBg="1"/>
      <p:bldP spid="8" grpId="0"/>
      <p:bldP spid="10" grpId="0" animBg="1"/>
      <p:bldP spid="5" grpId="0"/>
      <p:bldP spid="6" grpId="0" animBg="1"/>
      <p:bldP spid="7" grpId="0" animBg="1"/>
      <p:bldP spid="12" grpId="0" animBg="1"/>
      <p:bldP spid="13" grpId="0" animBg="1"/>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A30FB83-DCBB-8791-6EDF-54FFE45A47DB}"/>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Is “Mental Divorce” Or “The Second Putting Away”</a:t>
            </a:r>
          </a:p>
        </p:txBody>
      </p:sp>
      <p:sp>
        <p:nvSpPr>
          <p:cNvPr id="9" name="TextBox 8">
            <a:extLst>
              <a:ext uri="{FF2B5EF4-FFF2-40B4-BE49-F238E27FC236}">
                <a16:creationId xmlns:a16="http://schemas.microsoft.com/office/drawing/2014/main" id="{37C40A23-2CA1-D31D-C385-DF3234891AAA}"/>
              </a:ext>
            </a:extLst>
          </p:cNvPr>
          <p:cNvSpPr txBox="1"/>
          <p:nvPr/>
        </p:nvSpPr>
        <p:spPr>
          <a:xfrm>
            <a:off x="5381304" y="4848642"/>
            <a:ext cx="3762694" cy="1938992"/>
          </a:xfrm>
          <a:prstGeom prst="rect">
            <a:avLst/>
          </a:prstGeom>
          <a:noFill/>
        </p:spPr>
        <p:txBody>
          <a:bodyPr wrap="square" rtlCol="0">
            <a:spAutoFit/>
          </a:bodyPr>
          <a:lstStyle/>
          <a:p>
            <a:pPr algn="ctr"/>
            <a:r>
              <a:rPr lang="en-US" sz="2400" b="1" u="sng" dirty="0">
                <a:solidFill>
                  <a:schemeClr val="tx1">
                    <a:lumMod val="50000"/>
                    <a:lumOff val="50000"/>
                  </a:schemeClr>
                </a:solidFill>
                <a:latin typeface="Arial Narrow" panose="020B0606020202030204" pitchFamily="34" charset="0"/>
                <a:ea typeface="Times New Roman" panose="02020603050405020304" pitchFamily="18" charset="0"/>
                <a:cs typeface="Aharoni" panose="02010803020104030203" pitchFamily="2" charset="-79"/>
              </a:rPr>
              <a:t>IF</a:t>
            </a:r>
            <a:r>
              <a:rPr lang="en-US" sz="2400" b="1" dirty="0">
                <a:solidFill>
                  <a:schemeClr val="tx1">
                    <a:lumMod val="50000"/>
                    <a:lumOff val="50000"/>
                  </a:schemeClr>
                </a:solidFill>
                <a:latin typeface="Arial Narrow" panose="020B0606020202030204" pitchFamily="34" charset="0"/>
                <a:ea typeface="Times New Roman" panose="02020603050405020304" pitchFamily="18" charset="0"/>
                <a:cs typeface="Aharoni" panose="02010803020104030203" pitchFamily="2" charset="-79"/>
              </a:rPr>
              <a:t> The GOVERNMENT Marries</a:t>
            </a:r>
            <a:br>
              <a:rPr lang="en-US" sz="2400" b="1" dirty="0">
                <a:solidFill>
                  <a:schemeClr val="tx1">
                    <a:lumMod val="50000"/>
                    <a:lumOff val="50000"/>
                  </a:schemeClr>
                </a:solidFill>
                <a:latin typeface="Arial Narrow" panose="020B0606020202030204" pitchFamily="34" charset="0"/>
                <a:ea typeface="Times New Roman" panose="02020603050405020304" pitchFamily="18" charset="0"/>
                <a:cs typeface="Aharoni" panose="02010803020104030203" pitchFamily="2" charset="-79"/>
              </a:rPr>
            </a:br>
            <a:r>
              <a:rPr lang="en-US" sz="2400" b="1" dirty="0">
                <a:solidFill>
                  <a:schemeClr val="tx1">
                    <a:lumMod val="50000"/>
                    <a:lumOff val="50000"/>
                  </a:schemeClr>
                </a:solidFill>
                <a:latin typeface="Arial Narrow" panose="020B0606020202030204" pitchFamily="34" charset="0"/>
                <a:ea typeface="Times New Roman" panose="02020603050405020304" pitchFamily="18" charset="0"/>
                <a:cs typeface="Aharoni" panose="02010803020104030203" pitchFamily="2" charset="-79"/>
              </a:rPr>
              <a:t>And Divorces People</a:t>
            </a:r>
            <a:r>
              <a:rPr lang="en-US" sz="2400" dirty="0">
                <a:solidFill>
                  <a:schemeClr val="tx1">
                    <a:lumMod val="50000"/>
                    <a:lumOff val="50000"/>
                  </a:schemeClr>
                </a:solidFill>
                <a:latin typeface="Arial Narrow" panose="020B0606020202030204" pitchFamily="34" charset="0"/>
                <a:ea typeface="Times New Roman" panose="02020603050405020304" pitchFamily="18" charset="0"/>
                <a:cs typeface="Aharoni" panose="02010803020104030203" pitchFamily="2" charset="-79"/>
              </a:rPr>
              <a:t>,</a:t>
            </a:r>
          </a:p>
          <a:p>
            <a:pPr algn="ctr"/>
            <a:r>
              <a:rPr lang="en-US" sz="2400" b="1" dirty="0">
                <a:solidFill>
                  <a:schemeClr val="tx1">
                    <a:lumMod val="50000"/>
                    <a:lumOff val="50000"/>
                  </a:schemeClr>
                </a:solidFill>
                <a:latin typeface="Arial Narrow" panose="020B0606020202030204" pitchFamily="34" charset="0"/>
                <a:ea typeface="Times New Roman" panose="02020603050405020304" pitchFamily="18" charset="0"/>
                <a:cs typeface="Aharoni" panose="02010803020104030203" pitchFamily="2" charset="-79"/>
              </a:rPr>
              <a:t>Then GUNS Kill People</a:t>
            </a:r>
            <a:r>
              <a:rPr lang="en-US" sz="2400" dirty="0">
                <a:solidFill>
                  <a:schemeClr val="tx1">
                    <a:lumMod val="50000"/>
                    <a:lumOff val="50000"/>
                  </a:schemeClr>
                </a:solidFill>
                <a:latin typeface="Arial Narrow" panose="020B0606020202030204" pitchFamily="34" charset="0"/>
                <a:ea typeface="Times New Roman" panose="02020603050405020304" pitchFamily="18" charset="0"/>
                <a:cs typeface="Aharoni" panose="02010803020104030203" pitchFamily="2" charset="-79"/>
              </a:rPr>
              <a:t>,</a:t>
            </a:r>
            <a:br>
              <a:rPr lang="en-US" sz="2400" b="1" dirty="0">
                <a:solidFill>
                  <a:schemeClr val="tx1">
                    <a:lumMod val="50000"/>
                    <a:lumOff val="50000"/>
                  </a:schemeClr>
                </a:solidFill>
                <a:latin typeface="Arial Narrow" panose="020B0606020202030204" pitchFamily="34" charset="0"/>
                <a:ea typeface="Times New Roman" panose="02020603050405020304" pitchFamily="18" charset="0"/>
                <a:cs typeface="Aharoni" panose="02010803020104030203" pitchFamily="2" charset="-79"/>
              </a:rPr>
            </a:br>
            <a:r>
              <a:rPr lang="en-US" sz="2400" b="1" dirty="0">
                <a:solidFill>
                  <a:schemeClr val="tx1">
                    <a:lumMod val="50000"/>
                    <a:lumOff val="50000"/>
                  </a:schemeClr>
                </a:solidFill>
                <a:latin typeface="Arial Narrow" panose="020B0606020202030204" pitchFamily="34" charset="0"/>
              </a:rPr>
              <a:t>PENCILS Make Mistakes</a:t>
            </a:r>
          </a:p>
          <a:p>
            <a:pPr algn="ctr"/>
            <a:r>
              <a:rPr lang="en-US" sz="2400" b="1" dirty="0">
                <a:solidFill>
                  <a:schemeClr val="tx1">
                    <a:lumMod val="50000"/>
                    <a:lumOff val="50000"/>
                  </a:schemeClr>
                </a:solidFill>
                <a:latin typeface="Arial Narrow" panose="020B0606020202030204" pitchFamily="34" charset="0"/>
                <a:ea typeface="Times New Roman" panose="02020603050405020304" pitchFamily="18" charset="0"/>
                <a:cs typeface="Aharoni" panose="02010803020104030203" pitchFamily="2" charset="-79"/>
              </a:rPr>
              <a:t>And FORKS Make People Fat!</a:t>
            </a:r>
            <a:endParaRPr lang="en-US" sz="2400" dirty="0">
              <a:solidFill>
                <a:schemeClr val="tx1">
                  <a:lumMod val="50000"/>
                  <a:lumOff val="50000"/>
                </a:schemeClr>
              </a:solidFill>
              <a:latin typeface="Arial Narrow" panose="020B0606020202030204" pitchFamily="34" charset="0"/>
            </a:endParaRPr>
          </a:p>
        </p:txBody>
      </p:sp>
      <p:sp>
        <p:nvSpPr>
          <p:cNvPr id="10" name="TextBox 9">
            <a:extLst>
              <a:ext uri="{FF2B5EF4-FFF2-40B4-BE49-F238E27FC236}">
                <a16:creationId xmlns:a16="http://schemas.microsoft.com/office/drawing/2014/main" id="{DE572FFF-D9DC-791A-69E6-E92C25EDF7CE}"/>
              </a:ext>
            </a:extLst>
          </p:cNvPr>
          <p:cNvSpPr txBox="1"/>
          <p:nvPr/>
        </p:nvSpPr>
        <p:spPr>
          <a:xfrm>
            <a:off x="5623034" y="2492863"/>
            <a:ext cx="3263462" cy="2308324"/>
          </a:xfrm>
          <a:prstGeom prst="rect">
            <a:avLst/>
          </a:prstGeom>
          <a:solidFill>
            <a:schemeClr val="tx1"/>
          </a:solidFill>
          <a:effectLst>
            <a:softEdge rad="63500"/>
          </a:effectLst>
        </p:spPr>
        <p:txBody>
          <a:bodyPr wrap="square" rtlCol="0">
            <a:spAutoFit/>
          </a:bodyPr>
          <a:lstStyle/>
          <a:p>
            <a:pPr algn="ctr"/>
            <a:r>
              <a:rPr lang="en-US" sz="2400" b="1" dirty="0">
                <a:solidFill>
                  <a:schemeClr val="bg1"/>
                </a:solidFill>
                <a:latin typeface="Arial Narrow" panose="020B0606020202030204" pitchFamily="34" charset="0"/>
                <a:ea typeface="Times New Roman" panose="02020603050405020304" pitchFamily="18" charset="0"/>
                <a:cs typeface="Times New Roman" panose="02020603050405020304" pitchFamily="18" charset="0"/>
              </a:rPr>
              <a:t>THE CIVIL GOVERNMENT</a:t>
            </a:r>
            <a:br>
              <a:rPr lang="en-US" sz="2400" dirty="0">
                <a:solidFill>
                  <a:schemeClr val="bg1"/>
                </a:solidFill>
                <a:latin typeface="Arial Narrow" panose="020B0606020202030204" pitchFamily="34" charset="0"/>
                <a:ea typeface="Times New Roman" panose="02020603050405020304" pitchFamily="18" charset="0"/>
                <a:cs typeface="Times New Roman" panose="02020603050405020304" pitchFamily="18" charset="0"/>
              </a:rPr>
            </a:br>
            <a:r>
              <a:rPr lang="en-US" sz="2400" dirty="0">
                <a:solidFill>
                  <a:schemeClr val="bg1"/>
                </a:solidFill>
                <a:latin typeface="Arial Narrow" panose="020B0606020202030204" pitchFamily="34" charset="0"/>
                <a:ea typeface="Times New Roman" panose="02020603050405020304" pitchFamily="18" charset="0"/>
                <a:cs typeface="Times New Roman" panose="02020603050405020304" pitchFamily="18" charset="0"/>
              </a:rPr>
              <a:t>Does Not</a:t>
            </a:r>
            <a:br>
              <a:rPr lang="en-US" sz="2400" dirty="0">
                <a:solidFill>
                  <a:schemeClr val="bg1"/>
                </a:solidFill>
                <a:latin typeface="Arial Narrow" panose="020B0606020202030204" pitchFamily="34" charset="0"/>
                <a:ea typeface="Times New Roman" panose="02020603050405020304" pitchFamily="18" charset="0"/>
                <a:cs typeface="Times New Roman" panose="02020603050405020304" pitchFamily="18" charset="0"/>
              </a:rPr>
            </a:br>
            <a:r>
              <a:rPr lang="en-US" sz="2400" dirty="0">
                <a:solidFill>
                  <a:schemeClr val="bg1"/>
                </a:solidFill>
                <a:latin typeface="Arial Narrow" panose="020B0606020202030204" pitchFamily="34" charset="0"/>
                <a:ea typeface="Times New Roman" panose="02020603050405020304" pitchFamily="18" charset="0"/>
                <a:cs typeface="Times New Roman" panose="02020603050405020304" pitchFamily="18" charset="0"/>
              </a:rPr>
              <a:t>Marry / Divorce People;</a:t>
            </a:r>
            <a:br>
              <a:rPr lang="en-US" sz="2400" dirty="0">
                <a:solidFill>
                  <a:schemeClr val="bg1"/>
                </a:solidFill>
                <a:latin typeface="Arial Narrow" panose="020B0606020202030204" pitchFamily="34" charset="0"/>
                <a:ea typeface="Times New Roman" panose="02020603050405020304" pitchFamily="18" charset="0"/>
                <a:cs typeface="Times New Roman" panose="02020603050405020304" pitchFamily="18" charset="0"/>
              </a:rPr>
            </a:br>
            <a:r>
              <a:rPr lang="en-US" sz="2400" b="1" dirty="0">
                <a:solidFill>
                  <a:schemeClr val="bg1"/>
                </a:solidFill>
                <a:latin typeface="Arial Narrow" panose="020B0606020202030204" pitchFamily="34" charset="0"/>
                <a:ea typeface="Times New Roman" panose="02020603050405020304" pitchFamily="18" charset="0"/>
                <a:cs typeface="Times New Roman" panose="02020603050405020304" pitchFamily="18" charset="0"/>
              </a:rPr>
              <a:t>INDIVIDUALS</a:t>
            </a:r>
            <a:r>
              <a:rPr lang="en-US" sz="2400" dirty="0">
                <a:solidFill>
                  <a:schemeClr val="bg1"/>
                </a:solidFill>
                <a:latin typeface="Arial Narrow" panose="020B0606020202030204" pitchFamily="34" charset="0"/>
                <a:ea typeface="Times New Roman" panose="02020603050405020304" pitchFamily="18" charset="0"/>
                <a:cs typeface="Times New Roman" panose="02020603050405020304" pitchFamily="18" charset="0"/>
              </a:rPr>
              <a:t> Do It,</a:t>
            </a:r>
            <a:br>
              <a:rPr lang="en-US" sz="2400" dirty="0">
                <a:solidFill>
                  <a:schemeClr val="bg1"/>
                </a:solidFill>
                <a:latin typeface="Arial Narrow" panose="020B0606020202030204" pitchFamily="34" charset="0"/>
                <a:ea typeface="Times New Roman" panose="02020603050405020304" pitchFamily="18" charset="0"/>
                <a:cs typeface="Times New Roman" panose="02020603050405020304" pitchFamily="18" charset="0"/>
              </a:rPr>
            </a:br>
            <a:r>
              <a:rPr lang="en-US" sz="2400" dirty="0">
                <a:solidFill>
                  <a:schemeClr val="bg1"/>
                </a:solidFill>
                <a:latin typeface="Arial Narrow" panose="020B0606020202030204" pitchFamily="34" charset="0"/>
                <a:ea typeface="Times New Roman" panose="02020603050405020304" pitchFamily="18" charset="0"/>
                <a:cs typeface="Times New Roman" panose="02020603050405020304" pitchFamily="18" charset="0"/>
              </a:rPr>
              <a:t>Via Human Agency.</a:t>
            </a:r>
          </a:p>
          <a:p>
            <a:pPr algn="ctr"/>
            <a:r>
              <a:rPr lang="en-US" sz="2400" dirty="0">
                <a:solidFill>
                  <a:schemeClr val="bg1"/>
                </a:solidFill>
                <a:latin typeface="Arial Narrow" panose="020B0606020202030204" pitchFamily="34" charset="0"/>
                <a:cs typeface="Times New Roman" panose="02020603050405020304" pitchFamily="18" charset="0"/>
              </a:rPr>
              <a:t>Mt. 19:3-12 (5:32)</a:t>
            </a:r>
            <a:endParaRPr lang="en-US" sz="2400" dirty="0">
              <a:solidFill>
                <a:schemeClr val="bg1"/>
              </a:solidFill>
              <a:latin typeface="Arial Narrow" panose="020B0606020202030204" pitchFamily="34" charset="0"/>
            </a:endParaRPr>
          </a:p>
        </p:txBody>
      </p:sp>
      <p:pic>
        <p:nvPicPr>
          <p:cNvPr id="11" name="Picture 2">
            <a:extLst>
              <a:ext uri="{FF2B5EF4-FFF2-40B4-BE49-F238E27FC236}">
                <a16:creationId xmlns:a16="http://schemas.microsoft.com/office/drawing/2014/main" id="{460C623D-7761-F081-829C-59BE4DC650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81" y="2458297"/>
            <a:ext cx="5378122" cy="4276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a:extLst>
              <a:ext uri="{FF2B5EF4-FFF2-40B4-BE49-F238E27FC236}">
                <a16:creationId xmlns:a16="http://schemas.microsoft.com/office/drawing/2014/main" id="{AF94AC27-0BB7-9BA1-DCD6-FD217C3CC494}"/>
              </a:ext>
            </a:extLst>
          </p:cNvPr>
          <p:cNvSpPr txBox="1"/>
          <p:nvPr/>
        </p:nvSpPr>
        <p:spPr>
          <a:xfrm>
            <a:off x="5260" y="1233078"/>
            <a:ext cx="9133487" cy="1246495"/>
          </a:xfrm>
          <a:prstGeom prst="rect">
            <a:avLst/>
          </a:prstGeom>
          <a:solidFill>
            <a:schemeClr val="bg1">
              <a:lumMod val="85000"/>
            </a:schemeClr>
          </a:solidFill>
          <a:effectLst>
            <a:softEdge rad="63500"/>
          </a:effectLst>
        </p:spPr>
        <p:txBody>
          <a:bodyPr wrap="square" rtlCol="0">
            <a:spAutoFit/>
          </a:bodyPr>
          <a:lstStyle/>
          <a:p>
            <a:pPr algn="ctr"/>
            <a:r>
              <a:rPr lang="en-US" sz="2500" b="1" dirty="0">
                <a:latin typeface="Arial Narrow" panose="020B0606020202030204" pitchFamily="34" charset="0"/>
                <a:ea typeface="Times New Roman" panose="02020603050405020304" pitchFamily="18" charset="0"/>
                <a:cs typeface="Times New Roman" panose="02020603050405020304" pitchFamily="18" charset="0"/>
              </a:rPr>
              <a:t>In An Attempt</a:t>
            </a:r>
            <a:r>
              <a:rPr lang="en-US" sz="2500" dirty="0">
                <a:latin typeface="Arial Narrow" panose="020B0606020202030204" pitchFamily="34" charset="0"/>
                <a:ea typeface="Times New Roman" panose="02020603050405020304" pitchFamily="18" charset="0"/>
                <a:cs typeface="Times New Roman" panose="02020603050405020304" pitchFamily="18" charset="0"/>
              </a:rPr>
              <a:t>,</a:t>
            </a:r>
            <a:r>
              <a:rPr lang="en-US" sz="2500" b="1" dirty="0">
                <a:latin typeface="Arial Narrow" panose="020B0606020202030204" pitchFamily="34" charset="0"/>
                <a:ea typeface="Times New Roman" panose="02020603050405020304" pitchFamily="18" charset="0"/>
                <a:cs typeface="Times New Roman" panose="02020603050405020304" pitchFamily="18" charset="0"/>
              </a:rPr>
              <a:t> To Outlaw Guns For Civilians</a:t>
            </a:r>
            <a:r>
              <a:rPr lang="en-US" sz="2500" dirty="0">
                <a:latin typeface="Arial Narrow" panose="020B0606020202030204" pitchFamily="34" charset="0"/>
                <a:ea typeface="Times New Roman" panose="02020603050405020304" pitchFamily="18" charset="0"/>
                <a:cs typeface="Times New Roman" panose="02020603050405020304" pitchFamily="18" charset="0"/>
              </a:rPr>
              <a:t>,</a:t>
            </a:r>
            <a:br>
              <a:rPr lang="en-US" sz="2500" dirty="0">
                <a:latin typeface="Arial Narrow" panose="020B0606020202030204" pitchFamily="34" charset="0"/>
                <a:ea typeface="Times New Roman" panose="02020603050405020304" pitchFamily="18" charset="0"/>
                <a:cs typeface="Times New Roman" panose="02020603050405020304" pitchFamily="18" charset="0"/>
              </a:rPr>
            </a:br>
            <a:r>
              <a:rPr lang="en-US" sz="2500" b="1" dirty="0">
                <a:latin typeface="Arial Narrow" panose="020B0606020202030204" pitchFamily="34" charset="0"/>
                <a:ea typeface="Times New Roman" panose="02020603050405020304" pitchFamily="18" charset="0"/>
                <a:cs typeface="Times New Roman" panose="02020603050405020304" pitchFamily="18" charset="0"/>
              </a:rPr>
              <a:t>Liberals Try To Con Us Into Thinking That Hand-Guns Are Killers</a:t>
            </a:r>
            <a:r>
              <a:rPr lang="en-US" sz="2500" dirty="0">
                <a:latin typeface="Arial Narrow" panose="020B0606020202030204" pitchFamily="34" charset="0"/>
                <a:ea typeface="Times New Roman" panose="02020603050405020304" pitchFamily="18" charset="0"/>
                <a:cs typeface="Times New Roman" panose="02020603050405020304" pitchFamily="18" charset="0"/>
              </a:rPr>
              <a:t>;</a:t>
            </a:r>
            <a:br>
              <a:rPr lang="en-US" sz="2500" b="1" dirty="0">
                <a:latin typeface="Arial Narrow" panose="020B0606020202030204" pitchFamily="34" charset="0"/>
                <a:ea typeface="Times New Roman" panose="02020603050405020304" pitchFamily="18" charset="0"/>
                <a:cs typeface="Times New Roman" panose="02020603050405020304" pitchFamily="18" charset="0"/>
              </a:rPr>
            </a:br>
            <a:r>
              <a:rPr lang="en-US" sz="2500" b="1" dirty="0">
                <a:latin typeface="Arial Narrow" panose="020B0606020202030204" pitchFamily="34" charset="0"/>
                <a:ea typeface="Times New Roman" panose="02020603050405020304" pitchFamily="18" charset="0"/>
                <a:cs typeface="Times New Roman" panose="02020603050405020304" pitchFamily="18" charset="0"/>
              </a:rPr>
              <a:t>When In Fact</a:t>
            </a:r>
            <a:r>
              <a:rPr lang="en-US" sz="2500" dirty="0">
                <a:latin typeface="Arial Narrow" panose="020B0606020202030204" pitchFamily="34" charset="0"/>
                <a:ea typeface="Times New Roman" panose="02020603050405020304" pitchFamily="18" charset="0"/>
                <a:cs typeface="Times New Roman" panose="02020603050405020304" pitchFamily="18" charset="0"/>
              </a:rPr>
              <a:t>,</a:t>
            </a:r>
            <a:r>
              <a:rPr lang="en-US" sz="2500" b="1" dirty="0">
                <a:latin typeface="Arial Narrow" panose="020B0606020202030204" pitchFamily="34" charset="0"/>
                <a:ea typeface="Times New Roman" panose="02020603050405020304" pitchFamily="18" charset="0"/>
                <a:cs typeface="Times New Roman" panose="02020603050405020304" pitchFamily="18" charset="0"/>
              </a:rPr>
              <a:t> Guns Are Only </a:t>
            </a:r>
            <a:r>
              <a:rPr lang="en-US" sz="2500" b="1" i="1" dirty="0">
                <a:latin typeface="Arial Narrow" panose="020B0606020202030204" pitchFamily="34" charset="0"/>
                <a:ea typeface="Times New Roman" panose="02020603050405020304" pitchFamily="18" charset="0"/>
                <a:cs typeface="Times New Roman" panose="02020603050405020304" pitchFamily="18" charset="0"/>
              </a:rPr>
              <a:t>“Tools” </a:t>
            </a:r>
            <a:r>
              <a:rPr lang="en-US" sz="2500" b="1" dirty="0">
                <a:latin typeface="Arial Narrow" panose="020B0606020202030204" pitchFamily="34" charset="0"/>
                <a:ea typeface="Times New Roman" panose="02020603050405020304" pitchFamily="18" charset="0"/>
                <a:cs typeface="Times New Roman" panose="02020603050405020304" pitchFamily="18" charset="0"/>
              </a:rPr>
              <a:t>People Use To Commit Murder</a:t>
            </a:r>
            <a:r>
              <a:rPr lang="en-US" sz="2500" dirty="0">
                <a:latin typeface="Arial Narrow" panose="020B0606020202030204" pitchFamily="34" charset="0"/>
                <a:ea typeface="Times New Roman" panose="02020603050405020304" pitchFamily="18" charset="0"/>
                <a:cs typeface="Times New Roman" panose="02020603050405020304" pitchFamily="18" charset="0"/>
              </a:rPr>
              <a:t>.</a:t>
            </a:r>
          </a:p>
        </p:txBody>
      </p:sp>
      <p:sp>
        <p:nvSpPr>
          <p:cNvPr id="3" name="TextBox 2">
            <a:extLst>
              <a:ext uri="{FF2B5EF4-FFF2-40B4-BE49-F238E27FC236}">
                <a16:creationId xmlns:a16="http://schemas.microsoft.com/office/drawing/2014/main" id="{024D0AD8-C634-58F9-C64A-778AE3E72092}"/>
              </a:ext>
            </a:extLst>
          </p:cNvPr>
          <p:cNvSpPr txBox="1"/>
          <p:nvPr/>
        </p:nvSpPr>
        <p:spPr>
          <a:xfrm>
            <a:off x="-11494" y="413406"/>
            <a:ext cx="9144000" cy="830997"/>
          </a:xfrm>
          <a:prstGeom prst="rect">
            <a:avLst/>
          </a:prstGeom>
          <a:solidFill>
            <a:schemeClr val="tx1"/>
          </a:solidFill>
          <a:effectLst>
            <a:softEdge rad="63500"/>
          </a:effectLst>
        </p:spPr>
        <p:txBody>
          <a:bodyPr wrap="square" rtlCol="0">
            <a:spAutoFit/>
          </a:bodyPr>
          <a:lstStyle/>
          <a:p>
            <a:pPr algn="ctr"/>
            <a:r>
              <a:rPr lang="en-US" sz="2400" b="1" dirty="0">
                <a:solidFill>
                  <a:schemeClr val="bg1"/>
                </a:solidFill>
                <a:latin typeface="Arial Narrow" panose="020B0606020202030204" pitchFamily="34" charset="0"/>
              </a:rPr>
              <a:t>According To God’s Divine Civil Government</a:t>
            </a:r>
            <a:r>
              <a:rPr lang="en-US" sz="2400" dirty="0">
                <a:solidFill>
                  <a:schemeClr val="bg1"/>
                </a:solidFill>
                <a:latin typeface="Arial Narrow" panose="020B0606020202030204" pitchFamily="34" charset="0"/>
              </a:rPr>
              <a:t>,</a:t>
            </a:r>
            <a:r>
              <a:rPr lang="en-US" sz="2400" b="1" dirty="0">
                <a:solidFill>
                  <a:schemeClr val="bg1"/>
                </a:solidFill>
                <a:latin typeface="Arial Narrow" panose="020B0606020202030204" pitchFamily="34" charset="0"/>
              </a:rPr>
              <a:t> </a:t>
            </a:r>
            <a:br>
              <a:rPr lang="en-US" sz="2400" b="1" u="sng" dirty="0">
                <a:solidFill>
                  <a:schemeClr val="bg1"/>
                </a:solidFill>
                <a:latin typeface="Arial Narrow" panose="020B0606020202030204" pitchFamily="34" charset="0"/>
              </a:rPr>
            </a:br>
            <a:r>
              <a:rPr lang="en-US" sz="2400" b="1" dirty="0">
                <a:solidFill>
                  <a:schemeClr val="bg1"/>
                </a:solidFill>
                <a:latin typeface="Arial Narrow" panose="020B0606020202030204" pitchFamily="34" charset="0"/>
              </a:rPr>
              <a:t>Even The</a:t>
            </a:r>
            <a:r>
              <a:rPr lang="en-US" sz="2400" dirty="0">
                <a:solidFill>
                  <a:schemeClr val="bg1"/>
                </a:solidFill>
                <a:latin typeface="Arial Narrow" panose="020B0606020202030204" pitchFamily="34" charset="0"/>
              </a:rPr>
              <a:t> </a:t>
            </a:r>
            <a:r>
              <a:rPr lang="en-US" sz="2400" b="1" dirty="0">
                <a:solidFill>
                  <a:schemeClr val="bg1"/>
                </a:solidFill>
                <a:latin typeface="Arial Narrow" panose="020B0606020202030204" pitchFamily="34" charset="0"/>
              </a:rPr>
              <a:t>Jews </a:t>
            </a:r>
            <a:r>
              <a:rPr lang="en-US" sz="2400" b="1" i="1" dirty="0">
                <a:solidFill>
                  <a:schemeClr val="bg1"/>
                </a:solidFill>
                <a:latin typeface="Arial Narrow" panose="020B0606020202030204" pitchFamily="34" charset="0"/>
              </a:rPr>
              <a:t>Sinfully Married </a:t>
            </a:r>
            <a:r>
              <a:rPr lang="en-US" sz="2400" dirty="0">
                <a:solidFill>
                  <a:schemeClr val="bg1"/>
                </a:solidFill>
                <a:latin typeface="Arial Narrow" panose="020B0606020202030204" pitchFamily="34" charset="0"/>
              </a:rPr>
              <a:t>/ </a:t>
            </a:r>
            <a:r>
              <a:rPr lang="en-US" sz="2400" b="1" i="1" dirty="0">
                <a:solidFill>
                  <a:schemeClr val="bg1"/>
                </a:solidFill>
                <a:latin typeface="Arial Narrow" panose="020B0606020202030204" pitchFamily="34" charset="0"/>
              </a:rPr>
              <a:t>Divorced</a:t>
            </a:r>
            <a:r>
              <a:rPr lang="en-US" sz="2400" b="1" dirty="0">
                <a:solidFill>
                  <a:schemeClr val="bg1"/>
                </a:solidFill>
                <a:latin typeface="Arial Narrow" panose="020B0606020202030204" pitchFamily="34" charset="0"/>
              </a:rPr>
              <a:t> Under The Law Of Moses</a:t>
            </a:r>
            <a:r>
              <a:rPr lang="en-US" sz="2400" dirty="0">
                <a:solidFill>
                  <a:schemeClr val="bg1"/>
                </a:solidFill>
                <a:latin typeface="Arial Narrow" panose="020B0606020202030204" pitchFamily="34" charset="0"/>
              </a:rPr>
              <a:t>!</a:t>
            </a:r>
            <a:endParaRPr lang="en-US" sz="2400" b="1"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3848457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animEffect transition="in" filter="fade">
                                      <p:cBhvr>
                                        <p:cTn id="9" dur="500"/>
                                        <p:tgtEl>
                                          <p:spTgt spid="12"/>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p:cTn id="13" dur="500" fill="hold"/>
                                        <p:tgtEl>
                                          <p:spTgt spid="11"/>
                                        </p:tgtEl>
                                        <p:attrNameLst>
                                          <p:attrName>ppt_w</p:attrName>
                                        </p:attrNameLst>
                                      </p:cBhvr>
                                      <p:tavLst>
                                        <p:tav tm="0">
                                          <p:val>
                                            <p:fltVal val="0"/>
                                          </p:val>
                                        </p:tav>
                                        <p:tav tm="100000">
                                          <p:val>
                                            <p:strVal val="#ppt_w"/>
                                          </p:val>
                                        </p:tav>
                                      </p:tavLst>
                                    </p:anim>
                                    <p:anim calcmode="lin" valueType="num">
                                      <p:cBhvr>
                                        <p:cTn id="14" dur="500" fill="hold"/>
                                        <p:tgtEl>
                                          <p:spTgt spid="11"/>
                                        </p:tgtEl>
                                        <p:attrNameLst>
                                          <p:attrName>ppt_h</p:attrName>
                                        </p:attrNameLst>
                                      </p:cBhvr>
                                      <p:tavLst>
                                        <p:tav tm="0">
                                          <p:val>
                                            <p:fltVal val="0"/>
                                          </p:val>
                                        </p:tav>
                                        <p:tav tm="100000">
                                          <p:val>
                                            <p:strVal val="#ppt_h"/>
                                          </p:val>
                                        </p:tav>
                                      </p:tavLst>
                                    </p:anim>
                                    <p:animEffect transition="in" filter="fade">
                                      <p:cBhvr>
                                        <p:cTn id="15" dur="500"/>
                                        <p:tgtEl>
                                          <p:spTgt spid="11"/>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p:cTn id="25" dur="500" fill="hold"/>
                                        <p:tgtEl>
                                          <p:spTgt spid="9"/>
                                        </p:tgtEl>
                                        <p:attrNameLst>
                                          <p:attrName>ppt_w</p:attrName>
                                        </p:attrNameLst>
                                      </p:cBhvr>
                                      <p:tavLst>
                                        <p:tav tm="0">
                                          <p:val>
                                            <p:fltVal val="0"/>
                                          </p:val>
                                        </p:tav>
                                        <p:tav tm="100000">
                                          <p:val>
                                            <p:strVal val="#ppt_w"/>
                                          </p:val>
                                        </p:tav>
                                      </p:tavLst>
                                    </p:anim>
                                    <p:anim calcmode="lin" valueType="num">
                                      <p:cBhvr>
                                        <p:cTn id="26" dur="500" fill="hold"/>
                                        <p:tgtEl>
                                          <p:spTgt spid="9"/>
                                        </p:tgtEl>
                                        <p:attrNameLst>
                                          <p:attrName>ppt_h</p:attrName>
                                        </p:attrNameLst>
                                      </p:cBhvr>
                                      <p:tavLst>
                                        <p:tav tm="0">
                                          <p:val>
                                            <p:fltVal val="0"/>
                                          </p:val>
                                        </p:tav>
                                        <p:tav tm="100000">
                                          <p:val>
                                            <p:strVal val="#ppt_h"/>
                                          </p:val>
                                        </p:tav>
                                      </p:tavLst>
                                    </p:anim>
                                    <p:animEffect transition="in" filter="fade">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A30FB83-DCBB-8791-6EDF-54FFE45A47DB}"/>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Is “Mental Divorce” Or “The Second Putting Away”</a:t>
            </a:r>
          </a:p>
        </p:txBody>
      </p:sp>
      <p:sp>
        <p:nvSpPr>
          <p:cNvPr id="7" name="TextBox 6">
            <a:extLst>
              <a:ext uri="{FF2B5EF4-FFF2-40B4-BE49-F238E27FC236}">
                <a16:creationId xmlns:a16="http://schemas.microsoft.com/office/drawing/2014/main" id="{FB681BEE-4A80-14DB-9FBE-2BE7B38CCFB1}"/>
              </a:ext>
            </a:extLst>
          </p:cNvPr>
          <p:cNvSpPr txBox="1"/>
          <p:nvPr/>
        </p:nvSpPr>
        <p:spPr>
          <a:xfrm>
            <a:off x="7642" y="965480"/>
            <a:ext cx="9146868" cy="457241"/>
          </a:xfrm>
          <a:prstGeom prst="rect">
            <a:avLst/>
          </a:prstGeom>
          <a:solidFill>
            <a:schemeClr val="bg1">
              <a:lumMod val="85000"/>
            </a:schemeClr>
          </a:solidFill>
          <a:effectLst>
            <a:softEdge rad="63500"/>
          </a:effectLst>
        </p:spPr>
        <p:txBody>
          <a:bodyPr wrap="square" rtlCol="0">
            <a:spAutoFit/>
          </a:bodyPr>
          <a:lstStyle/>
          <a:p>
            <a:pPr algn="ctr">
              <a:lnSpc>
                <a:spcPct val="107000"/>
              </a:lnSpc>
              <a:spcAft>
                <a:spcPts val="800"/>
              </a:spcAft>
            </a:pPr>
            <a:r>
              <a:rPr lang="en-US" sz="2400" b="1" kern="100" dirty="0">
                <a:latin typeface="Arial Narrow" panose="020B0606020202030204" pitchFamily="34" charset="0"/>
                <a:ea typeface="Calibri" panose="020F0502020204030204" pitchFamily="34" charset="0"/>
                <a:cs typeface="Times New Roman" panose="02020603050405020304" pitchFamily="18" charset="0"/>
              </a:rPr>
              <a:t>“LET NOT” Does Not Mean “CANNOT” (Mt. 19:6</a:t>
            </a:r>
            <a:r>
              <a:rPr lang="en-US" sz="2400" kern="100" dirty="0">
                <a:latin typeface="Arial Narrow" panose="020B0606020202030204" pitchFamily="34" charset="0"/>
                <a:ea typeface="Calibri" panose="020F0502020204030204" pitchFamily="34" charset="0"/>
                <a:cs typeface="Times New Roman" panose="02020603050405020304" pitchFamily="18" charset="0"/>
              </a:rPr>
              <a:t>; </a:t>
            </a:r>
            <a:r>
              <a:rPr lang="en-US" sz="2400" b="1" kern="100" dirty="0">
                <a:latin typeface="Arial Narrow" panose="020B0606020202030204" pitchFamily="34" charset="0"/>
                <a:ea typeface="Calibri" panose="020F0502020204030204" pitchFamily="34" charset="0"/>
                <a:cs typeface="Times New Roman" panose="02020603050405020304" pitchFamily="18" charset="0"/>
              </a:rPr>
              <a:t>Mk. 10:9)</a:t>
            </a:r>
            <a:endParaRPr lang="en-US" sz="2400" kern="100" dirty="0">
              <a:latin typeface="Arial Narrow" panose="020B0606020202030204" pitchFamily="34"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FFEB5F44-E2E3-A481-9AC4-8C0F80A69F92}"/>
              </a:ext>
            </a:extLst>
          </p:cNvPr>
          <p:cNvSpPr txBox="1"/>
          <p:nvPr/>
        </p:nvSpPr>
        <p:spPr>
          <a:xfrm>
            <a:off x="-2868" y="1554055"/>
            <a:ext cx="9146868" cy="5312223"/>
          </a:xfrm>
          <a:prstGeom prst="rect">
            <a:avLst/>
          </a:prstGeom>
          <a:noFill/>
        </p:spPr>
        <p:txBody>
          <a:bodyPr wrap="square" rtlCol="0">
            <a:spAutoFit/>
          </a:bodyPr>
          <a:lstStyle/>
          <a:p>
            <a:pPr algn="just"/>
            <a:r>
              <a:rPr lang="en-US" altLang="en-US" sz="2400" b="1" u="sng" dirty="0">
                <a:latin typeface="Arial Narrow" panose="020B0606020202030204" pitchFamily="34" charset="0"/>
              </a:rPr>
              <a:t>Jn. 14:1</a:t>
            </a:r>
            <a:r>
              <a:rPr lang="en-US" altLang="en-US" sz="2400" dirty="0">
                <a:latin typeface="Arial Narrow" panose="020B0606020202030204" pitchFamily="34" charset="0"/>
              </a:rPr>
              <a:t>, “</a:t>
            </a:r>
            <a:r>
              <a:rPr lang="en-US" altLang="en-US" sz="2400" b="1" dirty="0">
                <a:solidFill>
                  <a:srgbClr val="C00000"/>
                </a:solidFill>
                <a:latin typeface="Arial Narrow" panose="020B0606020202030204" pitchFamily="34" charset="0"/>
              </a:rPr>
              <a:t>LET NOT</a:t>
            </a:r>
            <a:r>
              <a:rPr lang="en-US" altLang="en-US" sz="2400" dirty="0">
                <a:solidFill>
                  <a:srgbClr val="C00000"/>
                </a:solidFill>
                <a:latin typeface="Arial Narrow" panose="020B0606020202030204" pitchFamily="34" charset="0"/>
              </a:rPr>
              <a:t> </a:t>
            </a:r>
            <a:r>
              <a:rPr lang="en-US" altLang="en-US" sz="2400" dirty="0">
                <a:latin typeface="Arial Narrow" panose="020B0606020202030204" pitchFamily="34" charset="0"/>
              </a:rPr>
              <a:t>your heart be troubled: ye believe in God, believe also in me.”  </a:t>
            </a:r>
            <a:r>
              <a:rPr lang="en-US" altLang="en-US" sz="2400" b="1" u="sng" dirty="0">
                <a:latin typeface="Arial Narrow" panose="020B0606020202030204" pitchFamily="34" charset="0"/>
              </a:rPr>
              <a:t>Cf. v. 27</a:t>
            </a:r>
          </a:p>
          <a:p>
            <a:pPr algn="just"/>
            <a:endParaRPr lang="en-US" altLang="en-US" sz="2000" dirty="0">
              <a:latin typeface="Arial Narrow" panose="020B0606020202030204" pitchFamily="34" charset="0"/>
            </a:endParaRPr>
          </a:p>
          <a:p>
            <a:pPr algn="just"/>
            <a:r>
              <a:rPr lang="en-US" altLang="en-US" sz="2400" b="1" u="sng" dirty="0">
                <a:latin typeface="Arial Narrow" panose="020B0606020202030204" pitchFamily="34" charset="0"/>
              </a:rPr>
              <a:t>Rom. 6:12</a:t>
            </a:r>
            <a:r>
              <a:rPr lang="en-US" altLang="en-US" sz="2400" dirty="0">
                <a:latin typeface="Arial Narrow" panose="020B0606020202030204" pitchFamily="34" charset="0"/>
              </a:rPr>
              <a:t>, “</a:t>
            </a:r>
            <a:r>
              <a:rPr lang="en-US" altLang="en-US" sz="2400" b="1" dirty="0">
                <a:solidFill>
                  <a:srgbClr val="C00000"/>
                </a:solidFill>
                <a:latin typeface="Arial Narrow" panose="020B0606020202030204" pitchFamily="34" charset="0"/>
              </a:rPr>
              <a:t>LET NOT</a:t>
            </a:r>
            <a:r>
              <a:rPr lang="en-US" altLang="en-US" sz="2400" dirty="0">
                <a:solidFill>
                  <a:srgbClr val="C00000"/>
                </a:solidFill>
                <a:latin typeface="Arial Narrow" panose="020B0606020202030204" pitchFamily="34" charset="0"/>
              </a:rPr>
              <a:t> </a:t>
            </a:r>
            <a:r>
              <a:rPr lang="en-US" altLang="en-US" sz="2400" dirty="0">
                <a:latin typeface="Arial Narrow" panose="020B0606020202030204" pitchFamily="34" charset="0"/>
              </a:rPr>
              <a:t>sin therefore reign in your mortal body, that ye should obey it in the lusts thereof.”</a:t>
            </a:r>
          </a:p>
          <a:p>
            <a:pPr algn="just"/>
            <a:endParaRPr lang="en-US" altLang="en-US" sz="2000" dirty="0">
              <a:latin typeface="Arial Narrow" panose="020B0606020202030204" pitchFamily="34" charset="0"/>
            </a:endParaRPr>
          </a:p>
          <a:p>
            <a:pPr algn="just"/>
            <a:r>
              <a:rPr lang="en-US" altLang="en-US" sz="2400" b="1" u="sng" dirty="0">
                <a:latin typeface="Arial Narrow" panose="020B0606020202030204" pitchFamily="34" charset="0"/>
              </a:rPr>
              <a:t>Rom. 14:3</a:t>
            </a:r>
            <a:r>
              <a:rPr lang="en-US" altLang="en-US" sz="2400" dirty="0">
                <a:latin typeface="Arial Narrow" panose="020B0606020202030204" pitchFamily="34" charset="0"/>
              </a:rPr>
              <a:t>, “</a:t>
            </a:r>
            <a:r>
              <a:rPr lang="en-US" altLang="en-US" sz="2400" b="1" dirty="0">
                <a:solidFill>
                  <a:srgbClr val="C00000"/>
                </a:solidFill>
                <a:latin typeface="Arial Narrow" panose="020B0606020202030204" pitchFamily="34" charset="0"/>
              </a:rPr>
              <a:t>LET NOT</a:t>
            </a:r>
            <a:r>
              <a:rPr lang="en-US" altLang="en-US" sz="2400" dirty="0">
                <a:solidFill>
                  <a:srgbClr val="C00000"/>
                </a:solidFill>
                <a:latin typeface="Arial Narrow" panose="020B0606020202030204" pitchFamily="34" charset="0"/>
              </a:rPr>
              <a:t> </a:t>
            </a:r>
            <a:r>
              <a:rPr lang="en-US" altLang="en-US" sz="2400" dirty="0">
                <a:latin typeface="Arial Narrow" panose="020B0606020202030204" pitchFamily="34" charset="0"/>
              </a:rPr>
              <a:t>him that </a:t>
            </a:r>
            <a:r>
              <a:rPr lang="en-US" altLang="en-US" sz="2400" dirty="0" err="1">
                <a:latin typeface="Arial Narrow" panose="020B0606020202030204" pitchFamily="34" charset="0"/>
              </a:rPr>
              <a:t>eateth</a:t>
            </a:r>
            <a:r>
              <a:rPr lang="en-US" altLang="en-US" sz="2400" dirty="0">
                <a:latin typeface="Arial Narrow" panose="020B0606020202030204" pitchFamily="34" charset="0"/>
              </a:rPr>
              <a:t> despise him that </a:t>
            </a:r>
            <a:r>
              <a:rPr lang="en-US" altLang="en-US" sz="2400" dirty="0" err="1">
                <a:latin typeface="Arial Narrow" panose="020B0606020202030204" pitchFamily="34" charset="0"/>
              </a:rPr>
              <a:t>eateth</a:t>
            </a:r>
            <a:r>
              <a:rPr lang="en-US" altLang="en-US" sz="2400" dirty="0">
                <a:latin typeface="Arial Narrow" panose="020B0606020202030204" pitchFamily="34" charset="0"/>
              </a:rPr>
              <a:t> not; and let not him which </a:t>
            </a:r>
            <a:r>
              <a:rPr lang="en-US" altLang="en-US" sz="2400" dirty="0" err="1">
                <a:latin typeface="Arial Narrow" panose="020B0606020202030204" pitchFamily="34" charset="0"/>
              </a:rPr>
              <a:t>eateth</a:t>
            </a:r>
            <a:r>
              <a:rPr lang="en-US" altLang="en-US" sz="2400" dirty="0">
                <a:latin typeface="Arial Narrow" panose="020B0606020202030204" pitchFamily="34" charset="0"/>
              </a:rPr>
              <a:t> not judge him that </a:t>
            </a:r>
            <a:r>
              <a:rPr lang="en-US" altLang="en-US" sz="2400" dirty="0" err="1">
                <a:latin typeface="Arial Narrow" panose="020B0606020202030204" pitchFamily="34" charset="0"/>
              </a:rPr>
              <a:t>eateth</a:t>
            </a:r>
            <a:r>
              <a:rPr lang="en-US" altLang="en-US" sz="2400" dirty="0">
                <a:latin typeface="Arial Narrow" panose="020B0606020202030204" pitchFamily="34" charset="0"/>
              </a:rPr>
              <a:t>: for God hath received him.”</a:t>
            </a:r>
          </a:p>
          <a:p>
            <a:pPr algn="just"/>
            <a:endParaRPr lang="en-US" altLang="en-US" sz="2000" dirty="0">
              <a:latin typeface="Arial Narrow" panose="020B0606020202030204" pitchFamily="34" charset="0"/>
            </a:endParaRPr>
          </a:p>
          <a:p>
            <a:pPr algn="ctr"/>
            <a:r>
              <a:rPr lang="en-US" altLang="en-US" sz="2400" b="1" u="sng" dirty="0">
                <a:latin typeface="Arial Narrow" panose="020B0606020202030204" pitchFamily="34" charset="0"/>
              </a:rPr>
              <a:t>Rom. 14:16</a:t>
            </a:r>
            <a:r>
              <a:rPr lang="en-US" altLang="en-US" sz="2400" dirty="0">
                <a:latin typeface="Arial Narrow" panose="020B0606020202030204" pitchFamily="34" charset="0"/>
              </a:rPr>
              <a:t>, “</a:t>
            </a:r>
            <a:r>
              <a:rPr lang="en-US" altLang="en-US" sz="2400" b="1" dirty="0">
                <a:solidFill>
                  <a:srgbClr val="C00000"/>
                </a:solidFill>
                <a:latin typeface="Arial Narrow" panose="020B0606020202030204" pitchFamily="34" charset="0"/>
              </a:rPr>
              <a:t>LET NOT </a:t>
            </a:r>
            <a:r>
              <a:rPr lang="en-US" altLang="en-US" sz="2400" dirty="0">
                <a:latin typeface="Arial Narrow" panose="020B0606020202030204" pitchFamily="34" charset="0"/>
              </a:rPr>
              <a:t>then your good be evil spoken of.”</a:t>
            </a:r>
          </a:p>
          <a:p>
            <a:pPr algn="ctr"/>
            <a:endParaRPr lang="en-US" altLang="en-US" sz="2000" dirty="0">
              <a:latin typeface="Arial Narrow" panose="020B0606020202030204" pitchFamily="34" charset="0"/>
            </a:endParaRPr>
          </a:p>
          <a:p>
            <a:pPr algn="ctr"/>
            <a:r>
              <a:rPr lang="en-US" altLang="en-US" sz="2400" b="1" u="sng" dirty="0">
                <a:latin typeface="Arial Narrow" panose="020B0606020202030204" pitchFamily="34" charset="0"/>
              </a:rPr>
              <a:t>Eph.</a:t>
            </a:r>
            <a:r>
              <a:rPr lang="en-US" altLang="en-US" b="1" u="sng" dirty="0">
                <a:latin typeface="Arial Narrow" panose="020B0606020202030204" pitchFamily="34" charset="0"/>
              </a:rPr>
              <a:t> </a:t>
            </a:r>
            <a:r>
              <a:rPr lang="en-US" altLang="en-US" sz="2400" b="1" u="sng" dirty="0">
                <a:latin typeface="Arial Narrow" panose="020B0606020202030204" pitchFamily="34" charset="0"/>
              </a:rPr>
              <a:t>4:26</a:t>
            </a:r>
            <a:r>
              <a:rPr lang="en-US" altLang="en-US" sz="2400" dirty="0">
                <a:latin typeface="Arial Narrow" panose="020B0606020202030204" pitchFamily="34" charset="0"/>
              </a:rPr>
              <a:t>,</a:t>
            </a:r>
            <a:r>
              <a:rPr lang="en-US" altLang="en-US" dirty="0">
                <a:latin typeface="Arial Narrow" panose="020B0606020202030204" pitchFamily="34" charset="0"/>
              </a:rPr>
              <a:t> </a:t>
            </a:r>
            <a:r>
              <a:rPr lang="en-US" altLang="en-US" sz="2400" dirty="0">
                <a:latin typeface="Arial Narrow" panose="020B0606020202030204" pitchFamily="34" charset="0"/>
              </a:rPr>
              <a:t>“Be</a:t>
            </a:r>
            <a:r>
              <a:rPr lang="en-US" altLang="en-US" sz="2000" dirty="0">
                <a:latin typeface="Arial Narrow" panose="020B0606020202030204" pitchFamily="34" charset="0"/>
              </a:rPr>
              <a:t> </a:t>
            </a:r>
            <a:r>
              <a:rPr lang="en-US" altLang="en-US" sz="2400" dirty="0">
                <a:latin typeface="Arial Narrow" panose="020B0606020202030204" pitchFamily="34" charset="0"/>
              </a:rPr>
              <a:t>ye</a:t>
            </a:r>
            <a:r>
              <a:rPr lang="en-US" altLang="en-US" sz="2000" dirty="0">
                <a:latin typeface="Arial Narrow" panose="020B0606020202030204" pitchFamily="34" charset="0"/>
              </a:rPr>
              <a:t> </a:t>
            </a:r>
            <a:r>
              <a:rPr lang="en-US" altLang="en-US" sz="2400" dirty="0">
                <a:latin typeface="Arial Narrow" panose="020B0606020202030204" pitchFamily="34" charset="0"/>
              </a:rPr>
              <a:t>angry,</a:t>
            </a:r>
            <a:r>
              <a:rPr lang="en-US" altLang="en-US" dirty="0">
                <a:latin typeface="Arial Narrow" panose="020B0606020202030204" pitchFamily="34" charset="0"/>
              </a:rPr>
              <a:t> </a:t>
            </a:r>
            <a:r>
              <a:rPr lang="en-US" altLang="en-US" sz="2400" dirty="0">
                <a:latin typeface="Arial Narrow" panose="020B0606020202030204" pitchFamily="34" charset="0"/>
              </a:rPr>
              <a:t>and</a:t>
            </a:r>
            <a:r>
              <a:rPr lang="en-US" altLang="en-US" sz="2000" dirty="0">
                <a:latin typeface="Arial Narrow" panose="020B0606020202030204" pitchFamily="34" charset="0"/>
              </a:rPr>
              <a:t> </a:t>
            </a:r>
            <a:r>
              <a:rPr lang="en-US" altLang="en-US" sz="2400" dirty="0">
                <a:latin typeface="Arial Narrow" panose="020B0606020202030204" pitchFamily="34" charset="0"/>
              </a:rPr>
              <a:t>sin</a:t>
            </a:r>
            <a:r>
              <a:rPr lang="en-US" altLang="en-US" sz="2000" dirty="0">
                <a:latin typeface="Arial Narrow" panose="020B0606020202030204" pitchFamily="34" charset="0"/>
              </a:rPr>
              <a:t> </a:t>
            </a:r>
            <a:r>
              <a:rPr lang="en-US" altLang="en-US" sz="2400" dirty="0">
                <a:latin typeface="Arial Narrow" panose="020B0606020202030204" pitchFamily="34" charset="0"/>
              </a:rPr>
              <a:t>not:</a:t>
            </a:r>
            <a:r>
              <a:rPr lang="en-US" altLang="en-US" dirty="0">
                <a:latin typeface="Arial Narrow" panose="020B0606020202030204" pitchFamily="34" charset="0"/>
              </a:rPr>
              <a:t> </a:t>
            </a:r>
            <a:r>
              <a:rPr lang="en-US" altLang="en-US" sz="2400" b="1" dirty="0">
                <a:solidFill>
                  <a:srgbClr val="C00000"/>
                </a:solidFill>
                <a:latin typeface="Arial Narrow" panose="020B0606020202030204" pitchFamily="34" charset="0"/>
              </a:rPr>
              <a:t>LET</a:t>
            </a:r>
            <a:r>
              <a:rPr lang="en-US" altLang="en-US" sz="2000" b="1" dirty="0">
                <a:solidFill>
                  <a:srgbClr val="C00000"/>
                </a:solidFill>
                <a:latin typeface="Arial Narrow" panose="020B0606020202030204" pitchFamily="34" charset="0"/>
              </a:rPr>
              <a:t> </a:t>
            </a:r>
            <a:r>
              <a:rPr lang="en-US" altLang="en-US" sz="2400" b="1" dirty="0">
                <a:solidFill>
                  <a:srgbClr val="C00000"/>
                </a:solidFill>
                <a:latin typeface="Arial Narrow" panose="020B0606020202030204" pitchFamily="34" charset="0"/>
              </a:rPr>
              <a:t>NOT</a:t>
            </a:r>
            <a:r>
              <a:rPr lang="en-US" altLang="en-US" sz="2000" b="1" dirty="0">
                <a:solidFill>
                  <a:srgbClr val="C00000"/>
                </a:solidFill>
                <a:latin typeface="Arial Narrow" panose="020B0606020202030204" pitchFamily="34" charset="0"/>
              </a:rPr>
              <a:t> </a:t>
            </a:r>
            <a:r>
              <a:rPr lang="en-US" altLang="en-US" sz="2400" dirty="0">
                <a:latin typeface="Arial Narrow" panose="020B0606020202030204" pitchFamily="34" charset="0"/>
              </a:rPr>
              <a:t>the</a:t>
            </a:r>
            <a:r>
              <a:rPr lang="en-US" altLang="en-US" sz="2000" dirty="0">
                <a:latin typeface="Arial Narrow" panose="020B0606020202030204" pitchFamily="34" charset="0"/>
              </a:rPr>
              <a:t> </a:t>
            </a:r>
            <a:r>
              <a:rPr lang="en-US" altLang="en-US" sz="2400" dirty="0">
                <a:latin typeface="Arial Narrow" panose="020B0606020202030204" pitchFamily="34" charset="0"/>
              </a:rPr>
              <a:t>sun</a:t>
            </a:r>
            <a:r>
              <a:rPr lang="en-US" altLang="en-US" sz="2000" dirty="0">
                <a:latin typeface="Arial Narrow" panose="020B0606020202030204" pitchFamily="34" charset="0"/>
              </a:rPr>
              <a:t> </a:t>
            </a:r>
            <a:r>
              <a:rPr lang="en-US" altLang="en-US" sz="2400" dirty="0">
                <a:latin typeface="Arial Narrow" panose="020B0606020202030204" pitchFamily="34" charset="0"/>
              </a:rPr>
              <a:t>go</a:t>
            </a:r>
            <a:r>
              <a:rPr lang="en-US" altLang="en-US" sz="2000" dirty="0">
                <a:latin typeface="Arial Narrow" panose="020B0606020202030204" pitchFamily="34" charset="0"/>
              </a:rPr>
              <a:t> </a:t>
            </a:r>
            <a:r>
              <a:rPr lang="en-US" altLang="en-US" sz="2400" dirty="0">
                <a:latin typeface="Arial Narrow" panose="020B0606020202030204" pitchFamily="34" charset="0"/>
              </a:rPr>
              <a:t>down</a:t>
            </a:r>
            <a:r>
              <a:rPr lang="en-US" altLang="en-US" sz="2000" dirty="0">
                <a:latin typeface="Arial Narrow" panose="020B0606020202030204" pitchFamily="34" charset="0"/>
              </a:rPr>
              <a:t> </a:t>
            </a:r>
            <a:r>
              <a:rPr lang="en-US" altLang="en-US" sz="2400" dirty="0">
                <a:latin typeface="Arial Narrow" panose="020B0606020202030204" pitchFamily="34" charset="0"/>
              </a:rPr>
              <a:t>upon</a:t>
            </a:r>
            <a:r>
              <a:rPr lang="en-US" altLang="en-US" sz="2000" dirty="0">
                <a:latin typeface="Arial Narrow" panose="020B0606020202030204" pitchFamily="34" charset="0"/>
              </a:rPr>
              <a:t> </a:t>
            </a:r>
            <a:r>
              <a:rPr lang="en-US" altLang="en-US" sz="2400" dirty="0">
                <a:latin typeface="Arial Narrow" panose="020B0606020202030204" pitchFamily="34" charset="0"/>
              </a:rPr>
              <a:t>your</a:t>
            </a:r>
            <a:r>
              <a:rPr lang="en-US" altLang="en-US" sz="2000" dirty="0">
                <a:latin typeface="Arial Narrow" panose="020B0606020202030204" pitchFamily="34" charset="0"/>
              </a:rPr>
              <a:t> </a:t>
            </a:r>
            <a:r>
              <a:rPr lang="en-US" altLang="en-US" sz="2400" dirty="0">
                <a:latin typeface="Arial Narrow" panose="020B0606020202030204" pitchFamily="34" charset="0"/>
              </a:rPr>
              <a:t>wrath.”</a:t>
            </a:r>
          </a:p>
          <a:p>
            <a:pPr algn="just"/>
            <a:endParaRPr lang="en-US" altLang="en-US" sz="2400" dirty="0">
              <a:latin typeface="Arial Narrow" panose="020B0606020202030204" pitchFamily="34" charset="0"/>
            </a:endParaRPr>
          </a:p>
          <a:p>
            <a:pPr algn="just">
              <a:lnSpc>
                <a:spcPct val="90000"/>
              </a:lnSpc>
            </a:pPr>
            <a:r>
              <a:rPr lang="en-US" altLang="en-US" sz="2400" b="1" u="sng" dirty="0">
                <a:latin typeface="Arial Narrow" panose="020B0606020202030204" pitchFamily="34" charset="0"/>
              </a:rPr>
              <a:t>I Tim. 5:16</a:t>
            </a:r>
            <a:r>
              <a:rPr lang="en-US" altLang="en-US" sz="2400" dirty="0">
                <a:latin typeface="Arial Narrow" panose="020B0606020202030204" pitchFamily="34" charset="0"/>
              </a:rPr>
              <a:t>, “If any man or woman that believeth have widows, let them relieve them, and </a:t>
            </a:r>
            <a:r>
              <a:rPr lang="en-US" altLang="en-US" sz="2400" b="1" dirty="0">
                <a:solidFill>
                  <a:srgbClr val="C00000"/>
                </a:solidFill>
                <a:latin typeface="Arial Narrow" panose="020B0606020202030204" pitchFamily="34" charset="0"/>
              </a:rPr>
              <a:t>LET NOT</a:t>
            </a:r>
            <a:r>
              <a:rPr lang="en-US" altLang="en-US" sz="2400" dirty="0">
                <a:solidFill>
                  <a:srgbClr val="C00000"/>
                </a:solidFill>
                <a:latin typeface="Arial Narrow" panose="020B0606020202030204" pitchFamily="34" charset="0"/>
              </a:rPr>
              <a:t> </a:t>
            </a:r>
            <a:r>
              <a:rPr lang="en-US" altLang="en-US" sz="2400" dirty="0">
                <a:latin typeface="Arial Narrow" panose="020B0606020202030204" pitchFamily="34" charset="0"/>
              </a:rPr>
              <a:t>the church be charged…”  Etc. Etc.  </a:t>
            </a:r>
            <a:r>
              <a:rPr lang="en-US" altLang="en-US" sz="2400" b="1" u="sng" dirty="0">
                <a:latin typeface="Arial Narrow" panose="020B0606020202030204" pitchFamily="34" charset="0"/>
              </a:rPr>
              <a:t>Cf. “Be” vs. “Be Not”</a:t>
            </a:r>
          </a:p>
        </p:txBody>
      </p:sp>
      <p:sp>
        <p:nvSpPr>
          <p:cNvPr id="2" name="TextBox 1">
            <a:extLst>
              <a:ext uri="{FF2B5EF4-FFF2-40B4-BE49-F238E27FC236}">
                <a16:creationId xmlns:a16="http://schemas.microsoft.com/office/drawing/2014/main" id="{C9684E26-6A24-BFCB-BF87-6C3FF8C70E38}"/>
              </a:ext>
            </a:extLst>
          </p:cNvPr>
          <p:cNvSpPr txBox="1"/>
          <p:nvPr/>
        </p:nvSpPr>
        <p:spPr>
          <a:xfrm>
            <a:off x="-2868" y="422806"/>
            <a:ext cx="9144000" cy="456920"/>
          </a:xfrm>
          <a:prstGeom prst="rect">
            <a:avLst/>
          </a:prstGeom>
          <a:solidFill>
            <a:schemeClr val="tx1"/>
          </a:solidFill>
          <a:effectLst>
            <a:softEdge rad="63500"/>
          </a:effectLst>
        </p:spPr>
        <p:txBody>
          <a:bodyPr wrap="square" rtlCol="0">
            <a:spAutoFit/>
          </a:bodyPr>
          <a:lstStyle/>
          <a:p>
            <a:pPr algn="ctr">
              <a:lnSpc>
                <a:spcPct val="107000"/>
              </a:lnSpc>
              <a:spcAft>
                <a:spcPts val="800"/>
              </a:spcAft>
            </a:pPr>
            <a:r>
              <a:rPr lang="en-US" sz="2400" b="1" kern="100" dirty="0">
                <a:solidFill>
                  <a:schemeClr val="bg1"/>
                </a:solidFill>
                <a:latin typeface="Arial Narrow" panose="020B0606020202030204" pitchFamily="34" charset="0"/>
                <a:ea typeface="Calibri" panose="020F0502020204030204" pitchFamily="34" charset="0"/>
                <a:cs typeface="Times New Roman" panose="02020603050405020304" pitchFamily="18" charset="0"/>
              </a:rPr>
              <a:t>This Teaching Does Not </a:t>
            </a:r>
            <a:r>
              <a:rPr lang="en-US" sz="2400" b="1" i="1" kern="100" dirty="0">
                <a:solidFill>
                  <a:schemeClr val="bg1"/>
                </a:solidFill>
                <a:latin typeface="Arial Narrow" panose="020B0606020202030204" pitchFamily="34" charset="0"/>
                <a:ea typeface="Calibri" panose="020F0502020204030204" pitchFamily="34" charset="0"/>
                <a:cs typeface="Times New Roman" panose="02020603050405020304" pitchFamily="18" charset="0"/>
              </a:rPr>
              <a:t>“Speak As The Oracles Of God” </a:t>
            </a:r>
            <a:r>
              <a:rPr lang="en-US" sz="2400" b="1" kern="100" dirty="0">
                <a:solidFill>
                  <a:schemeClr val="bg1"/>
                </a:solidFill>
                <a:latin typeface="Arial Narrow" panose="020B0606020202030204" pitchFamily="34" charset="0"/>
                <a:ea typeface="Calibri" panose="020F0502020204030204" pitchFamily="34" charset="0"/>
                <a:cs typeface="Times New Roman" panose="02020603050405020304" pitchFamily="18" charset="0"/>
              </a:rPr>
              <a:t>(I Pet. 4:11)</a:t>
            </a:r>
            <a:endParaRPr lang="en-US" sz="2400" b="1" i="1" kern="100" dirty="0">
              <a:solidFill>
                <a:schemeClr val="bg1"/>
              </a:solidFill>
              <a:latin typeface="Arial Narrow" panose="020B0606020202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3830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500" fill="hold"/>
                                        <p:tgtEl>
                                          <p:spTgt spid="7"/>
                                        </p:tgtEl>
                                        <p:attrNameLst>
                                          <p:attrName>ppt_w</p:attrName>
                                        </p:attrNameLst>
                                      </p:cBhvr>
                                      <p:tavLst>
                                        <p:tav tm="0">
                                          <p:val>
                                            <p:fltVal val="0"/>
                                          </p:val>
                                        </p:tav>
                                        <p:tav tm="100000">
                                          <p:val>
                                            <p:strVal val="#ppt_w"/>
                                          </p:val>
                                        </p:tav>
                                      </p:tavLst>
                                    </p:anim>
                                    <p:anim calcmode="lin" valueType="num">
                                      <p:cBhvr>
                                        <p:cTn id="14" dur="500" fill="hold"/>
                                        <p:tgtEl>
                                          <p:spTgt spid="7"/>
                                        </p:tgtEl>
                                        <p:attrNameLst>
                                          <p:attrName>ppt_h</p:attrName>
                                        </p:attrNameLst>
                                      </p:cBhvr>
                                      <p:tavLst>
                                        <p:tav tm="0">
                                          <p:val>
                                            <p:fltVal val="0"/>
                                          </p:val>
                                        </p:tav>
                                        <p:tav tm="100000">
                                          <p:val>
                                            <p:strVal val="#ppt_h"/>
                                          </p:val>
                                        </p:tav>
                                      </p:tavLst>
                                    </p:anim>
                                    <p:animEffect transition="in" filter="fade">
                                      <p:cBhvr>
                                        <p:cTn id="15" dur="500"/>
                                        <p:tgtEl>
                                          <p:spTgt spid="7"/>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par>
                          <p:cTn id="22" fill="hold">
                            <p:stCondLst>
                              <p:cond delay="1500"/>
                            </p:stCondLst>
                            <p:childTnLst>
                              <p:par>
                                <p:cTn id="23" presetID="53" presetClass="entr" presetSubtype="16" fill="hold"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7" dur="500"/>
                                        <p:tgtEl>
                                          <p:spTgt spid="3">
                                            <p:txEl>
                                              <p:pRg st="2" end="2"/>
                                            </p:txEl>
                                          </p:spTgt>
                                        </p:tgtEl>
                                      </p:cBhvr>
                                    </p:animEffect>
                                  </p:childTnLst>
                                </p:cTn>
                              </p:par>
                            </p:childTnLst>
                          </p:cTn>
                        </p:par>
                        <p:par>
                          <p:cTn id="28" fill="hold">
                            <p:stCondLst>
                              <p:cond delay="2000"/>
                            </p:stCondLst>
                            <p:childTnLst>
                              <p:par>
                                <p:cTn id="29" presetID="53" presetClass="entr" presetSubtype="16" fill="hold"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3" dur="500"/>
                                        <p:tgtEl>
                                          <p:spTgt spid="3">
                                            <p:txEl>
                                              <p:pRg st="4" end="4"/>
                                            </p:txEl>
                                          </p:spTgt>
                                        </p:tgtEl>
                                      </p:cBhvr>
                                    </p:animEffect>
                                  </p:childTnLst>
                                </p:cTn>
                              </p:par>
                            </p:childTnLst>
                          </p:cTn>
                        </p:par>
                        <p:par>
                          <p:cTn id="34" fill="hold">
                            <p:stCondLst>
                              <p:cond delay="2500"/>
                            </p:stCondLst>
                            <p:childTnLst>
                              <p:par>
                                <p:cTn id="35" presetID="53" presetClass="entr" presetSubtype="16" fill="hold"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p:cTn id="3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9" dur="500"/>
                                        <p:tgtEl>
                                          <p:spTgt spid="3">
                                            <p:txEl>
                                              <p:pRg st="6" end="6"/>
                                            </p:txEl>
                                          </p:spTgt>
                                        </p:tgtEl>
                                      </p:cBhvr>
                                    </p:animEffect>
                                  </p:childTnLst>
                                </p:cTn>
                              </p:par>
                            </p:childTnLst>
                          </p:cTn>
                        </p:par>
                        <p:par>
                          <p:cTn id="40" fill="hold">
                            <p:stCondLst>
                              <p:cond delay="3000"/>
                            </p:stCondLst>
                            <p:childTnLst>
                              <p:par>
                                <p:cTn id="41" presetID="53" presetClass="entr" presetSubtype="16" fill="hold" nodeType="after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p:cTn id="43"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45" dur="500"/>
                                        <p:tgtEl>
                                          <p:spTgt spid="3">
                                            <p:txEl>
                                              <p:pRg st="8" end="8"/>
                                            </p:txEl>
                                          </p:spTgt>
                                        </p:tgtEl>
                                      </p:cBhvr>
                                    </p:animEffect>
                                  </p:childTnLst>
                                </p:cTn>
                              </p:par>
                            </p:childTnLst>
                          </p:cTn>
                        </p:par>
                        <p:par>
                          <p:cTn id="46" fill="hold">
                            <p:stCondLst>
                              <p:cond delay="3500"/>
                            </p:stCondLst>
                            <p:childTnLst>
                              <p:par>
                                <p:cTn id="47" presetID="53" presetClass="entr" presetSubtype="16" fill="hold" nodeType="after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 calcmode="lin" valueType="num">
                                      <p:cBhvr>
                                        <p:cTn id="49"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10" end="10"/>
                                            </p:txEl>
                                          </p:spTgt>
                                        </p:tgtEl>
                                        <p:attrNameLst>
                                          <p:attrName>ppt_h</p:attrName>
                                        </p:attrNameLst>
                                      </p:cBhvr>
                                      <p:tavLst>
                                        <p:tav tm="0">
                                          <p:val>
                                            <p:fltVal val="0"/>
                                          </p:val>
                                        </p:tav>
                                        <p:tav tm="100000">
                                          <p:val>
                                            <p:strVal val="#ppt_h"/>
                                          </p:val>
                                        </p:tav>
                                      </p:tavLst>
                                    </p:anim>
                                    <p:animEffect transition="in" filter="fade">
                                      <p:cBhvr>
                                        <p:cTn id="51"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997E64B-6E88-35D4-64C7-6146BF203527}"/>
              </a:ext>
            </a:extLst>
          </p:cNvPr>
          <p:cNvSpPr/>
          <p:nvPr/>
        </p:nvSpPr>
        <p:spPr>
          <a:xfrm>
            <a:off x="3097933" y="5150171"/>
            <a:ext cx="1799888" cy="38100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4A30FB83-DCBB-8791-6EDF-54FFE45A47DB}"/>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Is “Mental Divorce” Or “The Second Putting Away”</a:t>
            </a:r>
          </a:p>
        </p:txBody>
      </p:sp>
      <p:sp>
        <p:nvSpPr>
          <p:cNvPr id="2" name="Text Box 5">
            <a:extLst>
              <a:ext uri="{FF2B5EF4-FFF2-40B4-BE49-F238E27FC236}">
                <a16:creationId xmlns:a16="http://schemas.microsoft.com/office/drawing/2014/main" id="{73431993-1D40-57CB-F664-B95D5F03214B}"/>
              </a:ext>
            </a:extLst>
          </p:cNvPr>
          <p:cNvSpPr txBox="1">
            <a:spLocks noChangeArrowheads="1"/>
          </p:cNvSpPr>
          <p:nvPr/>
        </p:nvSpPr>
        <p:spPr bwMode="auto">
          <a:xfrm>
            <a:off x="0" y="1434331"/>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sz="2800" b="1" u="sng" dirty="0">
                <a:latin typeface="Arial Narrow" panose="020B0606020202030204" pitchFamily="34" charset="0"/>
              </a:rPr>
              <a:t>Note The Parallels</a:t>
            </a:r>
            <a:r>
              <a:rPr lang="en-US" sz="2800" dirty="0">
                <a:latin typeface="Arial Narrow" panose="020B0606020202030204" pitchFamily="34" charset="0"/>
              </a:rPr>
              <a:t>:</a:t>
            </a:r>
            <a:endParaRPr lang="en-US" sz="2800" b="1" dirty="0">
              <a:latin typeface="Arial Narrow" panose="020B0606020202030204" pitchFamily="34" charset="0"/>
            </a:endParaRPr>
          </a:p>
        </p:txBody>
      </p:sp>
      <p:sp>
        <p:nvSpPr>
          <p:cNvPr id="4" name="Rectangle 2">
            <a:extLst>
              <a:ext uri="{FF2B5EF4-FFF2-40B4-BE49-F238E27FC236}">
                <a16:creationId xmlns:a16="http://schemas.microsoft.com/office/drawing/2014/main" id="{787C3B72-87BE-1C6B-40FB-25F6573B2BD0}"/>
              </a:ext>
            </a:extLst>
          </p:cNvPr>
          <p:cNvSpPr txBox="1">
            <a:spLocks noChangeArrowheads="1"/>
          </p:cNvSpPr>
          <p:nvPr/>
        </p:nvSpPr>
        <p:spPr>
          <a:xfrm>
            <a:off x="0" y="1844564"/>
            <a:ext cx="9144000" cy="1389888"/>
          </a:xfrm>
          <a:prstGeom prst="rect">
            <a:avLst/>
          </a:prstGeom>
          <a:no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n-US" altLang="en-US" sz="2400" b="1" u="sng" dirty="0">
                <a:latin typeface="Arial Narrow" panose="020B0606020202030204" pitchFamily="34" charset="0"/>
              </a:rPr>
              <a:t>Mt. 19:6</a:t>
            </a:r>
            <a:r>
              <a:rPr lang="en-US" altLang="en-US" sz="2400" dirty="0">
                <a:latin typeface="Arial Narrow" panose="020B0606020202030204" pitchFamily="34" charset="0"/>
              </a:rPr>
              <a:t>, “Wherefore they are no more twain, but one flesh. What therefore God hath joined together, </a:t>
            </a:r>
            <a:r>
              <a:rPr lang="en-US" altLang="en-US" sz="2400" b="1" dirty="0">
                <a:solidFill>
                  <a:srgbClr val="C00000"/>
                </a:solidFill>
                <a:latin typeface="Arial Narrow" panose="020B0606020202030204" pitchFamily="34" charset="0"/>
              </a:rPr>
              <a:t>LET NOT </a:t>
            </a:r>
            <a:r>
              <a:rPr lang="en-US" altLang="en-US" sz="2400" b="1" u="sng" dirty="0">
                <a:latin typeface="Arial Narrow" panose="020B0606020202030204" pitchFamily="34" charset="0"/>
              </a:rPr>
              <a:t>MAN</a:t>
            </a:r>
            <a:r>
              <a:rPr lang="en-US" altLang="en-US" sz="2400" b="1" dirty="0">
                <a:latin typeface="Arial Narrow" panose="020B0606020202030204" pitchFamily="34" charset="0"/>
              </a:rPr>
              <a:t> </a:t>
            </a:r>
            <a:r>
              <a:rPr lang="en-US" altLang="en-US" sz="2400" dirty="0">
                <a:latin typeface="Arial Narrow" panose="020B0606020202030204" pitchFamily="34" charset="0"/>
              </a:rPr>
              <a:t>(Gk. No. 444, A Generic Word)</a:t>
            </a:r>
            <a:r>
              <a:rPr lang="en-US" altLang="en-US" sz="2400" b="1" dirty="0">
                <a:latin typeface="Arial Narrow" panose="020B0606020202030204" pitchFamily="34" charset="0"/>
              </a:rPr>
              <a:t> PUT ASUNDER</a:t>
            </a:r>
            <a:r>
              <a:rPr lang="en-US" altLang="en-US" sz="2400" dirty="0">
                <a:latin typeface="Arial Narrow" panose="020B0606020202030204" pitchFamily="34" charset="0"/>
              </a:rPr>
              <a:t>” (</a:t>
            </a:r>
            <a:r>
              <a:rPr lang="en-US" altLang="en-US" sz="2400" dirty="0">
                <a:solidFill>
                  <a:srgbClr val="C00000"/>
                </a:solidFill>
                <a:latin typeface="Arial Narrow" panose="020B0606020202030204" pitchFamily="34" charset="0"/>
              </a:rPr>
              <a:t>chorizo</a:t>
            </a:r>
            <a:r>
              <a:rPr lang="en-US" altLang="en-US" sz="2400" dirty="0">
                <a:latin typeface="Arial Narrow" panose="020B0606020202030204" pitchFamily="34" charset="0"/>
              </a:rPr>
              <a:t>).</a:t>
            </a:r>
          </a:p>
        </p:txBody>
      </p:sp>
      <p:sp>
        <p:nvSpPr>
          <p:cNvPr id="6" name="Rectangle 3">
            <a:extLst>
              <a:ext uri="{FF2B5EF4-FFF2-40B4-BE49-F238E27FC236}">
                <a16:creationId xmlns:a16="http://schemas.microsoft.com/office/drawing/2014/main" id="{8E99708D-4B9D-93E6-A9B4-EBB447FC4F4A}"/>
              </a:ext>
            </a:extLst>
          </p:cNvPr>
          <p:cNvSpPr txBox="1">
            <a:spLocks noChangeArrowheads="1"/>
          </p:cNvSpPr>
          <p:nvPr/>
        </p:nvSpPr>
        <p:spPr>
          <a:xfrm>
            <a:off x="0" y="3515715"/>
            <a:ext cx="9144000" cy="852023"/>
          </a:xfrm>
          <a:prstGeom prst="rect">
            <a:avLst/>
          </a:prstGeom>
          <a:noFill/>
          <a:ln/>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just"/>
            <a:r>
              <a:rPr lang="en-US" altLang="en-US" sz="2400" b="1" u="sng" dirty="0">
                <a:solidFill>
                  <a:schemeClr val="tx1"/>
                </a:solidFill>
                <a:latin typeface="Arial Narrow" panose="020B0606020202030204" pitchFamily="34" charset="0"/>
              </a:rPr>
              <a:t>Mk. 10:9</a:t>
            </a:r>
            <a:r>
              <a:rPr lang="en-US" altLang="en-US" sz="2400" dirty="0">
                <a:solidFill>
                  <a:schemeClr val="tx1"/>
                </a:solidFill>
                <a:latin typeface="Arial Narrow" panose="020B0606020202030204" pitchFamily="34" charset="0"/>
              </a:rPr>
              <a:t>, “What therefore God hath joined together, </a:t>
            </a:r>
            <a:r>
              <a:rPr lang="en-US" altLang="en-US" sz="2400" b="1" dirty="0">
                <a:solidFill>
                  <a:srgbClr val="C00000"/>
                </a:solidFill>
                <a:latin typeface="Arial Narrow" panose="020B0606020202030204" pitchFamily="34" charset="0"/>
              </a:rPr>
              <a:t>LET NOT </a:t>
            </a:r>
            <a:r>
              <a:rPr lang="en-US" altLang="en-US" sz="2400" b="1" u="sng" dirty="0">
                <a:solidFill>
                  <a:schemeClr val="tx1"/>
                </a:solidFill>
                <a:latin typeface="Arial Narrow" panose="020B0606020202030204" pitchFamily="34" charset="0"/>
              </a:rPr>
              <a:t>MAN</a:t>
            </a:r>
            <a:r>
              <a:rPr lang="en-US" altLang="en-US" sz="2400" b="1" dirty="0">
                <a:latin typeface="Arial Narrow" panose="020B0606020202030204" pitchFamily="34" charset="0"/>
              </a:rPr>
              <a:t> </a:t>
            </a:r>
            <a:r>
              <a:rPr lang="en-US" altLang="en-US" sz="2400" dirty="0">
                <a:solidFill>
                  <a:schemeClr val="tx1"/>
                </a:solidFill>
                <a:latin typeface="Arial Narrow" panose="020B0606020202030204" pitchFamily="34" charset="0"/>
              </a:rPr>
              <a:t>(Gk. No. 444, A Generic Word)</a:t>
            </a:r>
            <a:r>
              <a:rPr lang="en-US" altLang="en-US" sz="2400" b="1" dirty="0">
                <a:solidFill>
                  <a:schemeClr val="tx1"/>
                </a:solidFill>
                <a:latin typeface="Arial Narrow" panose="020B0606020202030204" pitchFamily="34" charset="0"/>
              </a:rPr>
              <a:t> PUT ASUNDER</a:t>
            </a:r>
            <a:r>
              <a:rPr lang="en-US" altLang="en-US" sz="2400" dirty="0">
                <a:solidFill>
                  <a:schemeClr val="tx1"/>
                </a:solidFill>
                <a:latin typeface="Arial Narrow" panose="020B0606020202030204" pitchFamily="34" charset="0"/>
              </a:rPr>
              <a:t>” (</a:t>
            </a:r>
            <a:r>
              <a:rPr lang="en-US" altLang="en-US" sz="2400" dirty="0">
                <a:solidFill>
                  <a:srgbClr val="C00000"/>
                </a:solidFill>
                <a:latin typeface="Arial Narrow" panose="020B0606020202030204" pitchFamily="34" charset="0"/>
              </a:rPr>
              <a:t>chorizo</a:t>
            </a:r>
            <a:r>
              <a:rPr lang="en-US" altLang="en-US" sz="2400" dirty="0">
                <a:solidFill>
                  <a:schemeClr val="tx1"/>
                </a:solidFill>
                <a:latin typeface="Arial Narrow" panose="020B0606020202030204" pitchFamily="34" charset="0"/>
              </a:rPr>
              <a:t>).</a:t>
            </a:r>
          </a:p>
        </p:txBody>
      </p:sp>
      <p:sp>
        <p:nvSpPr>
          <p:cNvPr id="9" name="Text Box 5">
            <a:extLst>
              <a:ext uri="{FF2B5EF4-FFF2-40B4-BE49-F238E27FC236}">
                <a16:creationId xmlns:a16="http://schemas.microsoft.com/office/drawing/2014/main" id="{951F0415-0B99-06F9-D971-A95B2DD41010}"/>
              </a:ext>
            </a:extLst>
          </p:cNvPr>
          <p:cNvSpPr txBox="1">
            <a:spLocks noChangeArrowheads="1"/>
          </p:cNvSpPr>
          <p:nvPr/>
        </p:nvSpPr>
        <p:spPr bwMode="auto">
          <a:xfrm>
            <a:off x="0" y="2982319"/>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sz="2800" b="1" u="sng" dirty="0">
                <a:latin typeface="Arial Narrow" panose="020B0606020202030204" pitchFamily="34" charset="0"/>
              </a:rPr>
              <a:t>Is The Same As</a:t>
            </a:r>
            <a:r>
              <a:rPr lang="en-US" sz="2800" dirty="0">
                <a:latin typeface="Arial Narrow" panose="020B0606020202030204" pitchFamily="34" charset="0"/>
              </a:rPr>
              <a:t>:</a:t>
            </a:r>
            <a:endParaRPr lang="en-US" sz="2800" b="1" dirty="0">
              <a:latin typeface="Arial Narrow" panose="020B0606020202030204" pitchFamily="34" charset="0"/>
            </a:endParaRPr>
          </a:p>
        </p:txBody>
      </p:sp>
      <p:sp>
        <p:nvSpPr>
          <p:cNvPr id="10" name="Text Box 5">
            <a:extLst>
              <a:ext uri="{FF2B5EF4-FFF2-40B4-BE49-F238E27FC236}">
                <a16:creationId xmlns:a16="http://schemas.microsoft.com/office/drawing/2014/main" id="{0C9A3422-8A2E-9947-ABDF-FBF953D6E8B6}"/>
              </a:ext>
            </a:extLst>
          </p:cNvPr>
          <p:cNvSpPr txBox="1">
            <a:spLocks noChangeArrowheads="1"/>
          </p:cNvSpPr>
          <p:nvPr/>
        </p:nvSpPr>
        <p:spPr bwMode="auto">
          <a:xfrm>
            <a:off x="0" y="4464272"/>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sz="2800" b="1" u="sng" dirty="0">
                <a:latin typeface="Arial Narrow" panose="020B0606020202030204" pitchFamily="34" charset="0"/>
              </a:rPr>
              <a:t>Is The Same As</a:t>
            </a:r>
            <a:r>
              <a:rPr lang="en-US" sz="2800" dirty="0">
                <a:latin typeface="Arial Narrow" panose="020B0606020202030204" pitchFamily="34" charset="0"/>
              </a:rPr>
              <a:t>:</a:t>
            </a:r>
            <a:endParaRPr lang="en-US" sz="2800" b="1" dirty="0">
              <a:latin typeface="Arial Narrow" panose="020B0606020202030204" pitchFamily="34" charset="0"/>
            </a:endParaRPr>
          </a:p>
        </p:txBody>
      </p:sp>
      <p:sp>
        <p:nvSpPr>
          <p:cNvPr id="12" name="Text Box 5">
            <a:extLst>
              <a:ext uri="{FF2B5EF4-FFF2-40B4-BE49-F238E27FC236}">
                <a16:creationId xmlns:a16="http://schemas.microsoft.com/office/drawing/2014/main" id="{389C455E-B90C-1EF4-D797-9C7465A4E6FB}"/>
              </a:ext>
            </a:extLst>
          </p:cNvPr>
          <p:cNvSpPr txBox="1">
            <a:spLocks noChangeArrowheads="1"/>
          </p:cNvSpPr>
          <p:nvPr/>
        </p:nvSpPr>
        <p:spPr bwMode="auto">
          <a:xfrm>
            <a:off x="5959366" y="4617460"/>
            <a:ext cx="2554014" cy="461665"/>
          </a:xfrm>
          <a:prstGeom prst="rect">
            <a:avLst/>
          </a:prstGeom>
          <a:solidFill>
            <a:schemeClr val="bg1">
              <a:lumMod val="85000"/>
            </a:schemeClr>
          </a:solidFill>
          <a:ln w="28575">
            <a:noFill/>
          </a:ln>
          <a:effectLst>
            <a:softEdge rad="63500"/>
          </a:effectLst>
        </p:spPr>
        <p:txBody>
          <a:bodyPr wrap="square">
            <a:spAutoFit/>
          </a:bodyPr>
          <a:lstStyle/>
          <a:p>
            <a:pPr algn="ctr">
              <a:spcBef>
                <a:spcPct val="20000"/>
              </a:spcBef>
            </a:pPr>
            <a:r>
              <a:rPr lang="en-US" altLang="en-US" sz="2400" dirty="0" err="1">
                <a:latin typeface="Arial Narrow" panose="020B0606020202030204" pitchFamily="34" charset="0"/>
              </a:rPr>
              <a:t>Gameo</a:t>
            </a:r>
            <a:r>
              <a:rPr lang="en-US" altLang="en-US" sz="2400" dirty="0">
                <a:latin typeface="Arial Narrow" panose="020B0606020202030204" pitchFamily="34" charset="0"/>
              </a:rPr>
              <a:t> Vs. </a:t>
            </a:r>
            <a:r>
              <a:rPr lang="en-US" altLang="en-US" sz="2400" u="sng" dirty="0" err="1">
                <a:latin typeface="Arial Narrow" panose="020B0606020202030204" pitchFamily="34" charset="0"/>
              </a:rPr>
              <a:t>A</a:t>
            </a:r>
            <a:r>
              <a:rPr lang="en-US" altLang="en-US" sz="2400" dirty="0" err="1">
                <a:latin typeface="Arial Narrow" panose="020B0606020202030204" pitchFamily="34" charset="0"/>
              </a:rPr>
              <a:t>gamos</a:t>
            </a:r>
            <a:endParaRPr lang="en-US" altLang="en-US" dirty="0">
              <a:effectLst>
                <a:outerShdw blurRad="38100" dist="38100" dir="2700000" algn="tl">
                  <a:srgbClr val="000000"/>
                </a:outerShdw>
              </a:effectLst>
              <a:latin typeface="Arial Narrow" panose="020B0606020202030204" pitchFamily="34" charset="0"/>
            </a:endParaRPr>
          </a:p>
        </p:txBody>
      </p:sp>
      <p:sp>
        <p:nvSpPr>
          <p:cNvPr id="22" name="Rectangle 21">
            <a:extLst>
              <a:ext uri="{FF2B5EF4-FFF2-40B4-BE49-F238E27FC236}">
                <a16:creationId xmlns:a16="http://schemas.microsoft.com/office/drawing/2014/main" id="{B8BB7D5F-3F84-ED81-6F87-E392B206CB11}"/>
              </a:ext>
            </a:extLst>
          </p:cNvPr>
          <p:cNvSpPr/>
          <p:nvPr/>
        </p:nvSpPr>
        <p:spPr>
          <a:xfrm>
            <a:off x="4571999" y="5885793"/>
            <a:ext cx="1539767" cy="38100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2">
            <a:extLst>
              <a:ext uri="{FF2B5EF4-FFF2-40B4-BE49-F238E27FC236}">
                <a16:creationId xmlns:a16="http://schemas.microsoft.com/office/drawing/2014/main" id="{F0D049E1-AAD9-3099-9486-718AD3400038}"/>
              </a:ext>
            </a:extLst>
          </p:cNvPr>
          <p:cNvSpPr>
            <a:spLocks noChangeArrowheads="1"/>
          </p:cNvSpPr>
          <p:nvPr/>
        </p:nvSpPr>
        <p:spPr bwMode="auto">
          <a:xfrm>
            <a:off x="0" y="5102769"/>
            <a:ext cx="91440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fontAlgn="base">
              <a:spcBef>
                <a:spcPct val="20000"/>
              </a:spcBef>
              <a:spcAft>
                <a:spcPct val="0"/>
              </a:spcAft>
              <a:buChar char="»"/>
              <a:defRPr sz="2000">
                <a:solidFill>
                  <a:schemeClr val="tx1"/>
                </a:solidFill>
                <a:latin typeface="Arial" charset="0"/>
              </a:defRPr>
            </a:lvl6pPr>
            <a:lvl7pPr marL="2971800" indent="-228600" fontAlgn="base">
              <a:spcBef>
                <a:spcPct val="20000"/>
              </a:spcBef>
              <a:spcAft>
                <a:spcPct val="0"/>
              </a:spcAft>
              <a:buChar char="»"/>
              <a:defRPr sz="2000">
                <a:solidFill>
                  <a:schemeClr val="tx1"/>
                </a:solidFill>
                <a:latin typeface="Arial" charset="0"/>
              </a:defRPr>
            </a:lvl7pPr>
            <a:lvl8pPr marL="3429000" indent="-228600" fontAlgn="base">
              <a:spcBef>
                <a:spcPct val="20000"/>
              </a:spcBef>
              <a:spcAft>
                <a:spcPct val="0"/>
              </a:spcAft>
              <a:buChar char="»"/>
              <a:defRPr sz="2000">
                <a:solidFill>
                  <a:schemeClr val="tx1"/>
                </a:solidFill>
                <a:latin typeface="Arial" charset="0"/>
              </a:defRPr>
            </a:lvl8pPr>
            <a:lvl9pPr marL="3886200" indent="-228600" fontAlgn="base">
              <a:spcBef>
                <a:spcPct val="20000"/>
              </a:spcBef>
              <a:spcAft>
                <a:spcPct val="0"/>
              </a:spcAft>
              <a:buChar char="»"/>
              <a:defRPr sz="2000">
                <a:solidFill>
                  <a:schemeClr val="tx1"/>
                </a:solidFill>
                <a:latin typeface="Arial" charset="0"/>
              </a:defRPr>
            </a:lvl9pPr>
          </a:lstStyle>
          <a:p>
            <a:pPr algn="just">
              <a:buFontTx/>
              <a:buNone/>
            </a:pPr>
            <a:r>
              <a:rPr lang="en-US" altLang="en-US" sz="2400" b="1" u="sng" dirty="0">
                <a:latin typeface="Arial Narrow" panose="020B0606020202030204" pitchFamily="34" charset="0"/>
              </a:rPr>
              <a:t>I Cor. 7:10-11</a:t>
            </a:r>
            <a:r>
              <a:rPr lang="en-US" altLang="en-US" sz="2400" dirty="0">
                <a:latin typeface="Arial Narrow" panose="020B0606020202030204" pitchFamily="34" charset="0"/>
              </a:rPr>
              <a:t>, “And unto </a:t>
            </a:r>
            <a:r>
              <a:rPr lang="en-US" altLang="en-US" sz="2400" b="1" dirty="0">
                <a:latin typeface="Arial Narrow" panose="020B0606020202030204" pitchFamily="34" charset="0"/>
              </a:rPr>
              <a:t>THE MARRIED </a:t>
            </a:r>
            <a:r>
              <a:rPr lang="en-US" altLang="en-US" sz="2400" dirty="0">
                <a:latin typeface="Arial Narrow" panose="020B0606020202030204" pitchFamily="34" charset="0"/>
              </a:rPr>
              <a:t>I command, yet not I, but the Lord, </a:t>
            </a:r>
            <a:r>
              <a:rPr lang="en-US" altLang="en-US" sz="2400" b="1" dirty="0">
                <a:solidFill>
                  <a:srgbClr val="C00000"/>
                </a:solidFill>
                <a:latin typeface="Arial Narrow" panose="020B0606020202030204" pitchFamily="34" charset="0"/>
              </a:rPr>
              <a:t>LET NOT </a:t>
            </a:r>
            <a:r>
              <a:rPr lang="en-US" altLang="en-US" sz="2400" b="1" dirty="0">
                <a:latin typeface="Arial Narrow" panose="020B0606020202030204" pitchFamily="34" charset="0"/>
              </a:rPr>
              <a:t>THE WIFE DEPART</a:t>
            </a:r>
            <a:r>
              <a:rPr lang="en-US" altLang="en-US" sz="2400" b="1" dirty="0">
                <a:solidFill>
                  <a:srgbClr val="C00000"/>
                </a:solidFill>
                <a:latin typeface="Arial Narrow" panose="020B0606020202030204" pitchFamily="34" charset="0"/>
              </a:rPr>
              <a:t> </a:t>
            </a:r>
            <a:r>
              <a:rPr lang="en-US" altLang="en-US" sz="2400" dirty="0">
                <a:latin typeface="Arial Narrow" panose="020B0606020202030204" pitchFamily="34" charset="0"/>
              </a:rPr>
              <a:t>(</a:t>
            </a:r>
            <a:r>
              <a:rPr lang="en-US" altLang="en-US" sz="2400" dirty="0">
                <a:solidFill>
                  <a:srgbClr val="C00000"/>
                </a:solidFill>
                <a:latin typeface="Arial Narrow" panose="020B0606020202030204" pitchFamily="34" charset="0"/>
              </a:rPr>
              <a:t>chorizo</a:t>
            </a:r>
            <a:r>
              <a:rPr lang="en-US" altLang="en-US" sz="2400" dirty="0">
                <a:latin typeface="Arial Narrow" panose="020B0606020202030204" pitchFamily="34" charset="0"/>
              </a:rPr>
              <a:t>)</a:t>
            </a:r>
            <a:r>
              <a:rPr lang="en-US" altLang="en-US" sz="2400" b="1" dirty="0">
                <a:latin typeface="Arial Narrow" panose="020B0606020202030204" pitchFamily="34" charset="0"/>
              </a:rPr>
              <a:t> from</a:t>
            </a:r>
            <a:r>
              <a:rPr lang="en-US" altLang="en-US" sz="2400" b="1" dirty="0">
                <a:solidFill>
                  <a:srgbClr val="C00000"/>
                </a:solidFill>
                <a:latin typeface="Arial Narrow" panose="020B0606020202030204" pitchFamily="34" charset="0"/>
              </a:rPr>
              <a:t> </a:t>
            </a:r>
            <a:r>
              <a:rPr lang="en-US" altLang="en-US" sz="2400" b="1" dirty="0">
                <a:latin typeface="Arial Narrow" panose="020B0606020202030204" pitchFamily="34" charset="0"/>
              </a:rPr>
              <a:t>her husband</a:t>
            </a:r>
            <a:r>
              <a:rPr lang="en-US" altLang="en-US" sz="2400" dirty="0">
                <a:latin typeface="Arial Narrow" panose="020B0606020202030204" pitchFamily="34" charset="0"/>
              </a:rPr>
              <a:t>: 11 But and </a:t>
            </a:r>
            <a:r>
              <a:rPr lang="en-US" altLang="en-US" sz="2400" b="1" dirty="0">
                <a:latin typeface="Arial Narrow" panose="020B0606020202030204" pitchFamily="34" charset="0"/>
              </a:rPr>
              <a:t>IF</a:t>
            </a:r>
            <a:r>
              <a:rPr lang="en-US" altLang="en-US" sz="2400" b="1" dirty="0">
                <a:solidFill>
                  <a:schemeClr val="accent6">
                    <a:lumMod val="75000"/>
                  </a:schemeClr>
                </a:solidFill>
                <a:latin typeface="Arial Narrow" panose="020B0606020202030204" pitchFamily="34" charset="0"/>
              </a:rPr>
              <a:t> </a:t>
            </a:r>
            <a:r>
              <a:rPr lang="en-US" altLang="en-US" sz="2400" b="1" dirty="0">
                <a:latin typeface="Arial Narrow" panose="020B0606020202030204" pitchFamily="34" charset="0"/>
              </a:rPr>
              <a:t>SHE DEPART</a:t>
            </a:r>
            <a:r>
              <a:rPr lang="en-US" altLang="en-US" sz="2400" dirty="0">
                <a:latin typeface="Arial Narrow" panose="020B0606020202030204" pitchFamily="34" charset="0"/>
              </a:rPr>
              <a:t> (</a:t>
            </a:r>
            <a:r>
              <a:rPr lang="en-US" altLang="en-US" sz="2400" dirty="0">
                <a:solidFill>
                  <a:srgbClr val="C00000"/>
                </a:solidFill>
                <a:latin typeface="Arial Narrow" panose="020B0606020202030204" pitchFamily="34" charset="0"/>
              </a:rPr>
              <a:t>chorizo</a:t>
            </a:r>
            <a:r>
              <a:rPr lang="en-US" altLang="en-US" sz="2400" dirty="0">
                <a:latin typeface="Arial Narrow" panose="020B0606020202030204" pitchFamily="34" charset="0"/>
              </a:rPr>
              <a:t>), </a:t>
            </a:r>
            <a:r>
              <a:rPr lang="en-US" altLang="en-US" sz="2400" b="1" dirty="0">
                <a:latin typeface="Arial Narrow" panose="020B0606020202030204" pitchFamily="34" charset="0"/>
              </a:rPr>
              <a:t>LET HER </a:t>
            </a:r>
            <a:r>
              <a:rPr lang="en-US" altLang="en-US" sz="2400" dirty="0">
                <a:latin typeface="Arial Narrow" panose="020B0606020202030204" pitchFamily="34" charset="0"/>
              </a:rPr>
              <a:t>remain </a:t>
            </a:r>
            <a:r>
              <a:rPr lang="en-US" altLang="en-US" sz="2400" b="1" u="sng" dirty="0">
                <a:latin typeface="Arial Narrow" panose="020B0606020202030204" pitchFamily="34" charset="0"/>
              </a:rPr>
              <a:t>UN</a:t>
            </a:r>
            <a:r>
              <a:rPr lang="en-US" altLang="en-US" sz="2400" b="1" dirty="0">
                <a:latin typeface="Arial Narrow" panose="020B0606020202030204" pitchFamily="34" charset="0"/>
              </a:rPr>
              <a:t>MARRIED</a:t>
            </a:r>
            <a:r>
              <a:rPr lang="en-US" altLang="en-US" sz="2400" dirty="0">
                <a:latin typeface="Arial Narrow" panose="020B0606020202030204" pitchFamily="34" charset="0"/>
              </a:rPr>
              <a:t>, or be </a:t>
            </a:r>
            <a:r>
              <a:rPr lang="en-US" altLang="en-US" sz="2400" u="sng" dirty="0">
                <a:latin typeface="Arial Narrow" panose="020B0606020202030204" pitchFamily="34" charset="0"/>
              </a:rPr>
              <a:t>re</a:t>
            </a:r>
            <a:r>
              <a:rPr lang="en-US" altLang="en-US" sz="2400" dirty="0">
                <a:latin typeface="Arial Narrow" panose="020B0606020202030204" pitchFamily="34" charset="0"/>
              </a:rPr>
              <a:t>conciled to her husband: and </a:t>
            </a:r>
            <a:r>
              <a:rPr lang="en-US" altLang="en-US" sz="2400" b="1" dirty="0">
                <a:solidFill>
                  <a:srgbClr val="C00000"/>
                </a:solidFill>
                <a:latin typeface="Arial Narrow" panose="020B0606020202030204" pitchFamily="34" charset="0"/>
              </a:rPr>
              <a:t>LET NOT</a:t>
            </a:r>
            <a:r>
              <a:rPr lang="en-US" altLang="en-US" sz="2400" dirty="0">
                <a:solidFill>
                  <a:srgbClr val="C00000"/>
                </a:solidFill>
                <a:latin typeface="Arial Narrow" panose="020B0606020202030204" pitchFamily="34" charset="0"/>
              </a:rPr>
              <a:t> </a:t>
            </a:r>
            <a:r>
              <a:rPr lang="en-US" altLang="en-US" sz="2400" b="1" dirty="0">
                <a:latin typeface="Arial Narrow" panose="020B0606020202030204" pitchFamily="34" charset="0"/>
              </a:rPr>
              <a:t>THE HUSBAND</a:t>
            </a:r>
            <a:r>
              <a:rPr lang="en-US" altLang="en-US" sz="2400" dirty="0">
                <a:latin typeface="Arial Narrow" panose="020B0606020202030204" pitchFamily="34" charset="0"/>
              </a:rPr>
              <a:t> </a:t>
            </a:r>
            <a:r>
              <a:rPr lang="en-US" altLang="en-US" sz="2400" b="1" dirty="0">
                <a:latin typeface="Arial Narrow" panose="020B0606020202030204" pitchFamily="34" charset="0"/>
              </a:rPr>
              <a:t>PUT AWAY his wife</a:t>
            </a:r>
            <a:r>
              <a:rPr lang="en-US" altLang="en-US" sz="2400" dirty="0">
                <a:latin typeface="Arial Narrow" panose="020B0606020202030204" pitchFamily="34" charset="0"/>
              </a:rPr>
              <a:t>.”</a:t>
            </a:r>
          </a:p>
        </p:txBody>
      </p:sp>
      <p:sp>
        <p:nvSpPr>
          <p:cNvPr id="13" name="TextBox 12">
            <a:extLst>
              <a:ext uri="{FF2B5EF4-FFF2-40B4-BE49-F238E27FC236}">
                <a16:creationId xmlns:a16="http://schemas.microsoft.com/office/drawing/2014/main" id="{62BE7438-44DA-1503-E426-30FE770AEA9A}"/>
              </a:ext>
            </a:extLst>
          </p:cNvPr>
          <p:cNvSpPr txBox="1"/>
          <p:nvPr/>
        </p:nvSpPr>
        <p:spPr>
          <a:xfrm>
            <a:off x="7642" y="965480"/>
            <a:ext cx="9146868" cy="457241"/>
          </a:xfrm>
          <a:prstGeom prst="rect">
            <a:avLst/>
          </a:prstGeom>
          <a:solidFill>
            <a:schemeClr val="bg1">
              <a:lumMod val="85000"/>
            </a:schemeClr>
          </a:solidFill>
          <a:effectLst>
            <a:softEdge rad="63500"/>
          </a:effectLst>
        </p:spPr>
        <p:txBody>
          <a:bodyPr wrap="square" rtlCol="0">
            <a:spAutoFit/>
          </a:bodyPr>
          <a:lstStyle/>
          <a:p>
            <a:pPr algn="ctr">
              <a:lnSpc>
                <a:spcPct val="107000"/>
              </a:lnSpc>
              <a:spcAft>
                <a:spcPts val="800"/>
              </a:spcAft>
            </a:pPr>
            <a:r>
              <a:rPr lang="en-US" sz="2400" b="1" kern="100" dirty="0">
                <a:latin typeface="Arial Narrow" panose="020B0606020202030204" pitchFamily="34" charset="0"/>
                <a:ea typeface="Calibri" panose="020F0502020204030204" pitchFamily="34" charset="0"/>
                <a:cs typeface="Times New Roman" panose="02020603050405020304" pitchFamily="18" charset="0"/>
              </a:rPr>
              <a:t>“LET NOT” Does Not Mean “CANNOT” (Mt. 19:6</a:t>
            </a:r>
            <a:r>
              <a:rPr lang="en-US" sz="2400" kern="100" dirty="0">
                <a:latin typeface="Arial Narrow" panose="020B0606020202030204" pitchFamily="34" charset="0"/>
                <a:ea typeface="Calibri" panose="020F0502020204030204" pitchFamily="34" charset="0"/>
                <a:cs typeface="Times New Roman" panose="02020603050405020304" pitchFamily="18" charset="0"/>
              </a:rPr>
              <a:t>; </a:t>
            </a:r>
            <a:r>
              <a:rPr lang="en-US" sz="2400" b="1" kern="100" dirty="0">
                <a:latin typeface="Arial Narrow" panose="020B0606020202030204" pitchFamily="34" charset="0"/>
                <a:ea typeface="Calibri" panose="020F0502020204030204" pitchFamily="34" charset="0"/>
                <a:cs typeface="Times New Roman" panose="02020603050405020304" pitchFamily="18" charset="0"/>
              </a:rPr>
              <a:t>Mk. 10:9)</a:t>
            </a:r>
            <a:endParaRPr lang="en-US" sz="2400" kern="100" dirty="0">
              <a:latin typeface="Arial Narrow" panose="020B0606020202030204" pitchFamily="34" charset="0"/>
              <a:ea typeface="Calibri" panose="020F0502020204030204" pitchFamily="34" charset="0"/>
              <a:cs typeface="Times New Roman" panose="02020603050405020304" pitchFamily="18" charset="0"/>
            </a:endParaRPr>
          </a:p>
        </p:txBody>
      </p:sp>
      <p:sp>
        <p:nvSpPr>
          <p:cNvPr id="15" name="TextBox 14">
            <a:extLst>
              <a:ext uri="{FF2B5EF4-FFF2-40B4-BE49-F238E27FC236}">
                <a16:creationId xmlns:a16="http://schemas.microsoft.com/office/drawing/2014/main" id="{5B92A151-C872-E875-6C8D-9D4C5B74EBAD}"/>
              </a:ext>
            </a:extLst>
          </p:cNvPr>
          <p:cNvSpPr txBox="1"/>
          <p:nvPr/>
        </p:nvSpPr>
        <p:spPr>
          <a:xfrm>
            <a:off x="-2868" y="422806"/>
            <a:ext cx="9144000" cy="456920"/>
          </a:xfrm>
          <a:prstGeom prst="rect">
            <a:avLst/>
          </a:prstGeom>
          <a:solidFill>
            <a:schemeClr val="tx1"/>
          </a:solidFill>
          <a:effectLst>
            <a:softEdge rad="63500"/>
          </a:effectLst>
        </p:spPr>
        <p:txBody>
          <a:bodyPr wrap="square" rtlCol="0">
            <a:spAutoFit/>
          </a:bodyPr>
          <a:lstStyle/>
          <a:p>
            <a:pPr algn="ctr">
              <a:lnSpc>
                <a:spcPct val="107000"/>
              </a:lnSpc>
              <a:spcAft>
                <a:spcPts val="800"/>
              </a:spcAft>
            </a:pPr>
            <a:r>
              <a:rPr lang="en-US" sz="2400" b="1" kern="100" dirty="0">
                <a:solidFill>
                  <a:schemeClr val="bg1"/>
                </a:solidFill>
                <a:latin typeface="Arial Narrow" panose="020B0606020202030204" pitchFamily="34" charset="0"/>
                <a:ea typeface="Calibri" panose="020F0502020204030204" pitchFamily="34" charset="0"/>
                <a:cs typeface="Times New Roman" panose="02020603050405020304" pitchFamily="18" charset="0"/>
              </a:rPr>
              <a:t>This Teaching Does Not </a:t>
            </a:r>
            <a:r>
              <a:rPr lang="en-US" sz="2400" b="1" i="1" kern="100" dirty="0">
                <a:solidFill>
                  <a:schemeClr val="bg1"/>
                </a:solidFill>
                <a:latin typeface="Arial Narrow" panose="020B0606020202030204" pitchFamily="34" charset="0"/>
                <a:ea typeface="Calibri" panose="020F0502020204030204" pitchFamily="34" charset="0"/>
                <a:cs typeface="Times New Roman" panose="02020603050405020304" pitchFamily="18" charset="0"/>
              </a:rPr>
              <a:t>“Speak As The Oracles Of God” </a:t>
            </a:r>
            <a:r>
              <a:rPr lang="en-US" sz="2400" b="1" kern="100" dirty="0">
                <a:solidFill>
                  <a:schemeClr val="bg1"/>
                </a:solidFill>
                <a:latin typeface="Arial Narrow" panose="020B0606020202030204" pitchFamily="34" charset="0"/>
                <a:ea typeface="Calibri" panose="020F0502020204030204" pitchFamily="34" charset="0"/>
                <a:cs typeface="Times New Roman" panose="02020603050405020304" pitchFamily="18" charset="0"/>
              </a:rPr>
              <a:t>(I Pet. 4:11)</a:t>
            </a:r>
            <a:endParaRPr lang="en-US" sz="2400" b="1" i="1" kern="100" dirty="0">
              <a:solidFill>
                <a:schemeClr val="bg1"/>
              </a:solidFill>
              <a:latin typeface="Arial Narrow" panose="020B0606020202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04776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fltVal val="0"/>
                                          </p:val>
                                        </p:tav>
                                        <p:tav tm="100000">
                                          <p:val>
                                            <p:strVal val="#ppt_h"/>
                                          </p:val>
                                        </p:tav>
                                      </p:tavLst>
                                    </p:anim>
                                    <p:animEffect transition="in" filter="fade">
                                      <p:cBhvr>
                                        <p:cTn id="15" dur="500"/>
                                        <p:tgtEl>
                                          <p:spTgt spid="4"/>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500" fill="hold"/>
                                        <p:tgtEl>
                                          <p:spTgt spid="9"/>
                                        </p:tgtEl>
                                        <p:attrNameLst>
                                          <p:attrName>ppt_w</p:attrName>
                                        </p:attrNameLst>
                                      </p:cBhvr>
                                      <p:tavLst>
                                        <p:tav tm="0">
                                          <p:val>
                                            <p:fltVal val="0"/>
                                          </p:val>
                                        </p:tav>
                                        <p:tav tm="100000">
                                          <p:val>
                                            <p:strVal val="#ppt_w"/>
                                          </p:val>
                                        </p:tav>
                                      </p:tavLst>
                                    </p:anim>
                                    <p:anim calcmode="lin" valueType="num">
                                      <p:cBhvr>
                                        <p:cTn id="20" dur="500" fill="hold"/>
                                        <p:tgtEl>
                                          <p:spTgt spid="9"/>
                                        </p:tgtEl>
                                        <p:attrNameLst>
                                          <p:attrName>ppt_h</p:attrName>
                                        </p:attrNameLst>
                                      </p:cBhvr>
                                      <p:tavLst>
                                        <p:tav tm="0">
                                          <p:val>
                                            <p:fltVal val="0"/>
                                          </p:val>
                                        </p:tav>
                                        <p:tav tm="100000">
                                          <p:val>
                                            <p:strVal val="#ppt_h"/>
                                          </p:val>
                                        </p:tav>
                                      </p:tavLst>
                                    </p:anim>
                                    <p:animEffect transition="in" filter="fade">
                                      <p:cBhvr>
                                        <p:cTn id="21" dur="500"/>
                                        <p:tgtEl>
                                          <p:spTgt spid="9"/>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p:cTn id="25" dur="500" fill="hold"/>
                                        <p:tgtEl>
                                          <p:spTgt spid="6"/>
                                        </p:tgtEl>
                                        <p:attrNameLst>
                                          <p:attrName>ppt_w</p:attrName>
                                        </p:attrNameLst>
                                      </p:cBhvr>
                                      <p:tavLst>
                                        <p:tav tm="0">
                                          <p:val>
                                            <p:fltVal val="0"/>
                                          </p:val>
                                        </p:tav>
                                        <p:tav tm="100000">
                                          <p:val>
                                            <p:strVal val="#ppt_w"/>
                                          </p:val>
                                        </p:tav>
                                      </p:tavLst>
                                    </p:anim>
                                    <p:anim calcmode="lin" valueType="num">
                                      <p:cBhvr>
                                        <p:cTn id="26" dur="500" fill="hold"/>
                                        <p:tgtEl>
                                          <p:spTgt spid="6"/>
                                        </p:tgtEl>
                                        <p:attrNameLst>
                                          <p:attrName>ppt_h</p:attrName>
                                        </p:attrNameLst>
                                      </p:cBhvr>
                                      <p:tavLst>
                                        <p:tav tm="0">
                                          <p:val>
                                            <p:fltVal val="0"/>
                                          </p:val>
                                        </p:tav>
                                        <p:tav tm="100000">
                                          <p:val>
                                            <p:strVal val="#ppt_h"/>
                                          </p:val>
                                        </p:tav>
                                      </p:tavLst>
                                    </p:anim>
                                    <p:animEffect transition="in" filter="fade">
                                      <p:cBhvr>
                                        <p:cTn id="27" dur="500"/>
                                        <p:tgtEl>
                                          <p:spTgt spid="6"/>
                                        </p:tgtEl>
                                      </p:cBhvr>
                                    </p:animEffect>
                                  </p:childTnLst>
                                </p:cTn>
                              </p:par>
                            </p:childTnLst>
                          </p:cTn>
                        </p:par>
                        <p:par>
                          <p:cTn id="28" fill="hold">
                            <p:stCondLst>
                              <p:cond delay="2000"/>
                            </p:stCondLst>
                            <p:childTnLst>
                              <p:par>
                                <p:cTn id="29" presetID="53" presetClass="entr" presetSubtype="16"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p:cTn id="31" dur="500" fill="hold"/>
                                        <p:tgtEl>
                                          <p:spTgt spid="10"/>
                                        </p:tgtEl>
                                        <p:attrNameLst>
                                          <p:attrName>ppt_w</p:attrName>
                                        </p:attrNameLst>
                                      </p:cBhvr>
                                      <p:tavLst>
                                        <p:tav tm="0">
                                          <p:val>
                                            <p:fltVal val="0"/>
                                          </p:val>
                                        </p:tav>
                                        <p:tav tm="100000">
                                          <p:val>
                                            <p:strVal val="#ppt_w"/>
                                          </p:val>
                                        </p:tav>
                                      </p:tavLst>
                                    </p:anim>
                                    <p:anim calcmode="lin" valueType="num">
                                      <p:cBhvr>
                                        <p:cTn id="32" dur="500" fill="hold"/>
                                        <p:tgtEl>
                                          <p:spTgt spid="10"/>
                                        </p:tgtEl>
                                        <p:attrNameLst>
                                          <p:attrName>ppt_h</p:attrName>
                                        </p:attrNameLst>
                                      </p:cBhvr>
                                      <p:tavLst>
                                        <p:tav tm="0">
                                          <p:val>
                                            <p:fltVal val="0"/>
                                          </p:val>
                                        </p:tav>
                                        <p:tav tm="100000">
                                          <p:val>
                                            <p:strVal val="#ppt_h"/>
                                          </p:val>
                                        </p:tav>
                                      </p:tavLst>
                                    </p:anim>
                                    <p:animEffect transition="in" filter="fade">
                                      <p:cBhvr>
                                        <p:cTn id="33" dur="500"/>
                                        <p:tgtEl>
                                          <p:spTgt spid="10"/>
                                        </p:tgtEl>
                                      </p:cBhvr>
                                    </p:animEffect>
                                  </p:childTnLst>
                                </p:cTn>
                              </p:par>
                            </p:childTnLst>
                          </p:cTn>
                        </p:par>
                        <p:par>
                          <p:cTn id="34" fill="hold">
                            <p:stCondLst>
                              <p:cond delay="2500"/>
                            </p:stCondLst>
                            <p:childTnLst>
                              <p:par>
                                <p:cTn id="35" presetID="53" presetClass="entr" presetSubtype="16" fill="hold" grpId="0" nodeType="after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ppt_w</p:attrName>
                                        </p:attrNameLst>
                                      </p:cBhvr>
                                      <p:tavLst>
                                        <p:tav tm="0">
                                          <p:val>
                                            <p:fltVal val="0"/>
                                          </p:val>
                                        </p:tav>
                                        <p:tav tm="100000">
                                          <p:val>
                                            <p:strVal val="#ppt_w"/>
                                          </p:val>
                                        </p:tav>
                                      </p:tavLst>
                                    </p:anim>
                                    <p:anim calcmode="lin" valueType="num">
                                      <p:cBhvr>
                                        <p:cTn id="38" dur="500" fill="hold"/>
                                        <p:tgtEl>
                                          <p:spTgt spid="11"/>
                                        </p:tgtEl>
                                        <p:attrNameLst>
                                          <p:attrName>ppt_h</p:attrName>
                                        </p:attrNameLst>
                                      </p:cBhvr>
                                      <p:tavLst>
                                        <p:tav tm="0">
                                          <p:val>
                                            <p:fltVal val="0"/>
                                          </p:val>
                                        </p:tav>
                                        <p:tav tm="100000">
                                          <p:val>
                                            <p:strVal val="#ppt_h"/>
                                          </p:val>
                                        </p:tav>
                                      </p:tavLst>
                                    </p:anim>
                                    <p:animEffect transition="in" filter="fade">
                                      <p:cBhvr>
                                        <p:cTn id="39" dur="500"/>
                                        <p:tgtEl>
                                          <p:spTgt spid="11"/>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12"/>
                                        </p:tgtEl>
                                        <p:attrNameLst>
                                          <p:attrName>style.visibility</p:attrName>
                                        </p:attrNameLst>
                                      </p:cBhvr>
                                      <p:to>
                                        <p:strVal val="visible"/>
                                      </p:to>
                                    </p:set>
                                    <p:anim calcmode="lin" valueType="num">
                                      <p:cBhvr>
                                        <p:cTn id="42" dur="500" fill="hold"/>
                                        <p:tgtEl>
                                          <p:spTgt spid="12"/>
                                        </p:tgtEl>
                                        <p:attrNameLst>
                                          <p:attrName>ppt_w</p:attrName>
                                        </p:attrNameLst>
                                      </p:cBhvr>
                                      <p:tavLst>
                                        <p:tav tm="0">
                                          <p:val>
                                            <p:fltVal val="0"/>
                                          </p:val>
                                        </p:tav>
                                        <p:tav tm="100000">
                                          <p:val>
                                            <p:strVal val="#ppt_w"/>
                                          </p:val>
                                        </p:tav>
                                      </p:tavLst>
                                    </p:anim>
                                    <p:anim calcmode="lin" valueType="num">
                                      <p:cBhvr>
                                        <p:cTn id="43" dur="500" fill="hold"/>
                                        <p:tgtEl>
                                          <p:spTgt spid="12"/>
                                        </p:tgtEl>
                                        <p:attrNameLst>
                                          <p:attrName>ppt_h</p:attrName>
                                        </p:attrNameLst>
                                      </p:cBhvr>
                                      <p:tavLst>
                                        <p:tav tm="0">
                                          <p:val>
                                            <p:fltVal val="0"/>
                                          </p:val>
                                        </p:tav>
                                        <p:tav tm="100000">
                                          <p:val>
                                            <p:strVal val="#ppt_h"/>
                                          </p:val>
                                        </p:tav>
                                      </p:tavLst>
                                    </p:anim>
                                    <p:animEffect transition="in" filter="fade">
                                      <p:cBhvr>
                                        <p:cTn id="44" dur="500"/>
                                        <p:tgtEl>
                                          <p:spTgt spid="12"/>
                                        </p:tgtEl>
                                      </p:cBhvr>
                                    </p:animEffect>
                                  </p:childTnLst>
                                </p:cTn>
                              </p:par>
                            </p:childTnLst>
                          </p:cTn>
                        </p:par>
                        <p:par>
                          <p:cTn id="45" fill="hold">
                            <p:stCondLst>
                              <p:cond delay="3000"/>
                            </p:stCondLst>
                            <p:childTnLst>
                              <p:par>
                                <p:cTn id="46" presetID="10" presetClass="entr" presetSubtype="0" fill="hold" grpId="0" nodeType="after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fade">
                                      <p:cBhvr>
                                        <p:cTn id="48" dur="500"/>
                                        <p:tgtEl>
                                          <p:spTgt spid="14"/>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22"/>
                                        </p:tgtEl>
                                        <p:attrNameLst>
                                          <p:attrName>style.visibility</p:attrName>
                                        </p:attrNameLst>
                                      </p:cBhvr>
                                      <p:to>
                                        <p:strVal val="visible"/>
                                      </p:to>
                                    </p:set>
                                    <p:anim calcmode="lin" valueType="num">
                                      <p:cBhvr>
                                        <p:cTn id="51" dur="500" fill="hold"/>
                                        <p:tgtEl>
                                          <p:spTgt spid="22"/>
                                        </p:tgtEl>
                                        <p:attrNameLst>
                                          <p:attrName>ppt_w</p:attrName>
                                        </p:attrNameLst>
                                      </p:cBhvr>
                                      <p:tavLst>
                                        <p:tav tm="0">
                                          <p:val>
                                            <p:fltVal val="0"/>
                                          </p:val>
                                        </p:tav>
                                        <p:tav tm="100000">
                                          <p:val>
                                            <p:strVal val="#ppt_w"/>
                                          </p:val>
                                        </p:tav>
                                      </p:tavLst>
                                    </p:anim>
                                    <p:anim calcmode="lin" valueType="num">
                                      <p:cBhvr>
                                        <p:cTn id="52" dur="500" fill="hold"/>
                                        <p:tgtEl>
                                          <p:spTgt spid="22"/>
                                        </p:tgtEl>
                                        <p:attrNameLst>
                                          <p:attrName>ppt_h</p:attrName>
                                        </p:attrNameLst>
                                      </p:cBhvr>
                                      <p:tavLst>
                                        <p:tav tm="0">
                                          <p:val>
                                            <p:fltVal val="0"/>
                                          </p:val>
                                        </p:tav>
                                        <p:tav tm="100000">
                                          <p:val>
                                            <p:strVal val="#ppt_h"/>
                                          </p:val>
                                        </p:tav>
                                      </p:tavLst>
                                    </p:anim>
                                    <p:animEffect transition="in" filter="fade">
                                      <p:cBhvr>
                                        <p:cTn id="53"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2" grpId="0"/>
      <p:bldP spid="4" grpId="0" animBg="1"/>
      <p:bldP spid="6" grpId="0" animBg="1"/>
      <p:bldP spid="9" grpId="0"/>
      <p:bldP spid="10" grpId="0"/>
      <p:bldP spid="12" grpId="0" animBg="1"/>
      <p:bldP spid="22" grpId="0" animBg="1"/>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a:extLst>
              <a:ext uri="{FF2B5EF4-FFF2-40B4-BE49-F238E27FC236}">
                <a16:creationId xmlns:a16="http://schemas.microsoft.com/office/drawing/2014/main" id="{F0D049E1-AAD9-3099-9486-718AD3400038}"/>
              </a:ext>
            </a:extLst>
          </p:cNvPr>
          <p:cNvSpPr>
            <a:spLocks noChangeArrowheads="1"/>
          </p:cNvSpPr>
          <p:nvPr/>
        </p:nvSpPr>
        <p:spPr bwMode="auto">
          <a:xfrm>
            <a:off x="0" y="5102769"/>
            <a:ext cx="91440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fontAlgn="base">
              <a:spcBef>
                <a:spcPct val="20000"/>
              </a:spcBef>
              <a:spcAft>
                <a:spcPct val="0"/>
              </a:spcAft>
              <a:buChar char="»"/>
              <a:defRPr sz="2000">
                <a:solidFill>
                  <a:schemeClr val="tx1"/>
                </a:solidFill>
                <a:latin typeface="Arial" charset="0"/>
              </a:defRPr>
            </a:lvl6pPr>
            <a:lvl7pPr marL="2971800" indent="-228600" fontAlgn="base">
              <a:spcBef>
                <a:spcPct val="20000"/>
              </a:spcBef>
              <a:spcAft>
                <a:spcPct val="0"/>
              </a:spcAft>
              <a:buChar char="»"/>
              <a:defRPr sz="2000">
                <a:solidFill>
                  <a:schemeClr val="tx1"/>
                </a:solidFill>
                <a:latin typeface="Arial" charset="0"/>
              </a:defRPr>
            </a:lvl7pPr>
            <a:lvl8pPr marL="3429000" indent="-228600" fontAlgn="base">
              <a:spcBef>
                <a:spcPct val="20000"/>
              </a:spcBef>
              <a:spcAft>
                <a:spcPct val="0"/>
              </a:spcAft>
              <a:buChar char="»"/>
              <a:defRPr sz="2000">
                <a:solidFill>
                  <a:schemeClr val="tx1"/>
                </a:solidFill>
                <a:latin typeface="Arial" charset="0"/>
              </a:defRPr>
            </a:lvl8pPr>
            <a:lvl9pPr marL="3886200" indent="-228600" fontAlgn="base">
              <a:spcBef>
                <a:spcPct val="20000"/>
              </a:spcBef>
              <a:spcAft>
                <a:spcPct val="0"/>
              </a:spcAft>
              <a:buChar char="»"/>
              <a:defRPr sz="2000">
                <a:solidFill>
                  <a:schemeClr val="tx1"/>
                </a:solidFill>
                <a:latin typeface="Arial" charset="0"/>
              </a:defRPr>
            </a:lvl9pPr>
          </a:lstStyle>
          <a:p>
            <a:pPr algn="just">
              <a:buFontTx/>
              <a:buNone/>
            </a:pPr>
            <a:r>
              <a:rPr lang="en-US" altLang="en-US" sz="2400" b="1" u="sng" dirty="0">
                <a:latin typeface="Arial Narrow" panose="020B0606020202030204" pitchFamily="34" charset="0"/>
              </a:rPr>
              <a:t>I Cor. 7:10-11</a:t>
            </a:r>
            <a:r>
              <a:rPr lang="en-US" altLang="en-US" sz="2400" dirty="0">
                <a:latin typeface="Arial Narrow" panose="020B0606020202030204" pitchFamily="34" charset="0"/>
              </a:rPr>
              <a:t>, “</a:t>
            </a:r>
            <a:r>
              <a:rPr lang="en-US" altLang="en-US" sz="2400" dirty="0">
                <a:solidFill>
                  <a:schemeClr val="bg1"/>
                </a:solidFill>
                <a:latin typeface="Arial Narrow" panose="020B0606020202030204" pitchFamily="34" charset="0"/>
              </a:rPr>
              <a:t>And unto </a:t>
            </a:r>
            <a:r>
              <a:rPr lang="en-US" altLang="en-US" sz="2400" b="1" dirty="0">
                <a:solidFill>
                  <a:schemeClr val="bg1"/>
                </a:solidFill>
                <a:latin typeface="Arial Narrow" panose="020B0606020202030204" pitchFamily="34" charset="0"/>
              </a:rPr>
              <a:t>THE MARRIED </a:t>
            </a:r>
            <a:r>
              <a:rPr lang="en-US" altLang="en-US" sz="2400" dirty="0">
                <a:solidFill>
                  <a:schemeClr val="bg1"/>
                </a:solidFill>
                <a:latin typeface="Arial Narrow" panose="020B0606020202030204" pitchFamily="34" charset="0"/>
              </a:rPr>
              <a:t>I command, yet not I, but the Lord, </a:t>
            </a:r>
            <a:r>
              <a:rPr lang="en-US" altLang="en-US" sz="2400" b="1" dirty="0">
                <a:solidFill>
                  <a:srgbClr val="C00000"/>
                </a:solidFill>
                <a:latin typeface="Arial Narrow" panose="020B0606020202030204" pitchFamily="34" charset="0"/>
              </a:rPr>
              <a:t>LET NOT </a:t>
            </a:r>
            <a:r>
              <a:rPr lang="en-US" altLang="en-US" sz="2400" b="1" dirty="0">
                <a:latin typeface="Arial Narrow" panose="020B0606020202030204" pitchFamily="34" charset="0"/>
              </a:rPr>
              <a:t>THE WIFE DEPART</a:t>
            </a:r>
            <a:r>
              <a:rPr lang="en-US" altLang="en-US" sz="2400" b="1" dirty="0">
                <a:solidFill>
                  <a:srgbClr val="C00000"/>
                </a:solidFill>
                <a:latin typeface="Arial Narrow" panose="020B0606020202030204" pitchFamily="34" charset="0"/>
              </a:rPr>
              <a:t> </a:t>
            </a:r>
            <a:r>
              <a:rPr lang="en-US" altLang="en-US" sz="2400" dirty="0">
                <a:latin typeface="Arial Narrow" panose="020B0606020202030204" pitchFamily="34" charset="0"/>
              </a:rPr>
              <a:t>(</a:t>
            </a:r>
            <a:r>
              <a:rPr lang="en-US" altLang="en-US" sz="2400" dirty="0">
                <a:solidFill>
                  <a:srgbClr val="C00000"/>
                </a:solidFill>
                <a:latin typeface="Arial Narrow" panose="020B0606020202030204" pitchFamily="34" charset="0"/>
              </a:rPr>
              <a:t>chorizo</a:t>
            </a:r>
            <a:r>
              <a:rPr lang="en-US" altLang="en-US" sz="2400" dirty="0">
                <a:latin typeface="Arial Narrow" panose="020B0606020202030204" pitchFamily="34" charset="0"/>
              </a:rPr>
              <a:t>)</a:t>
            </a:r>
            <a:r>
              <a:rPr lang="en-US" altLang="en-US" sz="2400" b="1" dirty="0">
                <a:latin typeface="Arial Narrow" panose="020B0606020202030204" pitchFamily="34" charset="0"/>
              </a:rPr>
              <a:t> from</a:t>
            </a:r>
            <a:r>
              <a:rPr lang="en-US" altLang="en-US" sz="2400" b="1" dirty="0">
                <a:solidFill>
                  <a:srgbClr val="C00000"/>
                </a:solidFill>
                <a:latin typeface="Arial Narrow" panose="020B0606020202030204" pitchFamily="34" charset="0"/>
              </a:rPr>
              <a:t> </a:t>
            </a:r>
            <a:r>
              <a:rPr lang="en-US" altLang="en-US" sz="2400" b="1" dirty="0">
                <a:latin typeface="Arial Narrow" panose="020B0606020202030204" pitchFamily="34" charset="0"/>
              </a:rPr>
              <a:t>her husband</a:t>
            </a:r>
            <a:r>
              <a:rPr lang="en-US" altLang="en-US" sz="2400" dirty="0">
                <a:latin typeface="Arial Narrow" panose="020B0606020202030204" pitchFamily="34" charset="0"/>
              </a:rPr>
              <a:t>: </a:t>
            </a:r>
            <a:r>
              <a:rPr lang="en-US" altLang="en-US" sz="2400" dirty="0">
                <a:solidFill>
                  <a:schemeClr val="bg1"/>
                </a:solidFill>
                <a:latin typeface="Arial Narrow" panose="020B0606020202030204" pitchFamily="34" charset="0"/>
              </a:rPr>
              <a:t>11 But and </a:t>
            </a:r>
            <a:r>
              <a:rPr lang="en-US" altLang="en-US" sz="2400" b="1" dirty="0">
                <a:solidFill>
                  <a:schemeClr val="bg1"/>
                </a:solidFill>
                <a:latin typeface="Arial Narrow" panose="020B0606020202030204" pitchFamily="34" charset="0"/>
              </a:rPr>
              <a:t>IF SHE DEPART</a:t>
            </a:r>
            <a:r>
              <a:rPr lang="en-US" altLang="en-US" sz="2400" dirty="0">
                <a:solidFill>
                  <a:schemeClr val="bg1"/>
                </a:solidFill>
                <a:latin typeface="Arial Narrow" panose="020B0606020202030204" pitchFamily="34" charset="0"/>
              </a:rPr>
              <a:t> (chorizo), </a:t>
            </a:r>
            <a:r>
              <a:rPr lang="en-US" altLang="en-US" sz="2400" b="1" dirty="0">
                <a:solidFill>
                  <a:schemeClr val="bg1"/>
                </a:solidFill>
                <a:latin typeface="Arial Narrow" panose="020B0606020202030204" pitchFamily="34" charset="0"/>
              </a:rPr>
              <a:t>LET HER </a:t>
            </a:r>
            <a:r>
              <a:rPr lang="en-US" altLang="en-US" sz="2400" dirty="0">
                <a:solidFill>
                  <a:schemeClr val="bg1"/>
                </a:solidFill>
                <a:latin typeface="Arial Narrow" panose="020B0606020202030204" pitchFamily="34" charset="0"/>
              </a:rPr>
              <a:t>remain </a:t>
            </a:r>
            <a:r>
              <a:rPr lang="en-US" altLang="en-US" sz="2400" b="1" u="sng" dirty="0">
                <a:solidFill>
                  <a:schemeClr val="bg1"/>
                </a:solidFill>
                <a:latin typeface="Arial Narrow" panose="020B0606020202030204" pitchFamily="34" charset="0"/>
              </a:rPr>
              <a:t>UN</a:t>
            </a:r>
            <a:r>
              <a:rPr lang="en-US" altLang="en-US" sz="2400" b="1" dirty="0">
                <a:solidFill>
                  <a:schemeClr val="bg1"/>
                </a:solidFill>
                <a:latin typeface="Arial Narrow" panose="020B0606020202030204" pitchFamily="34" charset="0"/>
              </a:rPr>
              <a:t>MARRIED</a:t>
            </a:r>
            <a:r>
              <a:rPr lang="en-US" altLang="en-US" sz="2400" dirty="0">
                <a:solidFill>
                  <a:schemeClr val="bg1"/>
                </a:solidFill>
                <a:latin typeface="Arial Narrow" panose="020B0606020202030204" pitchFamily="34" charset="0"/>
              </a:rPr>
              <a:t>, or be </a:t>
            </a:r>
            <a:r>
              <a:rPr lang="en-US" altLang="en-US" sz="2400" u="sng" dirty="0">
                <a:solidFill>
                  <a:schemeClr val="bg1"/>
                </a:solidFill>
                <a:latin typeface="Arial Narrow" panose="020B0606020202030204" pitchFamily="34" charset="0"/>
              </a:rPr>
              <a:t>re</a:t>
            </a:r>
            <a:r>
              <a:rPr lang="en-US" altLang="en-US" sz="2400" dirty="0">
                <a:solidFill>
                  <a:schemeClr val="bg1"/>
                </a:solidFill>
                <a:latin typeface="Arial Narrow" panose="020B0606020202030204" pitchFamily="34" charset="0"/>
              </a:rPr>
              <a:t>conciled to her husband: </a:t>
            </a:r>
            <a:r>
              <a:rPr lang="en-US" altLang="en-US" sz="2400" dirty="0">
                <a:latin typeface="Arial Narrow" panose="020B0606020202030204" pitchFamily="34" charset="0"/>
              </a:rPr>
              <a:t>and </a:t>
            </a:r>
            <a:r>
              <a:rPr lang="en-US" altLang="en-US" sz="2400" b="1" dirty="0">
                <a:solidFill>
                  <a:srgbClr val="C00000"/>
                </a:solidFill>
                <a:latin typeface="Arial Narrow" panose="020B0606020202030204" pitchFamily="34" charset="0"/>
              </a:rPr>
              <a:t>LET NOT</a:t>
            </a:r>
            <a:r>
              <a:rPr lang="en-US" altLang="en-US" sz="2400" dirty="0">
                <a:solidFill>
                  <a:srgbClr val="C00000"/>
                </a:solidFill>
                <a:latin typeface="Arial Narrow" panose="020B0606020202030204" pitchFamily="34" charset="0"/>
              </a:rPr>
              <a:t> </a:t>
            </a:r>
            <a:r>
              <a:rPr lang="en-US" altLang="en-US" sz="2400" b="1" dirty="0">
                <a:latin typeface="Arial Narrow" panose="020B0606020202030204" pitchFamily="34" charset="0"/>
              </a:rPr>
              <a:t>THE HUSBAND</a:t>
            </a:r>
            <a:r>
              <a:rPr lang="en-US" altLang="en-US" sz="2400" dirty="0">
                <a:latin typeface="Arial Narrow" panose="020B0606020202030204" pitchFamily="34" charset="0"/>
              </a:rPr>
              <a:t> </a:t>
            </a:r>
            <a:r>
              <a:rPr lang="en-US" altLang="en-US" sz="2400" b="1" dirty="0">
                <a:latin typeface="Arial Narrow" panose="020B0606020202030204" pitchFamily="34" charset="0"/>
              </a:rPr>
              <a:t>PUT AWAY his wife</a:t>
            </a:r>
            <a:r>
              <a:rPr lang="en-US" altLang="en-US" sz="2400" dirty="0">
                <a:latin typeface="Arial Narrow" panose="020B0606020202030204" pitchFamily="34" charset="0"/>
              </a:rPr>
              <a:t>.”</a:t>
            </a:r>
          </a:p>
        </p:txBody>
      </p:sp>
      <p:sp>
        <p:nvSpPr>
          <p:cNvPr id="5" name="TextBox 4">
            <a:extLst>
              <a:ext uri="{FF2B5EF4-FFF2-40B4-BE49-F238E27FC236}">
                <a16:creationId xmlns:a16="http://schemas.microsoft.com/office/drawing/2014/main" id="{4A30FB83-DCBB-8791-6EDF-54FFE45A47DB}"/>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Is “Mental Divorce” Or “The Second Putting Away”</a:t>
            </a:r>
          </a:p>
        </p:txBody>
      </p:sp>
      <p:sp>
        <p:nvSpPr>
          <p:cNvPr id="2" name="Text Box 5">
            <a:extLst>
              <a:ext uri="{FF2B5EF4-FFF2-40B4-BE49-F238E27FC236}">
                <a16:creationId xmlns:a16="http://schemas.microsoft.com/office/drawing/2014/main" id="{73431993-1D40-57CB-F664-B95D5F03214B}"/>
              </a:ext>
            </a:extLst>
          </p:cNvPr>
          <p:cNvSpPr txBox="1">
            <a:spLocks noChangeArrowheads="1"/>
          </p:cNvSpPr>
          <p:nvPr/>
        </p:nvSpPr>
        <p:spPr bwMode="auto">
          <a:xfrm>
            <a:off x="0" y="1434331"/>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sz="2800" b="1" u="sng" dirty="0">
                <a:latin typeface="Arial Narrow" panose="020B0606020202030204" pitchFamily="34" charset="0"/>
              </a:rPr>
              <a:t>Note The Parallels</a:t>
            </a:r>
            <a:r>
              <a:rPr lang="en-US" sz="2800" dirty="0">
                <a:latin typeface="Arial Narrow" panose="020B0606020202030204" pitchFamily="34" charset="0"/>
              </a:rPr>
              <a:t>:</a:t>
            </a:r>
            <a:endParaRPr lang="en-US" sz="2800" b="1" dirty="0">
              <a:latin typeface="Arial Narrow" panose="020B0606020202030204" pitchFamily="34" charset="0"/>
            </a:endParaRPr>
          </a:p>
        </p:txBody>
      </p:sp>
      <p:sp>
        <p:nvSpPr>
          <p:cNvPr id="4" name="Rectangle 2">
            <a:extLst>
              <a:ext uri="{FF2B5EF4-FFF2-40B4-BE49-F238E27FC236}">
                <a16:creationId xmlns:a16="http://schemas.microsoft.com/office/drawing/2014/main" id="{787C3B72-87BE-1C6B-40FB-25F6573B2BD0}"/>
              </a:ext>
            </a:extLst>
          </p:cNvPr>
          <p:cNvSpPr txBox="1">
            <a:spLocks noChangeArrowheads="1"/>
          </p:cNvSpPr>
          <p:nvPr/>
        </p:nvSpPr>
        <p:spPr>
          <a:xfrm>
            <a:off x="0" y="1844564"/>
            <a:ext cx="9144000" cy="1389888"/>
          </a:xfrm>
          <a:prstGeom prst="rect">
            <a:avLst/>
          </a:prstGeom>
          <a:no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n-US" altLang="en-US" sz="2400" b="1" u="sng" dirty="0">
                <a:latin typeface="Arial Narrow" panose="020B0606020202030204" pitchFamily="34" charset="0"/>
              </a:rPr>
              <a:t>Mt. 19:6</a:t>
            </a:r>
            <a:r>
              <a:rPr lang="en-US" altLang="en-US" sz="2400" dirty="0">
                <a:latin typeface="Arial Narrow" panose="020B0606020202030204" pitchFamily="34" charset="0"/>
              </a:rPr>
              <a:t>, “</a:t>
            </a:r>
            <a:r>
              <a:rPr lang="en-US" altLang="en-US" sz="2400" dirty="0">
                <a:solidFill>
                  <a:schemeClr val="bg1"/>
                </a:solidFill>
                <a:latin typeface="Arial Narrow" panose="020B0606020202030204" pitchFamily="34" charset="0"/>
              </a:rPr>
              <a:t>Wherefore they are no more twain, but one flesh. What therefore God hath joined together, </a:t>
            </a:r>
            <a:r>
              <a:rPr lang="en-US" altLang="en-US" sz="2400" b="1" dirty="0">
                <a:solidFill>
                  <a:srgbClr val="C00000"/>
                </a:solidFill>
                <a:latin typeface="Arial Narrow" panose="020B0606020202030204" pitchFamily="34" charset="0"/>
              </a:rPr>
              <a:t>LET NOT </a:t>
            </a:r>
            <a:r>
              <a:rPr lang="en-US" altLang="en-US" sz="2400" b="1" u="sng" dirty="0">
                <a:latin typeface="Arial Narrow" panose="020B0606020202030204" pitchFamily="34" charset="0"/>
              </a:rPr>
              <a:t>MAN</a:t>
            </a:r>
            <a:r>
              <a:rPr lang="en-US" altLang="en-US" sz="2400" b="1" dirty="0">
                <a:latin typeface="Arial Narrow" panose="020B0606020202030204" pitchFamily="34" charset="0"/>
              </a:rPr>
              <a:t> </a:t>
            </a:r>
            <a:r>
              <a:rPr lang="en-US" altLang="en-US" sz="2400" dirty="0">
                <a:latin typeface="Arial Narrow" panose="020B0606020202030204" pitchFamily="34" charset="0"/>
              </a:rPr>
              <a:t>(Gk. No. 444, A Generic Word)</a:t>
            </a:r>
            <a:r>
              <a:rPr lang="en-US" altLang="en-US" sz="2400" b="1" dirty="0">
                <a:latin typeface="Arial Narrow" panose="020B0606020202030204" pitchFamily="34" charset="0"/>
              </a:rPr>
              <a:t> PUT ASUNDER</a:t>
            </a:r>
            <a:r>
              <a:rPr lang="en-US" altLang="en-US" sz="2400" dirty="0">
                <a:latin typeface="Arial Narrow" panose="020B0606020202030204" pitchFamily="34" charset="0"/>
              </a:rPr>
              <a:t>” (</a:t>
            </a:r>
            <a:r>
              <a:rPr lang="en-US" altLang="en-US" sz="2400" dirty="0">
                <a:solidFill>
                  <a:srgbClr val="C00000"/>
                </a:solidFill>
                <a:latin typeface="Arial Narrow" panose="020B0606020202030204" pitchFamily="34" charset="0"/>
              </a:rPr>
              <a:t>chorizo</a:t>
            </a:r>
            <a:r>
              <a:rPr lang="en-US" altLang="en-US" sz="2400" dirty="0">
                <a:latin typeface="Arial Narrow" panose="020B0606020202030204" pitchFamily="34" charset="0"/>
              </a:rPr>
              <a:t>).</a:t>
            </a:r>
          </a:p>
        </p:txBody>
      </p:sp>
      <p:sp>
        <p:nvSpPr>
          <p:cNvPr id="6" name="Rectangle 3">
            <a:extLst>
              <a:ext uri="{FF2B5EF4-FFF2-40B4-BE49-F238E27FC236}">
                <a16:creationId xmlns:a16="http://schemas.microsoft.com/office/drawing/2014/main" id="{8E99708D-4B9D-93E6-A9B4-EBB447FC4F4A}"/>
              </a:ext>
            </a:extLst>
          </p:cNvPr>
          <p:cNvSpPr txBox="1">
            <a:spLocks noChangeArrowheads="1"/>
          </p:cNvSpPr>
          <p:nvPr/>
        </p:nvSpPr>
        <p:spPr>
          <a:xfrm>
            <a:off x="0" y="3515715"/>
            <a:ext cx="9144000" cy="852023"/>
          </a:xfrm>
          <a:prstGeom prst="rect">
            <a:avLst/>
          </a:prstGeom>
          <a:noFill/>
          <a:ln/>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just"/>
            <a:r>
              <a:rPr lang="en-US" altLang="en-US" sz="2400" b="1" u="sng" dirty="0">
                <a:solidFill>
                  <a:schemeClr val="tx1"/>
                </a:solidFill>
                <a:latin typeface="Arial Narrow" panose="020B0606020202030204" pitchFamily="34" charset="0"/>
              </a:rPr>
              <a:t>Mk. 10:9</a:t>
            </a:r>
            <a:r>
              <a:rPr lang="en-US" altLang="en-US" sz="2400" dirty="0">
                <a:solidFill>
                  <a:schemeClr val="tx1"/>
                </a:solidFill>
                <a:latin typeface="Arial Narrow" panose="020B0606020202030204" pitchFamily="34" charset="0"/>
              </a:rPr>
              <a:t>, “</a:t>
            </a:r>
            <a:r>
              <a:rPr lang="en-US" altLang="en-US" sz="2400" dirty="0">
                <a:solidFill>
                  <a:schemeClr val="bg1"/>
                </a:solidFill>
                <a:latin typeface="Arial Narrow" panose="020B0606020202030204" pitchFamily="34" charset="0"/>
              </a:rPr>
              <a:t>What therefore God hath joined together, </a:t>
            </a:r>
            <a:r>
              <a:rPr lang="en-US" altLang="en-US" sz="2400" b="1" dirty="0">
                <a:solidFill>
                  <a:srgbClr val="C00000"/>
                </a:solidFill>
                <a:latin typeface="Arial Narrow" panose="020B0606020202030204" pitchFamily="34" charset="0"/>
              </a:rPr>
              <a:t>LET NOT </a:t>
            </a:r>
            <a:r>
              <a:rPr lang="en-US" altLang="en-US" sz="2400" b="1" u="sng" dirty="0">
                <a:solidFill>
                  <a:schemeClr val="tx1"/>
                </a:solidFill>
                <a:latin typeface="Arial Narrow" panose="020B0606020202030204" pitchFamily="34" charset="0"/>
              </a:rPr>
              <a:t>MAN</a:t>
            </a:r>
            <a:r>
              <a:rPr lang="en-US" altLang="en-US" sz="2400" b="1" dirty="0">
                <a:latin typeface="Arial Narrow" panose="020B0606020202030204" pitchFamily="34" charset="0"/>
              </a:rPr>
              <a:t> </a:t>
            </a:r>
            <a:r>
              <a:rPr lang="en-US" altLang="en-US" sz="2400" dirty="0">
                <a:solidFill>
                  <a:schemeClr val="tx1"/>
                </a:solidFill>
                <a:latin typeface="Arial Narrow" panose="020B0606020202030204" pitchFamily="34" charset="0"/>
              </a:rPr>
              <a:t>(Gk. No. 444, A Generic Word)</a:t>
            </a:r>
            <a:r>
              <a:rPr lang="en-US" altLang="en-US" sz="2400" b="1" dirty="0">
                <a:solidFill>
                  <a:schemeClr val="tx1"/>
                </a:solidFill>
                <a:latin typeface="Arial Narrow" panose="020B0606020202030204" pitchFamily="34" charset="0"/>
              </a:rPr>
              <a:t> PUT ASUNDER</a:t>
            </a:r>
            <a:r>
              <a:rPr lang="en-US" altLang="en-US" sz="2400" dirty="0">
                <a:solidFill>
                  <a:schemeClr val="tx1"/>
                </a:solidFill>
                <a:latin typeface="Arial Narrow" panose="020B0606020202030204" pitchFamily="34" charset="0"/>
              </a:rPr>
              <a:t>” (</a:t>
            </a:r>
            <a:r>
              <a:rPr lang="en-US" altLang="en-US" sz="2400" dirty="0">
                <a:solidFill>
                  <a:srgbClr val="C00000"/>
                </a:solidFill>
                <a:latin typeface="Arial Narrow" panose="020B0606020202030204" pitchFamily="34" charset="0"/>
              </a:rPr>
              <a:t>chorizo</a:t>
            </a:r>
            <a:r>
              <a:rPr lang="en-US" altLang="en-US" sz="2400" dirty="0">
                <a:solidFill>
                  <a:schemeClr val="tx1"/>
                </a:solidFill>
                <a:latin typeface="Arial Narrow" panose="020B0606020202030204" pitchFamily="34" charset="0"/>
              </a:rPr>
              <a:t>).</a:t>
            </a:r>
          </a:p>
        </p:txBody>
      </p:sp>
      <p:sp>
        <p:nvSpPr>
          <p:cNvPr id="9" name="Text Box 5">
            <a:extLst>
              <a:ext uri="{FF2B5EF4-FFF2-40B4-BE49-F238E27FC236}">
                <a16:creationId xmlns:a16="http://schemas.microsoft.com/office/drawing/2014/main" id="{951F0415-0B99-06F9-D971-A95B2DD41010}"/>
              </a:ext>
            </a:extLst>
          </p:cNvPr>
          <p:cNvSpPr txBox="1">
            <a:spLocks noChangeArrowheads="1"/>
          </p:cNvSpPr>
          <p:nvPr/>
        </p:nvSpPr>
        <p:spPr bwMode="auto">
          <a:xfrm>
            <a:off x="0" y="2982319"/>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sz="2800" b="1" u="sng" dirty="0">
                <a:latin typeface="Arial Narrow" panose="020B0606020202030204" pitchFamily="34" charset="0"/>
              </a:rPr>
              <a:t>Is The Same As</a:t>
            </a:r>
            <a:r>
              <a:rPr lang="en-US" sz="2800" dirty="0">
                <a:latin typeface="Arial Narrow" panose="020B0606020202030204" pitchFamily="34" charset="0"/>
              </a:rPr>
              <a:t>:</a:t>
            </a:r>
            <a:endParaRPr lang="en-US" sz="2800" b="1" dirty="0">
              <a:latin typeface="Arial Narrow" panose="020B0606020202030204" pitchFamily="34" charset="0"/>
            </a:endParaRPr>
          </a:p>
        </p:txBody>
      </p:sp>
      <p:sp>
        <p:nvSpPr>
          <p:cNvPr id="10" name="Text Box 5">
            <a:extLst>
              <a:ext uri="{FF2B5EF4-FFF2-40B4-BE49-F238E27FC236}">
                <a16:creationId xmlns:a16="http://schemas.microsoft.com/office/drawing/2014/main" id="{0C9A3422-8A2E-9947-ABDF-FBF953D6E8B6}"/>
              </a:ext>
            </a:extLst>
          </p:cNvPr>
          <p:cNvSpPr txBox="1">
            <a:spLocks noChangeArrowheads="1"/>
          </p:cNvSpPr>
          <p:nvPr/>
        </p:nvSpPr>
        <p:spPr bwMode="auto">
          <a:xfrm>
            <a:off x="0" y="4464272"/>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sz="2800" b="1" u="sng" dirty="0">
                <a:latin typeface="Arial Narrow" panose="020B0606020202030204" pitchFamily="34" charset="0"/>
              </a:rPr>
              <a:t>Is The Same As</a:t>
            </a:r>
            <a:r>
              <a:rPr lang="en-US" sz="2800" dirty="0">
                <a:latin typeface="Arial Narrow" panose="020B0606020202030204" pitchFamily="34" charset="0"/>
              </a:rPr>
              <a:t>:</a:t>
            </a:r>
            <a:endParaRPr lang="en-US" sz="2800" b="1" dirty="0">
              <a:latin typeface="Arial Narrow" panose="020B0606020202030204" pitchFamily="34" charset="0"/>
            </a:endParaRPr>
          </a:p>
        </p:txBody>
      </p:sp>
      <p:sp>
        <p:nvSpPr>
          <p:cNvPr id="12" name="Text Box 5">
            <a:extLst>
              <a:ext uri="{FF2B5EF4-FFF2-40B4-BE49-F238E27FC236}">
                <a16:creationId xmlns:a16="http://schemas.microsoft.com/office/drawing/2014/main" id="{389C455E-B90C-1EF4-D797-9C7465A4E6FB}"/>
              </a:ext>
            </a:extLst>
          </p:cNvPr>
          <p:cNvSpPr txBox="1">
            <a:spLocks noChangeArrowheads="1"/>
          </p:cNvSpPr>
          <p:nvPr/>
        </p:nvSpPr>
        <p:spPr bwMode="auto">
          <a:xfrm>
            <a:off x="5959366" y="4617460"/>
            <a:ext cx="2554014" cy="461665"/>
          </a:xfrm>
          <a:prstGeom prst="rect">
            <a:avLst/>
          </a:prstGeom>
          <a:solidFill>
            <a:schemeClr val="bg1">
              <a:lumMod val="85000"/>
            </a:schemeClr>
          </a:solidFill>
          <a:ln w="28575">
            <a:noFill/>
          </a:ln>
          <a:effectLst>
            <a:softEdge rad="63500"/>
          </a:effectLst>
        </p:spPr>
        <p:txBody>
          <a:bodyPr wrap="square">
            <a:spAutoFit/>
          </a:bodyPr>
          <a:lstStyle/>
          <a:p>
            <a:pPr algn="ctr">
              <a:spcBef>
                <a:spcPct val="20000"/>
              </a:spcBef>
            </a:pPr>
            <a:r>
              <a:rPr lang="en-US" altLang="en-US" sz="2400" dirty="0" err="1">
                <a:latin typeface="Arial Narrow" panose="020B0606020202030204" pitchFamily="34" charset="0"/>
              </a:rPr>
              <a:t>Gameo</a:t>
            </a:r>
            <a:r>
              <a:rPr lang="en-US" altLang="en-US" sz="2400" dirty="0">
                <a:latin typeface="Arial Narrow" panose="020B0606020202030204" pitchFamily="34" charset="0"/>
              </a:rPr>
              <a:t> Vs. </a:t>
            </a:r>
            <a:r>
              <a:rPr lang="en-US" altLang="en-US" sz="2400" u="sng" dirty="0" err="1">
                <a:latin typeface="Arial Narrow" panose="020B0606020202030204" pitchFamily="34" charset="0"/>
              </a:rPr>
              <a:t>A</a:t>
            </a:r>
            <a:r>
              <a:rPr lang="en-US" altLang="en-US" sz="2400" dirty="0" err="1">
                <a:latin typeface="Arial Narrow" panose="020B0606020202030204" pitchFamily="34" charset="0"/>
              </a:rPr>
              <a:t>gamos</a:t>
            </a:r>
            <a:endParaRPr lang="en-US" altLang="en-US" dirty="0">
              <a:effectLst>
                <a:outerShdw blurRad="38100" dist="38100" dir="2700000" algn="tl">
                  <a:srgbClr val="000000"/>
                </a:outerShdw>
              </a:effectLst>
              <a:latin typeface="Arial Narrow" panose="020B0606020202030204" pitchFamily="34" charset="0"/>
            </a:endParaRPr>
          </a:p>
        </p:txBody>
      </p:sp>
      <p:sp>
        <p:nvSpPr>
          <p:cNvPr id="8" name="TextBox 7">
            <a:extLst>
              <a:ext uri="{FF2B5EF4-FFF2-40B4-BE49-F238E27FC236}">
                <a16:creationId xmlns:a16="http://schemas.microsoft.com/office/drawing/2014/main" id="{C05F6DEC-5F96-9764-C930-B50BC6AFA79F}"/>
              </a:ext>
            </a:extLst>
          </p:cNvPr>
          <p:cNvSpPr txBox="1"/>
          <p:nvPr/>
        </p:nvSpPr>
        <p:spPr>
          <a:xfrm>
            <a:off x="7642" y="965480"/>
            <a:ext cx="9146868" cy="457241"/>
          </a:xfrm>
          <a:prstGeom prst="rect">
            <a:avLst/>
          </a:prstGeom>
          <a:solidFill>
            <a:schemeClr val="bg1">
              <a:lumMod val="85000"/>
            </a:schemeClr>
          </a:solidFill>
          <a:effectLst>
            <a:softEdge rad="63500"/>
          </a:effectLst>
        </p:spPr>
        <p:txBody>
          <a:bodyPr wrap="square" rtlCol="0">
            <a:spAutoFit/>
          </a:bodyPr>
          <a:lstStyle/>
          <a:p>
            <a:pPr algn="ctr">
              <a:lnSpc>
                <a:spcPct val="107000"/>
              </a:lnSpc>
              <a:spcAft>
                <a:spcPts val="800"/>
              </a:spcAft>
            </a:pPr>
            <a:r>
              <a:rPr lang="en-US" sz="2400" b="1" kern="100" dirty="0">
                <a:latin typeface="Arial Narrow" panose="020B0606020202030204" pitchFamily="34" charset="0"/>
                <a:ea typeface="Calibri" panose="020F0502020204030204" pitchFamily="34" charset="0"/>
                <a:cs typeface="Times New Roman" panose="02020603050405020304" pitchFamily="18" charset="0"/>
              </a:rPr>
              <a:t>“LET NOT” Does Not Mean “CANNOT” (Mt. 19:6</a:t>
            </a:r>
            <a:r>
              <a:rPr lang="en-US" sz="2400" kern="100" dirty="0">
                <a:latin typeface="Arial Narrow" panose="020B0606020202030204" pitchFamily="34" charset="0"/>
                <a:ea typeface="Calibri" panose="020F0502020204030204" pitchFamily="34" charset="0"/>
                <a:cs typeface="Times New Roman" panose="02020603050405020304" pitchFamily="18" charset="0"/>
              </a:rPr>
              <a:t>; </a:t>
            </a:r>
            <a:r>
              <a:rPr lang="en-US" sz="2400" b="1" kern="100" dirty="0">
                <a:latin typeface="Arial Narrow" panose="020B0606020202030204" pitchFamily="34" charset="0"/>
                <a:ea typeface="Calibri" panose="020F0502020204030204" pitchFamily="34" charset="0"/>
                <a:cs typeface="Times New Roman" panose="02020603050405020304" pitchFamily="18" charset="0"/>
              </a:rPr>
              <a:t>Mk. 10:9)</a:t>
            </a:r>
            <a:endParaRPr lang="en-US" sz="2400" kern="100" dirty="0">
              <a:latin typeface="Arial Narrow" panose="020B0606020202030204" pitchFamily="34" charset="0"/>
              <a:ea typeface="Calibri" panose="020F0502020204030204" pitchFamily="34" charset="0"/>
              <a:cs typeface="Times New Roman" panose="02020603050405020304" pitchFamily="18" charset="0"/>
            </a:endParaRPr>
          </a:p>
        </p:txBody>
      </p:sp>
      <p:sp>
        <p:nvSpPr>
          <p:cNvPr id="13" name="TextBox 12">
            <a:extLst>
              <a:ext uri="{FF2B5EF4-FFF2-40B4-BE49-F238E27FC236}">
                <a16:creationId xmlns:a16="http://schemas.microsoft.com/office/drawing/2014/main" id="{6782559B-5724-18CF-74C0-DB7A004AC634}"/>
              </a:ext>
            </a:extLst>
          </p:cNvPr>
          <p:cNvSpPr txBox="1"/>
          <p:nvPr/>
        </p:nvSpPr>
        <p:spPr>
          <a:xfrm>
            <a:off x="-2868" y="422806"/>
            <a:ext cx="9144000" cy="456920"/>
          </a:xfrm>
          <a:prstGeom prst="rect">
            <a:avLst/>
          </a:prstGeom>
          <a:solidFill>
            <a:schemeClr val="tx1"/>
          </a:solidFill>
          <a:effectLst>
            <a:softEdge rad="63500"/>
          </a:effectLst>
        </p:spPr>
        <p:txBody>
          <a:bodyPr wrap="square" rtlCol="0">
            <a:spAutoFit/>
          </a:bodyPr>
          <a:lstStyle/>
          <a:p>
            <a:pPr algn="ctr">
              <a:lnSpc>
                <a:spcPct val="107000"/>
              </a:lnSpc>
              <a:spcAft>
                <a:spcPts val="800"/>
              </a:spcAft>
            </a:pPr>
            <a:r>
              <a:rPr lang="en-US" sz="2400" b="1" kern="100" dirty="0">
                <a:solidFill>
                  <a:schemeClr val="bg1"/>
                </a:solidFill>
                <a:latin typeface="Arial Narrow" panose="020B0606020202030204" pitchFamily="34" charset="0"/>
                <a:ea typeface="Calibri" panose="020F0502020204030204" pitchFamily="34" charset="0"/>
                <a:cs typeface="Times New Roman" panose="02020603050405020304" pitchFamily="18" charset="0"/>
              </a:rPr>
              <a:t>This Teaching Does Not </a:t>
            </a:r>
            <a:r>
              <a:rPr lang="en-US" sz="2400" b="1" i="1" kern="100" dirty="0">
                <a:solidFill>
                  <a:schemeClr val="bg1"/>
                </a:solidFill>
                <a:latin typeface="Arial Narrow" panose="020B0606020202030204" pitchFamily="34" charset="0"/>
                <a:ea typeface="Calibri" panose="020F0502020204030204" pitchFamily="34" charset="0"/>
                <a:cs typeface="Times New Roman" panose="02020603050405020304" pitchFamily="18" charset="0"/>
              </a:rPr>
              <a:t>“Speak As The Oracles Of God” </a:t>
            </a:r>
            <a:r>
              <a:rPr lang="en-US" sz="2400" b="1" kern="100" dirty="0">
                <a:solidFill>
                  <a:schemeClr val="bg1"/>
                </a:solidFill>
                <a:latin typeface="Arial Narrow" panose="020B0606020202030204" pitchFamily="34" charset="0"/>
                <a:ea typeface="Calibri" panose="020F0502020204030204" pitchFamily="34" charset="0"/>
                <a:cs typeface="Times New Roman" panose="02020603050405020304" pitchFamily="18" charset="0"/>
              </a:rPr>
              <a:t>(I Pet. 4:11)</a:t>
            </a:r>
            <a:endParaRPr lang="en-US" sz="2400" b="1" i="1" kern="100" dirty="0">
              <a:solidFill>
                <a:schemeClr val="bg1"/>
              </a:solidFill>
              <a:latin typeface="Arial Narrow" panose="020B0606020202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926067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A8FB3796-FB48-0087-4C5B-D27D7B620465}"/>
              </a:ext>
            </a:extLst>
          </p:cNvPr>
          <p:cNvSpPr txBox="1"/>
          <p:nvPr/>
        </p:nvSpPr>
        <p:spPr>
          <a:xfrm>
            <a:off x="2392" y="1958216"/>
            <a:ext cx="9146868" cy="707886"/>
          </a:xfrm>
          <a:prstGeom prst="rect">
            <a:avLst/>
          </a:prstGeom>
          <a:noFill/>
          <a:effectLst>
            <a:softEdge rad="63500"/>
          </a:effectLst>
        </p:spPr>
        <p:txBody>
          <a:bodyPr wrap="square" rtlCol="0">
            <a:spAutoFit/>
          </a:bodyPr>
          <a:lstStyle/>
          <a:p>
            <a:pPr algn="r">
              <a:spcBef>
                <a:spcPct val="50000"/>
              </a:spcBef>
              <a:defRPr/>
            </a:pPr>
            <a:r>
              <a:rPr lang="en-US" sz="2000" kern="100" dirty="0">
                <a:latin typeface="Arial Narrow" panose="020B0606020202030204" pitchFamily="34" charset="0"/>
                <a:ea typeface="Calibri" panose="020F0502020204030204" pitchFamily="34" charset="0"/>
                <a:cs typeface="Times New Roman" panose="02020603050405020304" pitchFamily="18" charset="0"/>
              </a:rPr>
              <a:t>“Barnett--Cheatham Discussion on Divorce and Remarriage,”</a:t>
            </a:r>
            <a:br>
              <a:rPr lang="en-US" sz="2000" kern="100" dirty="0">
                <a:latin typeface="Arial Narrow" panose="020B0606020202030204" pitchFamily="34" charset="0"/>
                <a:ea typeface="Calibri" panose="020F0502020204030204" pitchFamily="34" charset="0"/>
                <a:cs typeface="Times New Roman" panose="02020603050405020304" pitchFamily="18" charset="0"/>
              </a:rPr>
            </a:br>
            <a:r>
              <a:rPr lang="en-US" sz="2000" i="1" kern="100" dirty="0">
                <a:latin typeface="Arial Narrow" panose="020B0606020202030204" pitchFamily="34" charset="0"/>
                <a:ea typeface="Calibri" panose="020F0502020204030204" pitchFamily="34" charset="0"/>
                <a:cs typeface="Times New Roman" panose="02020603050405020304" pitchFamily="18" charset="0"/>
              </a:rPr>
              <a:t>The Gospel Anchor</a:t>
            </a:r>
            <a:r>
              <a:rPr lang="en-US" sz="2000" kern="100" dirty="0">
                <a:latin typeface="Arial Narrow" panose="020B0606020202030204" pitchFamily="34" charset="0"/>
                <a:ea typeface="Calibri" panose="020F0502020204030204" pitchFamily="34" charset="0"/>
                <a:cs typeface="Times New Roman" panose="02020603050405020304" pitchFamily="18" charset="0"/>
              </a:rPr>
              <a:t>, June 1979, Vol. 5, p. 299</a:t>
            </a:r>
            <a:endParaRPr lang="en-US" altLang="en-US" sz="2000" dirty="0">
              <a:latin typeface="Arial Narrow" panose="020B0606020202030204" pitchFamily="34" charset="0"/>
            </a:endParaRPr>
          </a:p>
        </p:txBody>
      </p:sp>
      <p:sp>
        <p:nvSpPr>
          <p:cNvPr id="6" name="TextBox 5">
            <a:extLst>
              <a:ext uri="{FF2B5EF4-FFF2-40B4-BE49-F238E27FC236}">
                <a16:creationId xmlns:a16="http://schemas.microsoft.com/office/drawing/2014/main" id="{2D39BD52-4AA1-C947-F64F-56572501FFD5}"/>
              </a:ext>
            </a:extLst>
          </p:cNvPr>
          <p:cNvSpPr txBox="1"/>
          <p:nvPr/>
        </p:nvSpPr>
        <p:spPr>
          <a:xfrm>
            <a:off x="2390" y="3326573"/>
            <a:ext cx="9152128" cy="1200329"/>
          </a:xfrm>
          <a:prstGeom prst="rect">
            <a:avLst/>
          </a:prstGeom>
          <a:noFill/>
        </p:spPr>
        <p:txBody>
          <a:bodyPr wrap="square" rtlCol="0">
            <a:spAutoFit/>
          </a:bodyPr>
          <a:lstStyle/>
          <a:p>
            <a:pPr algn="just"/>
            <a:r>
              <a:rPr lang="en-US" sz="2400" b="1" u="sng" dirty="0">
                <a:latin typeface="Arial Narrow" panose="020B0606020202030204" pitchFamily="34" charset="0"/>
              </a:rPr>
              <a:t>Lk. 16:18</a:t>
            </a:r>
            <a:r>
              <a:rPr lang="en-US" sz="2400" dirty="0">
                <a:latin typeface="Arial Narrow" panose="020B0606020202030204" pitchFamily="34" charset="0"/>
              </a:rPr>
              <a:t>, “</a:t>
            </a:r>
            <a:r>
              <a:rPr lang="en-US" sz="2400" b="1" dirty="0">
                <a:latin typeface="Arial Narrow" panose="020B0606020202030204" pitchFamily="34" charset="0"/>
              </a:rPr>
              <a:t>Whosoever</a:t>
            </a:r>
            <a:r>
              <a:rPr lang="en-US" sz="2400" dirty="0">
                <a:latin typeface="Arial Narrow" panose="020B0606020202030204" pitchFamily="34" charset="0"/>
              </a:rPr>
              <a:t> </a:t>
            </a:r>
            <a:r>
              <a:rPr lang="en-US" sz="2400" b="1" dirty="0">
                <a:latin typeface="Arial Narrow" panose="020B0606020202030204" pitchFamily="34" charset="0"/>
              </a:rPr>
              <a:t>PUTTETH AWAY </a:t>
            </a:r>
            <a:r>
              <a:rPr lang="en-US" sz="2400" b="1" u="sng" dirty="0">
                <a:latin typeface="Arial Narrow" panose="020B0606020202030204" pitchFamily="34" charset="0"/>
              </a:rPr>
              <a:t>HIS</a:t>
            </a:r>
            <a:r>
              <a:rPr lang="en-US" sz="2400" b="1" dirty="0">
                <a:latin typeface="Arial Narrow" panose="020B0606020202030204" pitchFamily="34" charset="0"/>
              </a:rPr>
              <a:t> WIFE</a:t>
            </a:r>
            <a:r>
              <a:rPr lang="en-US" sz="2400" dirty="0">
                <a:latin typeface="Arial Narrow" panose="020B0606020202030204" pitchFamily="34" charset="0"/>
              </a:rPr>
              <a:t>, and </a:t>
            </a:r>
            <a:r>
              <a:rPr lang="en-US" sz="2400" b="1" dirty="0">
                <a:latin typeface="Arial Narrow" panose="020B0606020202030204" pitchFamily="34" charset="0"/>
              </a:rPr>
              <a:t>MARRIETH ANOTHER</a:t>
            </a:r>
            <a:r>
              <a:rPr lang="en-US" sz="2400" dirty="0">
                <a:latin typeface="Arial Narrow" panose="020B0606020202030204" pitchFamily="34" charset="0"/>
              </a:rPr>
              <a:t>, </a:t>
            </a:r>
            <a:r>
              <a:rPr lang="en-US" sz="2400" dirty="0">
                <a:solidFill>
                  <a:srgbClr val="C00000"/>
                </a:solidFill>
                <a:latin typeface="Arial Narrow" panose="020B0606020202030204" pitchFamily="34" charset="0"/>
              </a:rPr>
              <a:t>committeth adultery</a:t>
            </a:r>
            <a:r>
              <a:rPr lang="en-US" sz="2400" dirty="0">
                <a:latin typeface="Arial Narrow" panose="020B0606020202030204" pitchFamily="34" charset="0"/>
              </a:rPr>
              <a:t>: and whosoever </a:t>
            </a:r>
            <a:r>
              <a:rPr lang="en-US" sz="2400" b="1" dirty="0">
                <a:latin typeface="Arial Narrow" panose="020B0606020202030204" pitchFamily="34" charset="0"/>
              </a:rPr>
              <a:t>MARRIETH HER </a:t>
            </a:r>
            <a:r>
              <a:rPr lang="en-US" sz="2400" dirty="0">
                <a:latin typeface="Arial Narrow" panose="020B0606020202030204" pitchFamily="34" charset="0"/>
              </a:rPr>
              <a:t>that </a:t>
            </a:r>
            <a:r>
              <a:rPr lang="en-US" sz="2400" b="1" dirty="0">
                <a:latin typeface="Arial Narrow" panose="020B0606020202030204" pitchFamily="34" charset="0"/>
              </a:rPr>
              <a:t>IS PUT AWAY </a:t>
            </a:r>
            <a:r>
              <a:rPr lang="en-US" sz="2400" dirty="0">
                <a:latin typeface="Arial Narrow" panose="020B0606020202030204" pitchFamily="34" charset="0"/>
              </a:rPr>
              <a:t>from </a:t>
            </a:r>
            <a:r>
              <a:rPr lang="en-US" sz="2400" b="1" u="sng" dirty="0">
                <a:latin typeface="Arial Narrow" panose="020B0606020202030204" pitchFamily="34" charset="0"/>
              </a:rPr>
              <a:t>HER</a:t>
            </a:r>
            <a:r>
              <a:rPr lang="en-US" sz="2400" dirty="0">
                <a:latin typeface="Arial Narrow" panose="020B0606020202030204" pitchFamily="34" charset="0"/>
              </a:rPr>
              <a:t> </a:t>
            </a:r>
            <a:r>
              <a:rPr lang="en-US" sz="2400" b="1" dirty="0">
                <a:latin typeface="Arial Narrow" panose="020B0606020202030204" pitchFamily="34" charset="0"/>
              </a:rPr>
              <a:t>HUSBAND</a:t>
            </a:r>
            <a:r>
              <a:rPr lang="en-US" sz="2400" dirty="0">
                <a:latin typeface="Arial Narrow" panose="020B0606020202030204" pitchFamily="34" charset="0"/>
              </a:rPr>
              <a:t> </a:t>
            </a:r>
            <a:r>
              <a:rPr lang="en-US" sz="2400" dirty="0">
                <a:solidFill>
                  <a:srgbClr val="C00000"/>
                </a:solidFill>
                <a:latin typeface="Arial Narrow" panose="020B0606020202030204" pitchFamily="34" charset="0"/>
              </a:rPr>
              <a:t>committeth adultery</a:t>
            </a:r>
            <a:r>
              <a:rPr lang="en-US" sz="2400" dirty="0">
                <a:latin typeface="Arial Narrow" panose="020B0606020202030204" pitchFamily="34" charset="0"/>
              </a:rPr>
              <a:t>.”  </a:t>
            </a:r>
            <a:r>
              <a:rPr lang="en-US" sz="2400" b="1" u="sng" dirty="0">
                <a:latin typeface="Arial Narrow" panose="020B0606020202030204" pitchFamily="34" charset="0"/>
              </a:rPr>
              <a:t>Cf. I Cor. 7:10-11</a:t>
            </a:r>
          </a:p>
        </p:txBody>
      </p:sp>
      <p:sp>
        <p:nvSpPr>
          <p:cNvPr id="25" name="Rectangle 24">
            <a:extLst>
              <a:ext uri="{FF2B5EF4-FFF2-40B4-BE49-F238E27FC236}">
                <a16:creationId xmlns:a16="http://schemas.microsoft.com/office/drawing/2014/main" id="{ACDCB890-3774-38BD-201F-883026371E7E}"/>
              </a:ext>
            </a:extLst>
          </p:cNvPr>
          <p:cNvSpPr/>
          <p:nvPr/>
        </p:nvSpPr>
        <p:spPr>
          <a:xfrm>
            <a:off x="0" y="6022428"/>
            <a:ext cx="9144000" cy="830997"/>
          </a:xfrm>
          <a:prstGeom prst="rect">
            <a:avLst/>
          </a:prstGeom>
          <a:solidFill>
            <a:schemeClr val="bg1">
              <a:lumMod val="85000"/>
            </a:schemeClr>
          </a:solidFill>
          <a:effectLst>
            <a:softEdge rad="6350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4A30FB83-DCBB-8791-6EDF-54FFE45A47DB}"/>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Is “Mental Divorce” Or “The Second Putting Away”</a:t>
            </a:r>
          </a:p>
        </p:txBody>
      </p:sp>
      <p:sp>
        <p:nvSpPr>
          <p:cNvPr id="11" name="Rectangle 10">
            <a:extLst>
              <a:ext uri="{FF2B5EF4-FFF2-40B4-BE49-F238E27FC236}">
                <a16:creationId xmlns:a16="http://schemas.microsoft.com/office/drawing/2014/main" id="{7A1036F1-73D5-783A-C365-44E453C1A40C}"/>
              </a:ext>
            </a:extLst>
          </p:cNvPr>
          <p:cNvSpPr/>
          <p:nvPr/>
        </p:nvSpPr>
        <p:spPr>
          <a:xfrm>
            <a:off x="5297214" y="1569717"/>
            <a:ext cx="3762703" cy="370935"/>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E90DE65-4367-4D2E-1B3B-F793A532DA00}"/>
              </a:ext>
            </a:extLst>
          </p:cNvPr>
          <p:cNvSpPr/>
          <p:nvPr/>
        </p:nvSpPr>
        <p:spPr>
          <a:xfrm>
            <a:off x="88545" y="1932320"/>
            <a:ext cx="1509028" cy="370935"/>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C79000F-145D-2B12-FA1D-F9EF1610BE30}"/>
              </a:ext>
            </a:extLst>
          </p:cNvPr>
          <p:cNvSpPr/>
          <p:nvPr/>
        </p:nvSpPr>
        <p:spPr>
          <a:xfrm>
            <a:off x="3216166" y="3356517"/>
            <a:ext cx="2154620" cy="370935"/>
          </a:xfrm>
          <a:prstGeom prst="rect">
            <a:avLst/>
          </a:prstGeom>
          <a:noFill/>
          <a:ln w="28575">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D1A82FF-BEA8-01E1-C340-84AD52585848}"/>
              </a:ext>
            </a:extLst>
          </p:cNvPr>
          <p:cNvSpPr/>
          <p:nvPr/>
        </p:nvSpPr>
        <p:spPr>
          <a:xfrm>
            <a:off x="7725103" y="3361772"/>
            <a:ext cx="1366325" cy="370935"/>
          </a:xfrm>
          <a:prstGeom prst="rect">
            <a:avLst/>
          </a:prstGeom>
          <a:noFill/>
          <a:ln w="28575">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F868BD4F-DCF6-EDFA-6F9B-35D4B00F0AAC}"/>
              </a:ext>
            </a:extLst>
          </p:cNvPr>
          <p:cNvSpPr/>
          <p:nvPr/>
        </p:nvSpPr>
        <p:spPr>
          <a:xfrm>
            <a:off x="8208578" y="3755902"/>
            <a:ext cx="898620" cy="370935"/>
          </a:xfrm>
          <a:prstGeom prst="rect">
            <a:avLst/>
          </a:prstGeom>
          <a:noFill/>
          <a:ln w="28575">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CBBE5D44-F0C6-FBB5-01DE-4A6F80244ABD}"/>
              </a:ext>
            </a:extLst>
          </p:cNvPr>
          <p:cNvSpPr/>
          <p:nvPr/>
        </p:nvSpPr>
        <p:spPr>
          <a:xfrm>
            <a:off x="5670339" y="3740142"/>
            <a:ext cx="1981191" cy="370935"/>
          </a:xfrm>
          <a:prstGeom prst="rect">
            <a:avLst/>
          </a:prstGeom>
          <a:noFill/>
          <a:ln w="28575">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B947ABE7-A3F4-9939-246F-0B9129CF9878}"/>
              </a:ext>
            </a:extLst>
          </p:cNvPr>
          <p:cNvSpPr/>
          <p:nvPr/>
        </p:nvSpPr>
        <p:spPr>
          <a:xfrm>
            <a:off x="47328" y="4076462"/>
            <a:ext cx="782989" cy="370935"/>
          </a:xfrm>
          <a:prstGeom prst="rect">
            <a:avLst/>
          </a:prstGeom>
          <a:noFill/>
          <a:ln w="28575">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E857D9C7-9AE3-793F-7825-077EE7150473}"/>
              </a:ext>
            </a:extLst>
          </p:cNvPr>
          <p:cNvSpPr/>
          <p:nvPr/>
        </p:nvSpPr>
        <p:spPr>
          <a:xfrm>
            <a:off x="57843" y="3708612"/>
            <a:ext cx="1308502" cy="370935"/>
          </a:xfrm>
          <a:prstGeom prst="rect">
            <a:avLst/>
          </a:prstGeom>
          <a:noFill/>
          <a:ln w="28575">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ABA09C52-EE3F-8927-299F-A57F1B2F54D4}"/>
              </a:ext>
            </a:extLst>
          </p:cNvPr>
          <p:cNvSpPr txBox="1"/>
          <p:nvPr/>
        </p:nvSpPr>
        <p:spPr>
          <a:xfrm>
            <a:off x="-2868" y="6032938"/>
            <a:ext cx="6229434" cy="830997"/>
          </a:xfrm>
          <a:prstGeom prst="rect">
            <a:avLst/>
          </a:prstGeom>
          <a:noFill/>
          <a:effectLst>
            <a:softEdge rad="63500"/>
          </a:effectLst>
        </p:spPr>
        <p:txBody>
          <a:bodyPr wrap="square" rtlCol="0">
            <a:spAutoFit/>
          </a:bodyPr>
          <a:lstStyle/>
          <a:p>
            <a:pPr algn="ctr"/>
            <a:r>
              <a:rPr lang="en-US" sz="2400" dirty="0">
                <a:latin typeface="Arial Narrow" panose="020B0606020202030204" pitchFamily="34" charset="0"/>
              </a:rPr>
              <a:t>Individuals Marry / Put Away (Right Or Wrong)</a:t>
            </a:r>
            <a:br>
              <a:rPr lang="en-US" sz="2400" dirty="0">
                <a:latin typeface="Arial Narrow" panose="020B0606020202030204" pitchFamily="34" charset="0"/>
              </a:rPr>
            </a:br>
            <a:r>
              <a:rPr lang="en-US" sz="2400" dirty="0">
                <a:latin typeface="Arial Narrow" panose="020B0606020202030204" pitchFamily="34" charset="0"/>
              </a:rPr>
              <a:t>Not “Civil Law” (The </a:t>
            </a:r>
            <a:r>
              <a:rPr lang="en-US" sz="2400" i="1" dirty="0">
                <a:latin typeface="Arial Narrow" panose="020B0606020202030204" pitchFamily="34" charset="0"/>
              </a:rPr>
              <a:t>How</a:t>
            </a:r>
            <a:r>
              <a:rPr lang="en-US" sz="2400" dirty="0">
                <a:latin typeface="Arial Narrow" panose="020B0606020202030204" pitchFamily="34" charset="0"/>
              </a:rPr>
              <a:t> Is Different Than The </a:t>
            </a:r>
            <a:r>
              <a:rPr lang="en-US" sz="2400" i="1" dirty="0">
                <a:latin typeface="Arial Narrow" panose="020B0606020202030204" pitchFamily="34" charset="0"/>
              </a:rPr>
              <a:t>Who</a:t>
            </a:r>
            <a:r>
              <a:rPr lang="en-US" sz="2400" dirty="0">
                <a:latin typeface="Arial Narrow" panose="020B0606020202030204" pitchFamily="34" charset="0"/>
              </a:rPr>
              <a:t>).</a:t>
            </a:r>
          </a:p>
        </p:txBody>
      </p:sp>
      <p:sp>
        <p:nvSpPr>
          <p:cNvPr id="23" name="TextBox 22">
            <a:extLst>
              <a:ext uri="{FF2B5EF4-FFF2-40B4-BE49-F238E27FC236}">
                <a16:creationId xmlns:a16="http://schemas.microsoft.com/office/drawing/2014/main" id="{141BBCBC-BC7D-F25D-AE44-E4B4990584AF}"/>
              </a:ext>
            </a:extLst>
          </p:cNvPr>
          <p:cNvSpPr txBox="1"/>
          <p:nvPr/>
        </p:nvSpPr>
        <p:spPr>
          <a:xfrm>
            <a:off x="7642" y="965480"/>
            <a:ext cx="9146868" cy="457241"/>
          </a:xfrm>
          <a:prstGeom prst="rect">
            <a:avLst/>
          </a:prstGeom>
          <a:solidFill>
            <a:schemeClr val="bg1">
              <a:lumMod val="85000"/>
            </a:schemeClr>
          </a:solidFill>
          <a:effectLst>
            <a:softEdge rad="63500"/>
          </a:effectLst>
        </p:spPr>
        <p:txBody>
          <a:bodyPr wrap="square" rtlCol="0">
            <a:spAutoFit/>
          </a:bodyPr>
          <a:lstStyle/>
          <a:p>
            <a:pPr algn="ctr">
              <a:lnSpc>
                <a:spcPct val="107000"/>
              </a:lnSpc>
              <a:spcAft>
                <a:spcPts val="800"/>
              </a:spcAft>
            </a:pPr>
            <a:r>
              <a:rPr lang="en-US" sz="2400" b="1" kern="100" dirty="0">
                <a:latin typeface="Arial Narrow" panose="020B0606020202030204" pitchFamily="34" charset="0"/>
                <a:ea typeface="Calibri" panose="020F0502020204030204" pitchFamily="34" charset="0"/>
                <a:cs typeface="Times New Roman" panose="02020603050405020304" pitchFamily="18" charset="0"/>
              </a:rPr>
              <a:t>“LET NOT” Does Not Mean “CANNOT” (Mt. 19:6</a:t>
            </a:r>
            <a:r>
              <a:rPr lang="en-US" sz="2400" kern="100" dirty="0">
                <a:latin typeface="Arial Narrow" panose="020B0606020202030204" pitchFamily="34" charset="0"/>
                <a:ea typeface="Calibri" panose="020F0502020204030204" pitchFamily="34" charset="0"/>
                <a:cs typeface="Times New Roman" panose="02020603050405020304" pitchFamily="18" charset="0"/>
              </a:rPr>
              <a:t>; </a:t>
            </a:r>
            <a:r>
              <a:rPr lang="en-US" sz="2400" b="1" kern="100" dirty="0">
                <a:latin typeface="Arial Narrow" panose="020B0606020202030204" pitchFamily="34" charset="0"/>
                <a:ea typeface="Calibri" panose="020F0502020204030204" pitchFamily="34" charset="0"/>
                <a:cs typeface="Times New Roman" panose="02020603050405020304" pitchFamily="18" charset="0"/>
              </a:rPr>
              <a:t>Mk. 10:9)</a:t>
            </a:r>
            <a:endParaRPr lang="en-US" sz="2400" kern="100" dirty="0">
              <a:latin typeface="Arial Narrow" panose="020B0606020202030204" pitchFamily="34" charset="0"/>
              <a:ea typeface="Calibri" panose="020F0502020204030204" pitchFamily="34" charset="0"/>
              <a:cs typeface="Times New Roman" panose="02020603050405020304" pitchFamily="18" charset="0"/>
            </a:endParaRPr>
          </a:p>
        </p:txBody>
      </p:sp>
      <p:sp>
        <p:nvSpPr>
          <p:cNvPr id="24" name="TextBox 23">
            <a:extLst>
              <a:ext uri="{FF2B5EF4-FFF2-40B4-BE49-F238E27FC236}">
                <a16:creationId xmlns:a16="http://schemas.microsoft.com/office/drawing/2014/main" id="{A36E2C0D-F9EE-BFCB-AC3F-6A07B970FD2C}"/>
              </a:ext>
            </a:extLst>
          </p:cNvPr>
          <p:cNvSpPr txBox="1"/>
          <p:nvPr/>
        </p:nvSpPr>
        <p:spPr>
          <a:xfrm>
            <a:off x="-2868" y="422806"/>
            <a:ext cx="9144000" cy="456920"/>
          </a:xfrm>
          <a:prstGeom prst="rect">
            <a:avLst/>
          </a:prstGeom>
          <a:solidFill>
            <a:schemeClr val="tx1"/>
          </a:solidFill>
          <a:effectLst>
            <a:softEdge rad="63500"/>
          </a:effectLst>
        </p:spPr>
        <p:txBody>
          <a:bodyPr wrap="square" rtlCol="0">
            <a:spAutoFit/>
          </a:bodyPr>
          <a:lstStyle/>
          <a:p>
            <a:pPr algn="ctr">
              <a:lnSpc>
                <a:spcPct val="107000"/>
              </a:lnSpc>
              <a:spcAft>
                <a:spcPts val="800"/>
              </a:spcAft>
            </a:pPr>
            <a:r>
              <a:rPr lang="en-US" sz="2400" b="1" kern="100" dirty="0">
                <a:solidFill>
                  <a:schemeClr val="bg1"/>
                </a:solidFill>
                <a:latin typeface="Arial Narrow" panose="020B0606020202030204" pitchFamily="34" charset="0"/>
                <a:ea typeface="Calibri" panose="020F0502020204030204" pitchFamily="34" charset="0"/>
                <a:cs typeface="Times New Roman" panose="02020603050405020304" pitchFamily="18" charset="0"/>
              </a:rPr>
              <a:t>This Teaching Does Not </a:t>
            </a:r>
            <a:r>
              <a:rPr lang="en-US" sz="2400" b="1" i="1" kern="100" dirty="0">
                <a:solidFill>
                  <a:schemeClr val="bg1"/>
                </a:solidFill>
                <a:latin typeface="Arial Narrow" panose="020B0606020202030204" pitchFamily="34" charset="0"/>
                <a:ea typeface="Calibri" panose="020F0502020204030204" pitchFamily="34" charset="0"/>
                <a:cs typeface="Times New Roman" panose="02020603050405020304" pitchFamily="18" charset="0"/>
              </a:rPr>
              <a:t>“Speak As The Oracles Of God” </a:t>
            </a:r>
            <a:r>
              <a:rPr lang="en-US" sz="2400" b="1" kern="100" dirty="0">
                <a:solidFill>
                  <a:schemeClr val="bg1"/>
                </a:solidFill>
                <a:latin typeface="Arial Narrow" panose="020B0606020202030204" pitchFamily="34" charset="0"/>
                <a:ea typeface="Calibri" panose="020F0502020204030204" pitchFamily="34" charset="0"/>
                <a:cs typeface="Times New Roman" panose="02020603050405020304" pitchFamily="18" charset="0"/>
              </a:rPr>
              <a:t>(I Pet. 4:11)</a:t>
            </a:r>
            <a:endParaRPr lang="en-US" sz="2400" b="1" i="1" kern="100" dirty="0">
              <a:solidFill>
                <a:schemeClr val="bg1"/>
              </a:solidFill>
              <a:latin typeface="Arial Narrow" panose="020B0606020202030204" pitchFamily="34" charset="0"/>
              <a:ea typeface="Calibri" panose="020F0502020204030204" pitchFamily="34" charset="0"/>
              <a:cs typeface="Times New Roman" panose="02020603050405020304" pitchFamily="18" charset="0"/>
            </a:endParaRPr>
          </a:p>
        </p:txBody>
      </p:sp>
      <p:sp>
        <p:nvSpPr>
          <p:cNvPr id="26" name="TextBox 25">
            <a:extLst>
              <a:ext uri="{FF2B5EF4-FFF2-40B4-BE49-F238E27FC236}">
                <a16:creationId xmlns:a16="http://schemas.microsoft.com/office/drawing/2014/main" id="{E4E3B7CB-A7F4-B1FD-08AC-6FA4D2F491D9}"/>
              </a:ext>
            </a:extLst>
          </p:cNvPr>
          <p:cNvSpPr txBox="1"/>
          <p:nvPr/>
        </p:nvSpPr>
        <p:spPr>
          <a:xfrm>
            <a:off x="6242332" y="6127533"/>
            <a:ext cx="2738762" cy="707886"/>
          </a:xfrm>
          <a:prstGeom prst="rect">
            <a:avLst/>
          </a:prstGeom>
          <a:noFill/>
        </p:spPr>
        <p:txBody>
          <a:bodyPr wrap="square" rtlCol="0">
            <a:spAutoFit/>
          </a:bodyPr>
          <a:lstStyle/>
          <a:p>
            <a:pPr algn="ctr"/>
            <a:r>
              <a:rPr lang="en-US" sz="2000" b="1" dirty="0"/>
              <a:t>A REALITY IN BOTH</a:t>
            </a:r>
            <a:br>
              <a:rPr lang="en-US" sz="2000" b="1" dirty="0"/>
            </a:br>
            <a:r>
              <a:rPr lang="en-US" sz="2000" b="1" dirty="0"/>
              <a:t>THE O.T. And THE N.T.</a:t>
            </a:r>
          </a:p>
        </p:txBody>
      </p:sp>
      <p:sp>
        <p:nvSpPr>
          <p:cNvPr id="2" name="TextBox 1">
            <a:extLst>
              <a:ext uri="{FF2B5EF4-FFF2-40B4-BE49-F238E27FC236}">
                <a16:creationId xmlns:a16="http://schemas.microsoft.com/office/drawing/2014/main" id="{2DE2EEA6-C75E-589B-A472-FFDA6E461E55}"/>
              </a:ext>
            </a:extLst>
          </p:cNvPr>
          <p:cNvSpPr txBox="1"/>
          <p:nvPr/>
        </p:nvSpPr>
        <p:spPr>
          <a:xfrm>
            <a:off x="73583" y="2732684"/>
            <a:ext cx="3153096" cy="461665"/>
          </a:xfrm>
          <a:prstGeom prst="rect">
            <a:avLst/>
          </a:prstGeom>
          <a:solidFill>
            <a:schemeClr val="bg1">
              <a:lumMod val="85000"/>
            </a:schemeClr>
          </a:solidFill>
          <a:effectLst>
            <a:softEdge rad="63500"/>
          </a:effectLst>
        </p:spPr>
        <p:txBody>
          <a:bodyPr wrap="square" rtlCol="0">
            <a:spAutoFit/>
          </a:bodyPr>
          <a:lstStyle/>
          <a:p>
            <a:r>
              <a:rPr lang="en-US" sz="2400" b="1" u="sng" dirty="0">
                <a:latin typeface="Arial Narrow" panose="020B0606020202030204" pitchFamily="34" charset="0"/>
              </a:rPr>
              <a:t>Cp. W. What Jesus Said:</a:t>
            </a:r>
          </a:p>
        </p:txBody>
      </p:sp>
      <p:sp>
        <p:nvSpPr>
          <p:cNvPr id="7" name="TextBox 6">
            <a:extLst>
              <a:ext uri="{FF2B5EF4-FFF2-40B4-BE49-F238E27FC236}">
                <a16:creationId xmlns:a16="http://schemas.microsoft.com/office/drawing/2014/main" id="{8ACB3EAA-C839-2ECD-C703-6DDF8B090CA4}"/>
              </a:ext>
            </a:extLst>
          </p:cNvPr>
          <p:cNvSpPr txBox="1">
            <a:spLocks noChangeArrowheads="1"/>
          </p:cNvSpPr>
          <p:nvPr/>
        </p:nvSpPr>
        <p:spPr bwMode="auto">
          <a:xfrm>
            <a:off x="0" y="5465309"/>
            <a:ext cx="9144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2"/>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algn="r">
              <a:spcBef>
                <a:spcPct val="0"/>
              </a:spcBef>
              <a:buClrTx/>
              <a:buSzTx/>
              <a:buFontTx/>
              <a:buNone/>
            </a:pPr>
            <a:r>
              <a:rPr lang="en-US" altLang="en-US" sz="2000" i="1" dirty="0">
                <a:latin typeface="Arial Narrow" panose="020B0606020202030204" pitchFamily="34" charset="0"/>
              </a:rPr>
              <a:t>Study Workbook–Building Strong Homes </a:t>
            </a:r>
            <a:r>
              <a:rPr lang="en-US" altLang="en-US" sz="2000" dirty="0">
                <a:latin typeface="Arial Narrow" panose="020B0606020202030204" pitchFamily="34" charset="0"/>
              </a:rPr>
              <a:t>(p.</a:t>
            </a:r>
            <a:r>
              <a:rPr lang="en-US" altLang="en-US" sz="1050" dirty="0">
                <a:latin typeface="Arial Narrow" panose="020B0606020202030204" pitchFamily="34" charset="0"/>
              </a:rPr>
              <a:t> </a:t>
            </a:r>
            <a:r>
              <a:rPr lang="en-US" altLang="en-US" sz="2000" dirty="0">
                <a:latin typeface="Arial Narrow" panose="020B0606020202030204" pitchFamily="34" charset="0"/>
              </a:rPr>
              <a:t>41, cf. p.</a:t>
            </a:r>
            <a:r>
              <a:rPr lang="en-US" altLang="en-US" sz="1100" dirty="0">
                <a:latin typeface="Arial Narrow" panose="020B0606020202030204" pitchFamily="34" charset="0"/>
              </a:rPr>
              <a:t> </a:t>
            </a:r>
            <a:r>
              <a:rPr lang="en-US" altLang="en-US" sz="2000" dirty="0">
                <a:latin typeface="Arial Narrow" panose="020B0606020202030204" pitchFamily="34" charset="0"/>
              </a:rPr>
              <a:t>86) </a:t>
            </a:r>
            <a:endParaRPr lang="en-US" altLang="en-US" sz="2000" i="1" dirty="0">
              <a:latin typeface="Arial Narrow" panose="020B0606020202030204" pitchFamily="34" charset="0"/>
            </a:endParaRPr>
          </a:p>
        </p:txBody>
      </p:sp>
      <p:sp>
        <p:nvSpPr>
          <p:cNvPr id="9" name="TextBox 8">
            <a:extLst>
              <a:ext uri="{FF2B5EF4-FFF2-40B4-BE49-F238E27FC236}">
                <a16:creationId xmlns:a16="http://schemas.microsoft.com/office/drawing/2014/main" id="{3091CA63-6047-50C2-1C39-1FC02B348D24}"/>
              </a:ext>
            </a:extLst>
          </p:cNvPr>
          <p:cNvSpPr txBox="1"/>
          <p:nvPr/>
        </p:nvSpPr>
        <p:spPr>
          <a:xfrm>
            <a:off x="0" y="1492475"/>
            <a:ext cx="9144000" cy="862480"/>
          </a:xfrm>
          <a:prstGeom prst="rect">
            <a:avLst/>
          </a:prstGeom>
          <a:noFill/>
          <a:effectLst>
            <a:softEdge rad="63500"/>
          </a:effectLst>
        </p:spPr>
        <p:txBody>
          <a:bodyPr wrap="square" rtlCol="0">
            <a:spAutoFit/>
          </a:bodyPr>
          <a:lstStyle/>
          <a:p>
            <a:pPr marL="0" marR="0" algn="just">
              <a:lnSpc>
                <a:spcPct val="107000"/>
              </a:lnSpc>
              <a:spcBef>
                <a:spcPts val="0"/>
              </a:spcBef>
              <a:spcAft>
                <a:spcPts val="800"/>
              </a:spcAft>
            </a:pPr>
            <a:r>
              <a:rPr lang="en-US" sz="2400" b="1" u="sng" kern="100" dirty="0">
                <a:effectLst/>
                <a:latin typeface="Arial Narrow" panose="020B0606020202030204" pitchFamily="34" charset="0"/>
                <a:ea typeface="Calibri" panose="020F0502020204030204" pitchFamily="34" charset="0"/>
                <a:cs typeface="Times New Roman" panose="02020603050405020304" pitchFamily="18" charset="0"/>
              </a:rPr>
              <a:t>Ken Cheatham</a:t>
            </a:r>
            <a:r>
              <a:rPr lang="en-US" sz="2400" kern="100" dirty="0">
                <a:effectLst/>
                <a:latin typeface="Arial Narrow" panose="020B0606020202030204" pitchFamily="34" charset="0"/>
                <a:ea typeface="Calibri" panose="020F0502020204030204" pitchFamily="34" charset="0"/>
                <a:cs typeface="Times New Roman" panose="02020603050405020304" pitchFamily="18" charset="0"/>
              </a:rPr>
              <a:t>: “As far as God is concerned one is ‘not divorced’ except it be for fornication.”</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7" name="Rectangle 26">
            <a:extLst>
              <a:ext uri="{FF2B5EF4-FFF2-40B4-BE49-F238E27FC236}">
                <a16:creationId xmlns:a16="http://schemas.microsoft.com/office/drawing/2014/main" id="{64F4227D-C9FB-A1F6-6FA0-0B85D36E2977}"/>
              </a:ext>
            </a:extLst>
          </p:cNvPr>
          <p:cNvSpPr/>
          <p:nvPr/>
        </p:nvSpPr>
        <p:spPr>
          <a:xfrm>
            <a:off x="6138052" y="4772881"/>
            <a:ext cx="2953375" cy="413312"/>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8" name="Rectangle 27">
            <a:extLst>
              <a:ext uri="{FF2B5EF4-FFF2-40B4-BE49-F238E27FC236}">
                <a16:creationId xmlns:a16="http://schemas.microsoft.com/office/drawing/2014/main" id="{10F2C5F3-44AA-4D9C-03E9-E7B97710E7D3}"/>
              </a:ext>
            </a:extLst>
          </p:cNvPr>
          <p:cNvSpPr/>
          <p:nvPr/>
        </p:nvSpPr>
        <p:spPr>
          <a:xfrm>
            <a:off x="47329" y="5145333"/>
            <a:ext cx="1003706" cy="413312"/>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TextBox 7">
            <a:extLst>
              <a:ext uri="{FF2B5EF4-FFF2-40B4-BE49-F238E27FC236}">
                <a16:creationId xmlns:a16="http://schemas.microsoft.com/office/drawing/2014/main" id="{7391A662-AF41-ECF5-76C8-E316FC1C1D1E}"/>
              </a:ext>
            </a:extLst>
          </p:cNvPr>
          <p:cNvSpPr txBox="1">
            <a:spLocks noChangeArrowheads="1"/>
          </p:cNvSpPr>
          <p:nvPr/>
        </p:nvSpPr>
        <p:spPr bwMode="auto">
          <a:xfrm>
            <a:off x="-2" y="4732229"/>
            <a:ext cx="9144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2"/>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algn="just">
              <a:spcBef>
                <a:spcPct val="0"/>
              </a:spcBef>
              <a:buClrTx/>
              <a:buSzTx/>
              <a:buFontTx/>
              <a:buNone/>
            </a:pPr>
            <a:r>
              <a:rPr lang="en-US" altLang="en-US" sz="2400" b="1" u="sng" dirty="0">
                <a:latin typeface="Arial Narrow" panose="020B0606020202030204" pitchFamily="34" charset="0"/>
              </a:rPr>
              <a:t>Robert </a:t>
            </a:r>
            <a:r>
              <a:rPr lang="en-US" altLang="en-US" sz="2400" b="1" u="sng" dirty="0" err="1">
                <a:latin typeface="Arial Narrow" panose="020B0606020202030204" pitchFamily="34" charset="0"/>
              </a:rPr>
              <a:t>Harkrider</a:t>
            </a:r>
            <a:r>
              <a:rPr lang="en-US" altLang="en-US" sz="2400" dirty="0">
                <a:latin typeface="Arial Narrow" panose="020B0606020202030204" pitchFamily="34" charset="0"/>
              </a:rPr>
              <a:t>: “The essential point in all this is: even civil law cannot put asunder what God has joined together…”</a:t>
            </a:r>
          </a:p>
        </p:txBody>
      </p:sp>
    </p:spTree>
    <p:extLst>
      <p:ext uri="{BB962C8B-B14F-4D97-AF65-F5344CB8AC3E}">
        <p14:creationId xmlns:p14="http://schemas.microsoft.com/office/powerpoint/2010/main" val="567496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500" fill="hold"/>
                                        <p:tgtEl>
                                          <p:spTgt spid="10"/>
                                        </p:tgtEl>
                                        <p:attrNameLst>
                                          <p:attrName>ppt_w</p:attrName>
                                        </p:attrNameLst>
                                      </p:cBhvr>
                                      <p:tavLst>
                                        <p:tav tm="0">
                                          <p:val>
                                            <p:fltVal val="0"/>
                                          </p:val>
                                        </p:tav>
                                        <p:tav tm="100000">
                                          <p:val>
                                            <p:strVal val="#ppt_w"/>
                                          </p:val>
                                        </p:tav>
                                      </p:tavLst>
                                    </p:anim>
                                    <p:anim calcmode="lin" valueType="num">
                                      <p:cBhvr>
                                        <p:cTn id="13" dur="500" fill="hold"/>
                                        <p:tgtEl>
                                          <p:spTgt spid="10"/>
                                        </p:tgtEl>
                                        <p:attrNameLst>
                                          <p:attrName>ppt_h</p:attrName>
                                        </p:attrNameLst>
                                      </p:cBhvr>
                                      <p:tavLst>
                                        <p:tav tm="0">
                                          <p:val>
                                            <p:fltVal val="0"/>
                                          </p:val>
                                        </p:tav>
                                        <p:tav tm="100000">
                                          <p:val>
                                            <p:strVal val="#ppt_h"/>
                                          </p:val>
                                        </p:tav>
                                      </p:tavLst>
                                    </p:anim>
                                    <p:animEffect transition="in" filter="fade">
                                      <p:cBhvr>
                                        <p:cTn id="14" dur="500"/>
                                        <p:tgtEl>
                                          <p:spTgt spid="10"/>
                                        </p:tgtEl>
                                      </p:cBhvr>
                                    </p:animEffect>
                                  </p:childTnLst>
                                </p:cTn>
                              </p:par>
                            </p:childTnLst>
                          </p:cTn>
                        </p:par>
                        <p:par>
                          <p:cTn id="15" fill="hold">
                            <p:stCondLst>
                              <p:cond delay="500"/>
                            </p:stCondLst>
                            <p:childTnLst>
                              <p:par>
                                <p:cTn id="16" presetID="53" presetClass="entr" presetSubtype="16" fill="hold" grpId="0" nodeType="after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p:cTn id="18" dur="500" fill="hold"/>
                                        <p:tgtEl>
                                          <p:spTgt spid="2"/>
                                        </p:tgtEl>
                                        <p:attrNameLst>
                                          <p:attrName>ppt_w</p:attrName>
                                        </p:attrNameLst>
                                      </p:cBhvr>
                                      <p:tavLst>
                                        <p:tav tm="0">
                                          <p:val>
                                            <p:fltVal val="0"/>
                                          </p:val>
                                        </p:tav>
                                        <p:tav tm="100000">
                                          <p:val>
                                            <p:strVal val="#ppt_w"/>
                                          </p:val>
                                        </p:tav>
                                      </p:tavLst>
                                    </p:anim>
                                    <p:anim calcmode="lin" valueType="num">
                                      <p:cBhvr>
                                        <p:cTn id="19" dur="500" fill="hold"/>
                                        <p:tgtEl>
                                          <p:spTgt spid="2"/>
                                        </p:tgtEl>
                                        <p:attrNameLst>
                                          <p:attrName>ppt_h</p:attrName>
                                        </p:attrNameLst>
                                      </p:cBhvr>
                                      <p:tavLst>
                                        <p:tav tm="0">
                                          <p:val>
                                            <p:fltVal val="0"/>
                                          </p:val>
                                        </p:tav>
                                        <p:tav tm="100000">
                                          <p:val>
                                            <p:strVal val="#ppt_h"/>
                                          </p:val>
                                        </p:tav>
                                      </p:tavLst>
                                    </p:anim>
                                    <p:animEffect transition="in" filter="fade">
                                      <p:cBhvr>
                                        <p:cTn id="20" dur="500"/>
                                        <p:tgtEl>
                                          <p:spTgt spid="2"/>
                                        </p:tgtEl>
                                      </p:cBhvr>
                                    </p:animEffect>
                                  </p:childTnLst>
                                </p:cTn>
                              </p:par>
                              <p:par>
                                <p:cTn id="21" presetID="53" presetClass="entr" presetSubtype="16"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500" fill="hold"/>
                                        <p:tgtEl>
                                          <p:spTgt spid="6"/>
                                        </p:tgtEl>
                                        <p:attrNameLst>
                                          <p:attrName>ppt_w</p:attrName>
                                        </p:attrNameLst>
                                      </p:cBhvr>
                                      <p:tavLst>
                                        <p:tav tm="0">
                                          <p:val>
                                            <p:fltVal val="0"/>
                                          </p:val>
                                        </p:tav>
                                        <p:tav tm="100000">
                                          <p:val>
                                            <p:strVal val="#ppt_w"/>
                                          </p:val>
                                        </p:tav>
                                      </p:tavLst>
                                    </p:anim>
                                    <p:anim calcmode="lin" valueType="num">
                                      <p:cBhvr>
                                        <p:cTn id="24" dur="500" fill="hold"/>
                                        <p:tgtEl>
                                          <p:spTgt spid="6"/>
                                        </p:tgtEl>
                                        <p:attrNameLst>
                                          <p:attrName>ppt_h</p:attrName>
                                        </p:attrNameLst>
                                      </p:cBhvr>
                                      <p:tavLst>
                                        <p:tav tm="0">
                                          <p:val>
                                            <p:fltVal val="0"/>
                                          </p:val>
                                        </p:tav>
                                        <p:tav tm="100000">
                                          <p:val>
                                            <p:strVal val="#ppt_h"/>
                                          </p:val>
                                        </p:tav>
                                      </p:tavLst>
                                    </p:anim>
                                    <p:animEffect transition="in" filter="fade">
                                      <p:cBhvr>
                                        <p:cTn id="25" dur="500"/>
                                        <p:tgtEl>
                                          <p:spTgt spid="6"/>
                                        </p:tgtEl>
                                      </p:cBhvr>
                                    </p:animEffect>
                                  </p:childTnLst>
                                </p:cTn>
                              </p:par>
                            </p:childTnLst>
                          </p:cTn>
                        </p:par>
                        <p:par>
                          <p:cTn id="26" fill="hold">
                            <p:stCondLst>
                              <p:cond delay="1000"/>
                            </p:stCondLst>
                            <p:childTnLst>
                              <p:par>
                                <p:cTn id="27" presetID="53" presetClass="entr" presetSubtype="16" fill="hold" nodeType="after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p:cTn id="29" dur="500" fill="hold"/>
                                        <p:tgtEl>
                                          <p:spTgt spid="8"/>
                                        </p:tgtEl>
                                        <p:attrNameLst>
                                          <p:attrName>ppt_w</p:attrName>
                                        </p:attrNameLst>
                                      </p:cBhvr>
                                      <p:tavLst>
                                        <p:tav tm="0">
                                          <p:val>
                                            <p:fltVal val="0"/>
                                          </p:val>
                                        </p:tav>
                                        <p:tav tm="100000">
                                          <p:val>
                                            <p:strVal val="#ppt_w"/>
                                          </p:val>
                                        </p:tav>
                                      </p:tavLst>
                                    </p:anim>
                                    <p:anim calcmode="lin" valueType="num">
                                      <p:cBhvr>
                                        <p:cTn id="30" dur="500" fill="hold"/>
                                        <p:tgtEl>
                                          <p:spTgt spid="8"/>
                                        </p:tgtEl>
                                        <p:attrNameLst>
                                          <p:attrName>ppt_h</p:attrName>
                                        </p:attrNameLst>
                                      </p:cBhvr>
                                      <p:tavLst>
                                        <p:tav tm="0">
                                          <p:val>
                                            <p:fltVal val="0"/>
                                          </p:val>
                                        </p:tav>
                                        <p:tav tm="100000">
                                          <p:val>
                                            <p:strVal val="#ppt_h"/>
                                          </p:val>
                                        </p:tav>
                                      </p:tavLst>
                                    </p:anim>
                                    <p:animEffect transition="in" filter="fade">
                                      <p:cBhvr>
                                        <p:cTn id="31" dur="500"/>
                                        <p:tgtEl>
                                          <p:spTgt spid="8"/>
                                        </p:tgtEl>
                                      </p:cBhvr>
                                    </p:animEffect>
                                  </p:childTnLst>
                                </p:cTn>
                              </p:par>
                              <p:par>
                                <p:cTn id="32" presetID="53" presetClass="entr" presetSubtype="16" fill="hold" nodeType="withEffect">
                                  <p:stCondLst>
                                    <p:cond delay="0"/>
                                  </p:stCondLst>
                                  <p:childTnLst>
                                    <p:set>
                                      <p:cBhvr>
                                        <p:cTn id="33" dur="1" fill="hold">
                                          <p:stCondLst>
                                            <p:cond delay="0"/>
                                          </p:stCondLst>
                                        </p:cTn>
                                        <p:tgtEl>
                                          <p:spTgt spid="7"/>
                                        </p:tgtEl>
                                        <p:attrNameLst>
                                          <p:attrName>style.visibility</p:attrName>
                                        </p:attrNameLst>
                                      </p:cBhvr>
                                      <p:to>
                                        <p:strVal val="visible"/>
                                      </p:to>
                                    </p:set>
                                    <p:anim calcmode="lin" valueType="num">
                                      <p:cBhvr>
                                        <p:cTn id="34" dur="500" fill="hold"/>
                                        <p:tgtEl>
                                          <p:spTgt spid="7"/>
                                        </p:tgtEl>
                                        <p:attrNameLst>
                                          <p:attrName>ppt_w</p:attrName>
                                        </p:attrNameLst>
                                      </p:cBhvr>
                                      <p:tavLst>
                                        <p:tav tm="0">
                                          <p:val>
                                            <p:fltVal val="0"/>
                                          </p:val>
                                        </p:tav>
                                        <p:tav tm="100000">
                                          <p:val>
                                            <p:strVal val="#ppt_w"/>
                                          </p:val>
                                        </p:tav>
                                      </p:tavLst>
                                    </p:anim>
                                    <p:anim calcmode="lin" valueType="num">
                                      <p:cBhvr>
                                        <p:cTn id="35" dur="500" fill="hold"/>
                                        <p:tgtEl>
                                          <p:spTgt spid="7"/>
                                        </p:tgtEl>
                                        <p:attrNameLst>
                                          <p:attrName>ppt_h</p:attrName>
                                        </p:attrNameLst>
                                      </p:cBhvr>
                                      <p:tavLst>
                                        <p:tav tm="0">
                                          <p:val>
                                            <p:fltVal val="0"/>
                                          </p:val>
                                        </p:tav>
                                        <p:tav tm="100000">
                                          <p:val>
                                            <p:strVal val="#ppt_h"/>
                                          </p:val>
                                        </p:tav>
                                      </p:tavLst>
                                    </p:anim>
                                    <p:animEffect transition="in" filter="fade">
                                      <p:cBhvr>
                                        <p:cTn id="36" dur="500"/>
                                        <p:tgtEl>
                                          <p:spTgt spid="7"/>
                                        </p:tgtEl>
                                      </p:cBhvr>
                                    </p:animEffect>
                                  </p:childTnLst>
                                </p:cTn>
                              </p:par>
                              <p:par>
                                <p:cTn id="37" presetID="53" presetClass="entr" presetSubtype="16" fill="hold" grpId="0" nodeType="withEffect">
                                  <p:stCondLst>
                                    <p:cond delay="0"/>
                                  </p:stCondLst>
                                  <p:childTnLst>
                                    <p:set>
                                      <p:cBhvr>
                                        <p:cTn id="38" dur="1" fill="hold">
                                          <p:stCondLst>
                                            <p:cond delay="0"/>
                                          </p:stCondLst>
                                        </p:cTn>
                                        <p:tgtEl>
                                          <p:spTgt spid="25"/>
                                        </p:tgtEl>
                                        <p:attrNameLst>
                                          <p:attrName>style.visibility</p:attrName>
                                        </p:attrNameLst>
                                      </p:cBhvr>
                                      <p:to>
                                        <p:strVal val="visible"/>
                                      </p:to>
                                    </p:set>
                                    <p:anim calcmode="lin" valueType="num">
                                      <p:cBhvr>
                                        <p:cTn id="39" dur="500" fill="hold"/>
                                        <p:tgtEl>
                                          <p:spTgt spid="25"/>
                                        </p:tgtEl>
                                        <p:attrNameLst>
                                          <p:attrName>ppt_w</p:attrName>
                                        </p:attrNameLst>
                                      </p:cBhvr>
                                      <p:tavLst>
                                        <p:tav tm="0">
                                          <p:val>
                                            <p:fltVal val="0"/>
                                          </p:val>
                                        </p:tav>
                                        <p:tav tm="100000">
                                          <p:val>
                                            <p:strVal val="#ppt_w"/>
                                          </p:val>
                                        </p:tav>
                                      </p:tavLst>
                                    </p:anim>
                                    <p:anim calcmode="lin" valueType="num">
                                      <p:cBhvr>
                                        <p:cTn id="40" dur="500" fill="hold"/>
                                        <p:tgtEl>
                                          <p:spTgt spid="25"/>
                                        </p:tgtEl>
                                        <p:attrNameLst>
                                          <p:attrName>ppt_h</p:attrName>
                                        </p:attrNameLst>
                                      </p:cBhvr>
                                      <p:tavLst>
                                        <p:tav tm="0">
                                          <p:val>
                                            <p:fltVal val="0"/>
                                          </p:val>
                                        </p:tav>
                                        <p:tav tm="100000">
                                          <p:val>
                                            <p:strVal val="#ppt_h"/>
                                          </p:val>
                                        </p:tav>
                                      </p:tavLst>
                                    </p:anim>
                                    <p:animEffect transition="in" filter="fade">
                                      <p:cBhvr>
                                        <p:cTn id="41" dur="500"/>
                                        <p:tgtEl>
                                          <p:spTgt spid="25"/>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22"/>
                                        </p:tgtEl>
                                        <p:attrNameLst>
                                          <p:attrName>style.visibility</p:attrName>
                                        </p:attrNameLst>
                                      </p:cBhvr>
                                      <p:to>
                                        <p:strVal val="visible"/>
                                      </p:to>
                                    </p:set>
                                    <p:anim calcmode="lin" valueType="num">
                                      <p:cBhvr>
                                        <p:cTn id="44" dur="500" fill="hold"/>
                                        <p:tgtEl>
                                          <p:spTgt spid="22"/>
                                        </p:tgtEl>
                                        <p:attrNameLst>
                                          <p:attrName>ppt_w</p:attrName>
                                        </p:attrNameLst>
                                      </p:cBhvr>
                                      <p:tavLst>
                                        <p:tav tm="0">
                                          <p:val>
                                            <p:fltVal val="0"/>
                                          </p:val>
                                        </p:tav>
                                        <p:tav tm="100000">
                                          <p:val>
                                            <p:strVal val="#ppt_w"/>
                                          </p:val>
                                        </p:tav>
                                      </p:tavLst>
                                    </p:anim>
                                    <p:anim calcmode="lin" valueType="num">
                                      <p:cBhvr>
                                        <p:cTn id="45" dur="500" fill="hold"/>
                                        <p:tgtEl>
                                          <p:spTgt spid="22"/>
                                        </p:tgtEl>
                                        <p:attrNameLst>
                                          <p:attrName>ppt_h</p:attrName>
                                        </p:attrNameLst>
                                      </p:cBhvr>
                                      <p:tavLst>
                                        <p:tav tm="0">
                                          <p:val>
                                            <p:fltVal val="0"/>
                                          </p:val>
                                        </p:tav>
                                        <p:tav tm="100000">
                                          <p:val>
                                            <p:strVal val="#ppt_h"/>
                                          </p:val>
                                        </p:tav>
                                      </p:tavLst>
                                    </p:anim>
                                    <p:animEffect transition="in" filter="fade">
                                      <p:cBhvr>
                                        <p:cTn id="46" dur="500"/>
                                        <p:tgtEl>
                                          <p:spTgt spid="22"/>
                                        </p:tgtEl>
                                      </p:cBhvr>
                                    </p:animEffect>
                                  </p:childTnLst>
                                </p:cTn>
                              </p:par>
                              <p:par>
                                <p:cTn id="47" presetID="53" presetClass="entr" presetSubtype="16" fill="hold" grpId="0" nodeType="with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p:cTn id="49" dur="500" fill="hold"/>
                                        <p:tgtEl>
                                          <p:spTgt spid="26"/>
                                        </p:tgtEl>
                                        <p:attrNameLst>
                                          <p:attrName>ppt_w</p:attrName>
                                        </p:attrNameLst>
                                      </p:cBhvr>
                                      <p:tavLst>
                                        <p:tav tm="0">
                                          <p:val>
                                            <p:fltVal val="0"/>
                                          </p:val>
                                        </p:tav>
                                        <p:tav tm="100000">
                                          <p:val>
                                            <p:strVal val="#ppt_w"/>
                                          </p:val>
                                        </p:tav>
                                      </p:tavLst>
                                    </p:anim>
                                    <p:anim calcmode="lin" valueType="num">
                                      <p:cBhvr>
                                        <p:cTn id="50" dur="500" fill="hold"/>
                                        <p:tgtEl>
                                          <p:spTgt spid="26"/>
                                        </p:tgtEl>
                                        <p:attrNameLst>
                                          <p:attrName>ppt_h</p:attrName>
                                        </p:attrNameLst>
                                      </p:cBhvr>
                                      <p:tavLst>
                                        <p:tav tm="0">
                                          <p:val>
                                            <p:fltVal val="0"/>
                                          </p:val>
                                        </p:tav>
                                        <p:tav tm="100000">
                                          <p:val>
                                            <p:strVal val="#ppt_h"/>
                                          </p:val>
                                        </p:tav>
                                      </p:tavLst>
                                    </p:anim>
                                    <p:animEffect transition="in" filter="fade">
                                      <p:cBhvr>
                                        <p:cTn id="51" dur="500"/>
                                        <p:tgtEl>
                                          <p:spTgt spid="26"/>
                                        </p:tgtEl>
                                      </p:cBhvr>
                                    </p:animEffect>
                                  </p:childTnLst>
                                </p:cTn>
                              </p:par>
                            </p:childTnLst>
                          </p:cTn>
                        </p:par>
                        <p:par>
                          <p:cTn id="52" fill="hold">
                            <p:stCondLst>
                              <p:cond delay="1500"/>
                            </p:stCondLst>
                            <p:childTnLst>
                              <p:par>
                                <p:cTn id="53" presetID="53" presetClass="entr" presetSubtype="16" fill="hold" grpId="0" nodeType="after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p:cTn id="55" dur="500" fill="hold"/>
                                        <p:tgtEl>
                                          <p:spTgt spid="11"/>
                                        </p:tgtEl>
                                        <p:attrNameLst>
                                          <p:attrName>ppt_w</p:attrName>
                                        </p:attrNameLst>
                                      </p:cBhvr>
                                      <p:tavLst>
                                        <p:tav tm="0">
                                          <p:val>
                                            <p:fltVal val="0"/>
                                          </p:val>
                                        </p:tav>
                                        <p:tav tm="100000">
                                          <p:val>
                                            <p:strVal val="#ppt_w"/>
                                          </p:val>
                                        </p:tav>
                                      </p:tavLst>
                                    </p:anim>
                                    <p:anim calcmode="lin" valueType="num">
                                      <p:cBhvr>
                                        <p:cTn id="56" dur="500" fill="hold"/>
                                        <p:tgtEl>
                                          <p:spTgt spid="11"/>
                                        </p:tgtEl>
                                        <p:attrNameLst>
                                          <p:attrName>ppt_h</p:attrName>
                                        </p:attrNameLst>
                                      </p:cBhvr>
                                      <p:tavLst>
                                        <p:tav tm="0">
                                          <p:val>
                                            <p:fltVal val="0"/>
                                          </p:val>
                                        </p:tav>
                                        <p:tav tm="100000">
                                          <p:val>
                                            <p:strVal val="#ppt_h"/>
                                          </p:val>
                                        </p:tav>
                                      </p:tavLst>
                                    </p:anim>
                                    <p:animEffect transition="in" filter="fade">
                                      <p:cBhvr>
                                        <p:cTn id="57" dur="500"/>
                                        <p:tgtEl>
                                          <p:spTgt spid="11"/>
                                        </p:tgtEl>
                                      </p:cBhvr>
                                    </p:animEffect>
                                  </p:childTnLst>
                                </p:cTn>
                              </p:par>
                              <p:par>
                                <p:cTn id="58" presetID="53" presetClass="entr" presetSubtype="16" fill="hold" grpId="0" nodeType="withEffect">
                                  <p:stCondLst>
                                    <p:cond delay="0"/>
                                  </p:stCondLst>
                                  <p:childTnLst>
                                    <p:set>
                                      <p:cBhvr>
                                        <p:cTn id="59" dur="1" fill="hold">
                                          <p:stCondLst>
                                            <p:cond delay="0"/>
                                          </p:stCondLst>
                                        </p:cTn>
                                        <p:tgtEl>
                                          <p:spTgt spid="12"/>
                                        </p:tgtEl>
                                        <p:attrNameLst>
                                          <p:attrName>style.visibility</p:attrName>
                                        </p:attrNameLst>
                                      </p:cBhvr>
                                      <p:to>
                                        <p:strVal val="visible"/>
                                      </p:to>
                                    </p:set>
                                    <p:anim calcmode="lin" valueType="num">
                                      <p:cBhvr>
                                        <p:cTn id="60" dur="500" fill="hold"/>
                                        <p:tgtEl>
                                          <p:spTgt spid="12"/>
                                        </p:tgtEl>
                                        <p:attrNameLst>
                                          <p:attrName>ppt_w</p:attrName>
                                        </p:attrNameLst>
                                      </p:cBhvr>
                                      <p:tavLst>
                                        <p:tav tm="0">
                                          <p:val>
                                            <p:fltVal val="0"/>
                                          </p:val>
                                        </p:tav>
                                        <p:tav tm="100000">
                                          <p:val>
                                            <p:strVal val="#ppt_w"/>
                                          </p:val>
                                        </p:tav>
                                      </p:tavLst>
                                    </p:anim>
                                    <p:anim calcmode="lin" valueType="num">
                                      <p:cBhvr>
                                        <p:cTn id="61" dur="500" fill="hold"/>
                                        <p:tgtEl>
                                          <p:spTgt spid="12"/>
                                        </p:tgtEl>
                                        <p:attrNameLst>
                                          <p:attrName>ppt_h</p:attrName>
                                        </p:attrNameLst>
                                      </p:cBhvr>
                                      <p:tavLst>
                                        <p:tav tm="0">
                                          <p:val>
                                            <p:fltVal val="0"/>
                                          </p:val>
                                        </p:tav>
                                        <p:tav tm="100000">
                                          <p:val>
                                            <p:strVal val="#ppt_h"/>
                                          </p:val>
                                        </p:tav>
                                      </p:tavLst>
                                    </p:anim>
                                    <p:animEffect transition="in" filter="fade">
                                      <p:cBhvr>
                                        <p:cTn id="62" dur="500"/>
                                        <p:tgtEl>
                                          <p:spTgt spid="12"/>
                                        </p:tgtEl>
                                      </p:cBhvr>
                                    </p:animEffect>
                                  </p:childTnLst>
                                </p:cTn>
                              </p:par>
                              <p:par>
                                <p:cTn id="63" presetID="53" presetClass="entr" presetSubtype="16" fill="hold" grpId="0" nodeType="withEffect">
                                  <p:stCondLst>
                                    <p:cond delay="0"/>
                                  </p:stCondLst>
                                  <p:childTnLst>
                                    <p:set>
                                      <p:cBhvr>
                                        <p:cTn id="64" dur="1" fill="hold">
                                          <p:stCondLst>
                                            <p:cond delay="0"/>
                                          </p:stCondLst>
                                        </p:cTn>
                                        <p:tgtEl>
                                          <p:spTgt spid="13"/>
                                        </p:tgtEl>
                                        <p:attrNameLst>
                                          <p:attrName>style.visibility</p:attrName>
                                        </p:attrNameLst>
                                      </p:cBhvr>
                                      <p:to>
                                        <p:strVal val="visible"/>
                                      </p:to>
                                    </p:set>
                                    <p:anim calcmode="lin" valueType="num">
                                      <p:cBhvr>
                                        <p:cTn id="65" dur="500" fill="hold"/>
                                        <p:tgtEl>
                                          <p:spTgt spid="13"/>
                                        </p:tgtEl>
                                        <p:attrNameLst>
                                          <p:attrName>ppt_w</p:attrName>
                                        </p:attrNameLst>
                                      </p:cBhvr>
                                      <p:tavLst>
                                        <p:tav tm="0">
                                          <p:val>
                                            <p:fltVal val="0"/>
                                          </p:val>
                                        </p:tav>
                                        <p:tav tm="100000">
                                          <p:val>
                                            <p:strVal val="#ppt_w"/>
                                          </p:val>
                                        </p:tav>
                                      </p:tavLst>
                                    </p:anim>
                                    <p:anim calcmode="lin" valueType="num">
                                      <p:cBhvr>
                                        <p:cTn id="66" dur="500" fill="hold"/>
                                        <p:tgtEl>
                                          <p:spTgt spid="13"/>
                                        </p:tgtEl>
                                        <p:attrNameLst>
                                          <p:attrName>ppt_h</p:attrName>
                                        </p:attrNameLst>
                                      </p:cBhvr>
                                      <p:tavLst>
                                        <p:tav tm="0">
                                          <p:val>
                                            <p:fltVal val="0"/>
                                          </p:val>
                                        </p:tav>
                                        <p:tav tm="100000">
                                          <p:val>
                                            <p:strVal val="#ppt_h"/>
                                          </p:val>
                                        </p:tav>
                                      </p:tavLst>
                                    </p:anim>
                                    <p:animEffect transition="in" filter="fade">
                                      <p:cBhvr>
                                        <p:cTn id="67" dur="500"/>
                                        <p:tgtEl>
                                          <p:spTgt spid="13"/>
                                        </p:tgtEl>
                                      </p:cBhvr>
                                    </p:animEffect>
                                  </p:childTnLst>
                                </p:cTn>
                              </p:par>
                              <p:par>
                                <p:cTn id="68" presetID="53" presetClass="entr" presetSubtype="16" fill="hold" grpId="0" nodeType="withEffect">
                                  <p:stCondLst>
                                    <p:cond delay="0"/>
                                  </p:stCondLst>
                                  <p:childTnLst>
                                    <p:set>
                                      <p:cBhvr>
                                        <p:cTn id="69" dur="1" fill="hold">
                                          <p:stCondLst>
                                            <p:cond delay="0"/>
                                          </p:stCondLst>
                                        </p:cTn>
                                        <p:tgtEl>
                                          <p:spTgt spid="14"/>
                                        </p:tgtEl>
                                        <p:attrNameLst>
                                          <p:attrName>style.visibility</p:attrName>
                                        </p:attrNameLst>
                                      </p:cBhvr>
                                      <p:to>
                                        <p:strVal val="visible"/>
                                      </p:to>
                                    </p:set>
                                    <p:anim calcmode="lin" valueType="num">
                                      <p:cBhvr>
                                        <p:cTn id="70" dur="500" fill="hold"/>
                                        <p:tgtEl>
                                          <p:spTgt spid="14"/>
                                        </p:tgtEl>
                                        <p:attrNameLst>
                                          <p:attrName>ppt_w</p:attrName>
                                        </p:attrNameLst>
                                      </p:cBhvr>
                                      <p:tavLst>
                                        <p:tav tm="0">
                                          <p:val>
                                            <p:fltVal val="0"/>
                                          </p:val>
                                        </p:tav>
                                        <p:tav tm="100000">
                                          <p:val>
                                            <p:strVal val="#ppt_w"/>
                                          </p:val>
                                        </p:tav>
                                      </p:tavLst>
                                    </p:anim>
                                    <p:anim calcmode="lin" valueType="num">
                                      <p:cBhvr>
                                        <p:cTn id="71" dur="500" fill="hold"/>
                                        <p:tgtEl>
                                          <p:spTgt spid="14"/>
                                        </p:tgtEl>
                                        <p:attrNameLst>
                                          <p:attrName>ppt_h</p:attrName>
                                        </p:attrNameLst>
                                      </p:cBhvr>
                                      <p:tavLst>
                                        <p:tav tm="0">
                                          <p:val>
                                            <p:fltVal val="0"/>
                                          </p:val>
                                        </p:tav>
                                        <p:tav tm="100000">
                                          <p:val>
                                            <p:strVal val="#ppt_h"/>
                                          </p:val>
                                        </p:tav>
                                      </p:tavLst>
                                    </p:anim>
                                    <p:animEffect transition="in" filter="fade">
                                      <p:cBhvr>
                                        <p:cTn id="72" dur="500"/>
                                        <p:tgtEl>
                                          <p:spTgt spid="14"/>
                                        </p:tgtEl>
                                      </p:cBhvr>
                                    </p:animEffect>
                                  </p:childTnLst>
                                </p:cTn>
                              </p:par>
                              <p:par>
                                <p:cTn id="73" presetID="53" presetClass="entr" presetSubtype="16" fill="hold" grpId="0" nodeType="withEffect">
                                  <p:stCondLst>
                                    <p:cond delay="0"/>
                                  </p:stCondLst>
                                  <p:childTnLst>
                                    <p:set>
                                      <p:cBhvr>
                                        <p:cTn id="74" dur="1" fill="hold">
                                          <p:stCondLst>
                                            <p:cond delay="0"/>
                                          </p:stCondLst>
                                        </p:cTn>
                                        <p:tgtEl>
                                          <p:spTgt spid="18"/>
                                        </p:tgtEl>
                                        <p:attrNameLst>
                                          <p:attrName>style.visibility</p:attrName>
                                        </p:attrNameLst>
                                      </p:cBhvr>
                                      <p:to>
                                        <p:strVal val="visible"/>
                                      </p:to>
                                    </p:set>
                                    <p:anim calcmode="lin" valueType="num">
                                      <p:cBhvr>
                                        <p:cTn id="75" dur="500" fill="hold"/>
                                        <p:tgtEl>
                                          <p:spTgt spid="18"/>
                                        </p:tgtEl>
                                        <p:attrNameLst>
                                          <p:attrName>ppt_w</p:attrName>
                                        </p:attrNameLst>
                                      </p:cBhvr>
                                      <p:tavLst>
                                        <p:tav tm="0">
                                          <p:val>
                                            <p:fltVal val="0"/>
                                          </p:val>
                                        </p:tav>
                                        <p:tav tm="100000">
                                          <p:val>
                                            <p:strVal val="#ppt_w"/>
                                          </p:val>
                                        </p:tav>
                                      </p:tavLst>
                                    </p:anim>
                                    <p:anim calcmode="lin" valueType="num">
                                      <p:cBhvr>
                                        <p:cTn id="76" dur="500" fill="hold"/>
                                        <p:tgtEl>
                                          <p:spTgt spid="18"/>
                                        </p:tgtEl>
                                        <p:attrNameLst>
                                          <p:attrName>ppt_h</p:attrName>
                                        </p:attrNameLst>
                                      </p:cBhvr>
                                      <p:tavLst>
                                        <p:tav tm="0">
                                          <p:val>
                                            <p:fltVal val="0"/>
                                          </p:val>
                                        </p:tav>
                                        <p:tav tm="100000">
                                          <p:val>
                                            <p:strVal val="#ppt_h"/>
                                          </p:val>
                                        </p:tav>
                                      </p:tavLst>
                                    </p:anim>
                                    <p:animEffect transition="in" filter="fade">
                                      <p:cBhvr>
                                        <p:cTn id="77" dur="500"/>
                                        <p:tgtEl>
                                          <p:spTgt spid="18"/>
                                        </p:tgtEl>
                                      </p:cBhvr>
                                    </p:animEffect>
                                  </p:childTnLst>
                                </p:cTn>
                              </p:par>
                              <p:par>
                                <p:cTn id="78" presetID="53" presetClass="entr" presetSubtype="16" fill="hold" grpId="0" nodeType="withEffect">
                                  <p:stCondLst>
                                    <p:cond delay="0"/>
                                  </p:stCondLst>
                                  <p:childTnLst>
                                    <p:set>
                                      <p:cBhvr>
                                        <p:cTn id="79" dur="1" fill="hold">
                                          <p:stCondLst>
                                            <p:cond delay="0"/>
                                          </p:stCondLst>
                                        </p:cTn>
                                        <p:tgtEl>
                                          <p:spTgt spid="19"/>
                                        </p:tgtEl>
                                        <p:attrNameLst>
                                          <p:attrName>style.visibility</p:attrName>
                                        </p:attrNameLst>
                                      </p:cBhvr>
                                      <p:to>
                                        <p:strVal val="visible"/>
                                      </p:to>
                                    </p:set>
                                    <p:anim calcmode="lin" valueType="num">
                                      <p:cBhvr>
                                        <p:cTn id="80" dur="500" fill="hold"/>
                                        <p:tgtEl>
                                          <p:spTgt spid="19"/>
                                        </p:tgtEl>
                                        <p:attrNameLst>
                                          <p:attrName>ppt_w</p:attrName>
                                        </p:attrNameLst>
                                      </p:cBhvr>
                                      <p:tavLst>
                                        <p:tav tm="0">
                                          <p:val>
                                            <p:fltVal val="0"/>
                                          </p:val>
                                        </p:tav>
                                        <p:tav tm="100000">
                                          <p:val>
                                            <p:strVal val="#ppt_w"/>
                                          </p:val>
                                        </p:tav>
                                      </p:tavLst>
                                    </p:anim>
                                    <p:anim calcmode="lin" valueType="num">
                                      <p:cBhvr>
                                        <p:cTn id="81" dur="500" fill="hold"/>
                                        <p:tgtEl>
                                          <p:spTgt spid="19"/>
                                        </p:tgtEl>
                                        <p:attrNameLst>
                                          <p:attrName>ppt_h</p:attrName>
                                        </p:attrNameLst>
                                      </p:cBhvr>
                                      <p:tavLst>
                                        <p:tav tm="0">
                                          <p:val>
                                            <p:fltVal val="0"/>
                                          </p:val>
                                        </p:tav>
                                        <p:tav tm="100000">
                                          <p:val>
                                            <p:strVal val="#ppt_h"/>
                                          </p:val>
                                        </p:tav>
                                      </p:tavLst>
                                    </p:anim>
                                    <p:animEffect transition="in" filter="fade">
                                      <p:cBhvr>
                                        <p:cTn id="82" dur="500"/>
                                        <p:tgtEl>
                                          <p:spTgt spid="19"/>
                                        </p:tgtEl>
                                      </p:cBhvr>
                                    </p:animEffect>
                                  </p:childTnLst>
                                </p:cTn>
                              </p:par>
                              <p:par>
                                <p:cTn id="83" presetID="53" presetClass="entr" presetSubtype="16" fill="hold" grpId="0" nodeType="withEffect">
                                  <p:stCondLst>
                                    <p:cond delay="0"/>
                                  </p:stCondLst>
                                  <p:childTnLst>
                                    <p:set>
                                      <p:cBhvr>
                                        <p:cTn id="84" dur="1" fill="hold">
                                          <p:stCondLst>
                                            <p:cond delay="0"/>
                                          </p:stCondLst>
                                        </p:cTn>
                                        <p:tgtEl>
                                          <p:spTgt spid="20"/>
                                        </p:tgtEl>
                                        <p:attrNameLst>
                                          <p:attrName>style.visibility</p:attrName>
                                        </p:attrNameLst>
                                      </p:cBhvr>
                                      <p:to>
                                        <p:strVal val="visible"/>
                                      </p:to>
                                    </p:set>
                                    <p:anim calcmode="lin" valueType="num">
                                      <p:cBhvr>
                                        <p:cTn id="85" dur="500" fill="hold"/>
                                        <p:tgtEl>
                                          <p:spTgt spid="20"/>
                                        </p:tgtEl>
                                        <p:attrNameLst>
                                          <p:attrName>ppt_w</p:attrName>
                                        </p:attrNameLst>
                                      </p:cBhvr>
                                      <p:tavLst>
                                        <p:tav tm="0">
                                          <p:val>
                                            <p:fltVal val="0"/>
                                          </p:val>
                                        </p:tav>
                                        <p:tav tm="100000">
                                          <p:val>
                                            <p:strVal val="#ppt_w"/>
                                          </p:val>
                                        </p:tav>
                                      </p:tavLst>
                                    </p:anim>
                                    <p:anim calcmode="lin" valueType="num">
                                      <p:cBhvr>
                                        <p:cTn id="86" dur="500" fill="hold"/>
                                        <p:tgtEl>
                                          <p:spTgt spid="20"/>
                                        </p:tgtEl>
                                        <p:attrNameLst>
                                          <p:attrName>ppt_h</p:attrName>
                                        </p:attrNameLst>
                                      </p:cBhvr>
                                      <p:tavLst>
                                        <p:tav tm="0">
                                          <p:val>
                                            <p:fltVal val="0"/>
                                          </p:val>
                                        </p:tav>
                                        <p:tav tm="100000">
                                          <p:val>
                                            <p:strVal val="#ppt_h"/>
                                          </p:val>
                                        </p:tav>
                                      </p:tavLst>
                                    </p:anim>
                                    <p:animEffect transition="in" filter="fade">
                                      <p:cBhvr>
                                        <p:cTn id="87" dur="500"/>
                                        <p:tgtEl>
                                          <p:spTgt spid="20"/>
                                        </p:tgtEl>
                                      </p:cBhvr>
                                    </p:animEffect>
                                  </p:childTnLst>
                                </p:cTn>
                              </p:par>
                              <p:par>
                                <p:cTn id="88" presetID="53" presetClass="entr" presetSubtype="16" fill="hold" grpId="0" nodeType="withEffect">
                                  <p:stCondLst>
                                    <p:cond delay="0"/>
                                  </p:stCondLst>
                                  <p:childTnLst>
                                    <p:set>
                                      <p:cBhvr>
                                        <p:cTn id="89" dur="1" fill="hold">
                                          <p:stCondLst>
                                            <p:cond delay="0"/>
                                          </p:stCondLst>
                                        </p:cTn>
                                        <p:tgtEl>
                                          <p:spTgt spid="21"/>
                                        </p:tgtEl>
                                        <p:attrNameLst>
                                          <p:attrName>style.visibility</p:attrName>
                                        </p:attrNameLst>
                                      </p:cBhvr>
                                      <p:to>
                                        <p:strVal val="visible"/>
                                      </p:to>
                                    </p:set>
                                    <p:anim calcmode="lin" valueType="num">
                                      <p:cBhvr>
                                        <p:cTn id="90" dur="500" fill="hold"/>
                                        <p:tgtEl>
                                          <p:spTgt spid="21"/>
                                        </p:tgtEl>
                                        <p:attrNameLst>
                                          <p:attrName>ppt_w</p:attrName>
                                        </p:attrNameLst>
                                      </p:cBhvr>
                                      <p:tavLst>
                                        <p:tav tm="0">
                                          <p:val>
                                            <p:fltVal val="0"/>
                                          </p:val>
                                        </p:tav>
                                        <p:tav tm="100000">
                                          <p:val>
                                            <p:strVal val="#ppt_w"/>
                                          </p:val>
                                        </p:tav>
                                      </p:tavLst>
                                    </p:anim>
                                    <p:anim calcmode="lin" valueType="num">
                                      <p:cBhvr>
                                        <p:cTn id="91" dur="500" fill="hold"/>
                                        <p:tgtEl>
                                          <p:spTgt spid="21"/>
                                        </p:tgtEl>
                                        <p:attrNameLst>
                                          <p:attrName>ppt_h</p:attrName>
                                        </p:attrNameLst>
                                      </p:cBhvr>
                                      <p:tavLst>
                                        <p:tav tm="0">
                                          <p:val>
                                            <p:fltVal val="0"/>
                                          </p:val>
                                        </p:tav>
                                        <p:tav tm="100000">
                                          <p:val>
                                            <p:strVal val="#ppt_h"/>
                                          </p:val>
                                        </p:tav>
                                      </p:tavLst>
                                    </p:anim>
                                    <p:animEffect transition="in" filter="fade">
                                      <p:cBhvr>
                                        <p:cTn id="92" dur="500"/>
                                        <p:tgtEl>
                                          <p:spTgt spid="21"/>
                                        </p:tgtEl>
                                      </p:cBhvr>
                                    </p:animEffect>
                                  </p:childTnLst>
                                </p:cTn>
                              </p:par>
                              <p:par>
                                <p:cTn id="93" presetID="10" presetClass="entr" presetSubtype="0" fill="hold" nodeType="withEffect">
                                  <p:stCondLst>
                                    <p:cond delay="0"/>
                                  </p:stCondLst>
                                  <p:childTnLst>
                                    <p:set>
                                      <p:cBhvr>
                                        <p:cTn id="94" dur="1" fill="hold">
                                          <p:stCondLst>
                                            <p:cond delay="0"/>
                                          </p:stCondLst>
                                        </p:cTn>
                                        <p:tgtEl>
                                          <p:spTgt spid="27"/>
                                        </p:tgtEl>
                                        <p:attrNameLst>
                                          <p:attrName>style.visibility</p:attrName>
                                        </p:attrNameLst>
                                      </p:cBhvr>
                                      <p:to>
                                        <p:strVal val="visible"/>
                                      </p:to>
                                    </p:set>
                                    <p:animEffect transition="in" filter="fade">
                                      <p:cBhvr>
                                        <p:cTn id="95" dur="500"/>
                                        <p:tgtEl>
                                          <p:spTgt spid="27"/>
                                        </p:tgtEl>
                                      </p:cBhvr>
                                    </p:animEffect>
                                  </p:childTnLst>
                                </p:cTn>
                              </p:par>
                            </p:childTnLst>
                          </p:cTn>
                        </p:par>
                        <p:par>
                          <p:cTn id="96" fill="hold">
                            <p:stCondLst>
                              <p:cond delay="2000"/>
                            </p:stCondLst>
                            <p:childTnLst>
                              <p:par>
                                <p:cTn id="97" presetID="10" presetClass="entr" presetSubtype="0" fill="hold" nodeType="afterEffect">
                                  <p:stCondLst>
                                    <p:cond delay="0"/>
                                  </p:stCondLst>
                                  <p:childTnLst>
                                    <p:set>
                                      <p:cBhvr>
                                        <p:cTn id="98" dur="1" fill="hold">
                                          <p:stCondLst>
                                            <p:cond delay="0"/>
                                          </p:stCondLst>
                                        </p:cTn>
                                        <p:tgtEl>
                                          <p:spTgt spid="28"/>
                                        </p:tgtEl>
                                        <p:attrNameLst>
                                          <p:attrName>style.visibility</p:attrName>
                                        </p:attrNameLst>
                                      </p:cBhvr>
                                      <p:to>
                                        <p:strVal val="visible"/>
                                      </p:to>
                                    </p:set>
                                    <p:animEffect transition="in" filter="fade">
                                      <p:cBhvr>
                                        <p:cTn id="99"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6" grpId="0"/>
      <p:bldP spid="25" grpId="0" animBg="1"/>
      <p:bldP spid="11" grpId="0" animBg="1"/>
      <p:bldP spid="12" grpId="0" animBg="1"/>
      <p:bldP spid="13" grpId="0" animBg="1"/>
      <p:bldP spid="14" grpId="0" animBg="1"/>
      <p:bldP spid="18" grpId="0" animBg="1"/>
      <p:bldP spid="19" grpId="0" animBg="1"/>
      <p:bldP spid="20" grpId="0" animBg="1"/>
      <p:bldP spid="21" grpId="0" animBg="1"/>
      <p:bldP spid="22" grpId="0"/>
      <p:bldP spid="26" grpId="0"/>
      <p:bldP spid="2" grpId="0" animBg="1"/>
      <p:bldP spid="7" grpId="0"/>
      <p:bldP spid="9" grpId="0"/>
      <p:bldP spid="27" grpId="0" animBg="1"/>
      <p:bldP spid="28" grpId="0" animBg="1"/>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6670912-F70D-5761-81B8-A3DEBB42A830}"/>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Is “Mental Divorce” Or “The Second Putting Away”</a:t>
            </a:r>
          </a:p>
        </p:txBody>
      </p:sp>
      <p:sp>
        <p:nvSpPr>
          <p:cNvPr id="4" name="TextBox 3">
            <a:extLst>
              <a:ext uri="{FF2B5EF4-FFF2-40B4-BE49-F238E27FC236}">
                <a16:creationId xmlns:a16="http://schemas.microsoft.com/office/drawing/2014/main" id="{3FCCCA36-D73D-6DF9-ADE3-A1404AFAFF63}"/>
              </a:ext>
            </a:extLst>
          </p:cNvPr>
          <p:cNvSpPr txBox="1"/>
          <p:nvPr/>
        </p:nvSpPr>
        <p:spPr>
          <a:xfrm>
            <a:off x="-2868" y="419832"/>
            <a:ext cx="9144000" cy="892552"/>
          </a:xfrm>
          <a:prstGeom prst="rect">
            <a:avLst/>
          </a:prstGeom>
          <a:solidFill>
            <a:schemeClr val="tx1"/>
          </a:solidFill>
          <a:effectLst>
            <a:softEdge rad="63500"/>
          </a:effectLst>
        </p:spPr>
        <p:txBody>
          <a:bodyPr wrap="square" rtlCol="0">
            <a:spAutoFit/>
          </a:bodyPr>
          <a:lstStyle/>
          <a:p>
            <a:pPr algn="ctr"/>
            <a:r>
              <a:rPr lang="en-US" sz="2600" b="1" dirty="0">
                <a:solidFill>
                  <a:schemeClr val="bg1"/>
                </a:solidFill>
                <a:latin typeface="Arial Narrow" panose="020B0606020202030204" pitchFamily="34" charset="0"/>
              </a:rPr>
              <a:t>They Say The Words Marriage / Divorce Are Used </a:t>
            </a:r>
            <a:r>
              <a:rPr lang="en-US" altLang="en-US" sz="2600" b="1" dirty="0">
                <a:solidFill>
                  <a:schemeClr val="bg1"/>
                </a:solidFill>
                <a:latin typeface="Arial Narrow" panose="020B0606020202030204" pitchFamily="34" charset="0"/>
              </a:rPr>
              <a:t>Accommodatively</a:t>
            </a:r>
            <a:br>
              <a:rPr lang="en-US" altLang="en-US" sz="2600" b="1" dirty="0">
                <a:solidFill>
                  <a:schemeClr val="bg1"/>
                </a:solidFill>
                <a:latin typeface="Arial Narrow" panose="020B0606020202030204" pitchFamily="34" charset="0"/>
              </a:rPr>
            </a:br>
            <a:r>
              <a:rPr lang="en-US" altLang="en-US" sz="2600" b="1" dirty="0">
                <a:solidFill>
                  <a:schemeClr val="bg1"/>
                </a:solidFill>
                <a:latin typeface="Arial Narrow" panose="020B0606020202030204" pitchFamily="34" charset="0"/>
              </a:rPr>
              <a:t>Because The Words </a:t>
            </a:r>
            <a:r>
              <a:rPr lang="en-US" altLang="en-US" sz="2600" b="1" i="1" dirty="0">
                <a:solidFill>
                  <a:schemeClr val="bg1"/>
                </a:solidFill>
                <a:latin typeface="Arial Narrow" panose="020B0606020202030204" pitchFamily="34" charset="0"/>
              </a:rPr>
              <a:t>“Husband” </a:t>
            </a:r>
            <a:r>
              <a:rPr lang="en-US" altLang="en-US" sz="2600" b="1" dirty="0">
                <a:solidFill>
                  <a:schemeClr val="bg1"/>
                </a:solidFill>
                <a:latin typeface="Arial Narrow" panose="020B0606020202030204" pitchFamily="34" charset="0"/>
              </a:rPr>
              <a:t>/ </a:t>
            </a:r>
            <a:r>
              <a:rPr lang="en-US" altLang="en-US" sz="2600" b="1" i="1" dirty="0">
                <a:solidFill>
                  <a:schemeClr val="bg1"/>
                </a:solidFill>
                <a:latin typeface="Arial Narrow" panose="020B0606020202030204" pitchFamily="34" charset="0"/>
              </a:rPr>
              <a:t>“Wife” </a:t>
            </a:r>
            <a:r>
              <a:rPr lang="en-US" altLang="en-US" sz="2600" b="1" dirty="0">
                <a:solidFill>
                  <a:schemeClr val="bg1"/>
                </a:solidFill>
                <a:latin typeface="Arial Narrow" panose="020B0606020202030204" pitchFamily="34" charset="0"/>
              </a:rPr>
              <a:t>Are Used </a:t>
            </a:r>
            <a:r>
              <a:rPr lang="en-US" altLang="en-US" sz="2600" b="1" i="1" dirty="0">
                <a:solidFill>
                  <a:schemeClr val="bg1"/>
                </a:solidFill>
                <a:latin typeface="Arial Narrow" panose="020B0606020202030204" pitchFamily="34" charset="0"/>
              </a:rPr>
              <a:t>After</a:t>
            </a:r>
            <a:r>
              <a:rPr lang="en-US" altLang="en-US" sz="2600" b="1" dirty="0">
                <a:solidFill>
                  <a:schemeClr val="bg1"/>
                </a:solidFill>
                <a:latin typeface="Arial Narrow" panose="020B0606020202030204" pitchFamily="34" charset="0"/>
              </a:rPr>
              <a:t> The Divorce.</a:t>
            </a:r>
            <a:endParaRPr lang="en-US" sz="2600" b="1" dirty="0">
              <a:solidFill>
                <a:schemeClr val="bg1"/>
              </a:solidFill>
              <a:latin typeface="Arial Narrow" panose="020B0606020202030204" pitchFamily="34" charset="0"/>
            </a:endParaRPr>
          </a:p>
        </p:txBody>
      </p:sp>
      <p:sp>
        <p:nvSpPr>
          <p:cNvPr id="6" name="TextBox 5">
            <a:extLst>
              <a:ext uri="{FF2B5EF4-FFF2-40B4-BE49-F238E27FC236}">
                <a16:creationId xmlns:a16="http://schemas.microsoft.com/office/drawing/2014/main" id="{2D5F93FC-1E43-3158-E6D6-B96A7391C9E1}"/>
              </a:ext>
            </a:extLst>
          </p:cNvPr>
          <p:cNvSpPr txBox="1"/>
          <p:nvPr/>
        </p:nvSpPr>
        <p:spPr>
          <a:xfrm>
            <a:off x="-8620" y="5386033"/>
            <a:ext cx="9152620" cy="492443"/>
          </a:xfrm>
          <a:prstGeom prst="rect">
            <a:avLst/>
          </a:prstGeom>
          <a:solidFill>
            <a:schemeClr val="bg1">
              <a:lumMod val="85000"/>
            </a:schemeClr>
          </a:solidFill>
          <a:effectLst>
            <a:softEdge rad="63500"/>
          </a:effectLst>
        </p:spPr>
        <p:txBody>
          <a:bodyPr wrap="square" rtlCol="0">
            <a:spAutoFit/>
          </a:bodyPr>
          <a:lstStyle/>
          <a:p>
            <a:pPr algn="ctr"/>
            <a:r>
              <a:rPr lang="en-US" sz="2600" b="1" dirty="0">
                <a:latin typeface="Arial Narrow" panose="020B0606020202030204" pitchFamily="34" charset="0"/>
              </a:rPr>
              <a:t>WHAT PROVES TOO MUCH</a:t>
            </a:r>
            <a:r>
              <a:rPr lang="en-US" sz="2600" dirty="0">
                <a:latin typeface="Arial Narrow" panose="020B0606020202030204" pitchFamily="34" charset="0"/>
              </a:rPr>
              <a:t>,</a:t>
            </a:r>
            <a:r>
              <a:rPr lang="en-US" sz="2600" b="1" dirty="0">
                <a:latin typeface="Arial Narrow" panose="020B0606020202030204" pitchFamily="34" charset="0"/>
              </a:rPr>
              <a:t> PROVES NOTHING (I Pet. 4:11)!</a:t>
            </a:r>
          </a:p>
        </p:txBody>
      </p:sp>
      <p:sp>
        <p:nvSpPr>
          <p:cNvPr id="5" name="TextBox 4">
            <a:extLst>
              <a:ext uri="{FF2B5EF4-FFF2-40B4-BE49-F238E27FC236}">
                <a16:creationId xmlns:a16="http://schemas.microsoft.com/office/drawing/2014/main" id="{9E4EAC8D-EF3A-0FF9-9D0B-FD21B27E6BD1}"/>
              </a:ext>
            </a:extLst>
          </p:cNvPr>
          <p:cNvSpPr txBox="1"/>
          <p:nvPr/>
        </p:nvSpPr>
        <p:spPr>
          <a:xfrm>
            <a:off x="-2868" y="3922154"/>
            <a:ext cx="9146868" cy="707886"/>
          </a:xfrm>
          <a:prstGeom prst="rect">
            <a:avLst/>
          </a:prstGeom>
          <a:noFill/>
        </p:spPr>
        <p:txBody>
          <a:bodyPr wrap="square" rtlCol="0">
            <a:spAutoFit/>
          </a:bodyPr>
          <a:lstStyle/>
          <a:p>
            <a:pPr algn="r"/>
            <a:r>
              <a:rPr lang="en-US" sz="2000" i="1" dirty="0">
                <a:solidFill>
                  <a:srgbClr val="000000"/>
                </a:solidFill>
                <a:latin typeface="Arial Narrow" panose="020B0606020202030204" pitchFamily="34" charset="0"/>
              </a:rPr>
              <a:t>Final Rejoinder, Bible Causes of Divorce and the Role of Government in Divorce,</a:t>
            </a:r>
            <a:br>
              <a:rPr lang="en-US" sz="2000" i="1" dirty="0">
                <a:solidFill>
                  <a:srgbClr val="000000"/>
                </a:solidFill>
                <a:latin typeface="Arial Narrow" panose="020B0606020202030204" pitchFamily="34" charset="0"/>
              </a:rPr>
            </a:br>
            <a:r>
              <a:rPr lang="en-US" sz="2000" dirty="0">
                <a:solidFill>
                  <a:srgbClr val="000000"/>
                </a:solidFill>
                <a:latin typeface="Arial Narrow" panose="020B0606020202030204" pitchFamily="34" charset="0"/>
              </a:rPr>
              <a:t>A Discussion Between Ed </a:t>
            </a:r>
            <a:r>
              <a:rPr lang="en-US" sz="2000" dirty="0" err="1">
                <a:solidFill>
                  <a:srgbClr val="000000"/>
                </a:solidFill>
                <a:latin typeface="Arial Narrow" panose="020B0606020202030204" pitchFamily="34" charset="0"/>
              </a:rPr>
              <a:t>Bragwell</a:t>
            </a:r>
            <a:r>
              <a:rPr lang="en-US" sz="2000" dirty="0">
                <a:solidFill>
                  <a:srgbClr val="000000"/>
                </a:solidFill>
                <a:latin typeface="Arial Narrow" panose="020B0606020202030204" pitchFamily="34" charset="0"/>
              </a:rPr>
              <a:t>, Sr. and Mike Willis (p. 66)</a:t>
            </a:r>
          </a:p>
        </p:txBody>
      </p:sp>
      <p:pic>
        <p:nvPicPr>
          <p:cNvPr id="13" name="Picture 12">
            <a:extLst>
              <a:ext uri="{FF2B5EF4-FFF2-40B4-BE49-F238E27FC236}">
                <a16:creationId xmlns:a16="http://schemas.microsoft.com/office/drawing/2014/main" id="{465AB987-3470-E35F-B4C7-55DF332364F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8533" y="3971479"/>
            <a:ext cx="873219" cy="1384372"/>
          </a:xfrm>
          <a:prstGeom prst="rect">
            <a:avLst/>
          </a:prstGeom>
          <a:noFill/>
          <a:effectLst>
            <a:softEdge rad="31750"/>
          </a:effectLst>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175EC1B0-C87F-61A4-8E92-505B4A33EA79}"/>
              </a:ext>
            </a:extLst>
          </p:cNvPr>
          <p:cNvSpPr txBox="1"/>
          <p:nvPr/>
        </p:nvSpPr>
        <p:spPr>
          <a:xfrm>
            <a:off x="-8620" y="5927831"/>
            <a:ext cx="9149752" cy="830997"/>
          </a:xfrm>
          <a:prstGeom prst="rect">
            <a:avLst/>
          </a:prstGeom>
          <a:noFill/>
        </p:spPr>
        <p:txBody>
          <a:bodyPr wrap="square" rtlCol="0">
            <a:spAutoFit/>
          </a:bodyPr>
          <a:lstStyle/>
          <a:p>
            <a:pPr algn="ctr"/>
            <a:r>
              <a:rPr lang="en-US" altLang="en-US" sz="2400" dirty="0">
                <a:latin typeface="Arial Narrow" panose="020B0606020202030204" pitchFamily="34" charset="0"/>
              </a:rPr>
              <a:t>The Words </a:t>
            </a:r>
            <a:r>
              <a:rPr lang="en-US" altLang="en-US" sz="2400" i="1" dirty="0">
                <a:latin typeface="Arial Narrow" panose="020B0606020202030204" pitchFamily="34" charset="0"/>
              </a:rPr>
              <a:t>“</a:t>
            </a:r>
            <a:r>
              <a:rPr lang="en-US" altLang="en-US" sz="2400" b="1" i="1" dirty="0">
                <a:latin typeface="Arial Narrow" panose="020B0606020202030204" pitchFamily="34" charset="0"/>
              </a:rPr>
              <a:t>Husband</a:t>
            </a:r>
            <a:r>
              <a:rPr lang="en-US" altLang="en-US" sz="2400" i="1" dirty="0">
                <a:latin typeface="Arial Narrow" panose="020B0606020202030204" pitchFamily="34" charset="0"/>
              </a:rPr>
              <a:t>” </a:t>
            </a:r>
            <a:r>
              <a:rPr lang="en-US" altLang="en-US" sz="2400" dirty="0">
                <a:latin typeface="Arial Narrow" panose="020B0606020202030204" pitchFamily="34" charset="0"/>
              </a:rPr>
              <a:t>/ </a:t>
            </a:r>
            <a:r>
              <a:rPr lang="en-US" altLang="en-US" sz="2400" i="1" dirty="0">
                <a:latin typeface="Arial Narrow" panose="020B0606020202030204" pitchFamily="34" charset="0"/>
              </a:rPr>
              <a:t>“</a:t>
            </a:r>
            <a:r>
              <a:rPr lang="en-US" altLang="en-US" sz="2400" b="1" i="1" dirty="0">
                <a:latin typeface="Arial Narrow" panose="020B0606020202030204" pitchFamily="34" charset="0"/>
              </a:rPr>
              <a:t>Wife</a:t>
            </a:r>
            <a:r>
              <a:rPr lang="en-US" altLang="en-US" sz="2400" i="1" dirty="0">
                <a:latin typeface="Arial Narrow" panose="020B0606020202030204" pitchFamily="34" charset="0"/>
              </a:rPr>
              <a:t>” </a:t>
            </a:r>
            <a:r>
              <a:rPr lang="en-US" altLang="en-US" sz="2400" dirty="0">
                <a:latin typeface="Arial Narrow" panose="020B0606020202030204" pitchFamily="34" charset="0"/>
              </a:rPr>
              <a:t>Are Also Used</a:t>
            </a:r>
            <a:br>
              <a:rPr lang="en-US" altLang="en-US" sz="2400" dirty="0">
                <a:latin typeface="Arial Narrow" panose="020B0606020202030204" pitchFamily="34" charset="0"/>
              </a:rPr>
            </a:br>
            <a:r>
              <a:rPr lang="en-US" altLang="en-US" sz="2400" dirty="0">
                <a:latin typeface="Arial Narrow" panose="020B0606020202030204" pitchFamily="34" charset="0"/>
              </a:rPr>
              <a:t>To Denote Those Who Are </a:t>
            </a:r>
            <a:r>
              <a:rPr lang="en-US" altLang="en-US" sz="2400" b="1" i="1" dirty="0">
                <a:latin typeface="Arial Narrow" panose="020B0606020202030204" pitchFamily="34" charset="0"/>
              </a:rPr>
              <a:t>Separated By Death</a:t>
            </a:r>
            <a:r>
              <a:rPr lang="en-US" altLang="en-US" sz="2400" dirty="0">
                <a:latin typeface="Arial Narrow" panose="020B0606020202030204" pitchFamily="34" charset="0"/>
              </a:rPr>
              <a:t>!</a:t>
            </a:r>
            <a:endParaRPr lang="en-US" sz="1600" dirty="0"/>
          </a:p>
        </p:txBody>
      </p:sp>
      <p:sp>
        <p:nvSpPr>
          <p:cNvPr id="3" name="Rectangle 2">
            <a:extLst>
              <a:ext uri="{FF2B5EF4-FFF2-40B4-BE49-F238E27FC236}">
                <a16:creationId xmlns:a16="http://schemas.microsoft.com/office/drawing/2014/main" id="{61DFD9F7-A76A-780E-C11D-071F8EF36E11}"/>
              </a:ext>
            </a:extLst>
          </p:cNvPr>
          <p:cNvSpPr/>
          <p:nvPr/>
        </p:nvSpPr>
        <p:spPr>
          <a:xfrm>
            <a:off x="63063" y="3551521"/>
            <a:ext cx="2028497" cy="370935"/>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5B8F62D7-9C17-52F8-75E3-97C6B6582F75}"/>
              </a:ext>
            </a:extLst>
          </p:cNvPr>
          <p:cNvSpPr/>
          <p:nvPr/>
        </p:nvSpPr>
        <p:spPr>
          <a:xfrm>
            <a:off x="1870842" y="3188912"/>
            <a:ext cx="7204824" cy="370935"/>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5FAB0275-0924-8013-7D40-8014320745A5}"/>
              </a:ext>
            </a:extLst>
          </p:cNvPr>
          <p:cNvSpPr txBox="1"/>
          <p:nvPr/>
        </p:nvSpPr>
        <p:spPr>
          <a:xfrm>
            <a:off x="-2868" y="2377638"/>
            <a:ext cx="9146868" cy="1569660"/>
          </a:xfrm>
          <a:prstGeom prst="rect">
            <a:avLst/>
          </a:prstGeom>
          <a:noFill/>
        </p:spPr>
        <p:txBody>
          <a:bodyPr wrap="square" rtlCol="0">
            <a:spAutoFit/>
          </a:bodyPr>
          <a:lstStyle/>
          <a:p>
            <a:pPr algn="just"/>
            <a:r>
              <a:rPr lang="en-US" sz="2400" b="1" u="sng" dirty="0">
                <a:solidFill>
                  <a:srgbClr val="000000"/>
                </a:solidFill>
                <a:latin typeface="Arial Narrow" panose="020B0606020202030204" pitchFamily="34" charset="0"/>
              </a:rPr>
              <a:t>Mike Willis</a:t>
            </a:r>
            <a:r>
              <a:rPr lang="en-US" sz="2400" dirty="0">
                <a:solidFill>
                  <a:srgbClr val="000000"/>
                </a:solidFill>
                <a:latin typeface="Arial Narrow" panose="020B0606020202030204" pitchFamily="34" charset="0"/>
              </a:rPr>
              <a:t>: “‘Unscriptural marriage’ is a term which means they are married in the sight of civil government but not in the sight of God, which is precisely what others mean when they say the text uses ‘marriage’ and ‘divorce’ </a:t>
            </a:r>
            <a:r>
              <a:rPr lang="en-US" sz="2400" dirty="0">
                <a:latin typeface="Arial Narrow" panose="020B0606020202030204" pitchFamily="34" charset="0"/>
              </a:rPr>
              <a:t>accommodatively!”</a:t>
            </a:r>
          </a:p>
        </p:txBody>
      </p:sp>
      <p:sp>
        <p:nvSpPr>
          <p:cNvPr id="8" name="TextBox 7">
            <a:extLst>
              <a:ext uri="{FF2B5EF4-FFF2-40B4-BE49-F238E27FC236}">
                <a16:creationId xmlns:a16="http://schemas.microsoft.com/office/drawing/2014/main" id="{52C2014F-2850-05B5-315D-F0ADC5BC6F32}"/>
              </a:ext>
            </a:extLst>
          </p:cNvPr>
          <p:cNvSpPr txBox="1"/>
          <p:nvPr/>
        </p:nvSpPr>
        <p:spPr>
          <a:xfrm>
            <a:off x="-2868" y="1406909"/>
            <a:ext cx="9146868" cy="852413"/>
          </a:xfrm>
          <a:prstGeom prst="rect">
            <a:avLst/>
          </a:prstGeom>
          <a:solidFill>
            <a:schemeClr val="bg1">
              <a:lumMod val="85000"/>
            </a:schemeClr>
          </a:solidFill>
          <a:effectLst>
            <a:softEdge rad="63500"/>
          </a:effectLst>
        </p:spPr>
        <p:txBody>
          <a:bodyPr wrap="square" rtlCol="0">
            <a:spAutoFit/>
          </a:bodyPr>
          <a:lstStyle/>
          <a:p>
            <a:pPr marL="0" marR="0" algn="ctr">
              <a:lnSpc>
                <a:spcPct val="107000"/>
              </a:lnSpc>
              <a:spcBef>
                <a:spcPts val="0"/>
              </a:spcBef>
              <a:spcAft>
                <a:spcPts val="800"/>
              </a:spcAft>
            </a:pP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This Doctrine Also Confuses How The </a:t>
            </a:r>
            <a:r>
              <a:rPr lang="en-US" sz="2400" b="1" kern="100" dirty="0">
                <a:latin typeface="Arial Narrow" panose="020B0606020202030204" pitchFamily="34" charset="0"/>
                <a:ea typeface="Calibri" panose="020F0502020204030204" pitchFamily="34" charset="0"/>
                <a:cs typeface="Times New Roman" panose="02020603050405020304" pitchFamily="18" charset="0"/>
              </a:rPr>
              <a:t>Words</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 </a:t>
            </a:r>
            <a:r>
              <a:rPr lang="en-US" sz="2400" i="1"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i="1" kern="100" dirty="0">
                <a:effectLst/>
                <a:latin typeface="Arial Narrow" panose="020B0606020202030204" pitchFamily="34" charset="0"/>
                <a:ea typeface="Calibri" panose="020F0502020204030204" pitchFamily="34" charset="0"/>
                <a:cs typeface="Times New Roman" panose="02020603050405020304" pitchFamily="18" charset="0"/>
              </a:rPr>
              <a:t>Husband</a:t>
            </a:r>
            <a:r>
              <a:rPr lang="en-US" sz="2400" i="1"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 </a:t>
            </a:r>
            <a:r>
              <a:rPr lang="en-US" sz="2400"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 </a:t>
            </a:r>
            <a:r>
              <a:rPr lang="en-US" sz="2400" i="1"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i="1" kern="100" dirty="0">
                <a:effectLst/>
                <a:latin typeface="Arial Narrow" panose="020B0606020202030204" pitchFamily="34" charset="0"/>
                <a:ea typeface="Calibri" panose="020F0502020204030204" pitchFamily="34" charset="0"/>
                <a:cs typeface="Times New Roman" panose="02020603050405020304" pitchFamily="18" charset="0"/>
              </a:rPr>
              <a:t>Wife</a:t>
            </a:r>
            <a:r>
              <a:rPr lang="en-US" sz="2400" i="1" kern="100" dirty="0">
                <a:effectLst/>
                <a:latin typeface="Arial Narrow" panose="020B0606020202030204" pitchFamily="34" charset="0"/>
                <a:ea typeface="Calibri" panose="020F0502020204030204" pitchFamily="34" charset="0"/>
                <a:cs typeface="Times New Roman" panose="02020603050405020304" pitchFamily="18" charset="0"/>
              </a:rPr>
              <a:t>”</a:t>
            </a:r>
            <a:br>
              <a:rPr lang="en-US" sz="24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400" b="1" kern="100" dirty="0">
                <a:latin typeface="Arial Narrow" panose="020B0606020202030204" pitchFamily="34" charset="0"/>
                <a:ea typeface="Calibri" panose="020F0502020204030204" pitchFamily="34" charset="0"/>
                <a:cs typeface="Times New Roman" panose="02020603050405020304" pitchFamily="18" charset="0"/>
              </a:rPr>
              <a:t>May</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 Be Used Accommodatively</a:t>
            </a:r>
            <a:r>
              <a:rPr lang="en-US" sz="2400"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 But </a:t>
            </a:r>
            <a:r>
              <a:rPr lang="en-US" sz="2400" b="1" i="1" kern="100" dirty="0">
                <a:effectLst/>
                <a:latin typeface="Arial Narrow" panose="020B0606020202030204" pitchFamily="34" charset="0"/>
                <a:ea typeface="Calibri" panose="020F0502020204030204" pitchFamily="34" charset="0"/>
                <a:cs typeface="Times New Roman" panose="02020603050405020304" pitchFamily="18" charset="0"/>
              </a:rPr>
              <a:t>Never</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 The Words </a:t>
            </a:r>
            <a:r>
              <a:rPr lang="en-US" sz="2400"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Marry</a:t>
            </a:r>
            <a:r>
              <a:rPr lang="en-US" sz="2400"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 </a:t>
            </a:r>
            <a:r>
              <a:rPr lang="en-US" sz="2400"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 </a:t>
            </a:r>
            <a:r>
              <a:rPr lang="en-US" sz="2400"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Put Away</a:t>
            </a:r>
            <a:r>
              <a:rPr lang="en-US" sz="2400" kern="100" dirty="0">
                <a:effectLst/>
                <a:latin typeface="Arial Narrow" panose="020B0606020202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3737383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500" fill="hold"/>
                                        <p:tgtEl>
                                          <p:spTgt spid="8"/>
                                        </p:tgtEl>
                                        <p:attrNameLst>
                                          <p:attrName>ppt_w</p:attrName>
                                        </p:attrNameLst>
                                      </p:cBhvr>
                                      <p:tavLst>
                                        <p:tav tm="0">
                                          <p:val>
                                            <p:fltVal val="0"/>
                                          </p:val>
                                        </p:tav>
                                        <p:tav tm="100000">
                                          <p:val>
                                            <p:strVal val="#ppt_w"/>
                                          </p:val>
                                        </p:tav>
                                      </p:tavLst>
                                    </p:anim>
                                    <p:anim calcmode="lin" valueType="num">
                                      <p:cBhvr>
                                        <p:cTn id="14" dur="500" fill="hold"/>
                                        <p:tgtEl>
                                          <p:spTgt spid="8"/>
                                        </p:tgtEl>
                                        <p:attrNameLst>
                                          <p:attrName>ppt_h</p:attrName>
                                        </p:attrNameLst>
                                      </p:cBhvr>
                                      <p:tavLst>
                                        <p:tav tm="0">
                                          <p:val>
                                            <p:fltVal val="0"/>
                                          </p:val>
                                        </p:tav>
                                        <p:tav tm="100000">
                                          <p:val>
                                            <p:strVal val="#ppt_h"/>
                                          </p:val>
                                        </p:tav>
                                      </p:tavLst>
                                    </p:anim>
                                    <p:animEffect transition="in" filter="fade">
                                      <p:cBhvr>
                                        <p:cTn id="15" dur="500"/>
                                        <p:tgtEl>
                                          <p:spTgt spid="8"/>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p:cTn id="19" dur="500" fill="hold"/>
                                        <p:tgtEl>
                                          <p:spTgt spid="12"/>
                                        </p:tgtEl>
                                        <p:attrNameLst>
                                          <p:attrName>ppt_w</p:attrName>
                                        </p:attrNameLst>
                                      </p:cBhvr>
                                      <p:tavLst>
                                        <p:tav tm="0">
                                          <p:val>
                                            <p:fltVal val="0"/>
                                          </p:val>
                                        </p:tav>
                                        <p:tav tm="100000">
                                          <p:val>
                                            <p:strVal val="#ppt_w"/>
                                          </p:val>
                                        </p:tav>
                                      </p:tavLst>
                                    </p:anim>
                                    <p:anim calcmode="lin" valueType="num">
                                      <p:cBhvr>
                                        <p:cTn id="20" dur="500" fill="hold"/>
                                        <p:tgtEl>
                                          <p:spTgt spid="12"/>
                                        </p:tgtEl>
                                        <p:attrNameLst>
                                          <p:attrName>ppt_h</p:attrName>
                                        </p:attrNameLst>
                                      </p:cBhvr>
                                      <p:tavLst>
                                        <p:tav tm="0">
                                          <p:val>
                                            <p:fltVal val="0"/>
                                          </p:val>
                                        </p:tav>
                                        <p:tav tm="100000">
                                          <p:val>
                                            <p:strVal val="#ppt_h"/>
                                          </p:val>
                                        </p:tav>
                                      </p:tavLst>
                                    </p:anim>
                                    <p:animEffect transition="in" filter="fade">
                                      <p:cBhvr>
                                        <p:cTn id="21" dur="500"/>
                                        <p:tgtEl>
                                          <p:spTgt spid="12"/>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p:cTn id="24" dur="500" fill="hold"/>
                                        <p:tgtEl>
                                          <p:spTgt spid="5"/>
                                        </p:tgtEl>
                                        <p:attrNameLst>
                                          <p:attrName>ppt_w</p:attrName>
                                        </p:attrNameLst>
                                      </p:cBhvr>
                                      <p:tavLst>
                                        <p:tav tm="0">
                                          <p:val>
                                            <p:fltVal val="0"/>
                                          </p:val>
                                        </p:tav>
                                        <p:tav tm="100000">
                                          <p:val>
                                            <p:strVal val="#ppt_w"/>
                                          </p:val>
                                        </p:tav>
                                      </p:tavLst>
                                    </p:anim>
                                    <p:anim calcmode="lin" valueType="num">
                                      <p:cBhvr>
                                        <p:cTn id="25" dur="500" fill="hold"/>
                                        <p:tgtEl>
                                          <p:spTgt spid="5"/>
                                        </p:tgtEl>
                                        <p:attrNameLst>
                                          <p:attrName>ppt_h</p:attrName>
                                        </p:attrNameLst>
                                      </p:cBhvr>
                                      <p:tavLst>
                                        <p:tav tm="0">
                                          <p:val>
                                            <p:fltVal val="0"/>
                                          </p:val>
                                        </p:tav>
                                        <p:tav tm="100000">
                                          <p:val>
                                            <p:strVal val="#ppt_h"/>
                                          </p:val>
                                        </p:tav>
                                      </p:tavLst>
                                    </p:anim>
                                    <p:animEffect transition="in" filter="fade">
                                      <p:cBhvr>
                                        <p:cTn id="26" dur="500"/>
                                        <p:tgtEl>
                                          <p:spTgt spid="5"/>
                                        </p:tgtEl>
                                      </p:cBhvr>
                                    </p:animEffect>
                                  </p:childTnLst>
                                </p:cTn>
                              </p:par>
                              <p:par>
                                <p:cTn id="27" presetID="53" presetClass="entr" presetSubtype="16" fill="hold" nodeType="with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p:cTn id="29" dur="500" fill="hold"/>
                                        <p:tgtEl>
                                          <p:spTgt spid="13"/>
                                        </p:tgtEl>
                                        <p:attrNameLst>
                                          <p:attrName>ppt_w</p:attrName>
                                        </p:attrNameLst>
                                      </p:cBhvr>
                                      <p:tavLst>
                                        <p:tav tm="0">
                                          <p:val>
                                            <p:fltVal val="0"/>
                                          </p:val>
                                        </p:tav>
                                        <p:tav tm="100000">
                                          <p:val>
                                            <p:strVal val="#ppt_w"/>
                                          </p:val>
                                        </p:tav>
                                      </p:tavLst>
                                    </p:anim>
                                    <p:anim calcmode="lin" valueType="num">
                                      <p:cBhvr>
                                        <p:cTn id="30" dur="500" fill="hold"/>
                                        <p:tgtEl>
                                          <p:spTgt spid="13"/>
                                        </p:tgtEl>
                                        <p:attrNameLst>
                                          <p:attrName>ppt_h</p:attrName>
                                        </p:attrNameLst>
                                      </p:cBhvr>
                                      <p:tavLst>
                                        <p:tav tm="0">
                                          <p:val>
                                            <p:fltVal val="0"/>
                                          </p:val>
                                        </p:tav>
                                        <p:tav tm="100000">
                                          <p:val>
                                            <p:strVal val="#ppt_h"/>
                                          </p:val>
                                        </p:tav>
                                      </p:tavLst>
                                    </p:anim>
                                    <p:animEffect transition="in" filter="fade">
                                      <p:cBhvr>
                                        <p:cTn id="31" dur="500"/>
                                        <p:tgtEl>
                                          <p:spTgt spid="13"/>
                                        </p:tgtEl>
                                      </p:cBhvr>
                                    </p:animEffect>
                                  </p:childTnLst>
                                </p:cTn>
                              </p:par>
                            </p:childTnLst>
                          </p:cTn>
                        </p:par>
                        <p:par>
                          <p:cTn id="32" fill="hold">
                            <p:stCondLst>
                              <p:cond delay="1500"/>
                            </p:stCondLst>
                            <p:childTnLst>
                              <p:par>
                                <p:cTn id="33" presetID="53" presetClass="entr" presetSubtype="16" fill="hold" grpId="0" nodeType="after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p:cTn id="35" dur="500" fill="hold"/>
                                        <p:tgtEl>
                                          <p:spTgt spid="6"/>
                                        </p:tgtEl>
                                        <p:attrNameLst>
                                          <p:attrName>ppt_w</p:attrName>
                                        </p:attrNameLst>
                                      </p:cBhvr>
                                      <p:tavLst>
                                        <p:tav tm="0">
                                          <p:val>
                                            <p:fltVal val="0"/>
                                          </p:val>
                                        </p:tav>
                                        <p:tav tm="100000">
                                          <p:val>
                                            <p:strVal val="#ppt_w"/>
                                          </p:val>
                                        </p:tav>
                                      </p:tavLst>
                                    </p:anim>
                                    <p:anim calcmode="lin" valueType="num">
                                      <p:cBhvr>
                                        <p:cTn id="36" dur="500" fill="hold"/>
                                        <p:tgtEl>
                                          <p:spTgt spid="6"/>
                                        </p:tgtEl>
                                        <p:attrNameLst>
                                          <p:attrName>ppt_h</p:attrName>
                                        </p:attrNameLst>
                                      </p:cBhvr>
                                      <p:tavLst>
                                        <p:tav tm="0">
                                          <p:val>
                                            <p:fltVal val="0"/>
                                          </p:val>
                                        </p:tav>
                                        <p:tav tm="100000">
                                          <p:val>
                                            <p:strVal val="#ppt_h"/>
                                          </p:val>
                                        </p:tav>
                                      </p:tavLst>
                                    </p:anim>
                                    <p:animEffect transition="in" filter="fade">
                                      <p:cBhvr>
                                        <p:cTn id="37" dur="500"/>
                                        <p:tgtEl>
                                          <p:spTgt spid="6"/>
                                        </p:tgtEl>
                                      </p:cBhvr>
                                    </p:animEffect>
                                  </p:childTnLst>
                                </p:cTn>
                              </p:par>
                            </p:childTnLst>
                          </p:cTn>
                        </p:par>
                        <p:par>
                          <p:cTn id="38" fill="hold">
                            <p:stCondLst>
                              <p:cond delay="2000"/>
                            </p:stCondLst>
                            <p:childTnLst>
                              <p:par>
                                <p:cTn id="39" presetID="53" presetClass="entr" presetSubtype="16" fill="hold" grpId="0" nodeType="afterEffect">
                                  <p:stCondLst>
                                    <p:cond delay="0"/>
                                  </p:stCondLst>
                                  <p:childTnLst>
                                    <p:set>
                                      <p:cBhvr>
                                        <p:cTn id="40" dur="1" fill="hold">
                                          <p:stCondLst>
                                            <p:cond delay="0"/>
                                          </p:stCondLst>
                                        </p:cTn>
                                        <p:tgtEl>
                                          <p:spTgt spid="14"/>
                                        </p:tgtEl>
                                        <p:attrNameLst>
                                          <p:attrName>style.visibility</p:attrName>
                                        </p:attrNameLst>
                                      </p:cBhvr>
                                      <p:to>
                                        <p:strVal val="visible"/>
                                      </p:to>
                                    </p:set>
                                    <p:anim calcmode="lin" valueType="num">
                                      <p:cBhvr>
                                        <p:cTn id="41" dur="500" fill="hold"/>
                                        <p:tgtEl>
                                          <p:spTgt spid="14"/>
                                        </p:tgtEl>
                                        <p:attrNameLst>
                                          <p:attrName>ppt_w</p:attrName>
                                        </p:attrNameLst>
                                      </p:cBhvr>
                                      <p:tavLst>
                                        <p:tav tm="0">
                                          <p:val>
                                            <p:fltVal val="0"/>
                                          </p:val>
                                        </p:tav>
                                        <p:tav tm="100000">
                                          <p:val>
                                            <p:strVal val="#ppt_w"/>
                                          </p:val>
                                        </p:tav>
                                      </p:tavLst>
                                    </p:anim>
                                    <p:anim calcmode="lin" valueType="num">
                                      <p:cBhvr>
                                        <p:cTn id="42" dur="500" fill="hold"/>
                                        <p:tgtEl>
                                          <p:spTgt spid="14"/>
                                        </p:tgtEl>
                                        <p:attrNameLst>
                                          <p:attrName>ppt_h</p:attrName>
                                        </p:attrNameLst>
                                      </p:cBhvr>
                                      <p:tavLst>
                                        <p:tav tm="0">
                                          <p:val>
                                            <p:fltVal val="0"/>
                                          </p:val>
                                        </p:tav>
                                        <p:tav tm="100000">
                                          <p:val>
                                            <p:strVal val="#ppt_h"/>
                                          </p:val>
                                        </p:tav>
                                      </p:tavLst>
                                    </p:anim>
                                    <p:animEffect transition="in" filter="fade">
                                      <p:cBhvr>
                                        <p:cTn id="43" dur="500"/>
                                        <p:tgtEl>
                                          <p:spTgt spid="14"/>
                                        </p:tgtEl>
                                      </p:cBhvr>
                                    </p:animEffect>
                                  </p:childTnLst>
                                </p:cTn>
                              </p:par>
                            </p:childTnLst>
                          </p:cTn>
                        </p:par>
                        <p:par>
                          <p:cTn id="44" fill="hold">
                            <p:stCondLst>
                              <p:cond delay="2500"/>
                            </p:stCondLst>
                            <p:childTnLst>
                              <p:par>
                                <p:cTn id="45" presetID="53" presetClass="entr" presetSubtype="16" fill="hold" grpId="0" nodeType="afterEffect">
                                  <p:stCondLst>
                                    <p:cond delay="0"/>
                                  </p:stCondLst>
                                  <p:childTnLst>
                                    <p:set>
                                      <p:cBhvr>
                                        <p:cTn id="46" dur="1" fill="hold">
                                          <p:stCondLst>
                                            <p:cond delay="0"/>
                                          </p:stCondLst>
                                        </p:cTn>
                                        <p:tgtEl>
                                          <p:spTgt spid="3"/>
                                        </p:tgtEl>
                                        <p:attrNameLst>
                                          <p:attrName>style.visibility</p:attrName>
                                        </p:attrNameLst>
                                      </p:cBhvr>
                                      <p:to>
                                        <p:strVal val="visible"/>
                                      </p:to>
                                    </p:set>
                                    <p:anim calcmode="lin" valueType="num">
                                      <p:cBhvr>
                                        <p:cTn id="47" dur="500" fill="hold"/>
                                        <p:tgtEl>
                                          <p:spTgt spid="3"/>
                                        </p:tgtEl>
                                        <p:attrNameLst>
                                          <p:attrName>ppt_w</p:attrName>
                                        </p:attrNameLst>
                                      </p:cBhvr>
                                      <p:tavLst>
                                        <p:tav tm="0">
                                          <p:val>
                                            <p:fltVal val="0"/>
                                          </p:val>
                                        </p:tav>
                                        <p:tav tm="100000">
                                          <p:val>
                                            <p:strVal val="#ppt_w"/>
                                          </p:val>
                                        </p:tav>
                                      </p:tavLst>
                                    </p:anim>
                                    <p:anim calcmode="lin" valueType="num">
                                      <p:cBhvr>
                                        <p:cTn id="48" dur="500" fill="hold"/>
                                        <p:tgtEl>
                                          <p:spTgt spid="3"/>
                                        </p:tgtEl>
                                        <p:attrNameLst>
                                          <p:attrName>ppt_h</p:attrName>
                                        </p:attrNameLst>
                                      </p:cBhvr>
                                      <p:tavLst>
                                        <p:tav tm="0">
                                          <p:val>
                                            <p:fltVal val="0"/>
                                          </p:val>
                                        </p:tav>
                                        <p:tav tm="100000">
                                          <p:val>
                                            <p:strVal val="#ppt_h"/>
                                          </p:val>
                                        </p:tav>
                                      </p:tavLst>
                                    </p:anim>
                                    <p:animEffect transition="in" filter="fade">
                                      <p:cBhvr>
                                        <p:cTn id="49" dur="500"/>
                                        <p:tgtEl>
                                          <p:spTgt spid="3"/>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7"/>
                                        </p:tgtEl>
                                        <p:attrNameLst>
                                          <p:attrName>style.visibility</p:attrName>
                                        </p:attrNameLst>
                                      </p:cBhvr>
                                      <p:to>
                                        <p:strVal val="visible"/>
                                      </p:to>
                                    </p:set>
                                    <p:anim calcmode="lin" valueType="num">
                                      <p:cBhvr>
                                        <p:cTn id="52" dur="500" fill="hold"/>
                                        <p:tgtEl>
                                          <p:spTgt spid="7"/>
                                        </p:tgtEl>
                                        <p:attrNameLst>
                                          <p:attrName>ppt_w</p:attrName>
                                        </p:attrNameLst>
                                      </p:cBhvr>
                                      <p:tavLst>
                                        <p:tav tm="0">
                                          <p:val>
                                            <p:fltVal val="0"/>
                                          </p:val>
                                        </p:tav>
                                        <p:tav tm="100000">
                                          <p:val>
                                            <p:strVal val="#ppt_w"/>
                                          </p:val>
                                        </p:tav>
                                      </p:tavLst>
                                    </p:anim>
                                    <p:anim calcmode="lin" valueType="num">
                                      <p:cBhvr>
                                        <p:cTn id="53" dur="500" fill="hold"/>
                                        <p:tgtEl>
                                          <p:spTgt spid="7"/>
                                        </p:tgtEl>
                                        <p:attrNameLst>
                                          <p:attrName>ppt_h</p:attrName>
                                        </p:attrNameLst>
                                      </p:cBhvr>
                                      <p:tavLst>
                                        <p:tav tm="0">
                                          <p:val>
                                            <p:fltVal val="0"/>
                                          </p:val>
                                        </p:tav>
                                        <p:tav tm="100000">
                                          <p:val>
                                            <p:strVal val="#ppt_h"/>
                                          </p:val>
                                        </p:tav>
                                      </p:tavLst>
                                    </p:anim>
                                    <p:animEffect transition="in" filter="fade">
                                      <p:cBhvr>
                                        <p:cTn id="5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5" grpId="0"/>
      <p:bldP spid="14" grpId="0"/>
      <p:bldP spid="3" grpId="0" animBg="1"/>
      <p:bldP spid="7" grpId="0" animBg="1"/>
      <p:bldP spid="12" grpId="0"/>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6670912-F70D-5761-81B8-A3DEBB42A830}"/>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Is “Mental Divorce” Or “The Second Putting Away”</a:t>
            </a:r>
          </a:p>
        </p:txBody>
      </p:sp>
      <p:sp>
        <p:nvSpPr>
          <p:cNvPr id="11" name="TextBox 10">
            <a:extLst>
              <a:ext uri="{FF2B5EF4-FFF2-40B4-BE49-F238E27FC236}">
                <a16:creationId xmlns:a16="http://schemas.microsoft.com/office/drawing/2014/main" id="{5E83F2D6-80B9-E8F5-1B23-9B092B955443}"/>
              </a:ext>
            </a:extLst>
          </p:cNvPr>
          <p:cNvSpPr txBox="1"/>
          <p:nvPr/>
        </p:nvSpPr>
        <p:spPr>
          <a:xfrm>
            <a:off x="-2868" y="1406909"/>
            <a:ext cx="9146868" cy="852413"/>
          </a:xfrm>
          <a:prstGeom prst="rect">
            <a:avLst/>
          </a:prstGeom>
          <a:solidFill>
            <a:schemeClr val="bg1">
              <a:lumMod val="85000"/>
            </a:schemeClr>
          </a:solidFill>
          <a:effectLst>
            <a:softEdge rad="63500"/>
          </a:effectLst>
        </p:spPr>
        <p:txBody>
          <a:bodyPr wrap="square" rtlCol="0">
            <a:spAutoFit/>
          </a:bodyPr>
          <a:lstStyle/>
          <a:p>
            <a:pPr marL="0" marR="0" algn="ctr">
              <a:lnSpc>
                <a:spcPct val="107000"/>
              </a:lnSpc>
              <a:spcBef>
                <a:spcPts val="0"/>
              </a:spcBef>
              <a:spcAft>
                <a:spcPts val="800"/>
              </a:spcAft>
            </a:pP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This Doctrine Also Confuses How The </a:t>
            </a:r>
            <a:r>
              <a:rPr lang="en-US" sz="2400" b="1" kern="100" dirty="0">
                <a:latin typeface="Arial Narrow" panose="020B0606020202030204" pitchFamily="34" charset="0"/>
                <a:ea typeface="Calibri" panose="020F0502020204030204" pitchFamily="34" charset="0"/>
                <a:cs typeface="Times New Roman" panose="02020603050405020304" pitchFamily="18" charset="0"/>
              </a:rPr>
              <a:t>Words</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 </a:t>
            </a:r>
            <a:r>
              <a:rPr lang="en-US" sz="2400" i="1"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i="1" kern="100" dirty="0">
                <a:effectLst/>
                <a:latin typeface="Arial Narrow" panose="020B0606020202030204" pitchFamily="34" charset="0"/>
                <a:ea typeface="Calibri" panose="020F0502020204030204" pitchFamily="34" charset="0"/>
                <a:cs typeface="Times New Roman" panose="02020603050405020304" pitchFamily="18" charset="0"/>
              </a:rPr>
              <a:t>Husband</a:t>
            </a:r>
            <a:r>
              <a:rPr lang="en-US" sz="2400" i="1"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 </a:t>
            </a:r>
            <a:r>
              <a:rPr lang="en-US" sz="2400"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 </a:t>
            </a:r>
            <a:r>
              <a:rPr lang="en-US" sz="2400" i="1"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i="1" kern="100" dirty="0">
                <a:effectLst/>
                <a:latin typeface="Arial Narrow" panose="020B0606020202030204" pitchFamily="34" charset="0"/>
                <a:ea typeface="Calibri" panose="020F0502020204030204" pitchFamily="34" charset="0"/>
                <a:cs typeface="Times New Roman" panose="02020603050405020304" pitchFamily="18" charset="0"/>
              </a:rPr>
              <a:t>Wife</a:t>
            </a:r>
            <a:r>
              <a:rPr lang="en-US" sz="2400" i="1" kern="100" dirty="0">
                <a:effectLst/>
                <a:latin typeface="Arial Narrow" panose="020B0606020202030204" pitchFamily="34" charset="0"/>
                <a:ea typeface="Calibri" panose="020F0502020204030204" pitchFamily="34" charset="0"/>
                <a:cs typeface="Times New Roman" panose="02020603050405020304" pitchFamily="18" charset="0"/>
              </a:rPr>
              <a:t>”</a:t>
            </a:r>
            <a:br>
              <a:rPr lang="en-US" sz="24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400" b="1" kern="100" dirty="0">
                <a:latin typeface="Arial Narrow" panose="020B0606020202030204" pitchFamily="34" charset="0"/>
                <a:ea typeface="Calibri" panose="020F0502020204030204" pitchFamily="34" charset="0"/>
                <a:cs typeface="Times New Roman" panose="02020603050405020304" pitchFamily="18" charset="0"/>
              </a:rPr>
              <a:t>May</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 Be Used Accommodatively</a:t>
            </a:r>
            <a:r>
              <a:rPr lang="en-US" sz="2400"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 But </a:t>
            </a:r>
            <a:r>
              <a:rPr lang="en-US" sz="2400" b="1" i="1" kern="100" dirty="0">
                <a:effectLst/>
                <a:latin typeface="Arial Narrow" panose="020B0606020202030204" pitchFamily="34" charset="0"/>
                <a:ea typeface="Calibri" panose="020F0502020204030204" pitchFamily="34" charset="0"/>
                <a:cs typeface="Times New Roman" panose="02020603050405020304" pitchFamily="18" charset="0"/>
              </a:rPr>
              <a:t>Never</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 The Words </a:t>
            </a:r>
            <a:r>
              <a:rPr lang="en-US" sz="2400"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Marry</a:t>
            </a:r>
            <a:r>
              <a:rPr lang="en-US" sz="2400"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 </a:t>
            </a:r>
            <a:r>
              <a:rPr lang="en-US" sz="2400"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 </a:t>
            </a:r>
            <a:r>
              <a:rPr lang="en-US" sz="2400"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Put Away</a:t>
            </a:r>
            <a:r>
              <a:rPr lang="en-US" sz="2400" kern="100" dirty="0">
                <a:effectLst/>
                <a:latin typeface="Arial Narrow" panose="020B0606020202030204" pitchFamily="34" charset="0"/>
                <a:ea typeface="Calibri" panose="020F0502020204030204" pitchFamily="34" charset="0"/>
                <a:cs typeface="Times New Roman" panose="02020603050405020304" pitchFamily="18" charset="0"/>
              </a:rPr>
              <a:t>:”</a:t>
            </a:r>
          </a:p>
        </p:txBody>
      </p:sp>
      <p:sp>
        <p:nvSpPr>
          <p:cNvPr id="3" name="Rectangle 6">
            <a:extLst>
              <a:ext uri="{FF2B5EF4-FFF2-40B4-BE49-F238E27FC236}">
                <a16:creationId xmlns:a16="http://schemas.microsoft.com/office/drawing/2014/main" id="{A854F5AA-B8F2-A918-3252-AF8223010958}"/>
              </a:ext>
            </a:extLst>
          </p:cNvPr>
          <p:cNvSpPr>
            <a:spLocks noChangeArrowheads="1"/>
          </p:cNvSpPr>
          <p:nvPr/>
        </p:nvSpPr>
        <p:spPr bwMode="auto">
          <a:xfrm>
            <a:off x="0" y="2351692"/>
            <a:ext cx="91440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fontAlgn="base">
              <a:spcBef>
                <a:spcPct val="20000"/>
              </a:spcBef>
              <a:spcAft>
                <a:spcPct val="0"/>
              </a:spcAft>
              <a:buChar char="»"/>
              <a:defRPr sz="2000">
                <a:solidFill>
                  <a:schemeClr val="tx1"/>
                </a:solidFill>
                <a:latin typeface="Arial" charset="0"/>
              </a:defRPr>
            </a:lvl6pPr>
            <a:lvl7pPr marL="2971800" indent="-228600" fontAlgn="base">
              <a:spcBef>
                <a:spcPct val="20000"/>
              </a:spcBef>
              <a:spcAft>
                <a:spcPct val="0"/>
              </a:spcAft>
              <a:buChar char="»"/>
              <a:defRPr sz="2000">
                <a:solidFill>
                  <a:schemeClr val="tx1"/>
                </a:solidFill>
                <a:latin typeface="Arial" charset="0"/>
              </a:defRPr>
            </a:lvl7pPr>
            <a:lvl8pPr marL="3429000" indent="-228600" fontAlgn="base">
              <a:spcBef>
                <a:spcPct val="20000"/>
              </a:spcBef>
              <a:spcAft>
                <a:spcPct val="0"/>
              </a:spcAft>
              <a:buChar char="»"/>
              <a:defRPr sz="2000">
                <a:solidFill>
                  <a:schemeClr val="tx1"/>
                </a:solidFill>
                <a:latin typeface="Arial" charset="0"/>
              </a:defRPr>
            </a:lvl8pPr>
            <a:lvl9pPr marL="3886200" indent="-228600" fontAlgn="base">
              <a:spcBef>
                <a:spcPct val="20000"/>
              </a:spcBef>
              <a:spcAft>
                <a:spcPct val="0"/>
              </a:spcAft>
              <a:buChar char="»"/>
              <a:defRPr sz="2000">
                <a:solidFill>
                  <a:schemeClr val="tx1"/>
                </a:solidFill>
                <a:latin typeface="Arial" charset="0"/>
              </a:defRPr>
            </a:lvl9pPr>
          </a:lstStyle>
          <a:p>
            <a:pPr algn="ctr">
              <a:buFontTx/>
              <a:buNone/>
            </a:pPr>
            <a:r>
              <a:rPr lang="en-US" altLang="en-US" sz="2400" dirty="0">
                <a:latin typeface="Arial Narrow" panose="020B0606020202030204" pitchFamily="34" charset="0"/>
              </a:rPr>
              <a:t>Note How The  </a:t>
            </a:r>
            <a:r>
              <a:rPr lang="en-US" sz="2400" kern="100" dirty="0">
                <a:latin typeface="Arial Narrow" panose="020B0606020202030204" pitchFamily="34" charset="0"/>
                <a:ea typeface="Calibri" panose="020F0502020204030204" pitchFamily="34" charset="0"/>
                <a:cs typeface="Times New Roman" panose="02020603050405020304" pitchFamily="18" charset="0"/>
              </a:rPr>
              <a:t>Words </a:t>
            </a:r>
            <a:r>
              <a:rPr lang="en-US" sz="2400" i="1" kern="100" dirty="0">
                <a:latin typeface="Arial Narrow" panose="020B0606020202030204" pitchFamily="34" charset="0"/>
                <a:ea typeface="Calibri" panose="020F0502020204030204" pitchFamily="34" charset="0"/>
                <a:cs typeface="Times New Roman" panose="02020603050405020304" pitchFamily="18" charset="0"/>
              </a:rPr>
              <a:t>“</a:t>
            </a:r>
            <a:r>
              <a:rPr lang="en-US" sz="2400" b="1" i="1" kern="100" dirty="0">
                <a:latin typeface="Arial Narrow" panose="020B0606020202030204" pitchFamily="34" charset="0"/>
                <a:ea typeface="Calibri" panose="020F0502020204030204" pitchFamily="34" charset="0"/>
                <a:cs typeface="Times New Roman" panose="02020603050405020304" pitchFamily="18" charset="0"/>
              </a:rPr>
              <a:t>Husband</a:t>
            </a:r>
            <a:r>
              <a:rPr lang="en-US" sz="2400" i="1" kern="100" dirty="0">
                <a:latin typeface="Arial Narrow" panose="020B0606020202030204" pitchFamily="34" charset="0"/>
                <a:ea typeface="Calibri" panose="020F0502020204030204" pitchFamily="34" charset="0"/>
                <a:cs typeface="Times New Roman" panose="02020603050405020304" pitchFamily="18" charset="0"/>
              </a:rPr>
              <a:t>” </a:t>
            </a:r>
            <a:r>
              <a:rPr lang="en-US" sz="2400" kern="100" dirty="0">
                <a:latin typeface="Arial Narrow" panose="020B0606020202030204" pitchFamily="34" charset="0"/>
                <a:ea typeface="Calibri" panose="020F0502020204030204" pitchFamily="34" charset="0"/>
                <a:cs typeface="Times New Roman" panose="02020603050405020304" pitchFamily="18" charset="0"/>
              </a:rPr>
              <a:t>/ </a:t>
            </a:r>
            <a:r>
              <a:rPr lang="en-US" sz="2400" i="1" kern="100" dirty="0">
                <a:latin typeface="Arial Narrow" panose="020B0606020202030204" pitchFamily="34" charset="0"/>
                <a:ea typeface="Calibri" panose="020F0502020204030204" pitchFamily="34" charset="0"/>
                <a:cs typeface="Times New Roman" panose="02020603050405020304" pitchFamily="18" charset="0"/>
              </a:rPr>
              <a:t>“</a:t>
            </a:r>
            <a:r>
              <a:rPr lang="en-US" sz="2400" b="1" i="1" kern="100" dirty="0">
                <a:latin typeface="Arial Narrow" panose="020B0606020202030204" pitchFamily="34" charset="0"/>
                <a:ea typeface="Calibri" panose="020F0502020204030204" pitchFamily="34" charset="0"/>
                <a:cs typeface="Times New Roman" panose="02020603050405020304" pitchFamily="18" charset="0"/>
              </a:rPr>
              <a:t>Wife</a:t>
            </a:r>
            <a:r>
              <a:rPr lang="en-US" sz="2400" i="1" kern="100" dirty="0">
                <a:latin typeface="Arial Narrow" panose="020B0606020202030204" pitchFamily="34" charset="0"/>
                <a:ea typeface="Calibri" panose="020F0502020204030204" pitchFamily="34" charset="0"/>
                <a:cs typeface="Times New Roman" panose="02020603050405020304" pitchFamily="18" charset="0"/>
              </a:rPr>
              <a:t>”</a:t>
            </a:r>
            <a:r>
              <a:rPr lang="en-US" sz="2400" kern="100" dirty="0">
                <a:latin typeface="Arial Narrow" panose="020B0606020202030204" pitchFamily="34" charset="0"/>
                <a:ea typeface="Calibri" panose="020F0502020204030204" pitchFamily="34" charset="0"/>
                <a:cs typeface="Times New Roman" panose="02020603050405020304" pitchFamily="18" charset="0"/>
              </a:rPr>
              <a:t> </a:t>
            </a:r>
            <a:r>
              <a:rPr lang="en-US" altLang="en-US" sz="2400" dirty="0">
                <a:latin typeface="Arial Narrow" panose="020B0606020202030204" pitchFamily="34" charset="0"/>
              </a:rPr>
              <a:t>Are Used Even After Being</a:t>
            </a:r>
            <a:br>
              <a:rPr lang="en-US" altLang="en-US" sz="2400" dirty="0">
                <a:latin typeface="Arial Narrow" panose="020B0606020202030204" pitchFamily="34" charset="0"/>
              </a:rPr>
            </a:br>
            <a:r>
              <a:rPr lang="en-US" altLang="en-US" sz="2400" i="1" dirty="0">
                <a:solidFill>
                  <a:srgbClr val="CC0000"/>
                </a:solidFill>
                <a:latin typeface="Arial Narrow" panose="020B0606020202030204" pitchFamily="34" charset="0"/>
              </a:rPr>
              <a:t>Separated By Death</a:t>
            </a:r>
          </a:p>
        </p:txBody>
      </p:sp>
      <p:sp>
        <p:nvSpPr>
          <p:cNvPr id="7" name="Rectangle 8">
            <a:extLst>
              <a:ext uri="{FF2B5EF4-FFF2-40B4-BE49-F238E27FC236}">
                <a16:creationId xmlns:a16="http://schemas.microsoft.com/office/drawing/2014/main" id="{160B6208-A3F4-BA40-5EDE-51F77F1A5136}"/>
              </a:ext>
            </a:extLst>
          </p:cNvPr>
          <p:cNvSpPr>
            <a:spLocks noChangeArrowheads="1"/>
          </p:cNvSpPr>
          <p:nvPr/>
        </p:nvSpPr>
        <p:spPr bwMode="auto">
          <a:xfrm>
            <a:off x="0" y="3221422"/>
            <a:ext cx="9144000" cy="1135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ctr">
              <a:spcBef>
                <a:spcPct val="20000"/>
              </a:spcBef>
              <a:defRPr sz="3200">
                <a:solidFill>
                  <a:schemeClr val="tx1"/>
                </a:solidFill>
                <a:latin typeface="Arial" charset="0"/>
              </a:defRPr>
            </a:lvl1pPr>
            <a:lvl2pPr marL="742950" indent="-285750" algn="ctr">
              <a:spcBef>
                <a:spcPct val="20000"/>
              </a:spcBef>
              <a:defRPr sz="2800">
                <a:solidFill>
                  <a:schemeClr val="tx1"/>
                </a:solidFill>
                <a:latin typeface="Arial" charset="0"/>
              </a:defRPr>
            </a:lvl2pPr>
            <a:lvl3pPr marL="1143000" indent="-228600" algn="ctr">
              <a:spcBef>
                <a:spcPct val="20000"/>
              </a:spcBef>
              <a:defRPr sz="2400">
                <a:solidFill>
                  <a:schemeClr val="tx1"/>
                </a:solidFill>
                <a:latin typeface="Arial" charset="0"/>
              </a:defRPr>
            </a:lvl3pPr>
            <a:lvl4pPr marL="1600200" indent="-228600" algn="ctr">
              <a:spcBef>
                <a:spcPct val="20000"/>
              </a:spcBef>
              <a:defRPr sz="2000">
                <a:solidFill>
                  <a:schemeClr val="tx1"/>
                </a:solidFill>
                <a:latin typeface="Arial" charset="0"/>
              </a:defRPr>
            </a:lvl4pPr>
            <a:lvl5pPr marL="2057400" indent="-228600" algn="ctr">
              <a:spcBef>
                <a:spcPct val="20000"/>
              </a:spcBef>
              <a:defRPr sz="2000">
                <a:solidFill>
                  <a:schemeClr val="tx1"/>
                </a:solidFill>
                <a:latin typeface="Arial" charset="0"/>
              </a:defRPr>
            </a:lvl5pPr>
            <a:lvl6pPr marL="2514600" indent="-228600" algn="ctr" fontAlgn="base">
              <a:spcBef>
                <a:spcPct val="20000"/>
              </a:spcBef>
              <a:spcAft>
                <a:spcPct val="0"/>
              </a:spcAft>
              <a:defRPr sz="2000">
                <a:solidFill>
                  <a:schemeClr val="tx1"/>
                </a:solidFill>
                <a:latin typeface="Arial" charset="0"/>
              </a:defRPr>
            </a:lvl6pPr>
            <a:lvl7pPr marL="2971800" indent="-228600" algn="ctr" fontAlgn="base">
              <a:spcBef>
                <a:spcPct val="20000"/>
              </a:spcBef>
              <a:spcAft>
                <a:spcPct val="0"/>
              </a:spcAft>
              <a:defRPr sz="2000">
                <a:solidFill>
                  <a:schemeClr val="tx1"/>
                </a:solidFill>
                <a:latin typeface="Arial" charset="0"/>
              </a:defRPr>
            </a:lvl7pPr>
            <a:lvl8pPr marL="3429000" indent="-228600" algn="ctr" fontAlgn="base">
              <a:spcBef>
                <a:spcPct val="20000"/>
              </a:spcBef>
              <a:spcAft>
                <a:spcPct val="0"/>
              </a:spcAft>
              <a:defRPr sz="2000">
                <a:solidFill>
                  <a:schemeClr val="tx1"/>
                </a:solidFill>
                <a:latin typeface="Arial" charset="0"/>
              </a:defRPr>
            </a:lvl8pPr>
            <a:lvl9pPr marL="3886200" indent="-228600" algn="ctr" fontAlgn="base">
              <a:spcBef>
                <a:spcPct val="20000"/>
              </a:spcBef>
              <a:spcAft>
                <a:spcPct val="0"/>
              </a:spcAft>
              <a:defRPr sz="2000">
                <a:solidFill>
                  <a:schemeClr val="tx1"/>
                </a:solidFill>
                <a:latin typeface="Arial" charset="0"/>
              </a:defRPr>
            </a:lvl9pPr>
          </a:lstStyle>
          <a:p>
            <a:pPr algn="just"/>
            <a:r>
              <a:rPr lang="en-US" altLang="en-US" sz="2400" b="1" u="sng" dirty="0">
                <a:latin typeface="Arial Narrow" panose="020B0606020202030204" pitchFamily="34" charset="0"/>
              </a:rPr>
              <a:t>Mt. 22:24-25 (Sadducees)</a:t>
            </a:r>
            <a:r>
              <a:rPr lang="en-US" altLang="en-US" sz="2400" dirty="0">
                <a:latin typeface="Arial Narrow" panose="020B0606020202030204" pitchFamily="34" charset="0"/>
              </a:rPr>
              <a:t>,</a:t>
            </a:r>
            <a:r>
              <a:rPr lang="en-US" altLang="en-US" sz="2400" b="1" dirty="0">
                <a:latin typeface="Arial Narrow" panose="020B0606020202030204" pitchFamily="34" charset="0"/>
              </a:rPr>
              <a:t> </a:t>
            </a:r>
            <a:r>
              <a:rPr lang="en-US" altLang="en-US" sz="2400" dirty="0">
                <a:latin typeface="Arial Narrow" panose="020B0606020202030204" pitchFamily="34" charset="0"/>
              </a:rPr>
              <a:t>“Saying, Master, Moses said, </a:t>
            </a:r>
            <a:r>
              <a:rPr lang="en-US" altLang="en-US" sz="2400" b="1" dirty="0">
                <a:latin typeface="Arial Narrow" panose="020B0606020202030204" pitchFamily="34" charset="0"/>
              </a:rPr>
              <a:t>IF A MAN</a:t>
            </a:r>
            <a:r>
              <a:rPr lang="en-US" altLang="en-US" sz="2400" i="1" dirty="0">
                <a:latin typeface="Arial Narrow" panose="020B0606020202030204" pitchFamily="34" charset="0"/>
              </a:rPr>
              <a:t> </a:t>
            </a:r>
            <a:r>
              <a:rPr lang="en-US" altLang="en-US" sz="2400" b="1" dirty="0">
                <a:solidFill>
                  <a:srgbClr val="CC0000"/>
                </a:solidFill>
                <a:latin typeface="Arial Narrow" panose="020B0606020202030204" pitchFamily="34" charset="0"/>
              </a:rPr>
              <a:t>DIE</a:t>
            </a:r>
            <a:r>
              <a:rPr lang="en-US" altLang="en-US" sz="2400" dirty="0">
                <a:latin typeface="Arial Narrow" panose="020B0606020202030204" pitchFamily="34" charset="0"/>
              </a:rPr>
              <a:t>, having no children, his brother shall marry </a:t>
            </a:r>
            <a:r>
              <a:rPr lang="en-US" altLang="en-US" sz="2400" b="1" dirty="0">
                <a:latin typeface="Arial Narrow" panose="020B0606020202030204" pitchFamily="34" charset="0"/>
              </a:rPr>
              <a:t>HIS WIFE</a:t>
            </a:r>
            <a:r>
              <a:rPr lang="en-US" altLang="en-US" sz="2400" dirty="0">
                <a:latin typeface="Arial Narrow" panose="020B0606020202030204" pitchFamily="34" charset="0"/>
              </a:rPr>
              <a:t>, and raise up seed unto his brother...”</a:t>
            </a:r>
            <a:endParaRPr lang="en-US" altLang="en-US" sz="2400" b="1" u="sng" dirty="0">
              <a:latin typeface="Arial Narrow" panose="020B0606020202030204" pitchFamily="34" charset="0"/>
            </a:endParaRPr>
          </a:p>
        </p:txBody>
      </p:sp>
      <p:sp>
        <p:nvSpPr>
          <p:cNvPr id="9" name="Rectangle 7">
            <a:extLst>
              <a:ext uri="{FF2B5EF4-FFF2-40B4-BE49-F238E27FC236}">
                <a16:creationId xmlns:a16="http://schemas.microsoft.com/office/drawing/2014/main" id="{A51771A3-0AC7-A306-400B-4DADB7A6706B}"/>
              </a:ext>
            </a:extLst>
          </p:cNvPr>
          <p:cNvSpPr>
            <a:spLocks noChangeArrowheads="1"/>
          </p:cNvSpPr>
          <p:nvPr/>
        </p:nvSpPr>
        <p:spPr bwMode="auto">
          <a:xfrm>
            <a:off x="0" y="4430118"/>
            <a:ext cx="9144000" cy="1252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ctr">
              <a:spcBef>
                <a:spcPct val="20000"/>
              </a:spcBef>
              <a:defRPr sz="3200">
                <a:solidFill>
                  <a:schemeClr val="tx1"/>
                </a:solidFill>
                <a:latin typeface="Arial" charset="0"/>
              </a:defRPr>
            </a:lvl1pPr>
            <a:lvl2pPr marL="742950" indent="-285750" algn="ctr">
              <a:spcBef>
                <a:spcPct val="20000"/>
              </a:spcBef>
              <a:defRPr sz="2800">
                <a:solidFill>
                  <a:schemeClr val="tx1"/>
                </a:solidFill>
                <a:latin typeface="Arial" charset="0"/>
              </a:defRPr>
            </a:lvl2pPr>
            <a:lvl3pPr marL="1143000" indent="-228600" algn="ctr">
              <a:spcBef>
                <a:spcPct val="20000"/>
              </a:spcBef>
              <a:defRPr sz="2400">
                <a:solidFill>
                  <a:schemeClr val="tx1"/>
                </a:solidFill>
                <a:latin typeface="Arial" charset="0"/>
              </a:defRPr>
            </a:lvl3pPr>
            <a:lvl4pPr marL="1600200" indent="-228600" algn="ctr">
              <a:spcBef>
                <a:spcPct val="20000"/>
              </a:spcBef>
              <a:defRPr sz="2000">
                <a:solidFill>
                  <a:schemeClr val="tx1"/>
                </a:solidFill>
                <a:latin typeface="Arial" charset="0"/>
              </a:defRPr>
            </a:lvl4pPr>
            <a:lvl5pPr marL="2057400" indent="-228600" algn="ctr">
              <a:spcBef>
                <a:spcPct val="20000"/>
              </a:spcBef>
              <a:defRPr sz="2000">
                <a:solidFill>
                  <a:schemeClr val="tx1"/>
                </a:solidFill>
                <a:latin typeface="Arial" charset="0"/>
              </a:defRPr>
            </a:lvl5pPr>
            <a:lvl6pPr marL="2514600" indent="-228600" algn="ctr" fontAlgn="base">
              <a:spcBef>
                <a:spcPct val="20000"/>
              </a:spcBef>
              <a:spcAft>
                <a:spcPct val="0"/>
              </a:spcAft>
              <a:defRPr sz="2000">
                <a:solidFill>
                  <a:schemeClr val="tx1"/>
                </a:solidFill>
                <a:latin typeface="Arial" charset="0"/>
              </a:defRPr>
            </a:lvl6pPr>
            <a:lvl7pPr marL="2971800" indent="-228600" algn="ctr" fontAlgn="base">
              <a:spcBef>
                <a:spcPct val="20000"/>
              </a:spcBef>
              <a:spcAft>
                <a:spcPct val="0"/>
              </a:spcAft>
              <a:defRPr sz="2000">
                <a:solidFill>
                  <a:schemeClr val="tx1"/>
                </a:solidFill>
                <a:latin typeface="Arial" charset="0"/>
              </a:defRPr>
            </a:lvl7pPr>
            <a:lvl8pPr marL="3429000" indent="-228600" algn="ctr" fontAlgn="base">
              <a:spcBef>
                <a:spcPct val="20000"/>
              </a:spcBef>
              <a:spcAft>
                <a:spcPct val="0"/>
              </a:spcAft>
              <a:defRPr sz="2000">
                <a:solidFill>
                  <a:schemeClr val="tx1"/>
                </a:solidFill>
                <a:latin typeface="Arial" charset="0"/>
              </a:defRPr>
            </a:lvl8pPr>
            <a:lvl9pPr marL="3886200" indent="-228600" algn="ctr" fontAlgn="base">
              <a:spcBef>
                <a:spcPct val="20000"/>
              </a:spcBef>
              <a:spcAft>
                <a:spcPct val="0"/>
              </a:spcAft>
              <a:defRPr sz="2000">
                <a:solidFill>
                  <a:schemeClr val="tx1"/>
                </a:solidFill>
                <a:latin typeface="Arial" charset="0"/>
              </a:defRPr>
            </a:lvl9pPr>
          </a:lstStyle>
          <a:p>
            <a:pPr algn="just"/>
            <a:r>
              <a:rPr lang="en-US" altLang="en-US" sz="2400" b="1" u="sng" dirty="0">
                <a:latin typeface="Arial Narrow" panose="020B0606020202030204" pitchFamily="34" charset="0"/>
              </a:rPr>
              <a:t>Acts 5:9 (Ananias &amp; Sapphira)</a:t>
            </a:r>
            <a:r>
              <a:rPr lang="en-US" altLang="en-US" sz="2400" dirty="0">
                <a:latin typeface="Arial Narrow" panose="020B0606020202030204" pitchFamily="34" charset="0"/>
              </a:rPr>
              <a:t>, “Then Peter said unto her, How is it that ye have agreed together to tempt the Spirit of the Lord? behold, the feet of them which have </a:t>
            </a:r>
            <a:r>
              <a:rPr lang="en-US" altLang="en-US" sz="2400" b="1" dirty="0">
                <a:solidFill>
                  <a:srgbClr val="CC0000"/>
                </a:solidFill>
                <a:latin typeface="Arial Narrow" panose="020B0606020202030204" pitchFamily="34" charset="0"/>
              </a:rPr>
              <a:t>BURIED</a:t>
            </a:r>
            <a:r>
              <a:rPr lang="en-US" altLang="en-US" sz="2400" b="1" dirty="0">
                <a:latin typeface="Arial Narrow" panose="020B0606020202030204" pitchFamily="34" charset="0"/>
              </a:rPr>
              <a:t> THY HUSBAND</a:t>
            </a:r>
            <a:r>
              <a:rPr lang="en-US" altLang="en-US" sz="2400" dirty="0">
                <a:latin typeface="Arial Narrow" panose="020B0606020202030204" pitchFamily="34" charset="0"/>
              </a:rPr>
              <a:t> are at the door, and shall carry thee out.”</a:t>
            </a:r>
          </a:p>
        </p:txBody>
      </p:sp>
      <p:sp>
        <p:nvSpPr>
          <p:cNvPr id="10" name="Rectangle 7">
            <a:extLst>
              <a:ext uri="{FF2B5EF4-FFF2-40B4-BE49-F238E27FC236}">
                <a16:creationId xmlns:a16="http://schemas.microsoft.com/office/drawing/2014/main" id="{EFF1B22E-3D46-3254-02AF-2C07880B846D}"/>
              </a:ext>
            </a:extLst>
          </p:cNvPr>
          <p:cNvSpPr>
            <a:spLocks noChangeArrowheads="1"/>
          </p:cNvSpPr>
          <p:nvPr/>
        </p:nvSpPr>
        <p:spPr bwMode="auto">
          <a:xfrm>
            <a:off x="-5250" y="5770173"/>
            <a:ext cx="91440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ctr">
              <a:spcBef>
                <a:spcPct val="20000"/>
              </a:spcBef>
              <a:defRPr sz="3200">
                <a:solidFill>
                  <a:schemeClr val="tx1"/>
                </a:solidFill>
                <a:latin typeface="Arial" charset="0"/>
              </a:defRPr>
            </a:lvl1pPr>
            <a:lvl2pPr marL="742950" indent="-285750" algn="ctr">
              <a:spcBef>
                <a:spcPct val="20000"/>
              </a:spcBef>
              <a:defRPr sz="2800">
                <a:solidFill>
                  <a:schemeClr val="tx1"/>
                </a:solidFill>
                <a:latin typeface="Arial" charset="0"/>
              </a:defRPr>
            </a:lvl2pPr>
            <a:lvl3pPr marL="1143000" indent="-228600" algn="ctr">
              <a:spcBef>
                <a:spcPct val="20000"/>
              </a:spcBef>
              <a:defRPr sz="2400">
                <a:solidFill>
                  <a:schemeClr val="tx1"/>
                </a:solidFill>
                <a:latin typeface="Arial" charset="0"/>
              </a:defRPr>
            </a:lvl3pPr>
            <a:lvl4pPr marL="1600200" indent="-228600" algn="ctr">
              <a:spcBef>
                <a:spcPct val="20000"/>
              </a:spcBef>
              <a:defRPr sz="2000">
                <a:solidFill>
                  <a:schemeClr val="tx1"/>
                </a:solidFill>
                <a:latin typeface="Arial" charset="0"/>
              </a:defRPr>
            </a:lvl4pPr>
            <a:lvl5pPr marL="2057400" indent="-228600" algn="ctr">
              <a:spcBef>
                <a:spcPct val="20000"/>
              </a:spcBef>
              <a:defRPr sz="2000">
                <a:solidFill>
                  <a:schemeClr val="tx1"/>
                </a:solidFill>
                <a:latin typeface="Arial" charset="0"/>
              </a:defRPr>
            </a:lvl5pPr>
            <a:lvl6pPr marL="2514600" indent="-228600" algn="ctr" fontAlgn="base">
              <a:spcBef>
                <a:spcPct val="20000"/>
              </a:spcBef>
              <a:spcAft>
                <a:spcPct val="0"/>
              </a:spcAft>
              <a:defRPr sz="2000">
                <a:solidFill>
                  <a:schemeClr val="tx1"/>
                </a:solidFill>
                <a:latin typeface="Arial" charset="0"/>
              </a:defRPr>
            </a:lvl6pPr>
            <a:lvl7pPr marL="2971800" indent="-228600" algn="ctr" fontAlgn="base">
              <a:spcBef>
                <a:spcPct val="20000"/>
              </a:spcBef>
              <a:spcAft>
                <a:spcPct val="0"/>
              </a:spcAft>
              <a:defRPr sz="2000">
                <a:solidFill>
                  <a:schemeClr val="tx1"/>
                </a:solidFill>
                <a:latin typeface="Arial" charset="0"/>
              </a:defRPr>
            </a:lvl7pPr>
            <a:lvl8pPr marL="3429000" indent="-228600" algn="ctr" fontAlgn="base">
              <a:spcBef>
                <a:spcPct val="20000"/>
              </a:spcBef>
              <a:spcAft>
                <a:spcPct val="0"/>
              </a:spcAft>
              <a:defRPr sz="2000">
                <a:solidFill>
                  <a:schemeClr val="tx1"/>
                </a:solidFill>
                <a:latin typeface="Arial" charset="0"/>
              </a:defRPr>
            </a:lvl8pPr>
            <a:lvl9pPr marL="3886200" indent="-228600" algn="ctr" fontAlgn="base">
              <a:spcBef>
                <a:spcPct val="20000"/>
              </a:spcBef>
              <a:spcAft>
                <a:spcPct val="0"/>
              </a:spcAft>
              <a:defRPr sz="2000">
                <a:solidFill>
                  <a:schemeClr val="tx1"/>
                </a:solidFill>
                <a:latin typeface="Arial" charset="0"/>
              </a:defRPr>
            </a:lvl9pPr>
          </a:lstStyle>
          <a:p>
            <a:pPr algn="just"/>
            <a:r>
              <a:rPr lang="en-US" altLang="en-US" sz="2400" b="1" u="sng" dirty="0">
                <a:latin typeface="Arial Narrow" panose="020B0606020202030204" pitchFamily="34" charset="0"/>
              </a:rPr>
              <a:t>Rom. 7:3 (Loosed)</a:t>
            </a:r>
            <a:r>
              <a:rPr lang="en-US" altLang="en-US" sz="2400" dirty="0">
                <a:latin typeface="Arial Narrow" panose="020B0606020202030204" pitchFamily="34" charset="0"/>
              </a:rPr>
              <a:t>,</a:t>
            </a:r>
            <a:r>
              <a:rPr lang="en-US" altLang="en-US" sz="2400" b="1" dirty="0">
                <a:latin typeface="Arial Narrow" panose="020B0606020202030204" pitchFamily="34" charset="0"/>
              </a:rPr>
              <a:t> </a:t>
            </a:r>
            <a:r>
              <a:rPr lang="en-US" altLang="en-US" sz="2400" dirty="0">
                <a:latin typeface="Arial Narrow" panose="020B0606020202030204" pitchFamily="34" charset="0"/>
              </a:rPr>
              <a:t>“…but </a:t>
            </a:r>
            <a:r>
              <a:rPr lang="en-US" altLang="en-US" sz="2400" b="1" dirty="0">
                <a:latin typeface="Arial Narrow" panose="020B0606020202030204" pitchFamily="34" charset="0"/>
              </a:rPr>
              <a:t>IF HER HUSBAND BE </a:t>
            </a:r>
            <a:r>
              <a:rPr lang="en-US" altLang="en-US" sz="2400" b="1" dirty="0">
                <a:solidFill>
                  <a:srgbClr val="CC0000"/>
                </a:solidFill>
                <a:latin typeface="Arial Narrow" panose="020B0606020202030204" pitchFamily="34" charset="0"/>
              </a:rPr>
              <a:t>DEAD</a:t>
            </a:r>
            <a:r>
              <a:rPr lang="en-US" altLang="en-US" sz="2400" dirty="0">
                <a:latin typeface="Arial Narrow" panose="020B0606020202030204" pitchFamily="34" charset="0"/>
              </a:rPr>
              <a:t>, </a:t>
            </a:r>
            <a:r>
              <a:rPr lang="en-US" altLang="en-US" sz="2400" b="1" dirty="0">
                <a:latin typeface="Arial Narrow" panose="020B0606020202030204" pitchFamily="34" charset="0"/>
              </a:rPr>
              <a:t>She Is Free </a:t>
            </a:r>
            <a:r>
              <a:rPr lang="en-US" altLang="en-US" sz="2400" dirty="0">
                <a:latin typeface="Arial Narrow" panose="020B0606020202030204" pitchFamily="34" charset="0"/>
              </a:rPr>
              <a:t>from that law; so that she is no adulteress, though she </a:t>
            </a:r>
            <a:r>
              <a:rPr lang="en-US" altLang="en-US" sz="2400" b="1" dirty="0">
                <a:latin typeface="Arial Narrow" panose="020B0606020202030204" pitchFamily="34" charset="0"/>
              </a:rPr>
              <a:t>BE MARRIED to another man</a:t>
            </a:r>
            <a:r>
              <a:rPr lang="en-US" altLang="en-US" sz="2400" dirty="0">
                <a:latin typeface="Arial Narrow" panose="020B0606020202030204" pitchFamily="34" charset="0"/>
              </a:rPr>
              <a:t>.”</a:t>
            </a:r>
            <a:endParaRPr lang="en-US" altLang="en-US" sz="2400" b="1" dirty="0">
              <a:latin typeface="Arial Narrow" panose="020B0606020202030204" pitchFamily="34" charset="0"/>
            </a:endParaRPr>
          </a:p>
        </p:txBody>
      </p:sp>
      <p:sp>
        <p:nvSpPr>
          <p:cNvPr id="15" name="Rectangle 7">
            <a:extLst>
              <a:ext uri="{FF2B5EF4-FFF2-40B4-BE49-F238E27FC236}">
                <a16:creationId xmlns:a16="http://schemas.microsoft.com/office/drawing/2014/main" id="{C6014C24-0ECB-F8DD-7BD2-029AEA90A305}"/>
              </a:ext>
            </a:extLst>
          </p:cNvPr>
          <p:cNvSpPr>
            <a:spLocks noChangeArrowheads="1"/>
          </p:cNvSpPr>
          <p:nvPr/>
        </p:nvSpPr>
        <p:spPr bwMode="auto">
          <a:xfrm>
            <a:off x="10" y="6448089"/>
            <a:ext cx="9144000" cy="4099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ctr">
              <a:spcBef>
                <a:spcPct val="20000"/>
              </a:spcBef>
              <a:defRPr sz="3200">
                <a:solidFill>
                  <a:schemeClr val="tx1"/>
                </a:solidFill>
                <a:latin typeface="Arial" charset="0"/>
              </a:defRPr>
            </a:lvl1pPr>
            <a:lvl2pPr marL="742950" indent="-285750" algn="ctr">
              <a:spcBef>
                <a:spcPct val="20000"/>
              </a:spcBef>
              <a:defRPr sz="2800">
                <a:solidFill>
                  <a:schemeClr val="tx1"/>
                </a:solidFill>
                <a:latin typeface="Arial" charset="0"/>
              </a:defRPr>
            </a:lvl2pPr>
            <a:lvl3pPr marL="1143000" indent="-228600" algn="ctr">
              <a:spcBef>
                <a:spcPct val="20000"/>
              </a:spcBef>
              <a:defRPr sz="2400">
                <a:solidFill>
                  <a:schemeClr val="tx1"/>
                </a:solidFill>
                <a:latin typeface="Arial" charset="0"/>
              </a:defRPr>
            </a:lvl3pPr>
            <a:lvl4pPr marL="1600200" indent="-228600" algn="ctr">
              <a:spcBef>
                <a:spcPct val="20000"/>
              </a:spcBef>
              <a:defRPr sz="2000">
                <a:solidFill>
                  <a:schemeClr val="tx1"/>
                </a:solidFill>
                <a:latin typeface="Arial" charset="0"/>
              </a:defRPr>
            </a:lvl4pPr>
            <a:lvl5pPr marL="2057400" indent="-228600" algn="ctr">
              <a:spcBef>
                <a:spcPct val="20000"/>
              </a:spcBef>
              <a:defRPr sz="2000">
                <a:solidFill>
                  <a:schemeClr val="tx1"/>
                </a:solidFill>
                <a:latin typeface="Arial" charset="0"/>
              </a:defRPr>
            </a:lvl5pPr>
            <a:lvl6pPr marL="2514600" indent="-228600" algn="ctr" fontAlgn="base">
              <a:spcBef>
                <a:spcPct val="20000"/>
              </a:spcBef>
              <a:spcAft>
                <a:spcPct val="0"/>
              </a:spcAft>
              <a:defRPr sz="2000">
                <a:solidFill>
                  <a:schemeClr val="tx1"/>
                </a:solidFill>
                <a:latin typeface="Arial" charset="0"/>
              </a:defRPr>
            </a:lvl6pPr>
            <a:lvl7pPr marL="2971800" indent="-228600" algn="ctr" fontAlgn="base">
              <a:spcBef>
                <a:spcPct val="20000"/>
              </a:spcBef>
              <a:spcAft>
                <a:spcPct val="0"/>
              </a:spcAft>
              <a:defRPr sz="2000">
                <a:solidFill>
                  <a:schemeClr val="tx1"/>
                </a:solidFill>
                <a:latin typeface="Arial" charset="0"/>
              </a:defRPr>
            </a:lvl7pPr>
            <a:lvl8pPr marL="3429000" indent="-228600" algn="ctr" fontAlgn="base">
              <a:spcBef>
                <a:spcPct val="20000"/>
              </a:spcBef>
              <a:spcAft>
                <a:spcPct val="0"/>
              </a:spcAft>
              <a:defRPr sz="2000">
                <a:solidFill>
                  <a:schemeClr val="tx1"/>
                </a:solidFill>
                <a:latin typeface="Arial" charset="0"/>
              </a:defRPr>
            </a:lvl8pPr>
            <a:lvl9pPr marL="3886200" indent="-228600" algn="ctr" fontAlgn="base">
              <a:spcBef>
                <a:spcPct val="20000"/>
              </a:spcBef>
              <a:spcAft>
                <a:spcPct val="0"/>
              </a:spcAft>
              <a:defRPr sz="2000">
                <a:solidFill>
                  <a:schemeClr val="tx1"/>
                </a:solidFill>
                <a:latin typeface="Arial" charset="0"/>
              </a:defRPr>
            </a:lvl9pPr>
          </a:lstStyle>
          <a:p>
            <a:pPr algn="r"/>
            <a:r>
              <a:rPr lang="en-US" altLang="en-US" sz="2400" b="1" u="sng" dirty="0">
                <a:latin typeface="Arial Narrow" panose="020B0606020202030204" pitchFamily="34" charset="0"/>
              </a:rPr>
              <a:t>Cf. I Cor. 7:39</a:t>
            </a:r>
          </a:p>
        </p:txBody>
      </p:sp>
      <p:sp>
        <p:nvSpPr>
          <p:cNvPr id="5" name="TextBox 4">
            <a:extLst>
              <a:ext uri="{FF2B5EF4-FFF2-40B4-BE49-F238E27FC236}">
                <a16:creationId xmlns:a16="http://schemas.microsoft.com/office/drawing/2014/main" id="{4E321B58-67B8-CF5B-A26B-3EBB4D6B7471}"/>
              </a:ext>
            </a:extLst>
          </p:cNvPr>
          <p:cNvSpPr txBox="1"/>
          <p:nvPr/>
        </p:nvSpPr>
        <p:spPr>
          <a:xfrm>
            <a:off x="-2868" y="419832"/>
            <a:ext cx="9144000" cy="892552"/>
          </a:xfrm>
          <a:prstGeom prst="rect">
            <a:avLst/>
          </a:prstGeom>
          <a:solidFill>
            <a:schemeClr val="tx1"/>
          </a:solidFill>
          <a:effectLst>
            <a:softEdge rad="63500"/>
          </a:effectLst>
        </p:spPr>
        <p:txBody>
          <a:bodyPr wrap="square" rtlCol="0">
            <a:spAutoFit/>
          </a:bodyPr>
          <a:lstStyle/>
          <a:p>
            <a:pPr algn="ctr"/>
            <a:r>
              <a:rPr lang="en-US" sz="2600" b="1" dirty="0">
                <a:solidFill>
                  <a:schemeClr val="bg1"/>
                </a:solidFill>
                <a:latin typeface="Arial Narrow" panose="020B0606020202030204" pitchFamily="34" charset="0"/>
              </a:rPr>
              <a:t>They Say The Words Marriage / Divorce Are Used </a:t>
            </a:r>
            <a:r>
              <a:rPr lang="en-US" altLang="en-US" sz="2600" b="1" dirty="0">
                <a:solidFill>
                  <a:schemeClr val="bg1"/>
                </a:solidFill>
                <a:latin typeface="Arial Narrow" panose="020B0606020202030204" pitchFamily="34" charset="0"/>
              </a:rPr>
              <a:t>Accommodatively</a:t>
            </a:r>
            <a:br>
              <a:rPr lang="en-US" altLang="en-US" sz="2600" b="1" dirty="0">
                <a:solidFill>
                  <a:schemeClr val="bg1"/>
                </a:solidFill>
                <a:latin typeface="Arial Narrow" panose="020B0606020202030204" pitchFamily="34" charset="0"/>
              </a:rPr>
            </a:br>
            <a:r>
              <a:rPr lang="en-US" altLang="en-US" sz="2600" b="1" dirty="0">
                <a:solidFill>
                  <a:schemeClr val="bg1"/>
                </a:solidFill>
                <a:latin typeface="Arial Narrow" panose="020B0606020202030204" pitchFamily="34" charset="0"/>
              </a:rPr>
              <a:t>Because The Words </a:t>
            </a:r>
            <a:r>
              <a:rPr lang="en-US" altLang="en-US" sz="2600" b="1" i="1" dirty="0">
                <a:solidFill>
                  <a:schemeClr val="bg1"/>
                </a:solidFill>
                <a:latin typeface="Arial Narrow" panose="020B0606020202030204" pitchFamily="34" charset="0"/>
              </a:rPr>
              <a:t>“Husband” </a:t>
            </a:r>
            <a:r>
              <a:rPr lang="en-US" altLang="en-US" sz="2600" b="1" dirty="0">
                <a:solidFill>
                  <a:schemeClr val="bg1"/>
                </a:solidFill>
                <a:latin typeface="Arial Narrow" panose="020B0606020202030204" pitchFamily="34" charset="0"/>
              </a:rPr>
              <a:t>/ </a:t>
            </a:r>
            <a:r>
              <a:rPr lang="en-US" altLang="en-US" sz="2600" b="1" i="1" dirty="0">
                <a:solidFill>
                  <a:schemeClr val="bg1"/>
                </a:solidFill>
                <a:latin typeface="Arial Narrow" panose="020B0606020202030204" pitchFamily="34" charset="0"/>
              </a:rPr>
              <a:t>“Wife” </a:t>
            </a:r>
            <a:r>
              <a:rPr lang="en-US" altLang="en-US" sz="2600" b="1" dirty="0">
                <a:solidFill>
                  <a:schemeClr val="bg1"/>
                </a:solidFill>
                <a:latin typeface="Arial Narrow" panose="020B0606020202030204" pitchFamily="34" charset="0"/>
              </a:rPr>
              <a:t>Are Used </a:t>
            </a:r>
            <a:r>
              <a:rPr lang="en-US" altLang="en-US" sz="2600" b="1" i="1" dirty="0">
                <a:solidFill>
                  <a:schemeClr val="bg1"/>
                </a:solidFill>
                <a:latin typeface="Arial Narrow" panose="020B0606020202030204" pitchFamily="34" charset="0"/>
              </a:rPr>
              <a:t>After</a:t>
            </a:r>
            <a:r>
              <a:rPr lang="en-US" altLang="en-US" sz="2600" b="1" dirty="0">
                <a:solidFill>
                  <a:schemeClr val="bg1"/>
                </a:solidFill>
                <a:latin typeface="Arial Narrow" panose="020B0606020202030204" pitchFamily="34" charset="0"/>
              </a:rPr>
              <a:t> The Divorce.</a:t>
            </a:r>
            <a:endParaRPr lang="en-US" sz="2600" b="1"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941045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 calcmode="lin" valueType="num">
                                      <p:cBhvr>
                                        <p:cTn id="1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7">
                                            <p:txEl>
                                              <p:pRg st="0" end="0"/>
                                            </p:txEl>
                                          </p:spTgt>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anim calcmode="lin" valueType="num">
                                      <p:cBhvr>
                                        <p:cTn id="19"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9">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9">
                                            <p:txEl>
                                              <p:pRg st="0" end="0"/>
                                            </p:txEl>
                                          </p:spTgt>
                                        </p:tgtEl>
                                      </p:cBhvr>
                                    </p:animEffect>
                                  </p:childTnLst>
                                </p:cTn>
                              </p:par>
                            </p:childTnLst>
                          </p:cTn>
                        </p:par>
                        <p:par>
                          <p:cTn id="22" fill="hold">
                            <p:stCondLst>
                              <p:cond delay="1500"/>
                            </p:stCondLst>
                            <p:childTnLst>
                              <p:par>
                                <p:cTn id="23" presetID="53" presetClass="entr" presetSubtype="16" fill="hold" nodeType="afterEffect">
                                  <p:stCondLst>
                                    <p:cond delay="0"/>
                                  </p:stCondLst>
                                  <p:childTnLst>
                                    <p:set>
                                      <p:cBhvr>
                                        <p:cTn id="24" dur="1" fill="hold">
                                          <p:stCondLst>
                                            <p:cond delay="0"/>
                                          </p:stCondLst>
                                        </p:cTn>
                                        <p:tgtEl>
                                          <p:spTgt spid="10">
                                            <p:txEl>
                                              <p:pRg st="0" end="0"/>
                                            </p:txEl>
                                          </p:spTgt>
                                        </p:tgtEl>
                                        <p:attrNameLst>
                                          <p:attrName>style.visibility</p:attrName>
                                        </p:attrNameLst>
                                      </p:cBhvr>
                                      <p:to>
                                        <p:strVal val="visible"/>
                                      </p:to>
                                    </p:set>
                                    <p:anim calcmode="lin" valueType="num">
                                      <p:cBhvr>
                                        <p:cTn id="25" dur="500" fill="hold"/>
                                        <p:tgtEl>
                                          <p:spTgt spid="10">
                                            <p:txEl>
                                              <p:pRg st="0" end="0"/>
                                            </p:txEl>
                                          </p:spTgt>
                                        </p:tgtEl>
                                        <p:attrNameLst>
                                          <p:attrName>ppt_w</p:attrName>
                                        </p:attrNameLst>
                                      </p:cBhvr>
                                      <p:tavLst>
                                        <p:tav tm="0">
                                          <p:val>
                                            <p:fltVal val="0"/>
                                          </p:val>
                                        </p:tav>
                                        <p:tav tm="100000">
                                          <p:val>
                                            <p:strVal val="#ppt_w"/>
                                          </p:val>
                                        </p:tav>
                                      </p:tavLst>
                                    </p:anim>
                                    <p:anim calcmode="lin" valueType="num">
                                      <p:cBhvr>
                                        <p:cTn id="26" dur="500" fill="hold"/>
                                        <p:tgtEl>
                                          <p:spTgt spid="10">
                                            <p:txEl>
                                              <p:pRg st="0" end="0"/>
                                            </p:txEl>
                                          </p:spTgt>
                                        </p:tgtEl>
                                        <p:attrNameLst>
                                          <p:attrName>ppt_h</p:attrName>
                                        </p:attrNameLst>
                                      </p:cBhvr>
                                      <p:tavLst>
                                        <p:tav tm="0">
                                          <p:val>
                                            <p:fltVal val="0"/>
                                          </p:val>
                                        </p:tav>
                                        <p:tav tm="100000">
                                          <p:val>
                                            <p:strVal val="#ppt_h"/>
                                          </p:val>
                                        </p:tav>
                                      </p:tavLst>
                                    </p:anim>
                                    <p:animEffect transition="in" filter="fade">
                                      <p:cBhvr>
                                        <p:cTn id="27" dur="500"/>
                                        <p:tgtEl>
                                          <p:spTgt spid="10">
                                            <p:txEl>
                                              <p:pRg st="0" end="0"/>
                                            </p:txEl>
                                          </p:spTgt>
                                        </p:tgtEl>
                                      </p:cBhvr>
                                    </p:animEffect>
                                  </p:childTnLst>
                                </p:cTn>
                              </p:par>
                              <p:par>
                                <p:cTn id="28" presetID="53" presetClass="entr" presetSubtype="16" fill="hold" nodeType="withEffect">
                                  <p:stCondLst>
                                    <p:cond delay="0"/>
                                  </p:stCondLst>
                                  <p:childTnLst>
                                    <p:set>
                                      <p:cBhvr>
                                        <p:cTn id="29" dur="1" fill="hold">
                                          <p:stCondLst>
                                            <p:cond delay="0"/>
                                          </p:stCondLst>
                                        </p:cTn>
                                        <p:tgtEl>
                                          <p:spTgt spid="15">
                                            <p:txEl>
                                              <p:pRg st="0" end="0"/>
                                            </p:txEl>
                                          </p:spTgt>
                                        </p:tgtEl>
                                        <p:attrNameLst>
                                          <p:attrName>style.visibility</p:attrName>
                                        </p:attrNameLst>
                                      </p:cBhvr>
                                      <p:to>
                                        <p:strVal val="visible"/>
                                      </p:to>
                                    </p:set>
                                    <p:anim calcmode="lin" valueType="num">
                                      <p:cBhvr>
                                        <p:cTn id="30" dur="500" fill="hold"/>
                                        <p:tgtEl>
                                          <p:spTgt spid="15">
                                            <p:txEl>
                                              <p:pRg st="0" end="0"/>
                                            </p:txEl>
                                          </p:spTgt>
                                        </p:tgtEl>
                                        <p:attrNameLst>
                                          <p:attrName>ppt_w</p:attrName>
                                        </p:attrNameLst>
                                      </p:cBhvr>
                                      <p:tavLst>
                                        <p:tav tm="0">
                                          <p:val>
                                            <p:fltVal val="0"/>
                                          </p:val>
                                        </p:tav>
                                        <p:tav tm="100000">
                                          <p:val>
                                            <p:strVal val="#ppt_w"/>
                                          </p:val>
                                        </p:tav>
                                      </p:tavLst>
                                    </p:anim>
                                    <p:anim calcmode="lin" valueType="num">
                                      <p:cBhvr>
                                        <p:cTn id="31" dur="500" fill="hold"/>
                                        <p:tgtEl>
                                          <p:spTgt spid="15">
                                            <p:txEl>
                                              <p:pRg st="0" end="0"/>
                                            </p:txEl>
                                          </p:spTgt>
                                        </p:tgtEl>
                                        <p:attrNameLst>
                                          <p:attrName>ppt_h</p:attrName>
                                        </p:attrNameLst>
                                      </p:cBhvr>
                                      <p:tavLst>
                                        <p:tav tm="0">
                                          <p:val>
                                            <p:fltVal val="0"/>
                                          </p:val>
                                        </p:tav>
                                        <p:tav tm="100000">
                                          <p:val>
                                            <p:strVal val="#ppt_h"/>
                                          </p:val>
                                        </p:tav>
                                      </p:tavLst>
                                    </p:anim>
                                    <p:animEffect transition="in" filter="fade">
                                      <p:cBhvr>
                                        <p:cTn id="32" dur="500"/>
                                        <p:tgtEl>
                                          <p:spTgt spid="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6670912-F70D-5761-81B8-A3DEBB42A830}"/>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Is “Mental Divorce” Or “The Second Putting Away”</a:t>
            </a:r>
          </a:p>
        </p:txBody>
      </p:sp>
      <p:sp>
        <p:nvSpPr>
          <p:cNvPr id="11" name="TextBox 10">
            <a:extLst>
              <a:ext uri="{FF2B5EF4-FFF2-40B4-BE49-F238E27FC236}">
                <a16:creationId xmlns:a16="http://schemas.microsoft.com/office/drawing/2014/main" id="{5E83F2D6-80B9-E8F5-1B23-9B092B955443}"/>
              </a:ext>
            </a:extLst>
          </p:cNvPr>
          <p:cNvSpPr txBox="1"/>
          <p:nvPr/>
        </p:nvSpPr>
        <p:spPr>
          <a:xfrm>
            <a:off x="-2868" y="1406909"/>
            <a:ext cx="9146868" cy="852413"/>
          </a:xfrm>
          <a:prstGeom prst="rect">
            <a:avLst/>
          </a:prstGeom>
          <a:solidFill>
            <a:schemeClr val="bg1">
              <a:lumMod val="85000"/>
            </a:schemeClr>
          </a:solidFill>
          <a:effectLst>
            <a:softEdge rad="63500"/>
          </a:effectLst>
        </p:spPr>
        <p:txBody>
          <a:bodyPr wrap="square" rtlCol="0">
            <a:spAutoFit/>
          </a:bodyPr>
          <a:lstStyle/>
          <a:p>
            <a:pPr marL="0" marR="0" algn="ctr">
              <a:lnSpc>
                <a:spcPct val="107000"/>
              </a:lnSpc>
              <a:spcBef>
                <a:spcPts val="0"/>
              </a:spcBef>
              <a:spcAft>
                <a:spcPts val="800"/>
              </a:spcAft>
            </a:pP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This Doctrine Also Confuses How The </a:t>
            </a:r>
            <a:r>
              <a:rPr lang="en-US" sz="2400" b="1" kern="100" dirty="0">
                <a:latin typeface="Arial Narrow" panose="020B0606020202030204" pitchFamily="34" charset="0"/>
                <a:ea typeface="Calibri" panose="020F0502020204030204" pitchFamily="34" charset="0"/>
                <a:cs typeface="Times New Roman" panose="02020603050405020304" pitchFamily="18" charset="0"/>
              </a:rPr>
              <a:t>Words</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 </a:t>
            </a:r>
            <a:r>
              <a:rPr lang="en-US" sz="2400" i="1"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i="1" kern="100" dirty="0">
                <a:effectLst/>
                <a:latin typeface="Arial Narrow" panose="020B0606020202030204" pitchFamily="34" charset="0"/>
                <a:ea typeface="Calibri" panose="020F0502020204030204" pitchFamily="34" charset="0"/>
                <a:cs typeface="Times New Roman" panose="02020603050405020304" pitchFamily="18" charset="0"/>
              </a:rPr>
              <a:t>Husband</a:t>
            </a:r>
            <a:r>
              <a:rPr lang="en-US" sz="2400" i="1"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 </a:t>
            </a:r>
            <a:r>
              <a:rPr lang="en-US" sz="2400"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 </a:t>
            </a:r>
            <a:r>
              <a:rPr lang="en-US" sz="2400" i="1"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i="1" kern="100" dirty="0">
                <a:effectLst/>
                <a:latin typeface="Arial Narrow" panose="020B0606020202030204" pitchFamily="34" charset="0"/>
                <a:ea typeface="Calibri" panose="020F0502020204030204" pitchFamily="34" charset="0"/>
                <a:cs typeface="Times New Roman" panose="02020603050405020304" pitchFamily="18" charset="0"/>
              </a:rPr>
              <a:t>Wife</a:t>
            </a:r>
            <a:r>
              <a:rPr lang="en-US" sz="2400" i="1" kern="100" dirty="0">
                <a:effectLst/>
                <a:latin typeface="Arial Narrow" panose="020B0606020202030204" pitchFamily="34" charset="0"/>
                <a:ea typeface="Calibri" panose="020F0502020204030204" pitchFamily="34" charset="0"/>
                <a:cs typeface="Times New Roman" panose="02020603050405020304" pitchFamily="18" charset="0"/>
              </a:rPr>
              <a:t>”</a:t>
            </a:r>
            <a:br>
              <a:rPr lang="en-US" sz="24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400" b="1" kern="100" dirty="0">
                <a:latin typeface="Arial Narrow" panose="020B0606020202030204" pitchFamily="34" charset="0"/>
                <a:ea typeface="Calibri" panose="020F0502020204030204" pitchFamily="34" charset="0"/>
                <a:cs typeface="Times New Roman" panose="02020603050405020304" pitchFamily="18" charset="0"/>
              </a:rPr>
              <a:t>May</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 Be Used Accommodatively</a:t>
            </a:r>
            <a:r>
              <a:rPr lang="en-US" sz="2400"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 But </a:t>
            </a:r>
            <a:r>
              <a:rPr lang="en-US" sz="2400" b="1" i="1" kern="100" dirty="0">
                <a:effectLst/>
                <a:latin typeface="Arial Narrow" panose="020B0606020202030204" pitchFamily="34" charset="0"/>
                <a:ea typeface="Calibri" panose="020F0502020204030204" pitchFamily="34" charset="0"/>
                <a:cs typeface="Times New Roman" panose="02020603050405020304" pitchFamily="18" charset="0"/>
              </a:rPr>
              <a:t>Never</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 The Words </a:t>
            </a:r>
            <a:r>
              <a:rPr lang="en-US" sz="2400"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Marry</a:t>
            </a:r>
            <a:r>
              <a:rPr lang="en-US" sz="2400"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 </a:t>
            </a:r>
            <a:r>
              <a:rPr lang="en-US" sz="2400"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 </a:t>
            </a:r>
            <a:r>
              <a:rPr lang="en-US" sz="2400"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Put Away</a:t>
            </a:r>
            <a:r>
              <a:rPr lang="en-US" sz="2400" kern="100" dirty="0">
                <a:effectLst/>
                <a:latin typeface="Arial Narrow" panose="020B0606020202030204" pitchFamily="34" charset="0"/>
                <a:ea typeface="Calibri" panose="020F0502020204030204" pitchFamily="34" charset="0"/>
                <a:cs typeface="Times New Roman" panose="02020603050405020304" pitchFamily="18" charset="0"/>
              </a:rPr>
              <a:t>:”</a:t>
            </a:r>
          </a:p>
        </p:txBody>
      </p:sp>
      <p:sp>
        <p:nvSpPr>
          <p:cNvPr id="3" name="Rectangle 6">
            <a:extLst>
              <a:ext uri="{FF2B5EF4-FFF2-40B4-BE49-F238E27FC236}">
                <a16:creationId xmlns:a16="http://schemas.microsoft.com/office/drawing/2014/main" id="{A854F5AA-B8F2-A918-3252-AF8223010958}"/>
              </a:ext>
            </a:extLst>
          </p:cNvPr>
          <p:cNvSpPr>
            <a:spLocks noChangeArrowheads="1"/>
          </p:cNvSpPr>
          <p:nvPr/>
        </p:nvSpPr>
        <p:spPr bwMode="auto">
          <a:xfrm>
            <a:off x="0" y="2351692"/>
            <a:ext cx="91440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fontAlgn="base">
              <a:spcBef>
                <a:spcPct val="20000"/>
              </a:spcBef>
              <a:spcAft>
                <a:spcPct val="0"/>
              </a:spcAft>
              <a:buChar char="»"/>
              <a:defRPr sz="2000">
                <a:solidFill>
                  <a:schemeClr val="tx1"/>
                </a:solidFill>
                <a:latin typeface="Arial" charset="0"/>
              </a:defRPr>
            </a:lvl6pPr>
            <a:lvl7pPr marL="2971800" indent="-228600" fontAlgn="base">
              <a:spcBef>
                <a:spcPct val="20000"/>
              </a:spcBef>
              <a:spcAft>
                <a:spcPct val="0"/>
              </a:spcAft>
              <a:buChar char="»"/>
              <a:defRPr sz="2000">
                <a:solidFill>
                  <a:schemeClr val="tx1"/>
                </a:solidFill>
                <a:latin typeface="Arial" charset="0"/>
              </a:defRPr>
            </a:lvl7pPr>
            <a:lvl8pPr marL="3429000" indent="-228600" fontAlgn="base">
              <a:spcBef>
                <a:spcPct val="20000"/>
              </a:spcBef>
              <a:spcAft>
                <a:spcPct val="0"/>
              </a:spcAft>
              <a:buChar char="»"/>
              <a:defRPr sz="2000">
                <a:solidFill>
                  <a:schemeClr val="tx1"/>
                </a:solidFill>
                <a:latin typeface="Arial" charset="0"/>
              </a:defRPr>
            </a:lvl8pPr>
            <a:lvl9pPr marL="3886200" indent="-228600" fontAlgn="base">
              <a:spcBef>
                <a:spcPct val="20000"/>
              </a:spcBef>
              <a:spcAft>
                <a:spcPct val="0"/>
              </a:spcAft>
              <a:buChar char="»"/>
              <a:defRPr sz="2000">
                <a:solidFill>
                  <a:schemeClr val="tx1"/>
                </a:solidFill>
                <a:latin typeface="Arial" charset="0"/>
              </a:defRPr>
            </a:lvl9pPr>
          </a:lstStyle>
          <a:p>
            <a:pPr algn="ctr">
              <a:buFontTx/>
              <a:buNone/>
            </a:pPr>
            <a:r>
              <a:rPr lang="en-US" altLang="en-US" sz="2400" dirty="0">
                <a:latin typeface="Arial Narrow" panose="020B0606020202030204" pitchFamily="34" charset="0"/>
              </a:rPr>
              <a:t>Note How The  </a:t>
            </a:r>
            <a:r>
              <a:rPr lang="en-US" sz="2400" kern="100" dirty="0">
                <a:latin typeface="Arial Narrow" panose="020B0606020202030204" pitchFamily="34" charset="0"/>
                <a:ea typeface="Calibri" panose="020F0502020204030204" pitchFamily="34" charset="0"/>
                <a:cs typeface="Times New Roman" panose="02020603050405020304" pitchFamily="18" charset="0"/>
              </a:rPr>
              <a:t>Words </a:t>
            </a:r>
            <a:r>
              <a:rPr lang="en-US" sz="2400" i="1" kern="100" dirty="0">
                <a:latin typeface="Arial Narrow" panose="020B0606020202030204" pitchFamily="34" charset="0"/>
                <a:ea typeface="Calibri" panose="020F0502020204030204" pitchFamily="34" charset="0"/>
                <a:cs typeface="Times New Roman" panose="02020603050405020304" pitchFamily="18" charset="0"/>
              </a:rPr>
              <a:t>“</a:t>
            </a:r>
            <a:r>
              <a:rPr lang="en-US" sz="2400" b="1" i="1" kern="100" dirty="0">
                <a:latin typeface="Arial Narrow" panose="020B0606020202030204" pitchFamily="34" charset="0"/>
                <a:ea typeface="Calibri" panose="020F0502020204030204" pitchFamily="34" charset="0"/>
                <a:cs typeface="Times New Roman" panose="02020603050405020304" pitchFamily="18" charset="0"/>
              </a:rPr>
              <a:t>Husband</a:t>
            </a:r>
            <a:r>
              <a:rPr lang="en-US" sz="2400" i="1" kern="100" dirty="0">
                <a:latin typeface="Arial Narrow" panose="020B0606020202030204" pitchFamily="34" charset="0"/>
                <a:ea typeface="Calibri" panose="020F0502020204030204" pitchFamily="34" charset="0"/>
                <a:cs typeface="Times New Roman" panose="02020603050405020304" pitchFamily="18" charset="0"/>
              </a:rPr>
              <a:t>” </a:t>
            </a:r>
            <a:r>
              <a:rPr lang="en-US" sz="2400" kern="100" dirty="0">
                <a:latin typeface="Arial Narrow" panose="020B0606020202030204" pitchFamily="34" charset="0"/>
                <a:ea typeface="Calibri" panose="020F0502020204030204" pitchFamily="34" charset="0"/>
                <a:cs typeface="Times New Roman" panose="02020603050405020304" pitchFamily="18" charset="0"/>
              </a:rPr>
              <a:t>/ </a:t>
            </a:r>
            <a:r>
              <a:rPr lang="en-US" sz="2400" i="1" kern="100" dirty="0">
                <a:latin typeface="Arial Narrow" panose="020B0606020202030204" pitchFamily="34" charset="0"/>
                <a:ea typeface="Calibri" panose="020F0502020204030204" pitchFamily="34" charset="0"/>
                <a:cs typeface="Times New Roman" panose="02020603050405020304" pitchFamily="18" charset="0"/>
              </a:rPr>
              <a:t>“</a:t>
            </a:r>
            <a:r>
              <a:rPr lang="en-US" sz="2400" b="1" i="1" kern="100" dirty="0">
                <a:latin typeface="Arial Narrow" panose="020B0606020202030204" pitchFamily="34" charset="0"/>
                <a:ea typeface="Calibri" panose="020F0502020204030204" pitchFamily="34" charset="0"/>
                <a:cs typeface="Times New Roman" panose="02020603050405020304" pitchFamily="18" charset="0"/>
              </a:rPr>
              <a:t>Wife</a:t>
            </a:r>
            <a:r>
              <a:rPr lang="en-US" sz="2400" i="1" kern="100" dirty="0">
                <a:latin typeface="Arial Narrow" panose="020B0606020202030204" pitchFamily="34" charset="0"/>
                <a:ea typeface="Calibri" panose="020F0502020204030204" pitchFamily="34" charset="0"/>
                <a:cs typeface="Times New Roman" panose="02020603050405020304" pitchFamily="18" charset="0"/>
              </a:rPr>
              <a:t>”</a:t>
            </a:r>
            <a:r>
              <a:rPr lang="en-US" sz="2400" kern="100" dirty="0">
                <a:latin typeface="Arial Narrow" panose="020B0606020202030204" pitchFamily="34" charset="0"/>
                <a:ea typeface="Calibri" panose="020F0502020204030204" pitchFamily="34" charset="0"/>
                <a:cs typeface="Times New Roman" panose="02020603050405020304" pitchFamily="18" charset="0"/>
              </a:rPr>
              <a:t> </a:t>
            </a:r>
            <a:r>
              <a:rPr lang="en-US" altLang="en-US" sz="2400" dirty="0">
                <a:latin typeface="Arial Narrow" panose="020B0606020202030204" pitchFamily="34" charset="0"/>
              </a:rPr>
              <a:t>Are Used Even After Being</a:t>
            </a:r>
            <a:br>
              <a:rPr lang="en-US" altLang="en-US" sz="2400" dirty="0">
                <a:latin typeface="Arial Narrow" panose="020B0606020202030204" pitchFamily="34" charset="0"/>
              </a:rPr>
            </a:br>
            <a:r>
              <a:rPr lang="en-US" altLang="en-US" sz="2400" i="1" dirty="0">
                <a:solidFill>
                  <a:srgbClr val="CC0000"/>
                </a:solidFill>
                <a:latin typeface="Arial Narrow" panose="020B0606020202030204" pitchFamily="34" charset="0"/>
              </a:rPr>
              <a:t>Separated By Death</a:t>
            </a:r>
          </a:p>
        </p:txBody>
      </p:sp>
      <p:sp>
        <p:nvSpPr>
          <p:cNvPr id="7" name="Rectangle 8">
            <a:extLst>
              <a:ext uri="{FF2B5EF4-FFF2-40B4-BE49-F238E27FC236}">
                <a16:creationId xmlns:a16="http://schemas.microsoft.com/office/drawing/2014/main" id="{160B6208-A3F4-BA40-5EDE-51F77F1A5136}"/>
              </a:ext>
            </a:extLst>
          </p:cNvPr>
          <p:cNvSpPr>
            <a:spLocks noChangeArrowheads="1"/>
          </p:cNvSpPr>
          <p:nvPr/>
        </p:nvSpPr>
        <p:spPr bwMode="auto">
          <a:xfrm>
            <a:off x="0" y="3316012"/>
            <a:ext cx="9144000" cy="872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ctr">
              <a:spcBef>
                <a:spcPct val="20000"/>
              </a:spcBef>
              <a:defRPr sz="3200">
                <a:solidFill>
                  <a:schemeClr val="tx1"/>
                </a:solidFill>
                <a:latin typeface="Arial" charset="0"/>
              </a:defRPr>
            </a:lvl1pPr>
            <a:lvl2pPr marL="742950" indent="-285750" algn="ctr">
              <a:spcBef>
                <a:spcPct val="20000"/>
              </a:spcBef>
              <a:defRPr sz="2800">
                <a:solidFill>
                  <a:schemeClr val="tx1"/>
                </a:solidFill>
                <a:latin typeface="Arial" charset="0"/>
              </a:defRPr>
            </a:lvl2pPr>
            <a:lvl3pPr marL="1143000" indent="-228600" algn="ctr">
              <a:spcBef>
                <a:spcPct val="20000"/>
              </a:spcBef>
              <a:defRPr sz="2400">
                <a:solidFill>
                  <a:schemeClr val="tx1"/>
                </a:solidFill>
                <a:latin typeface="Arial" charset="0"/>
              </a:defRPr>
            </a:lvl3pPr>
            <a:lvl4pPr marL="1600200" indent="-228600" algn="ctr">
              <a:spcBef>
                <a:spcPct val="20000"/>
              </a:spcBef>
              <a:defRPr sz="2000">
                <a:solidFill>
                  <a:schemeClr val="tx1"/>
                </a:solidFill>
                <a:latin typeface="Arial" charset="0"/>
              </a:defRPr>
            </a:lvl4pPr>
            <a:lvl5pPr marL="2057400" indent="-228600" algn="ctr">
              <a:spcBef>
                <a:spcPct val="20000"/>
              </a:spcBef>
              <a:defRPr sz="2000">
                <a:solidFill>
                  <a:schemeClr val="tx1"/>
                </a:solidFill>
                <a:latin typeface="Arial" charset="0"/>
              </a:defRPr>
            </a:lvl5pPr>
            <a:lvl6pPr marL="2514600" indent="-228600" algn="ctr" fontAlgn="base">
              <a:spcBef>
                <a:spcPct val="20000"/>
              </a:spcBef>
              <a:spcAft>
                <a:spcPct val="0"/>
              </a:spcAft>
              <a:defRPr sz="2000">
                <a:solidFill>
                  <a:schemeClr val="tx1"/>
                </a:solidFill>
                <a:latin typeface="Arial" charset="0"/>
              </a:defRPr>
            </a:lvl6pPr>
            <a:lvl7pPr marL="2971800" indent="-228600" algn="ctr" fontAlgn="base">
              <a:spcBef>
                <a:spcPct val="20000"/>
              </a:spcBef>
              <a:spcAft>
                <a:spcPct val="0"/>
              </a:spcAft>
              <a:defRPr sz="2000">
                <a:solidFill>
                  <a:schemeClr val="tx1"/>
                </a:solidFill>
                <a:latin typeface="Arial" charset="0"/>
              </a:defRPr>
            </a:lvl7pPr>
            <a:lvl8pPr marL="3429000" indent="-228600" algn="ctr" fontAlgn="base">
              <a:spcBef>
                <a:spcPct val="20000"/>
              </a:spcBef>
              <a:spcAft>
                <a:spcPct val="0"/>
              </a:spcAft>
              <a:defRPr sz="2000">
                <a:solidFill>
                  <a:schemeClr val="tx1"/>
                </a:solidFill>
                <a:latin typeface="Arial" charset="0"/>
              </a:defRPr>
            </a:lvl8pPr>
            <a:lvl9pPr marL="3886200" indent="-228600" algn="ctr" fontAlgn="base">
              <a:spcBef>
                <a:spcPct val="20000"/>
              </a:spcBef>
              <a:spcAft>
                <a:spcPct val="0"/>
              </a:spcAft>
              <a:defRPr sz="2000">
                <a:solidFill>
                  <a:schemeClr val="tx1"/>
                </a:solidFill>
                <a:latin typeface="Arial" charset="0"/>
              </a:defRPr>
            </a:lvl9pPr>
          </a:lstStyle>
          <a:p>
            <a:pPr algn="just"/>
            <a:r>
              <a:rPr lang="en-US" altLang="en-US" sz="2400" b="1" u="sng" dirty="0">
                <a:latin typeface="Arial Narrow" panose="020B0606020202030204" pitchFamily="34" charset="0"/>
              </a:rPr>
              <a:t>II Sam. 11:26 (Bathsheba)</a:t>
            </a:r>
            <a:r>
              <a:rPr lang="en-US" altLang="en-US" sz="2400" dirty="0">
                <a:latin typeface="Arial Narrow" panose="020B0606020202030204" pitchFamily="34" charset="0"/>
              </a:rPr>
              <a:t>, “And when </a:t>
            </a:r>
            <a:r>
              <a:rPr lang="en-US" altLang="en-US" sz="2400" b="1" dirty="0">
                <a:latin typeface="Arial Narrow" panose="020B0606020202030204" pitchFamily="34" charset="0"/>
              </a:rPr>
              <a:t>THE WIFE OF URIAH </a:t>
            </a:r>
            <a:r>
              <a:rPr lang="en-US" altLang="en-US" sz="2400" dirty="0">
                <a:latin typeface="Arial Narrow" panose="020B0606020202030204" pitchFamily="34" charset="0"/>
              </a:rPr>
              <a:t>heard that </a:t>
            </a:r>
            <a:r>
              <a:rPr lang="en-US" altLang="en-US" sz="2400" b="1" dirty="0">
                <a:latin typeface="Arial Narrow" panose="020B0606020202030204" pitchFamily="34" charset="0"/>
              </a:rPr>
              <a:t>URIAH </a:t>
            </a:r>
            <a:r>
              <a:rPr lang="en-US" altLang="en-US" sz="2400" b="1" dirty="0">
                <a:solidFill>
                  <a:srgbClr val="C00000"/>
                </a:solidFill>
                <a:latin typeface="Arial Narrow" panose="020B0606020202030204" pitchFamily="34" charset="0"/>
              </a:rPr>
              <a:t>HER HUSBAND WAS DEAD</a:t>
            </a:r>
            <a:r>
              <a:rPr lang="en-US" altLang="en-US" sz="2400" dirty="0">
                <a:latin typeface="Arial Narrow" panose="020B0606020202030204" pitchFamily="34" charset="0"/>
              </a:rPr>
              <a:t>, </a:t>
            </a:r>
            <a:r>
              <a:rPr lang="en-US" altLang="en-US" sz="2400" b="1" dirty="0">
                <a:latin typeface="Arial Narrow" panose="020B0606020202030204" pitchFamily="34" charset="0"/>
              </a:rPr>
              <a:t>SHE MOURNED FOR </a:t>
            </a:r>
            <a:r>
              <a:rPr lang="en-US" altLang="en-US" sz="2400" b="1" dirty="0">
                <a:solidFill>
                  <a:srgbClr val="C00000"/>
                </a:solidFill>
                <a:latin typeface="Arial Narrow" panose="020B0606020202030204" pitchFamily="34" charset="0"/>
              </a:rPr>
              <a:t>HER HUSBAND</a:t>
            </a:r>
            <a:r>
              <a:rPr lang="en-US" altLang="en-US" sz="2400" dirty="0">
                <a:latin typeface="Arial Narrow" panose="020B0606020202030204" pitchFamily="34" charset="0"/>
              </a:rPr>
              <a:t>.”</a:t>
            </a:r>
            <a:r>
              <a:rPr lang="en-US" altLang="en-US" sz="2400" b="1" dirty="0">
                <a:latin typeface="Arial Narrow" panose="020B0606020202030204" pitchFamily="34" charset="0"/>
              </a:rPr>
              <a:t> </a:t>
            </a:r>
            <a:endParaRPr lang="en-US" altLang="en-US" sz="2400" b="1" u="sng" dirty="0">
              <a:latin typeface="Arial Narrow" panose="020B0606020202030204" pitchFamily="34" charset="0"/>
            </a:endParaRPr>
          </a:p>
        </p:txBody>
      </p:sp>
      <p:sp>
        <p:nvSpPr>
          <p:cNvPr id="9" name="Rectangle 7">
            <a:extLst>
              <a:ext uri="{FF2B5EF4-FFF2-40B4-BE49-F238E27FC236}">
                <a16:creationId xmlns:a16="http://schemas.microsoft.com/office/drawing/2014/main" id="{A51771A3-0AC7-A306-400B-4DADB7A6706B}"/>
              </a:ext>
            </a:extLst>
          </p:cNvPr>
          <p:cNvSpPr>
            <a:spLocks noChangeArrowheads="1"/>
          </p:cNvSpPr>
          <p:nvPr/>
        </p:nvSpPr>
        <p:spPr bwMode="auto">
          <a:xfrm>
            <a:off x="0" y="4419608"/>
            <a:ext cx="9144000" cy="2391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ctr">
              <a:spcBef>
                <a:spcPct val="20000"/>
              </a:spcBef>
              <a:defRPr sz="3200">
                <a:solidFill>
                  <a:schemeClr val="tx1"/>
                </a:solidFill>
                <a:latin typeface="Arial" charset="0"/>
              </a:defRPr>
            </a:lvl1pPr>
            <a:lvl2pPr marL="742950" indent="-285750" algn="ctr">
              <a:spcBef>
                <a:spcPct val="20000"/>
              </a:spcBef>
              <a:defRPr sz="2800">
                <a:solidFill>
                  <a:schemeClr val="tx1"/>
                </a:solidFill>
                <a:latin typeface="Arial" charset="0"/>
              </a:defRPr>
            </a:lvl2pPr>
            <a:lvl3pPr marL="1143000" indent="-228600" algn="ctr">
              <a:spcBef>
                <a:spcPct val="20000"/>
              </a:spcBef>
              <a:defRPr sz="2400">
                <a:solidFill>
                  <a:schemeClr val="tx1"/>
                </a:solidFill>
                <a:latin typeface="Arial" charset="0"/>
              </a:defRPr>
            </a:lvl3pPr>
            <a:lvl4pPr marL="1600200" indent="-228600" algn="ctr">
              <a:spcBef>
                <a:spcPct val="20000"/>
              </a:spcBef>
              <a:defRPr sz="2000">
                <a:solidFill>
                  <a:schemeClr val="tx1"/>
                </a:solidFill>
                <a:latin typeface="Arial" charset="0"/>
              </a:defRPr>
            </a:lvl4pPr>
            <a:lvl5pPr marL="2057400" indent="-228600" algn="ctr">
              <a:spcBef>
                <a:spcPct val="20000"/>
              </a:spcBef>
              <a:defRPr sz="2000">
                <a:solidFill>
                  <a:schemeClr val="tx1"/>
                </a:solidFill>
                <a:latin typeface="Arial" charset="0"/>
              </a:defRPr>
            </a:lvl5pPr>
            <a:lvl6pPr marL="2514600" indent="-228600" algn="ctr" fontAlgn="base">
              <a:spcBef>
                <a:spcPct val="20000"/>
              </a:spcBef>
              <a:spcAft>
                <a:spcPct val="0"/>
              </a:spcAft>
              <a:defRPr sz="2000">
                <a:solidFill>
                  <a:schemeClr val="tx1"/>
                </a:solidFill>
                <a:latin typeface="Arial" charset="0"/>
              </a:defRPr>
            </a:lvl6pPr>
            <a:lvl7pPr marL="2971800" indent="-228600" algn="ctr" fontAlgn="base">
              <a:spcBef>
                <a:spcPct val="20000"/>
              </a:spcBef>
              <a:spcAft>
                <a:spcPct val="0"/>
              </a:spcAft>
              <a:defRPr sz="2000">
                <a:solidFill>
                  <a:schemeClr val="tx1"/>
                </a:solidFill>
                <a:latin typeface="Arial" charset="0"/>
              </a:defRPr>
            </a:lvl7pPr>
            <a:lvl8pPr marL="3429000" indent="-228600" algn="ctr" fontAlgn="base">
              <a:spcBef>
                <a:spcPct val="20000"/>
              </a:spcBef>
              <a:spcAft>
                <a:spcPct val="0"/>
              </a:spcAft>
              <a:defRPr sz="2000">
                <a:solidFill>
                  <a:schemeClr val="tx1"/>
                </a:solidFill>
                <a:latin typeface="Arial" charset="0"/>
              </a:defRPr>
            </a:lvl8pPr>
            <a:lvl9pPr marL="3886200" indent="-228600" algn="ctr" fontAlgn="base">
              <a:spcBef>
                <a:spcPct val="20000"/>
              </a:spcBef>
              <a:spcAft>
                <a:spcPct val="0"/>
              </a:spcAft>
              <a:defRPr sz="2000">
                <a:solidFill>
                  <a:schemeClr val="tx1"/>
                </a:solidFill>
                <a:latin typeface="Arial" charset="0"/>
              </a:defRPr>
            </a:lvl9pPr>
          </a:lstStyle>
          <a:p>
            <a:pPr algn="just"/>
            <a:r>
              <a:rPr lang="en-US" altLang="en-US" sz="2400" b="1" u="sng" dirty="0">
                <a:latin typeface="Arial Narrow" panose="020B0606020202030204" pitchFamily="34" charset="0"/>
              </a:rPr>
              <a:t>II Sam. 12:9-10</a:t>
            </a:r>
            <a:r>
              <a:rPr lang="en-US" altLang="en-US" sz="2400" u="sng" dirty="0">
                <a:latin typeface="Arial Narrow" panose="020B0606020202030204" pitchFamily="34" charset="0"/>
              </a:rPr>
              <a:t>,</a:t>
            </a:r>
            <a:r>
              <a:rPr lang="en-US" altLang="en-US" sz="2400" b="1" u="sng" dirty="0">
                <a:latin typeface="Arial Narrow" panose="020B0606020202030204" pitchFamily="34" charset="0"/>
              </a:rPr>
              <a:t> 15 (Nathan)</a:t>
            </a:r>
            <a:r>
              <a:rPr lang="en-US" altLang="en-US" sz="2400" dirty="0">
                <a:latin typeface="Arial Narrow" panose="020B0606020202030204" pitchFamily="34" charset="0"/>
              </a:rPr>
              <a:t>, “Wherefore hast thou despised the commandment of the LORD, to do evil in his sight? </a:t>
            </a:r>
            <a:r>
              <a:rPr lang="en-US" altLang="en-US" sz="2400" b="1" dirty="0">
                <a:latin typeface="Arial Narrow" panose="020B0606020202030204" pitchFamily="34" charset="0"/>
              </a:rPr>
              <a:t>Thou Hast Killed Uriah The Hittite </a:t>
            </a:r>
            <a:r>
              <a:rPr lang="en-US" altLang="en-US" sz="2400" dirty="0">
                <a:latin typeface="Arial Narrow" panose="020B0606020202030204" pitchFamily="34" charset="0"/>
              </a:rPr>
              <a:t>with the sword, and </a:t>
            </a:r>
            <a:r>
              <a:rPr lang="en-US" altLang="en-US" sz="2400" b="1" dirty="0">
                <a:solidFill>
                  <a:srgbClr val="C00000"/>
                </a:solidFill>
                <a:latin typeface="Arial Narrow" panose="020B0606020202030204" pitchFamily="34" charset="0"/>
              </a:rPr>
              <a:t>HAST TAKEN HIS WIFE </a:t>
            </a:r>
            <a:r>
              <a:rPr lang="en-US" altLang="en-US" sz="2400" b="1" dirty="0">
                <a:latin typeface="Arial Narrow" panose="020B0606020202030204" pitchFamily="34" charset="0"/>
              </a:rPr>
              <a:t>TO BE THY WIFE</a:t>
            </a:r>
            <a:r>
              <a:rPr lang="en-US" altLang="en-US" sz="2400" dirty="0">
                <a:latin typeface="Arial Narrow" panose="020B0606020202030204" pitchFamily="34" charset="0"/>
              </a:rPr>
              <a:t>, and hast slain him with the sword of the children of Ammon. 10 Now therefore the sword shall never depart from thine house; because thou hast despised me, and </a:t>
            </a:r>
            <a:r>
              <a:rPr lang="en-US" altLang="en-US" sz="2400" b="1" dirty="0">
                <a:solidFill>
                  <a:srgbClr val="C00000"/>
                </a:solidFill>
                <a:latin typeface="Arial Narrow" panose="020B0606020202030204" pitchFamily="34" charset="0"/>
              </a:rPr>
              <a:t>HAST TAKEN THE WIFE OF URIAH THE HITTITE </a:t>
            </a:r>
            <a:r>
              <a:rPr lang="en-US" altLang="en-US" sz="2400" b="1" dirty="0">
                <a:latin typeface="Arial Narrow" panose="020B0606020202030204" pitchFamily="34" charset="0"/>
              </a:rPr>
              <a:t>TO BE THY WIFE</a:t>
            </a:r>
            <a:r>
              <a:rPr lang="en-US" altLang="en-US" sz="2400" dirty="0">
                <a:latin typeface="Arial Narrow" panose="020B0606020202030204" pitchFamily="34" charset="0"/>
              </a:rPr>
              <a:t>.”</a:t>
            </a:r>
          </a:p>
        </p:txBody>
      </p:sp>
      <p:sp>
        <p:nvSpPr>
          <p:cNvPr id="5" name="TextBox 4">
            <a:extLst>
              <a:ext uri="{FF2B5EF4-FFF2-40B4-BE49-F238E27FC236}">
                <a16:creationId xmlns:a16="http://schemas.microsoft.com/office/drawing/2014/main" id="{6E96062C-B011-EA07-861E-DF50A8B4B3F3}"/>
              </a:ext>
            </a:extLst>
          </p:cNvPr>
          <p:cNvSpPr txBox="1"/>
          <p:nvPr/>
        </p:nvSpPr>
        <p:spPr>
          <a:xfrm>
            <a:off x="-2868" y="419832"/>
            <a:ext cx="9144000" cy="892552"/>
          </a:xfrm>
          <a:prstGeom prst="rect">
            <a:avLst/>
          </a:prstGeom>
          <a:solidFill>
            <a:schemeClr val="tx1"/>
          </a:solidFill>
          <a:effectLst>
            <a:softEdge rad="63500"/>
          </a:effectLst>
        </p:spPr>
        <p:txBody>
          <a:bodyPr wrap="square" rtlCol="0">
            <a:spAutoFit/>
          </a:bodyPr>
          <a:lstStyle/>
          <a:p>
            <a:pPr algn="ctr"/>
            <a:r>
              <a:rPr lang="en-US" sz="2600" b="1" dirty="0">
                <a:solidFill>
                  <a:schemeClr val="bg1"/>
                </a:solidFill>
                <a:latin typeface="Arial Narrow" panose="020B0606020202030204" pitchFamily="34" charset="0"/>
              </a:rPr>
              <a:t>They Say The Words Marriage / Divorce Are Used </a:t>
            </a:r>
            <a:r>
              <a:rPr lang="en-US" altLang="en-US" sz="2600" b="1" dirty="0">
                <a:solidFill>
                  <a:schemeClr val="bg1"/>
                </a:solidFill>
                <a:latin typeface="Arial Narrow" panose="020B0606020202030204" pitchFamily="34" charset="0"/>
              </a:rPr>
              <a:t>Accommodatively</a:t>
            </a:r>
            <a:br>
              <a:rPr lang="en-US" altLang="en-US" sz="2600" b="1" dirty="0">
                <a:solidFill>
                  <a:schemeClr val="bg1"/>
                </a:solidFill>
                <a:latin typeface="Arial Narrow" panose="020B0606020202030204" pitchFamily="34" charset="0"/>
              </a:rPr>
            </a:br>
            <a:r>
              <a:rPr lang="en-US" altLang="en-US" sz="2600" b="1" dirty="0">
                <a:solidFill>
                  <a:schemeClr val="bg1"/>
                </a:solidFill>
                <a:latin typeface="Arial Narrow" panose="020B0606020202030204" pitchFamily="34" charset="0"/>
              </a:rPr>
              <a:t>Because The Words </a:t>
            </a:r>
            <a:r>
              <a:rPr lang="en-US" altLang="en-US" sz="2600" b="1" i="1" dirty="0">
                <a:solidFill>
                  <a:schemeClr val="bg1"/>
                </a:solidFill>
                <a:latin typeface="Arial Narrow" panose="020B0606020202030204" pitchFamily="34" charset="0"/>
              </a:rPr>
              <a:t>“Husband” </a:t>
            </a:r>
            <a:r>
              <a:rPr lang="en-US" altLang="en-US" sz="2600" b="1" dirty="0">
                <a:solidFill>
                  <a:schemeClr val="bg1"/>
                </a:solidFill>
                <a:latin typeface="Arial Narrow" panose="020B0606020202030204" pitchFamily="34" charset="0"/>
              </a:rPr>
              <a:t>/ </a:t>
            </a:r>
            <a:r>
              <a:rPr lang="en-US" altLang="en-US" sz="2600" b="1" i="1" dirty="0">
                <a:solidFill>
                  <a:schemeClr val="bg1"/>
                </a:solidFill>
                <a:latin typeface="Arial Narrow" panose="020B0606020202030204" pitchFamily="34" charset="0"/>
              </a:rPr>
              <a:t>“Wife” </a:t>
            </a:r>
            <a:r>
              <a:rPr lang="en-US" altLang="en-US" sz="2600" b="1" dirty="0">
                <a:solidFill>
                  <a:schemeClr val="bg1"/>
                </a:solidFill>
                <a:latin typeface="Arial Narrow" panose="020B0606020202030204" pitchFamily="34" charset="0"/>
              </a:rPr>
              <a:t>Are Used </a:t>
            </a:r>
            <a:r>
              <a:rPr lang="en-US" altLang="en-US" sz="2600" b="1" i="1" dirty="0">
                <a:solidFill>
                  <a:schemeClr val="bg1"/>
                </a:solidFill>
                <a:latin typeface="Arial Narrow" panose="020B0606020202030204" pitchFamily="34" charset="0"/>
              </a:rPr>
              <a:t>After</a:t>
            </a:r>
            <a:r>
              <a:rPr lang="en-US" altLang="en-US" sz="2600" b="1" dirty="0">
                <a:solidFill>
                  <a:schemeClr val="bg1"/>
                </a:solidFill>
                <a:latin typeface="Arial Narrow" panose="020B0606020202030204" pitchFamily="34" charset="0"/>
              </a:rPr>
              <a:t> The Divorce.</a:t>
            </a:r>
            <a:endParaRPr lang="en-US" sz="2600" b="1"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552058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 calcmode="lin" valueType="num">
                                      <p:cBhvr>
                                        <p:cTn id="1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7">
                                            <p:txEl>
                                              <p:pRg st="0" end="0"/>
                                            </p:txEl>
                                          </p:spTgt>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anim calcmode="lin" valueType="num">
                                      <p:cBhvr>
                                        <p:cTn id="19"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9">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6670912-F70D-5761-81B8-A3DEBB42A830}"/>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Is “Mental Divorce” Or “The Second Putting Away”</a:t>
            </a:r>
          </a:p>
        </p:txBody>
      </p:sp>
      <p:sp>
        <p:nvSpPr>
          <p:cNvPr id="11" name="TextBox 10">
            <a:extLst>
              <a:ext uri="{FF2B5EF4-FFF2-40B4-BE49-F238E27FC236}">
                <a16:creationId xmlns:a16="http://schemas.microsoft.com/office/drawing/2014/main" id="{5E83F2D6-80B9-E8F5-1B23-9B092B955443}"/>
              </a:ext>
            </a:extLst>
          </p:cNvPr>
          <p:cNvSpPr txBox="1"/>
          <p:nvPr/>
        </p:nvSpPr>
        <p:spPr>
          <a:xfrm>
            <a:off x="-2868" y="1406909"/>
            <a:ext cx="9146868" cy="852413"/>
          </a:xfrm>
          <a:prstGeom prst="rect">
            <a:avLst/>
          </a:prstGeom>
          <a:solidFill>
            <a:schemeClr val="bg1">
              <a:lumMod val="85000"/>
            </a:schemeClr>
          </a:solidFill>
          <a:effectLst>
            <a:softEdge rad="63500"/>
          </a:effectLst>
        </p:spPr>
        <p:txBody>
          <a:bodyPr wrap="square" rtlCol="0">
            <a:spAutoFit/>
          </a:bodyPr>
          <a:lstStyle/>
          <a:p>
            <a:pPr marL="0" marR="0" algn="ctr">
              <a:lnSpc>
                <a:spcPct val="107000"/>
              </a:lnSpc>
              <a:spcBef>
                <a:spcPts val="0"/>
              </a:spcBef>
              <a:spcAft>
                <a:spcPts val="800"/>
              </a:spcAft>
            </a:pP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This Doctrine Also Confuses How The </a:t>
            </a:r>
            <a:r>
              <a:rPr lang="en-US" sz="2400" b="1" kern="100" dirty="0">
                <a:latin typeface="Arial Narrow" panose="020B0606020202030204" pitchFamily="34" charset="0"/>
                <a:ea typeface="Calibri" panose="020F0502020204030204" pitchFamily="34" charset="0"/>
                <a:cs typeface="Times New Roman" panose="02020603050405020304" pitchFamily="18" charset="0"/>
              </a:rPr>
              <a:t>Words</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 </a:t>
            </a:r>
            <a:r>
              <a:rPr lang="en-US" sz="2400" i="1"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i="1" kern="100" dirty="0">
                <a:effectLst/>
                <a:latin typeface="Arial Narrow" panose="020B0606020202030204" pitchFamily="34" charset="0"/>
                <a:ea typeface="Calibri" panose="020F0502020204030204" pitchFamily="34" charset="0"/>
                <a:cs typeface="Times New Roman" panose="02020603050405020304" pitchFamily="18" charset="0"/>
              </a:rPr>
              <a:t>Husband</a:t>
            </a:r>
            <a:r>
              <a:rPr lang="en-US" sz="2400" i="1"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 </a:t>
            </a:r>
            <a:r>
              <a:rPr lang="en-US" sz="2400"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 </a:t>
            </a:r>
            <a:r>
              <a:rPr lang="en-US" sz="2400" i="1"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i="1" kern="100" dirty="0">
                <a:effectLst/>
                <a:latin typeface="Arial Narrow" panose="020B0606020202030204" pitchFamily="34" charset="0"/>
                <a:ea typeface="Calibri" panose="020F0502020204030204" pitchFamily="34" charset="0"/>
                <a:cs typeface="Times New Roman" panose="02020603050405020304" pitchFamily="18" charset="0"/>
              </a:rPr>
              <a:t>Wife</a:t>
            </a:r>
            <a:r>
              <a:rPr lang="en-US" sz="2400" i="1" kern="100" dirty="0">
                <a:effectLst/>
                <a:latin typeface="Arial Narrow" panose="020B0606020202030204" pitchFamily="34" charset="0"/>
                <a:ea typeface="Calibri" panose="020F0502020204030204" pitchFamily="34" charset="0"/>
                <a:cs typeface="Times New Roman" panose="02020603050405020304" pitchFamily="18" charset="0"/>
              </a:rPr>
              <a:t>”</a:t>
            </a:r>
            <a:br>
              <a:rPr lang="en-US" sz="24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400" b="1" kern="100" dirty="0">
                <a:latin typeface="Arial Narrow" panose="020B0606020202030204" pitchFamily="34" charset="0"/>
                <a:ea typeface="Calibri" panose="020F0502020204030204" pitchFamily="34" charset="0"/>
                <a:cs typeface="Times New Roman" panose="02020603050405020304" pitchFamily="18" charset="0"/>
              </a:rPr>
              <a:t>May</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 Be Used Accommodatively</a:t>
            </a:r>
            <a:r>
              <a:rPr lang="en-US" sz="2400"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 But </a:t>
            </a:r>
            <a:r>
              <a:rPr lang="en-US" sz="2400" b="1" i="1" kern="100" dirty="0">
                <a:effectLst/>
                <a:latin typeface="Arial Narrow" panose="020B0606020202030204" pitchFamily="34" charset="0"/>
                <a:ea typeface="Calibri" panose="020F0502020204030204" pitchFamily="34" charset="0"/>
                <a:cs typeface="Times New Roman" panose="02020603050405020304" pitchFamily="18" charset="0"/>
              </a:rPr>
              <a:t>Never</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 The Words </a:t>
            </a:r>
            <a:r>
              <a:rPr lang="en-US" sz="2400"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Marry</a:t>
            </a:r>
            <a:r>
              <a:rPr lang="en-US" sz="2400"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 </a:t>
            </a:r>
            <a:r>
              <a:rPr lang="en-US" sz="2400"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 </a:t>
            </a:r>
            <a:r>
              <a:rPr lang="en-US" sz="2400"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Put Away</a:t>
            </a:r>
            <a:r>
              <a:rPr lang="en-US" sz="2400" kern="100" dirty="0">
                <a:effectLst/>
                <a:latin typeface="Arial Narrow" panose="020B0606020202030204" pitchFamily="34" charset="0"/>
                <a:ea typeface="Calibri" panose="020F0502020204030204" pitchFamily="34" charset="0"/>
                <a:cs typeface="Times New Roman" panose="02020603050405020304" pitchFamily="18" charset="0"/>
              </a:rPr>
              <a:t>:”</a:t>
            </a:r>
          </a:p>
        </p:txBody>
      </p:sp>
      <p:sp>
        <p:nvSpPr>
          <p:cNvPr id="3" name="Rectangle 6">
            <a:extLst>
              <a:ext uri="{FF2B5EF4-FFF2-40B4-BE49-F238E27FC236}">
                <a16:creationId xmlns:a16="http://schemas.microsoft.com/office/drawing/2014/main" id="{A854F5AA-B8F2-A918-3252-AF8223010958}"/>
              </a:ext>
            </a:extLst>
          </p:cNvPr>
          <p:cNvSpPr>
            <a:spLocks noChangeArrowheads="1"/>
          </p:cNvSpPr>
          <p:nvPr/>
        </p:nvSpPr>
        <p:spPr bwMode="auto">
          <a:xfrm>
            <a:off x="0" y="2362202"/>
            <a:ext cx="91440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fontAlgn="base">
              <a:spcBef>
                <a:spcPct val="20000"/>
              </a:spcBef>
              <a:spcAft>
                <a:spcPct val="0"/>
              </a:spcAft>
              <a:buChar char="»"/>
              <a:defRPr sz="2000">
                <a:solidFill>
                  <a:schemeClr val="tx1"/>
                </a:solidFill>
                <a:latin typeface="Arial" charset="0"/>
              </a:defRPr>
            </a:lvl6pPr>
            <a:lvl7pPr marL="2971800" indent="-228600" fontAlgn="base">
              <a:spcBef>
                <a:spcPct val="20000"/>
              </a:spcBef>
              <a:spcAft>
                <a:spcPct val="0"/>
              </a:spcAft>
              <a:buChar char="»"/>
              <a:defRPr sz="2000">
                <a:solidFill>
                  <a:schemeClr val="tx1"/>
                </a:solidFill>
                <a:latin typeface="Arial" charset="0"/>
              </a:defRPr>
            </a:lvl7pPr>
            <a:lvl8pPr marL="3429000" indent="-228600" fontAlgn="base">
              <a:spcBef>
                <a:spcPct val="20000"/>
              </a:spcBef>
              <a:spcAft>
                <a:spcPct val="0"/>
              </a:spcAft>
              <a:buChar char="»"/>
              <a:defRPr sz="2000">
                <a:solidFill>
                  <a:schemeClr val="tx1"/>
                </a:solidFill>
                <a:latin typeface="Arial" charset="0"/>
              </a:defRPr>
            </a:lvl8pPr>
            <a:lvl9pPr marL="3886200" indent="-228600" fontAlgn="base">
              <a:spcBef>
                <a:spcPct val="20000"/>
              </a:spcBef>
              <a:spcAft>
                <a:spcPct val="0"/>
              </a:spcAft>
              <a:buChar char="»"/>
              <a:defRPr sz="2000">
                <a:solidFill>
                  <a:schemeClr val="tx1"/>
                </a:solidFill>
                <a:latin typeface="Arial" charset="0"/>
              </a:defRPr>
            </a:lvl9pPr>
          </a:lstStyle>
          <a:p>
            <a:pPr algn="ctr">
              <a:buFontTx/>
              <a:buNone/>
            </a:pPr>
            <a:r>
              <a:rPr lang="en-US" altLang="en-US" sz="2400" b="1" dirty="0">
                <a:latin typeface="Arial Narrow" panose="020B0606020202030204" pitchFamily="34" charset="0"/>
              </a:rPr>
              <a:t>Notice How Jesus Used The Term </a:t>
            </a:r>
            <a:r>
              <a:rPr lang="en-US" altLang="en-US" sz="2400" i="1" dirty="0">
                <a:latin typeface="Arial Narrow" panose="020B0606020202030204" pitchFamily="34" charset="0"/>
              </a:rPr>
              <a:t>“</a:t>
            </a:r>
            <a:r>
              <a:rPr lang="en-US" altLang="en-US" sz="2400" b="1" i="1" dirty="0">
                <a:latin typeface="Arial Narrow" panose="020B0606020202030204" pitchFamily="34" charset="0"/>
              </a:rPr>
              <a:t>Husband</a:t>
            </a:r>
            <a:r>
              <a:rPr lang="en-US" altLang="en-US" sz="2400" i="1" dirty="0">
                <a:latin typeface="Arial Narrow" panose="020B0606020202030204" pitchFamily="34" charset="0"/>
              </a:rPr>
              <a:t>”</a:t>
            </a:r>
            <a:br>
              <a:rPr lang="en-US" altLang="en-US" sz="2400" b="1" i="1" dirty="0">
                <a:solidFill>
                  <a:srgbClr val="CC0000"/>
                </a:solidFill>
                <a:latin typeface="Arial Narrow" panose="020B0606020202030204" pitchFamily="34" charset="0"/>
              </a:rPr>
            </a:br>
            <a:r>
              <a:rPr lang="en-US" altLang="en-US" sz="2400" b="1" dirty="0">
                <a:latin typeface="Arial Narrow" panose="020B0606020202030204" pitchFamily="34" charset="0"/>
              </a:rPr>
              <a:t>(</a:t>
            </a:r>
            <a:r>
              <a:rPr lang="en-US" sz="2400" b="1" kern="100" dirty="0">
                <a:latin typeface="Arial Narrow" panose="020B0606020202030204" pitchFamily="34" charset="0"/>
                <a:ea typeface="Calibri" panose="020F0502020204030204" pitchFamily="34" charset="0"/>
                <a:cs typeface="Times New Roman" panose="02020603050405020304" pitchFamily="18" charset="0"/>
              </a:rPr>
              <a:t>Accommodatively)</a:t>
            </a:r>
            <a:r>
              <a:rPr lang="en-US" sz="2400" kern="100" dirty="0">
                <a:latin typeface="Arial Narrow" panose="020B0606020202030204" pitchFamily="34" charset="0"/>
                <a:ea typeface="Calibri" panose="020F0502020204030204" pitchFamily="34" charset="0"/>
                <a:cs typeface="Times New Roman" panose="02020603050405020304" pitchFamily="18" charset="0"/>
              </a:rPr>
              <a:t>:</a:t>
            </a:r>
            <a:endParaRPr lang="en-US" altLang="en-US" sz="2400" dirty="0">
              <a:latin typeface="Arial Narrow" panose="020B0606020202030204" pitchFamily="34" charset="0"/>
            </a:endParaRPr>
          </a:p>
        </p:txBody>
      </p:sp>
      <p:sp>
        <p:nvSpPr>
          <p:cNvPr id="5" name="Rectangle 6">
            <a:extLst>
              <a:ext uri="{FF2B5EF4-FFF2-40B4-BE49-F238E27FC236}">
                <a16:creationId xmlns:a16="http://schemas.microsoft.com/office/drawing/2014/main" id="{F7FF172F-258C-4AAC-C9E1-E81A59F2B23F}"/>
              </a:ext>
            </a:extLst>
          </p:cNvPr>
          <p:cNvSpPr>
            <a:spLocks noChangeArrowheads="1"/>
          </p:cNvSpPr>
          <p:nvPr/>
        </p:nvSpPr>
        <p:spPr bwMode="auto">
          <a:xfrm>
            <a:off x="0" y="5311661"/>
            <a:ext cx="9144000" cy="419100"/>
          </a:xfrm>
          <a:prstGeom prst="rect">
            <a:avLst/>
          </a:prstGeom>
          <a:solidFill>
            <a:schemeClr val="bg1">
              <a:lumMod val="85000"/>
            </a:schemeClr>
          </a:solidFill>
          <a:ln>
            <a:noFill/>
          </a:ln>
          <a:effectLst>
            <a:softEdge rad="63500"/>
          </a:effec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fontAlgn="base">
              <a:spcBef>
                <a:spcPct val="20000"/>
              </a:spcBef>
              <a:spcAft>
                <a:spcPct val="0"/>
              </a:spcAft>
              <a:buChar char="»"/>
              <a:defRPr sz="2000">
                <a:solidFill>
                  <a:schemeClr val="tx1"/>
                </a:solidFill>
                <a:latin typeface="Arial" charset="0"/>
              </a:defRPr>
            </a:lvl6pPr>
            <a:lvl7pPr marL="2971800" indent="-228600" fontAlgn="base">
              <a:spcBef>
                <a:spcPct val="20000"/>
              </a:spcBef>
              <a:spcAft>
                <a:spcPct val="0"/>
              </a:spcAft>
              <a:buChar char="»"/>
              <a:defRPr sz="2000">
                <a:solidFill>
                  <a:schemeClr val="tx1"/>
                </a:solidFill>
                <a:latin typeface="Arial" charset="0"/>
              </a:defRPr>
            </a:lvl7pPr>
            <a:lvl8pPr marL="3429000" indent="-228600" fontAlgn="base">
              <a:spcBef>
                <a:spcPct val="20000"/>
              </a:spcBef>
              <a:spcAft>
                <a:spcPct val="0"/>
              </a:spcAft>
              <a:buChar char="»"/>
              <a:defRPr sz="2000">
                <a:solidFill>
                  <a:schemeClr val="tx1"/>
                </a:solidFill>
                <a:latin typeface="Arial" charset="0"/>
              </a:defRPr>
            </a:lvl8pPr>
            <a:lvl9pPr marL="3886200" indent="-228600" fontAlgn="base">
              <a:spcBef>
                <a:spcPct val="20000"/>
              </a:spcBef>
              <a:spcAft>
                <a:spcPct val="0"/>
              </a:spcAft>
              <a:buChar char="»"/>
              <a:defRPr sz="2000">
                <a:solidFill>
                  <a:schemeClr val="tx1"/>
                </a:solidFill>
                <a:latin typeface="Arial" charset="0"/>
              </a:defRPr>
            </a:lvl9pPr>
          </a:lstStyle>
          <a:p>
            <a:pPr algn="ctr">
              <a:buFontTx/>
              <a:buNone/>
            </a:pPr>
            <a:r>
              <a:rPr lang="en-US" altLang="en-US" sz="2400" dirty="0">
                <a:latin typeface="Arial Narrow" panose="020B0606020202030204" pitchFamily="34" charset="0"/>
              </a:rPr>
              <a:t>Jesus Used Language That Was Commonly Understood.</a:t>
            </a:r>
          </a:p>
        </p:txBody>
      </p:sp>
      <p:sp>
        <p:nvSpPr>
          <p:cNvPr id="6" name="Rectangle 7">
            <a:extLst>
              <a:ext uri="{FF2B5EF4-FFF2-40B4-BE49-F238E27FC236}">
                <a16:creationId xmlns:a16="http://schemas.microsoft.com/office/drawing/2014/main" id="{2EF1A5C4-94DD-F10D-0928-0BBFAD08CCF7}"/>
              </a:ext>
            </a:extLst>
          </p:cNvPr>
          <p:cNvSpPr>
            <a:spLocks noChangeArrowheads="1"/>
          </p:cNvSpPr>
          <p:nvPr/>
        </p:nvSpPr>
        <p:spPr bwMode="auto">
          <a:xfrm>
            <a:off x="0" y="3263464"/>
            <a:ext cx="91440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ctr">
              <a:spcBef>
                <a:spcPct val="20000"/>
              </a:spcBef>
              <a:defRPr sz="3200">
                <a:solidFill>
                  <a:schemeClr val="tx1"/>
                </a:solidFill>
                <a:latin typeface="Arial" charset="0"/>
              </a:defRPr>
            </a:lvl1pPr>
            <a:lvl2pPr marL="742950" indent="-285750" algn="ctr">
              <a:spcBef>
                <a:spcPct val="20000"/>
              </a:spcBef>
              <a:defRPr sz="2800">
                <a:solidFill>
                  <a:schemeClr val="tx1"/>
                </a:solidFill>
                <a:latin typeface="Arial" charset="0"/>
              </a:defRPr>
            </a:lvl2pPr>
            <a:lvl3pPr marL="1143000" indent="-228600" algn="ctr">
              <a:spcBef>
                <a:spcPct val="20000"/>
              </a:spcBef>
              <a:defRPr sz="2400">
                <a:solidFill>
                  <a:schemeClr val="tx1"/>
                </a:solidFill>
                <a:latin typeface="Arial" charset="0"/>
              </a:defRPr>
            </a:lvl3pPr>
            <a:lvl4pPr marL="1600200" indent="-228600" algn="ctr">
              <a:spcBef>
                <a:spcPct val="20000"/>
              </a:spcBef>
              <a:defRPr sz="2000">
                <a:solidFill>
                  <a:schemeClr val="tx1"/>
                </a:solidFill>
                <a:latin typeface="Arial" charset="0"/>
              </a:defRPr>
            </a:lvl4pPr>
            <a:lvl5pPr marL="2057400" indent="-228600" algn="ctr">
              <a:spcBef>
                <a:spcPct val="20000"/>
              </a:spcBef>
              <a:defRPr sz="2000">
                <a:solidFill>
                  <a:schemeClr val="tx1"/>
                </a:solidFill>
                <a:latin typeface="Arial" charset="0"/>
              </a:defRPr>
            </a:lvl5pPr>
            <a:lvl6pPr marL="2514600" indent="-228600" algn="ctr" fontAlgn="base">
              <a:spcBef>
                <a:spcPct val="20000"/>
              </a:spcBef>
              <a:spcAft>
                <a:spcPct val="0"/>
              </a:spcAft>
              <a:defRPr sz="2000">
                <a:solidFill>
                  <a:schemeClr val="tx1"/>
                </a:solidFill>
                <a:latin typeface="Arial" charset="0"/>
              </a:defRPr>
            </a:lvl6pPr>
            <a:lvl7pPr marL="2971800" indent="-228600" algn="ctr" fontAlgn="base">
              <a:spcBef>
                <a:spcPct val="20000"/>
              </a:spcBef>
              <a:spcAft>
                <a:spcPct val="0"/>
              </a:spcAft>
              <a:defRPr sz="2000">
                <a:solidFill>
                  <a:schemeClr val="tx1"/>
                </a:solidFill>
                <a:latin typeface="Arial" charset="0"/>
              </a:defRPr>
            </a:lvl7pPr>
            <a:lvl8pPr marL="3429000" indent="-228600" algn="ctr" fontAlgn="base">
              <a:spcBef>
                <a:spcPct val="20000"/>
              </a:spcBef>
              <a:spcAft>
                <a:spcPct val="0"/>
              </a:spcAft>
              <a:defRPr sz="2000">
                <a:solidFill>
                  <a:schemeClr val="tx1"/>
                </a:solidFill>
                <a:latin typeface="Arial" charset="0"/>
              </a:defRPr>
            </a:lvl8pPr>
            <a:lvl9pPr marL="3886200" indent="-228600" algn="ctr" fontAlgn="base">
              <a:spcBef>
                <a:spcPct val="20000"/>
              </a:spcBef>
              <a:spcAft>
                <a:spcPct val="0"/>
              </a:spcAft>
              <a:defRPr sz="2000">
                <a:solidFill>
                  <a:schemeClr val="tx1"/>
                </a:solidFill>
                <a:latin typeface="Arial" charset="0"/>
              </a:defRPr>
            </a:lvl9pPr>
          </a:lstStyle>
          <a:p>
            <a:pPr algn="just"/>
            <a:r>
              <a:rPr lang="en-US" altLang="en-US" sz="2400" b="1" u="sng" dirty="0">
                <a:latin typeface="Arial Narrow" panose="020B0606020202030204" pitchFamily="34" charset="0"/>
              </a:rPr>
              <a:t>Jn. 4:16-18</a:t>
            </a:r>
            <a:r>
              <a:rPr lang="en-US" altLang="en-US" sz="2400" dirty="0">
                <a:latin typeface="Arial Narrow" panose="020B0606020202030204" pitchFamily="34" charset="0"/>
              </a:rPr>
              <a:t>,</a:t>
            </a:r>
            <a:r>
              <a:rPr lang="en-US" altLang="en-US" sz="2400" b="1" dirty="0">
                <a:latin typeface="Arial Narrow" panose="020B0606020202030204" pitchFamily="34" charset="0"/>
              </a:rPr>
              <a:t> </a:t>
            </a:r>
            <a:r>
              <a:rPr lang="en-US" altLang="en-US" sz="2400" dirty="0">
                <a:latin typeface="Arial Narrow" panose="020B0606020202030204" pitchFamily="34" charset="0"/>
              </a:rPr>
              <a:t>“</a:t>
            </a:r>
            <a:r>
              <a:rPr lang="en-US" altLang="en-US" sz="2400" b="1" dirty="0">
                <a:latin typeface="Arial Narrow" panose="020B0606020202030204" pitchFamily="34" charset="0"/>
              </a:rPr>
              <a:t>Jesus saith unto her</a:t>
            </a:r>
            <a:r>
              <a:rPr lang="en-US" altLang="en-US" sz="2400" dirty="0">
                <a:latin typeface="Arial Narrow" panose="020B0606020202030204" pitchFamily="34" charset="0"/>
              </a:rPr>
              <a:t>, </a:t>
            </a:r>
            <a:r>
              <a:rPr lang="en-US" altLang="en-US" sz="2400" b="1" dirty="0">
                <a:latin typeface="Arial Narrow" panose="020B0606020202030204" pitchFamily="34" charset="0"/>
              </a:rPr>
              <a:t>GO</a:t>
            </a:r>
            <a:r>
              <a:rPr lang="en-US" altLang="en-US" sz="2400" dirty="0">
                <a:latin typeface="Arial Narrow" panose="020B0606020202030204" pitchFamily="34" charset="0"/>
              </a:rPr>
              <a:t>, </a:t>
            </a:r>
            <a:r>
              <a:rPr lang="en-US" altLang="en-US" sz="2400" b="1" dirty="0">
                <a:latin typeface="Arial Narrow" panose="020B0606020202030204" pitchFamily="34" charset="0"/>
              </a:rPr>
              <a:t>CALL THY HUSBAND</a:t>
            </a:r>
            <a:r>
              <a:rPr lang="en-US" altLang="en-US" sz="2400" dirty="0">
                <a:latin typeface="Arial Narrow" panose="020B0606020202030204" pitchFamily="34" charset="0"/>
              </a:rPr>
              <a:t>, and come hither. 17 </a:t>
            </a:r>
            <a:r>
              <a:rPr lang="en-US" altLang="en-US" sz="2400" b="1" dirty="0">
                <a:latin typeface="Arial Narrow" panose="020B0606020202030204" pitchFamily="34" charset="0"/>
              </a:rPr>
              <a:t>The woman answered and said</a:t>
            </a:r>
            <a:r>
              <a:rPr lang="en-US" altLang="en-US" sz="2400" dirty="0">
                <a:latin typeface="Arial Narrow" panose="020B0606020202030204" pitchFamily="34" charset="0"/>
              </a:rPr>
              <a:t>, </a:t>
            </a:r>
            <a:r>
              <a:rPr lang="en-US" altLang="en-US" sz="2400" b="1" dirty="0">
                <a:latin typeface="Arial Narrow" panose="020B0606020202030204" pitchFamily="34" charset="0"/>
              </a:rPr>
              <a:t>I HAVE NO HUSBAND</a:t>
            </a:r>
            <a:r>
              <a:rPr lang="en-US" altLang="en-US" sz="2400" dirty="0">
                <a:latin typeface="Arial Narrow" panose="020B0606020202030204" pitchFamily="34" charset="0"/>
              </a:rPr>
              <a:t>. Jesus said unto her, </a:t>
            </a:r>
            <a:r>
              <a:rPr lang="en-US" altLang="en-US" sz="2400" b="1" dirty="0">
                <a:latin typeface="Arial Narrow" panose="020B0606020202030204" pitchFamily="34" charset="0"/>
              </a:rPr>
              <a:t>THOU HAST WELL SAID</a:t>
            </a:r>
            <a:r>
              <a:rPr lang="en-US" altLang="en-US" sz="2400" dirty="0">
                <a:latin typeface="Arial Narrow" panose="020B0606020202030204" pitchFamily="34" charset="0"/>
              </a:rPr>
              <a:t>, </a:t>
            </a:r>
            <a:r>
              <a:rPr lang="en-US" altLang="en-US" sz="2400" b="1" dirty="0">
                <a:latin typeface="Arial Narrow" panose="020B0606020202030204" pitchFamily="34" charset="0"/>
              </a:rPr>
              <a:t>I HAVE NO HUSBAND</a:t>
            </a:r>
            <a:r>
              <a:rPr lang="en-US" altLang="en-US" sz="2400" dirty="0">
                <a:latin typeface="Arial Narrow" panose="020B0606020202030204" pitchFamily="34" charset="0"/>
              </a:rPr>
              <a:t>: 18 </a:t>
            </a:r>
            <a:r>
              <a:rPr lang="en-US" altLang="en-US" sz="2400" u="sng" dirty="0">
                <a:latin typeface="Arial Narrow" panose="020B0606020202030204" pitchFamily="34" charset="0"/>
              </a:rPr>
              <a:t>For</a:t>
            </a:r>
            <a:r>
              <a:rPr lang="en-US" altLang="en-US" sz="2400" dirty="0">
                <a:latin typeface="Arial Narrow" panose="020B0606020202030204" pitchFamily="34" charset="0"/>
              </a:rPr>
              <a:t> </a:t>
            </a:r>
            <a:r>
              <a:rPr lang="en-US" altLang="en-US" sz="2400" b="1" dirty="0">
                <a:latin typeface="Arial Narrow" panose="020B0606020202030204" pitchFamily="34" charset="0"/>
              </a:rPr>
              <a:t>THOU HAST HAD FIVE HUSBANDS</a:t>
            </a:r>
            <a:r>
              <a:rPr lang="en-US" altLang="en-US" sz="2400" dirty="0">
                <a:latin typeface="Arial Narrow" panose="020B0606020202030204" pitchFamily="34" charset="0"/>
              </a:rPr>
              <a:t>; and </a:t>
            </a:r>
            <a:r>
              <a:rPr lang="en-US" altLang="en-US" sz="2400" b="1" dirty="0">
                <a:latin typeface="Arial Narrow" panose="020B0606020202030204" pitchFamily="34" charset="0"/>
              </a:rPr>
              <a:t>HE WHOM THOU NOW HAST IS NOT THY HUSBAND</a:t>
            </a:r>
            <a:r>
              <a:rPr lang="en-US" altLang="en-US" sz="2400" dirty="0">
                <a:latin typeface="Arial Narrow" panose="020B0606020202030204" pitchFamily="34" charset="0"/>
              </a:rPr>
              <a:t>: in that saidst thou </a:t>
            </a:r>
            <a:r>
              <a:rPr lang="en-US" altLang="en-US" sz="2400" b="1" dirty="0">
                <a:latin typeface="Arial Narrow" panose="020B0606020202030204" pitchFamily="34" charset="0"/>
              </a:rPr>
              <a:t>TRULY</a:t>
            </a:r>
            <a:r>
              <a:rPr lang="en-US" altLang="en-US" sz="2400" dirty="0">
                <a:latin typeface="Arial Narrow" panose="020B0606020202030204" pitchFamily="34" charset="0"/>
              </a:rPr>
              <a:t>.”</a:t>
            </a:r>
          </a:p>
        </p:txBody>
      </p:sp>
      <p:sp>
        <p:nvSpPr>
          <p:cNvPr id="8" name="Rectangle 6">
            <a:extLst>
              <a:ext uri="{FF2B5EF4-FFF2-40B4-BE49-F238E27FC236}">
                <a16:creationId xmlns:a16="http://schemas.microsoft.com/office/drawing/2014/main" id="{1CD15246-7F2C-19A8-7833-AB333CE2E251}"/>
              </a:ext>
            </a:extLst>
          </p:cNvPr>
          <p:cNvSpPr>
            <a:spLocks noChangeArrowheads="1"/>
          </p:cNvSpPr>
          <p:nvPr/>
        </p:nvSpPr>
        <p:spPr bwMode="auto">
          <a:xfrm>
            <a:off x="0" y="5889730"/>
            <a:ext cx="9144000" cy="968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fontAlgn="base">
              <a:spcBef>
                <a:spcPct val="20000"/>
              </a:spcBef>
              <a:spcAft>
                <a:spcPct val="0"/>
              </a:spcAft>
              <a:buChar char="»"/>
              <a:defRPr sz="2000">
                <a:solidFill>
                  <a:schemeClr val="tx1"/>
                </a:solidFill>
                <a:latin typeface="Arial" charset="0"/>
              </a:defRPr>
            </a:lvl6pPr>
            <a:lvl7pPr marL="2971800" indent="-228600" fontAlgn="base">
              <a:spcBef>
                <a:spcPct val="20000"/>
              </a:spcBef>
              <a:spcAft>
                <a:spcPct val="0"/>
              </a:spcAft>
              <a:buChar char="»"/>
              <a:defRPr sz="2000">
                <a:solidFill>
                  <a:schemeClr val="tx1"/>
                </a:solidFill>
                <a:latin typeface="Arial" charset="0"/>
              </a:defRPr>
            </a:lvl7pPr>
            <a:lvl8pPr marL="3429000" indent="-228600" fontAlgn="base">
              <a:spcBef>
                <a:spcPct val="20000"/>
              </a:spcBef>
              <a:spcAft>
                <a:spcPct val="0"/>
              </a:spcAft>
              <a:buChar char="»"/>
              <a:defRPr sz="2000">
                <a:solidFill>
                  <a:schemeClr val="tx1"/>
                </a:solidFill>
                <a:latin typeface="Arial" charset="0"/>
              </a:defRPr>
            </a:lvl8pPr>
            <a:lvl9pPr marL="3886200" indent="-228600" fontAlgn="base">
              <a:spcBef>
                <a:spcPct val="20000"/>
              </a:spcBef>
              <a:spcAft>
                <a:spcPct val="0"/>
              </a:spcAft>
              <a:buChar char="»"/>
              <a:defRPr sz="2000">
                <a:solidFill>
                  <a:schemeClr val="tx1"/>
                </a:solidFill>
                <a:latin typeface="Arial" charset="0"/>
              </a:defRPr>
            </a:lvl9pPr>
          </a:lstStyle>
          <a:p>
            <a:pPr algn="ctr">
              <a:buFontTx/>
              <a:buNone/>
            </a:pPr>
            <a:r>
              <a:rPr lang="en-US" altLang="en-US" sz="2400" dirty="0">
                <a:latin typeface="Arial Narrow" panose="020B0606020202030204" pitchFamily="34" charset="0"/>
              </a:rPr>
              <a:t>Is It Possible To Ascertain If A Spouse Is </a:t>
            </a:r>
            <a:r>
              <a:rPr lang="en-US" altLang="en-US" sz="2400" i="1" dirty="0">
                <a:latin typeface="Arial Narrow" panose="020B0606020202030204" pitchFamily="34" charset="0"/>
              </a:rPr>
              <a:t>“</a:t>
            </a:r>
            <a:r>
              <a:rPr lang="en-US" altLang="en-US" sz="2400" b="1" i="1" dirty="0">
                <a:latin typeface="Arial Narrow" panose="020B0606020202030204" pitchFamily="34" charset="0"/>
              </a:rPr>
              <a:t>Truly</a:t>
            </a:r>
            <a:r>
              <a:rPr lang="en-US" altLang="en-US" sz="2400" i="1" dirty="0">
                <a:latin typeface="Arial Narrow" panose="020B0606020202030204" pitchFamily="34" charset="0"/>
              </a:rPr>
              <a:t>” </a:t>
            </a:r>
            <a:r>
              <a:rPr lang="en-US" altLang="en-US" sz="2400" dirty="0">
                <a:latin typeface="Arial Narrow" panose="020B0606020202030204" pitchFamily="34" charset="0"/>
              </a:rPr>
              <a:t>Their Own?</a:t>
            </a:r>
            <a:br>
              <a:rPr lang="en-US" altLang="en-US" sz="2400" dirty="0">
                <a:latin typeface="Arial Narrow" panose="020B0606020202030204" pitchFamily="34" charset="0"/>
              </a:rPr>
            </a:br>
            <a:r>
              <a:rPr lang="en-US" altLang="en-US" sz="2400" dirty="0">
                <a:latin typeface="Arial Narrow" panose="020B0606020202030204" pitchFamily="34" charset="0"/>
              </a:rPr>
              <a:t>Only When We Have </a:t>
            </a:r>
            <a:r>
              <a:rPr lang="en-US" altLang="en-US" sz="2400" i="1" dirty="0">
                <a:latin typeface="Arial Narrow" panose="020B0606020202030204" pitchFamily="34" charset="0"/>
              </a:rPr>
              <a:t>A Knowledge Of The Facts </a:t>
            </a:r>
            <a:r>
              <a:rPr lang="en-US" altLang="en-US" sz="2400" dirty="0">
                <a:latin typeface="Arial Narrow" panose="020B0606020202030204" pitchFamily="34" charset="0"/>
              </a:rPr>
              <a:t>(I Cor. 14:40)! Cf. Rom. 7:2-3</a:t>
            </a:r>
            <a:endParaRPr lang="en-US" altLang="en-US" sz="2400" b="1" i="1" dirty="0">
              <a:solidFill>
                <a:srgbClr val="CC0000"/>
              </a:solidFill>
              <a:latin typeface="Arial Narrow" panose="020B0606020202030204" pitchFamily="34" charset="0"/>
            </a:endParaRPr>
          </a:p>
        </p:txBody>
      </p:sp>
      <p:sp>
        <p:nvSpPr>
          <p:cNvPr id="7" name="TextBox 6">
            <a:extLst>
              <a:ext uri="{FF2B5EF4-FFF2-40B4-BE49-F238E27FC236}">
                <a16:creationId xmlns:a16="http://schemas.microsoft.com/office/drawing/2014/main" id="{DB1F4FA6-0B24-E91E-D43B-122F6FFD7015}"/>
              </a:ext>
            </a:extLst>
          </p:cNvPr>
          <p:cNvSpPr txBox="1"/>
          <p:nvPr/>
        </p:nvSpPr>
        <p:spPr>
          <a:xfrm>
            <a:off x="-2868" y="419832"/>
            <a:ext cx="9144000" cy="892552"/>
          </a:xfrm>
          <a:prstGeom prst="rect">
            <a:avLst/>
          </a:prstGeom>
          <a:solidFill>
            <a:schemeClr val="tx1"/>
          </a:solidFill>
          <a:effectLst>
            <a:softEdge rad="63500"/>
          </a:effectLst>
        </p:spPr>
        <p:txBody>
          <a:bodyPr wrap="square" rtlCol="0">
            <a:spAutoFit/>
          </a:bodyPr>
          <a:lstStyle/>
          <a:p>
            <a:pPr algn="ctr"/>
            <a:r>
              <a:rPr lang="en-US" sz="2600" b="1" dirty="0">
                <a:solidFill>
                  <a:schemeClr val="bg1"/>
                </a:solidFill>
                <a:latin typeface="Arial Narrow" panose="020B0606020202030204" pitchFamily="34" charset="0"/>
              </a:rPr>
              <a:t>They Say The Words Marriage / Divorce Are Used </a:t>
            </a:r>
            <a:r>
              <a:rPr lang="en-US" altLang="en-US" sz="2600" b="1" dirty="0">
                <a:solidFill>
                  <a:schemeClr val="bg1"/>
                </a:solidFill>
                <a:latin typeface="Arial Narrow" panose="020B0606020202030204" pitchFamily="34" charset="0"/>
              </a:rPr>
              <a:t>Accommodatively</a:t>
            </a:r>
            <a:br>
              <a:rPr lang="en-US" altLang="en-US" sz="2600" b="1" dirty="0">
                <a:solidFill>
                  <a:schemeClr val="bg1"/>
                </a:solidFill>
                <a:latin typeface="Arial Narrow" panose="020B0606020202030204" pitchFamily="34" charset="0"/>
              </a:rPr>
            </a:br>
            <a:r>
              <a:rPr lang="en-US" altLang="en-US" sz="2600" b="1" dirty="0">
                <a:solidFill>
                  <a:schemeClr val="bg1"/>
                </a:solidFill>
                <a:latin typeface="Arial Narrow" panose="020B0606020202030204" pitchFamily="34" charset="0"/>
              </a:rPr>
              <a:t>Because The Words </a:t>
            </a:r>
            <a:r>
              <a:rPr lang="en-US" altLang="en-US" sz="2600" b="1" i="1" dirty="0">
                <a:solidFill>
                  <a:schemeClr val="bg1"/>
                </a:solidFill>
                <a:latin typeface="Arial Narrow" panose="020B0606020202030204" pitchFamily="34" charset="0"/>
              </a:rPr>
              <a:t>“Husband” </a:t>
            </a:r>
            <a:r>
              <a:rPr lang="en-US" altLang="en-US" sz="2600" b="1" dirty="0">
                <a:solidFill>
                  <a:schemeClr val="bg1"/>
                </a:solidFill>
                <a:latin typeface="Arial Narrow" panose="020B0606020202030204" pitchFamily="34" charset="0"/>
              </a:rPr>
              <a:t>/ </a:t>
            </a:r>
            <a:r>
              <a:rPr lang="en-US" altLang="en-US" sz="2600" b="1" i="1" dirty="0">
                <a:solidFill>
                  <a:schemeClr val="bg1"/>
                </a:solidFill>
                <a:latin typeface="Arial Narrow" panose="020B0606020202030204" pitchFamily="34" charset="0"/>
              </a:rPr>
              <a:t>“Wife” </a:t>
            </a:r>
            <a:r>
              <a:rPr lang="en-US" altLang="en-US" sz="2600" b="1" dirty="0">
                <a:solidFill>
                  <a:schemeClr val="bg1"/>
                </a:solidFill>
                <a:latin typeface="Arial Narrow" panose="020B0606020202030204" pitchFamily="34" charset="0"/>
              </a:rPr>
              <a:t>Are Used </a:t>
            </a:r>
            <a:r>
              <a:rPr lang="en-US" altLang="en-US" sz="2600" b="1" i="1" dirty="0">
                <a:solidFill>
                  <a:schemeClr val="bg1"/>
                </a:solidFill>
                <a:latin typeface="Arial Narrow" panose="020B0606020202030204" pitchFamily="34" charset="0"/>
              </a:rPr>
              <a:t>After</a:t>
            </a:r>
            <a:r>
              <a:rPr lang="en-US" altLang="en-US" sz="2600" b="1" dirty="0">
                <a:solidFill>
                  <a:schemeClr val="bg1"/>
                </a:solidFill>
                <a:latin typeface="Arial Narrow" panose="020B0606020202030204" pitchFamily="34" charset="0"/>
              </a:rPr>
              <a:t> The Divorce.</a:t>
            </a:r>
            <a:endParaRPr lang="en-US" sz="2600" b="1"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3499449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p:cTn id="13"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6">
                                            <p:txEl>
                                              <p:pRg st="0" end="0"/>
                                            </p:txEl>
                                          </p:spTgt>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500" fill="hold"/>
                                        <p:tgtEl>
                                          <p:spTgt spid="5"/>
                                        </p:tgtEl>
                                        <p:attrNameLst>
                                          <p:attrName>ppt_w</p:attrName>
                                        </p:attrNameLst>
                                      </p:cBhvr>
                                      <p:tavLst>
                                        <p:tav tm="0">
                                          <p:val>
                                            <p:fltVal val="0"/>
                                          </p:val>
                                        </p:tav>
                                        <p:tav tm="100000">
                                          <p:val>
                                            <p:strVal val="#ppt_w"/>
                                          </p:val>
                                        </p:tav>
                                      </p:tavLst>
                                    </p:anim>
                                    <p:anim calcmode="lin" valueType="num">
                                      <p:cBhvr>
                                        <p:cTn id="20" dur="500" fill="hold"/>
                                        <p:tgtEl>
                                          <p:spTgt spid="5"/>
                                        </p:tgtEl>
                                        <p:attrNameLst>
                                          <p:attrName>ppt_h</p:attrName>
                                        </p:attrNameLst>
                                      </p:cBhvr>
                                      <p:tavLst>
                                        <p:tav tm="0">
                                          <p:val>
                                            <p:fltVal val="0"/>
                                          </p:val>
                                        </p:tav>
                                        <p:tav tm="100000">
                                          <p:val>
                                            <p:strVal val="#ppt_h"/>
                                          </p:val>
                                        </p:tav>
                                      </p:tavLst>
                                    </p:anim>
                                    <p:animEffect transition="in" filter="fade">
                                      <p:cBhvr>
                                        <p:cTn id="21" dur="500"/>
                                        <p:tgtEl>
                                          <p:spTgt spid="5"/>
                                        </p:tgtEl>
                                      </p:cBhvr>
                                    </p:animEffect>
                                  </p:childTnLst>
                                </p:cTn>
                              </p:par>
                            </p:childTnLst>
                          </p:cTn>
                        </p:par>
                        <p:par>
                          <p:cTn id="22" fill="hold">
                            <p:stCondLst>
                              <p:cond delay="1500"/>
                            </p:stCondLst>
                            <p:childTnLst>
                              <p:par>
                                <p:cTn id="23" presetID="53" presetClass="entr" presetSubtype="16" fill="hold" nodeType="afterEffect">
                                  <p:stCondLst>
                                    <p:cond delay="0"/>
                                  </p:stCondLst>
                                  <p:childTnLst>
                                    <p:set>
                                      <p:cBhvr>
                                        <p:cTn id="24" dur="1" fill="hold">
                                          <p:stCondLst>
                                            <p:cond delay="0"/>
                                          </p:stCondLst>
                                        </p:cTn>
                                        <p:tgtEl>
                                          <p:spTgt spid="8">
                                            <p:txEl>
                                              <p:pRg st="0" end="0"/>
                                            </p:txEl>
                                          </p:spTgt>
                                        </p:tgtEl>
                                        <p:attrNameLst>
                                          <p:attrName>style.visibility</p:attrName>
                                        </p:attrNameLst>
                                      </p:cBhvr>
                                      <p:to>
                                        <p:strVal val="visible"/>
                                      </p:to>
                                    </p:set>
                                    <p:anim calcmode="lin" valueType="num">
                                      <p:cBhvr>
                                        <p:cTn id="25"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26"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27"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6670912-F70D-5761-81B8-A3DEBB42A830}"/>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Is “Mental Divorce” Or “The Second Putting Away”</a:t>
            </a:r>
          </a:p>
        </p:txBody>
      </p:sp>
      <p:sp>
        <p:nvSpPr>
          <p:cNvPr id="3" name="TextBox 2">
            <a:extLst>
              <a:ext uri="{FF2B5EF4-FFF2-40B4-BE49-F238E27FC236}">
                <a16:creationId xmlns:a16="http://schemas.microsoft.com/office/drawing/2014/main" id="{7E4BEAFF-BD0C-5E89-184B-6966E5A6E4BB}"/>
              </a:ext>
            </a:extLst>
          </p:cNvPr>
          <p:cNvSpPr txBox="1"/>
          <p:nvPr/>
        </p:nvSpPr>
        <p:spPr>
          <a:xfrm>
            <a:off x="-2868" y="419832"/>
            <a:ext cx="9144000" cy="523220"/>
          </a:xfrm>
          <a:prstGeom prst="rect">
            <a:avLst/>
          </a:prstGeom>
          <a:solidFill>
            <a:schemeClr val="tx1"/>
          </a:solidFill>
          <a:effectLst>
            <a:softEdge rad="63500"/>
          </a:effectLst>
        </p:spPr>
        <p:txBody>
          <a:bodyPr wrap="square" rtlCol="0">
            <a:spAutoFit/>
          </a:bodyPr>
          <a:lstStyle/>
          <a:p>
            <a:pPr algn="ctr"/>
            <a:r>
              <a:rPr lang="en-US" altLang="en-US" sz="2800" dirty="0">
                <a:solidFill>
                  <a:schemeClr val="bg1"/>
                </a:solidFill>
                <a:latin typeface="Arial Narrow" panose="020B0606020202030204" pitchFamily="34" charset="0"/>
              </a:rPr>
              <a:t>God’s Marriage Law (Rule)</a:t>
            </a:r>
            <a:r>
              <a:rPr lang="en-US" sz="2800" dirty="0">
                <a:solidFill>
                  <a:schemeClr val="bg1"/>
                </a:solidFill>
                <a:latin typeface="Arial Narrow" panose="020B0606020202030204" pitchFamily="34" charset="0"/>
              </a:rPr>
              <a:t>:</a:t>
            </a:r>
          </a:p>
        </p:txBody>
      </p:sp>
      <p:sp>
        <p:nvSpPr>
          <p:cNvPr id="12" name="Rectangle 4">
            <a:extLst>
              <a:ext uri="{FF2B5EF4-FFF2-40B4-BE49-F238E27FC236}">
                <a16:creationId xmlns:a16="http://schemas.microsoft.com/office/drawing/2014/main" id="{A1AC04B5-55E7-5922-56EB-DAE024900926}"/>
              </a:ext>
            </a:extLst>
          </p:cNvPr>
          <p:cNvSpPr>
            <a:spLocks noChangeArrowheads="1"/>
          </p:cNvSpPr>
          <p:nvPr/>
        </p:nvSpPr>
        <p:spPr bwMode="auto">
          <a:xfrm>
            <a:off x="0" y="1023883"/>
            <a:ext cx="9144000"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spcAft>
                <a:spcPct val="60000"/>
              </a:spcAft>
              <a:buFontTx/>
              <a:buNone/>
            </a:pPr>
            <a:r>
              <a:rPr lang="en-US" altLang="en-US" sz="2800" b="1" dirty="0">
                <a:solidFill>
                  <a:srgbClr val="000000"/>
                </a:solidFill>
                <a:latin typeface="Arial Narrow" panose="020B0606020202030204" pitchFamily="34" charset="0"/>
              </a:rPr>
              <a:t>A Lawful (God-Joined) Marriage Is To Be Permanent</a:t>
            </a:r>
            <a:br>
              <a:rPr lang="en-US" altLang="en-US" sz="2800" b="1" dirty="0">
                <a:solidFill>
                  <a:srgbClr val="000000"/>
                </a:solidFill>
                <a:latin typeface="Arial Narrow" panose="020B0606020202030204" pitchFamily="34" charset="0"/>
              </a:rPr>
            </a:br>
            <a:r>
              <a:rPr lang="en-US" altLang="en-US" sz="2800" b="1" dirty="0">
                <a:solidFill>
                  <a:srgbClr val="000000"/>
                </a:solidFill>
                <a:latin typeface="Arial Narrow" panose="020B0606020202030204" pitchFamily="34" charset="0"/>
              </a:rPr>
              <a:t>[Mt. 19:3-6</a:t>
            </a:r>
            <a:r>
              <a:rPr lang="en-US" altLang="en-US" sz="2800" dirty="0">
                <a:solidFill>
                  <a:srgbClr val="000000"/>
                </a:solidFill>
                <a:latin typeface="Arial Narrow" panose="020B0606020202030204" pitchFamily="34" charset="0"/>
              </a:rPr>
              <a:t>; </a:t>
            </a:r>
            <a:r>
              <a:rPr lang="en-US" altLang="en-US" sz="2800" b="1" i="1" dirty="0">
                <a:solidFill>
                  <a:srgbClr val="000000"/>
                </a:solidFill>
                <a:latin typeface="Arial Narrow" panose="020B0606020202030204" pitchFamily="34" charset="0"/>
              </a:rPr>
              <a:t>Until Death </a:t>
            </a:r>
            <a:r>
              <a:rPr lang="en-US" altLang="en-US" sz="2800" b="1" dirty="0">
                <a:solidFill>
                  <a:srgbClr val="000000"/>
                </a:solidFill>
                <a:latin typeface="Arial Narrow" panose="020B0606020202030204" pitchFamily="34" charset="0"/>
              </a:rPr>
              <a:t>(Rom. 7:2-3)]</a:t>
            </a:r>
          </a:p>
          <a:p>
            <a:pPr algn="ctr">
              <a:spcBef>
                <a:spcPct val="0"/>
              </a:spcBef>
              <a:spcAft>
                <a:spcPct val="60000"/>
              </a:spcAft>
              <a:buFontTx/>
              <a:buNone/>
            </a:pPr>
            <a:r>
              <a:rPr lang="en-US" altLang="en-US" sz="2800" b="1" dirty="0">
                <a:solidFill>
                  <a:srgbClr val="000000"/>
                </a:solidFill>
                <a:latin typeface="Arial Narrow" panose="020B0606020202030204" pitchFamily="34" charset="0"/>
              </a:rPr>
              <a:t>Separating A Lawful Marriage Is Sinful (v. 6) Cf. I Jn. 3:4</a:t>
            </a:r>
          </a:p>
          <a:p>
            <a:pPr algn="ctr">
              <a:spcBef>
                <a:spcPct val="0"/>
              </a:spcBef>
              <a:spcAft>
                <a:spcPct val="60000"/>
              </a:spcAft>
              <a:buFontTx/>
              <a:buNone/>
            </a:pPr>
            <a:r>
              <a:rPr lang="en-US" altLang="en-US" sz="2800" b="1" dirty="0">
                <a:solidFill>
                  <a:srgbClr val="000000"/>
                </a:solidFill>
                <a:latin typeface="Arial Narrow" panose="020B0606020202030204" pitchFamily="34" charset="0"/>
              </a:rPr>
              <a:t>A Subsequent Remarriage To Another Is Adultery (v. 9)</a:t>
            </a:r>
          </a:p>
        </p:txBody>
      </p:sp>
      <p:sp>
        <p:nvSpPr>
          <p:cNvPr id="13" name="Rectangle 12">
            <a:extLst>
              <a:ext uri="{FF2B5EF4-FFF2-40B4-BE49-F238E27FC236}">
                <a16:creationId xmlns:a16="http://schemas.microsoft.com/office/drawing/2014/main" id="{5C7E70E8-919F-0ECF-678A-8E53DF6B83C5}"/>
              </a:ext>
            </a:extLst>
          </p:cNvPr>
          <p:cNvSpPr>
            <a:spLocks noChangeArrowheads="1"/>
          </p:cNvSpPr>
          <p:nvPr/>
        </p:nvSpPr>
        <p:spPr bwMode="auto">
          <a:xfrm>
            <a:off x="0" y="4113690"/>
            <a:ext cx="9144000" cy="1257088"/>
          </a:xfrm>
          <a:prstGeom prst="rect">
            <a:avLst/>
          </a:prstGeom>
          <a:solidFill>
            <a:schemeClr val="bg1">
              <a:lumMod val="85000"/>
            </a:schemeClr>
          </a:solidFill>
          <a:ln>
            <a:noFill/>
          </a:ln>
          <a:effectLst>
            <a:softEdge rad="63500"/>
          </a:effectLst>
        </p:spPr>
        <p:txBody>
          <a:bodyPr lIns="90488" tIns="44450" rIns="90488" bIns="44450"/>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a:spcBef>
                <a:spcPct val="0"/>
              </a:spcBef>
              <a:spcAft>
                <a:spcPct val="60000"/>
              </a:spcAft>
              <a:buFontTx/>
              <a:buNone/>
            </a:pPr>
            <a:r>
              <a:rPr lang="en-US" altLang="en-US" sz="2400" b="1" u="sng" dirty="0">
                <a:solidFill>
                  <a:srgbClr val="000000"/>
                </a:solidFill>
                <a:latin typeface="Arial Narrow" panose="020B0606020202030204" pitchFamily="34" charset="0"/>
              </a:rPr>
              <a:t>Mt. 19:9</a:t>
            </a:r>
            <a:r>
              <a:rPr lang="en-US" altLang="en-US" sz="2400" dirty="0">
                <a:solidFill>
                  <a:srgbClr val="000000"/>
                </a:solidFill>
                <a:latin typeface="Arial Narrow" panose="020B0606020202030204" pitchFamily="34" charset="0"/>
              </a:rPr>
              <a:t>, “And I say unto you, </a:t>
            </a:r>
            <a:r>
              <a:rPr lang="en-US" altLang="en-US" sz="2400" b="1" dirty="0">
                <a:solidFill>
                  <a:srgbClr val="000000"/>
                </a:solidFill>
                <a:latin typeface="Arial Narrow" panose="020B0606020202030204" pitchFamily="34" charset="0"/>
              </a:rPr>
              <a:t>WHOSOEVER SHALL PUT AWAY HIS WIFE</a:t>
            </a:r>
            <a:r>
              <a:rPr lang="en-US" altLang="en-US" sz="2400" dirty="0">
                <a:solidFill>
                  <a:srgbClr val="000000"/>
                </a:solidFill>
                <a:latin typeface="Arial Narrow" panose="020B0606020202030204" pitchFamily="34" charset="0"/>
              </a:rPr>
              <a:t>, </a:t>
            </a:r>
            <a:r>
              <a:rPr lang="en-US" altLang="en-US" sz="2400" b="1" dirty="0">
                <a:solidFill>
                  <a:srgbClr val="000000"/>
                </a:solidFill>
                <a:latin typeface="Arial Narrow" panose="020B0606020202030204" pitchFamily="34" charset="0"/>
              </a:rPr>
              <a:t>EXCEPT IT BE FOR FORNICATION</a:t>
            </a:r>
            <a:r>
              <a:rPr lang="en-US" altLang="en-US" sz="2400" dirty="0">
                <a:solidFill>
                  <a:srgbClr val="000000"/>
                </a:solidFill>
                <a:latin typeface="Arial Narrow" panose="020B0606020202030204" pitchFamily="34" charset="0"/>
              </a:rPr>
              <a:t>, and shall marry another, committeth </a:t>
            </a:r>
            <a:r>
              <a:rPr lang="en-US" altLang="en-US" sz="2400" dirty="0">
                <a:solidFill>
                  <a:srgbClr val="C00000"/>
                </a:solidFill>
                <a:latin typeface="Arial Narrow" panose="020B0606020202030204" pitchFamily="34" charset="0"/>
              </a:rPr>
              <a:t>adultery</a:t>
            </a:r>
            <a:r>
              <a:rPr lang="en-US" altLang="en-US" sz="2400" dirty="0">
                <a:solidFill>
                  <a:srgbClr val="000000"/>
                </a:solidFill>
                <a:latin typeface="Arial Narrow" panose="020B0606020202030204" pitchFamily="34" charset="0"/>
              </a:rPr>
              <a:t>: and whoso marrieth her which is put away doth commit </a:t>
            </a:r>
            <a:r>
              <a:rPr lang="en-US" altLang="en-US" sz="2400" dirty="0">
                <a:solidFill>
                  <a:srgbClr val="C00000"/>
                </a:solidFill>
                <a:latin typeface="Arial Narrow" panose="020B0606020202030204" pitchFamily="34" charset="0"/>
              </a:rPr>
              <a:t>adultery</a:t>
            </a:r>
            <a:r>
              <a:rPr lang="en-US" altLang="en-US" sz="2400" dirty="0">
                <a:solidFill>
                  <a:srgbClr val="000000"/>
                </a:solidFill>
                <a:latin typeface="Arial Narrow" panose="020B0606020202030204" pitchFamily="34" charset="0"/>
              </a:rPr>
              <a:t>.”</a:t>
            </a:r>
            <a:endParaRPr lang="en-US" altLang="en-US" sz="2400" b="1" dirty="0">
              <a:solidFill>
                <a:srgbClr val="000000"/>
              </a:solidFill>
              <a:latin typeface="Arial Narrow" panose="020B0606020202030204" pitchFamily="34" charset="0"/>
            </a:endParaRPr>
          </a:p>
        </p:txBody>
      </p:sp>
      <p:sp>
        <p:nvSpPr>
          <p:cNvPr id="4" name="TextBox 3">
            <a:extLst>
              <a:ext uri="{FF2B5EF4-FFF2-40B4-BE49-F238E27FC236}">
                <a16:creationId xmlns:a16="http://schemas.microsoft.com/office/drawing/2014/main" id="{7D04BC5A-8A08-B2E0-02B8-F2B28EA1C892}"/>
              </a:ext>
            </a:extLst>
          </p:cNvPr>
          <p:cNvSpPr txBox="1"/>
          <p:nvPr/>
        </p:nvSpPr>
        <p:spPr>
          <a:xfrm>
            <a:off x="2885" y="3591768"/>
            <a:ext cx="9144000" cy="523220"/>
          </a:xfrm>
          <a:prstGeom prst="rect">
            <a:avLst/>
          </a:prstGeom>
          <a:solidFill>
            <a:schemeClr val="tx1"/>
          </a:solidFill>
          <a:effectLst>
            <a:softEdge rad="63500"/>
          </a:effectLst>
        </p:spPr>
        <p:txBody>
          <a:bodyPr wrap="square" rtlCol="0">
            <a:spAutoFit/>
          </a:bodyPr>
          <a:lstStyle/>
          <a:p>
            <a:pPr algn="ctr"/>
            <a:r>
              <a:rPr lang="en-US" altLang="en-US" sz="2800" dirty="0">
                <a:solidFill>
                  <a:schemeClr val="bg1"/>
                </a:solidFill>
                <a:latin typeface="Arial Narrow" panose="020B0606020202030204" pitchFamily="34" charset="0"/>
              </a:rPr>
              <a:t>God’s One Exception To His Marriage Law (Rule)</a:t>
            </a:r>
            <a:r>
              <a:rPr lang="en-US" sz="2800" dirty="0">
                <a:solidFill>
                  <a:schemeClr val="bg1"/>
                </a:solidFill>
                <a:latin typeface="Arial Narrow" panose="020B0606020202030204" pitchFamily="34" charset="0"/>
              </a:rPr>
              <a:t>: </a:t>
            </a:r>
          </a:p>
        </p:txBody>
      </p:sp>
      <p:sp>
        <p:nvSpPr>
          <p:cNvPr id="6" name="Rectangle 5">
            <a:extLst>
              <a:ext uri="{FF2B5EF4-FFF2-40B4-BE49-F238E27FC236}">
                <a16:creationId xmlns:a16="http://schemas.microsoft.com/office/drawing/2014/main" id="{A75617CC-8C1E-030A-2055-22481DF9CC14}"/>
              </a:ext>
            </a:extLst>
          </p:cNvPr>
          <p:cNvSpPr>
            <a:spLocks noChangeArrowheads="1"/>
          </p:cNvSpPr>
          <p:nvPr/>
        </p:nvSpPr>
        <p:spPr bwMode="auto">
          <a:xfrm>
            <a:off x="-2870" y="5457749"/>
            <a:ext cx="9144000" cy="13973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spcAft>
                <a:spcPct val="60000"/>
              </a:spcAft>
              <a:buFontTx/>
              <a:buNone/>
            </a:pPr>
            <a:r>
              <a:rPr lang="en-US" altLang="en-US" sz="2800" b="1" dirty="0">
                <a:solidFill>
                  <a:srgbClr val="000000"/>
                </a:solidFill>
                <a:latin typeface="Arial Narrow" panose="020B0606020202030204" pitchFamily="34" charset="0"/>
              </a:rPr>
              <a:t>Sinful Separations Cause The Need For People To Become</a:t>
            </a:r>
            <a:br>
              <a:rPr lang="en-US" altLang="en-US" sz="2800" b="1" dirty="0">
                <a:solidFill>
                  <a:srgbClr val="000000"/>
                </a:solidFill>
                <a:latin typeface="Arial Narrow" panose="020B0606020202030204" pitchFamily="34" charset="0"/>
              </a:rPr>
            </a:br>
            <a:r>
              <a:rPr lang="en-US" altLang="en-US" sz="2800" i="1" dirty="0">
                <a:solidFill>
                  <a:srgbClr val="000000"/>
                </a:solidFill>
                <a:latin typeface="Arial Narrow" panose="020B0606020202030204" pitchFamily="34" charset="0"/>
              </a:rPr>
              <a:t>“Eunuchs For The Kingdom Of Heaven’s Sake.</a:t>
            </a:r>
            <a:r>
              <a:rPr lang="en-US" altLang="en-US" sz="2800" dirty="0">
                <a:solidFill>
                  <a:srgbClr val="000000"/>
                </a:solidFill>
                <a:latin typeface="Arial Narrow" panose="020B0606020202030204" pitchFamily="34" charset="0"/>
              </a:rPr>
              <a:t>”</a:t>
            </a:r>
            <a:r>
              <a:rPr lang="en-US" altLang="en-US" sz="2800" b="1" i="1" dirty="0">
                <a:solidFill>
                  <a:srgbClr val="000000"/>
                </a:solidFill>
                <a:latin typeface="Arial Narrow" panose="020B0606020202030204" pitchFamily="34" charset="0"/>
              </a:rPr>
              <a:t> </a:t>
            </a:r>
            <a:r>
              <a:rPr lang="en-US" altLang="en-US" sz="2800" b="1" dirty="0">
                <a:solidFill>
                  <a:srgbClr val="000000"/>
                </a:solidFill>
                <a:latin typeface="Arial Narrow" panose="020B0606020202030204" pitchFamily="34" charset="0"/>
              </a:rPr>
              <a:t>(vs. 11-12)</a:t>
            </a:r>
            <a:br>
              <a:rPr lang="en-US" altLang="en-US" sz="2800" b="1" dirty="0">
                <a:solidFill>
                  <a:srgbClr val="000000"/>
                </a:solidFill>
                <a:latin typeface="Arial Narrow" panose="020B0606020202030204" pitchFamily="34" charset="0"/>
              </a:rPr>
            </a:br>
            <a:r>
              <a:rPr lang="en-US" altLang="en-US" sz="2800" b="1" dirty="0">
                <a:solidFill>
                  <a:srgbClr val="000000"/>
                </a:solidFill>
                <a:latin typeface="Arial Narrow" panose="020B0606020202030204" pitchFamily="34" charset="0"/>
              </a:rPr>
              <a:t>Cf. I Cor. 7:10-11</a:t>
            </a:r>
          </a:p>
        </p:txBody>
      </p:sp>
    </p:spTree>
    <p:extLst>
      <p:ext uri="{BB962C8B-B14F-4D97-AF65-F5344CB8AC3E}">
        <p14:creationId xmlns:p14="http://schemas.microsoft.com/office/powerpoint/2010/main" val="333698902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p:cTn id="19" dur="500" fill="hold"/>
                                        <p:tgtEl>
                                          <p:spTgt spid="12"/>
                                        </p:tgtEl>
                                        <p:attrNameLst>
                                          <p:attrName>ppt_w</p:attrName>
                                        </p:attrNameLst>
                                      </p:cBhvr>
                                      <p:tavLst>
                                        <p:tav tm="0">
                                          <p:val>
                                            <p:fltVal val="0"/>
                                          </p:val>
                                        </p:tav>
                                        <p:tav tm="100000">
                                          <p:val>
                                            <p:strVal val="#ppt_w"/>
                                          </p:val>
                                        </p:tav>
                                      </p:tavLst>
                                    </p:anim>
                                    <p:anim calcmode="lin" valueType="num">
                                      <p:cBhvr>
                                        <p:cTn id="20" dur="500" fill="hold"/>
                                        <p:tgtEl>
                                          <p:spTgt spid="12"/>
                                        </p:tgtEl>
                                        <p:attrNameLst>
                                          <p:attrName>ppt_h</p:attrName>
                                        </p:attrNameLst>
                                      </p:cBhvr>
                                      <p:tavLst>
                                        <p:tav tm="0">
                                          <p:val>
                                            <p:fltVal val="0"/>
                                          </p:val>
                                        </p:tav>
                                        <p:tav tm="100000">
                                          <p:val>
                                            <p:strVal val="#ppt_h"/>
                                          </p:val>
                                        </p:tav>
                                      </p:tavLst>
                                    </p:anim>
                                    <p:animEffect transition="in" filter="fade">
                                      <p:cBhvr>
                                        <p:cTn id="21" dur="500"/>
                                        <p:tgtEl>
                                          <p:spTgt spid="12"/>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p:cTn id="25" dur="500" fill="hold"/>
                                        <p:tgtEl>
                                          <p:spTgt spid="4"/>
                                        </p:tgtEl>
                                        <p:attrNameLst>
                                          <p:attrName>ppt_w</p:attrName>
                                        </p:attrNameLst>
                                      </p:cBhvr>
                                      <p:tavLst>
                                        <p:tav tm="0">
                                          <p:val>
                                            <p:fltVal val="0"/>
                                          </p:val>
                                        </p:tav>
                                        <p:tav tm="100000">
                                          <p:val>
                                            <p:strVal val="#ppt_w"/>
                                          </p:val>
                                        </p:tav>
                                      </p:tavLst>
                                    </p:anim>
                                    <p:anim calcmode="lin" valueType="num">
                                      <p:cBhvr>
                                        <p:cTn id="26" dur="500" fill="hold"/>
                                        <p:tgtEl>
                                          <p:spTgt spid="4"/>
                                        </p:tgtEl>
                                        <p:attrNameLst>
                                          <p:attrName>ppt_h</p:attrName>
                                        </p:attrNameLst>
                                      </p:cBhvr>
                                      <p:tavLst>
                                        <p:tav tm="0">
                                          <p:val>
                                            <p:fltVal val="0"/>
                                          </p:val>
                                        </p:tav>
                                        <p:tav tm="100000">
                                          <p:val>
                                            <p:strVal val="#ppt_h"/>
                                          </p:val>
                                        </p:tav>
                                      </p:tavLst>
                                    </p:anim>
                                    <p:animEffect transition="in" filter="fade">
                                      <p:cBhvr>
                                        <p:cTn id="27" dur="500"/>
                                        <p:tgtEl>
                                          <p:spTgt spid="4"/>
                                        </p:tgtEl>
                                      </p:cBhvr>
                                    </p:animEffect>
                                  </p:childTnLst>
                                </p:cTn>
                              </p:par>
                            </p:childTnLst>
                          </p:cTn>
                        </p:par>
                        <p:par>
                          <p:cTn id="28" fill="hold">
                            <p:stCondLst>
                              <p:cond delay="2000"/>
                            </p:stCondLst>
                            <p:childTnLst>
                              <p:par>
                                <p:cTn id="29" presetID="53" presetClass="entr" presetSubtype="16"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p:cTn id="31" dur="500" fill="hold"/>
                                        <p:tgtEl>
                                          <p:spTgt spid="13"/>
                                        </p:tgtEl>
                                        <p:attrNameLst>
                                          <p:attrName>ppt_w</p:attrName>
                                        </p:attrNameLst>
                                      </p:cBhvr>
                                      <p:tavLst>
                                        <p:tav tm="0">
                                          <p:val>
                                            <p:fltVal val="0"/>
                                          </p:val>
                                        </p:tav>
                                        <p:tav tm="100000">
                                          <p:val>
                                            <p:strVal val="#ppt_w"/>
                                          </p:val>
                                        </p:tav>
                                      </p:tavLst>
                                    </p:anim>
                                    <p:anim calcmode="lin" valueType="num">
                                      <p:cBhvr>
                                        <p:cTn id="32" dur="500" fill="hold"/>
                                        <p:tgtEl>
                                          <p:spTgt spid="13"/>
                                        </p:tgtEl>
                                        <p:attrNameLst>
                                          <p:attrName>ppt_h</p:attrName>
                                        </p:attrNameLst>
                                      </p:cBhvr>
                                      <p:tavLst>
                                        <p:tav tm="0">
                                          <p:val>
                                            <p:fltVal val="0"/>
                                          </p:val>
                                        </p:tav>
                                        <p:tav tm="100000">
                                          <p:val>
                                            <p:strVal val="#ppt_h"/>
                                          </p:val>
                                        </p:tav>
                                      </p:tavLst>
                                    </p:anim>
                                    <p:animEffect transition="in" filter="fade">
                                      <p:cBhvr>
                                        <p:cTn id="33" dur="500"/>
                                        <p:tgtEl>
                                          <p:spTgt spid="13"/>
                                        </p:tgtEl>
                                      </p:cBhvr>
                                    </p:animEffect>
                                  </p:childTnLst>
                                </p:cTn>
                              </p:par>
                            </p:childTnLst>
                          </p:cTn>
                        </p:par>
                        <p:par>
                          <p:cTn id="34" fill="hold">
                            <p:stCondLst>
                              <p:cond delay="2500"/>
                            </p:stCondLst>
                            <p:childTnLst>
                              <p:par>
                                <p:cTn id="35" presetID="53" presetClass="entr" presetSubtype="16" fill="hold" grpId="0" nodeType="after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p:cTn id="37" dur="500" fill="hold"/>
                                        <p:tgtEl>
                                          <p:spTgt spid="6"/>
                                        </p:tgtEl>
                                        <p:attrNameLst>
                                          <p:attrName>ppt_w</p:attrName>
                                        </p:attrNameLst>
                                      </p:cBhvr>
                                      <p:tavLst>
                                        <p:tav tm="0">
                                          <p:val>
                                            <p:fltVal val="0"/>
                                          </p:val>
                                        </p:tav>
                                        <p:tav tm="100000">
                                          <p:val>
                                            <p:strVal val="#ppt_w"/>
                                          </p:val>
                                        </p:tav>
                                      </p:tavLst>
                                    </p:anim>
                                    <p:anim calcmode="lin" valueType="num">
                                      <p:cBhvr>
                                        <p:cTn id="38" dur="500" fill="hold"/>
                                        <p:tgtEl>
                                          <p:spTgt spid="6"/>
                                        </p:tgtEl>
                                        <p:attrNameLst>
                                          <p:attrName>ppt_h</p:attrName>
                                        </p:attrNameLst>
                                      </p:cBhvr>
                                      <p:tavLst>
                                        <p:tav tm="0">
                                          <p:val>
                                            <p:fltVal val="0"/>
                                          </p:val>
                                        </p:tav>
                                        <p:tav tm="100000">
                                          <p:val>
                                            <p:strVal val="#ppt_h"/>
                                          </p:val>
                                        </p:tav>
                                      </p:tavLst>
                                    </p:anim>
                                    <p:animEffect transition="in" filter="fade">
                                      <p:cBhvr>
                                        <p:cTn id="3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12" grpId="0"/>
      <p:bldP spid="13" grpId="0" animBg="1"/>
      <p:bldP spid="4" grpId="0" animBg="1"/>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6670912-F70D-5761-81B8-A3DEBB42A830}"/>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Is “Mental Divorce” Or “The Second Putting Away”</a:t>
            </a:r>
          </a:p>
        </p:txBody>
      </p:sp>
      <p:sp>
        <p:nvSpPr>
          <p:cNvPr id="11" name="TextBox 10">
            <a:extLst>
              <a:ext uri="{FF2B5EF4-FFF2-40B4-BE49-F238E27FC236}">
                <a16:creationId xmlns:a16="http://schemas.microsoft.com/office/drawing/2014/main" id="{5E83F2D6-80B9-E8F5-1B23-9B092B955443}"/>
              </a:ext>
            </a:extLst>
          </p:cNvPr>
          <p:cNvSpPr txBox="1"/>
          <p:nvPr/>
        </p:nvSpPr>
        <p:spPr>
          <a:xfrm>
            <a:off x="-2868" y="1406909"/>
            <a:ext cx="9146868" cy="852413"/>
          </a:xfrm>
          <a:prstGeom prst="rect">
            <a:avLst/>
          </a:prstGeom>
          <a:solidFill>
            <a:schemeClr val="bg1">
              <a:lumMod val="85000"/>
            </a:schemeClr>
          </a:solidFill>
          <a:effectLst>
            <a:softEdge rad="63500"/>
          </a:effectLst>
        </p:spPr>
        <p:txBody>
          <a:bodyPr wrap="square" rtlCol="0">
            <a:spAutoFit/>
          </a:bodyPr>
          <a:lstStyle/>
          <a:p>
            <a:pPr marL="0" marR="0" algn="ctr">
              <a:lnSpc>
                <a:spcPct val="107000"/>
              </a:lnSpc>
              <a:spcBef>
                <a:spcPts val="0"/>
              </a:spcBef>
              <a:spcAft>
                <a:spcPts val="800"/>
              </a:spcAft>
            </a:pP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This Doctrine Also Confuses How The </a:t>
            </a:r>
            <a:r>
              <a:rPr lang="en-US" sz="2400" b="1" kern="100" dirty="0">
                <a:latin typeface="Arial Narrow" panose="020B0606020202030204" pitchFamily="34" charset="0"/>
                <a:ea typeface="Calibri" panose="020F0502020204030204" pitchFamily="34" charset="0"/>
                <a:cs typeface="Times New Roman" panose="02020603050405020304" pitchFamily="18" charset="0"/>
              </a:rPr>
              <a:t>Words</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 </a:t>
            </a:r>
            <a:r>
              <a:rPr lang="en-US" sz="2400" i="1"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i="1" kern="100" dirty="0">
                <a:effectLst/>
                <a:latin typeface="Arial Narrow" panose="020B0606020202030204" pitchFamily="34" charset="0"/>
                <a:ea typeface="Calibri" panose="020F0502020204030204" pitchFamily="34" charset="0"/>
                <a:cs typeface="Times New Roman" panose="02020603050405020304" pitchFamily="18" charset="0"/>
              </a:rPr>
              <a:t>Husband</a:t>
            </a:r>
            <a:r>
              <a:rPr lang="en-US" sz="2400" i="1"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 </a:t>
            </a:r>
            <a:r>
              <a:rPr lang="en-US" sz="2400"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 </a:t>
            </a:r>
            <a:r>
              <a:rPr lang="en-US" sz="2400" i="1"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i="1" kern="100" dirty="0">
                <a:effectLst/>
                <a:latin typeface="Arial Narrow" panose="020B0606020202030204" pitchFamily="34" charset="0"/>
                <a:ea typeface="Calibri" panose="020F0502020204030204" pitchFamily="34" charset="0"/>
                <a:cs typeface="Times New Roman" panose="02020603050405020304" pitchFamily="18" charset="0"/>
              </a:rPr>
              <a:t>Wife</a:t>
            </a:r>
            <a:r>
              <a:rPr lang="en-US" sz="2400" i="1" kern="100" dirty="0">
                <a:effectLst/>
                <a:latin typeface="Arial Narrow" panose="020B0606020202030204" pitchFamily="34" charset="0"/>
                <a:ea typeface="Calibri" panose="020F0502020204030204" pitchFamily="34" charset="0"/>
                <a:cs typeface="Times New Roman" panose="02020603050405020304" pitchFamily="18" charset="0"/>
              </a:rPr>
              <a:t>”</a:t>
            </a:r>
            <a:br>
              <a:rPr lang="en-US" sz="24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400" b="1" kern="100" dirty="0">
                <a:latin typeface="Arial Narrow" panose="020B0606020202030204" pitchFamily="34" charset="0"/>
                <a:ea typeface="Calibri" panose="020F0502020204030204" pitchFamily="34" charset="0"/>
                <a:cs typeface="Times New Roman" panose="02020603050405020304" pitchFamily="18" charset="0"/>
              </a:rPr>
              <a:t>May</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 Be Used Accommodatively</a:t>
            </a:r>
            <a:r>
              <a:rPr lang="en-US" sz="2400"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 But </a:t>
            </a:r>
            <a:r>
              <a:rPr lang="en-US" sz="2400" b="1" i="1" kern="100" dirty="0">
                <a:effectLst/>
                <a:latin typeface="Arial Narrow" panose="020B0606020202030204" pitchFamily="34" charset="0"/>
                <a:ea typeface="Calibri" panose="020F0502020204030204" pitchFamily="34" charset="0"/>
                <a:cs typeface="Times New Roman" panose="02020603050405020304" pitchFamily="18" charset="0"/>
              </a:rPr>
              <a:t>Never</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 The Words </a:t>
            </a:r>
            <a:r>
              <a:rPr lang="en-US" sz="2400"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Marry</a:t>
            </a:r>
            <a:r>
              <a:rPr lang="en-US" sz="2400"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 </a:t>
            </a:r>
            <a:r>
              <a:rPr lang="en-US" sz="2400"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 </a:t>
            </a:r>
            <a:r>
              <a:rPr lang="en-US" sz="2400"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400" b="1" kern="100" dirty="0">
                <a:effectLst/>
                <a:latin typeface="Arial Narrow" panose="020B0606020202030204" pitchFamily="34" charset="0"/>
                <a:ea typeface="Calibri" panose="020F0502020204030204" pitchFamily="34" charset="0"/>
                <a:cs typeface="Times New Roman" panose="02020603050405020304" pitchFamily="18" charset="0"/>
              </a:rPr>
              <a:t>Put Away</a:t>
            </a:r>
            <a:r>
              <a:rPr lang="en-US" sz="2400" kern="100" dirty="0">
                <a:effectLst/>
                <a:latin typeface="Arial Narrow" panose="020B0606020202030204" pitchFamily="34" charset="0"/>
                <a:ea typeface="Calibri" panose="020F0502020204030204" pitchFamily="34" charset="0"/>
                <a:cs typeface="Times New Roman" panose="02020603050405020304" pitchFamily="18" charset="0"/>
              </a:rPr>
              <a:t>:”</a:t>
            </a:r>
          </a:p>
        </p:txBody>
      </p:sp>
      <p:sp>
        <p:nvSpPr>
          <p:cNvPr id="3" name="Rectangle 6">
            <a:extLst>
              <a:ext uri="{FF2B5EF4-FFF2-40B4-BE49-F238E27FC236}">
                <a16:creationId xmlns:a16="http://schemas.microsoft.com/office/drawing/2014/main" id="{A854F5AA-B8F2-A918-3252-AF8223010958}"/>
              </a:ext>
            </a:extLst>
          </p:cNvPr>
          <p:cNvSpPr>
            <a:spLocks noChangeArrowheads="1"/>
          </p:cNvSpPr>
          <p:nvPr/>
        </p:nvSpPr>
        <p:spPr bwMode="auto">
          <a:xfrm>
            <a:off x="0" y="2309652"/>
            <a:ext cx="91440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fontAlgn="base">
              <a:spcBef>
                <a:spcPct val="20000"/>
              </a:spcBef>
              <a:spcAft>
                <a:spcPct val="0"/>
              </a:spcAft>
              <a:buChar char="»"/>
              <a:defRPr sz="2000">
                <a:solidFill>
                  <a:schemeClr val="tx1"/>
                </a:solidFill>
                <a:latin typeface="Arial" charset="0"/>
              </a:defRPr>
            </a:lvl6pPr>
            <a:lvl7pPr marL="2971800" indent="-228600" fontAlgn="base">
              <a:spcBef>
                <a:spcPct val="20000"/>
              </a:spcBef>
              <a:spcAft>
                <a:spcPct val="0"/>
              </a:spcAft>
              <a:buChar char="»"/>
              <a:defRPr sz="2000">
                <a:solidFill>
                  <a:schemeClr val="tx1"/>
                </a:solidFill>
                <a:latin typeface="Arial" charset="0"/>
              </a:defRPr>
            </a:lvl7pPr>
            <a:lvl8pPr marL="3429000" indent="-228600" fontAlgn="base">
              <a:spcBef>
                <a:spcPct val="20000"/>
              </a:spcBef>
              <a:spcAft>
                <a:spcPct val="0"/>
              </a:spcAft>
              <a:buChar char="»"/>
              <a:defRPr sz="2000">
                <a:solidFill>
                  <a:schemeClr val="tx1"/>
                </a:solidFill>
                <a:latin typeface="Arial" charset="0"/>
              </a:defRPr>
            </a:lvl8pPr>
            <a:lvl9pPr marL="3886200" indent="-228600" fontAlgn="base">
              <a:spcBef>
                <a:spcPct val="20000"/>
              </a:spcBef>
              <a:spcAft>
                <a:spcPct val="0"/>
              </a:spcAft>
              <a:buChar char="»"/>
              <a:defRPr sz="2000">
                <a:solidFill>
                  <a:schemeClr val="tx1"/>
                </a:solidFill>
                <a:latin typeface="Arial" charset="0"/>
              </a:defRPr>
            </a:lvl9pPr>
          </a:lstStyle>
          <a:p>
            <a:pPr algn="ctr">
              <a:buFontTx/>
              <a:buNone/>
            </a:pPr>
            <a:r>
              <a:rPr lang="en-US" altLang="en-US" sz="2400" dirty="0">
                <a:latin typeface="Arial Narrow" panose="020B0606020202030204" pitchFamily="34" charset="0"/>
              </a:rPr>
              <a:t>The Scriptures Teach That We Can </a:t>
            </a:r>
            <a:r>
              <a:rPr lang="en-US" altLang="en-US" sz="2400" b="1" dirty="0">
                <a:latin typeface="Arial Narrow" panose="020B0606020202030204" pitchFamily="34" charset="0"/>
              </a:rPr>
              <a:t>Be Bound </a:t>
            </a:r>
            <a:r>
              <a:rPr lang="en-US" altLang="en-US" sz="2400" dirty="0">
                <a:latin typeface="Arial Narrow" panose="020B0606020202030204" pitchFamily="34" charset="0"/>
              </a:rPr>
              <a:t>To One (By God’s Law),</a:t>
            </a:r>
            <a:br>
              <a:rPr lang="en-US" altLang="en-US" sz="2400" dirty="0">
                <a:latin typeface="Arial Narrow" panose="020B0606020202030204" pitchFamily="34" charset="0"/>
              </a:rPr>
            </a:br>
            <a:r>
              <a:rPr lang="en-US" sz="2400" kern="100" dirty="0">
                <a:latin typeface="Arial Narrow" panose="020B0606020202030204" pitchFamily="34" charset="0"/>
                <a:ea typeface="Calibri" panose="020F0502020204030204" pitchFamily="34" charset="0"/>
                <a:cs typeface="Times New Roman" panose="02020603050405020304" pitchFamily="18" charset="0"/>
              </a:rPr>
              <a:t>While </a:t>
            </a:r>
            <a:r>
              <a:rPr lang="en-US" sz="2400" b="1" kern="100" dirty="0">
                <a:latin typeface="Arial Narrow" panose="020B0606020202030204" pitchFamily="34" charset="0"/>
                <a:ea typeface="Calibri" panose="020F0502020204030204" pitchFamily="34" charset="0"/>
                <a:cs typeface="Times New Roman" panose="02020603050405020304" pitchFamily="18" charset="0"/>
              </a:rPr>
              <a:t>Being Married </a:t>
            </a:r>
            <a:r>
              <a:rPr lang="en-US" sz="2400" kern="100" dirty="0">
                <a:latin typeface="Arial Narrow" panose="020B0606020202030204" pitchFamily="34" charset="0"/>
                <a:ea typeface="Calibri" panose="020F0502020204030204" pitchFamily="34" charset="0"/>
                <a:cs typeface="Times New Roman" panose="02020603050405020304" pitchFamily="18" charset="0"/>
              </a:rPr>
              <a:t>(By Man’s Law) To Another!  Cf. Jn. 12:48</a:t>
            </a:r>
            <a:endParaRPr lang="en-US" altLang="en-US" sz="2400" i="1" dirty="0">
              <a:solidFill>
                <a:srgbClr val="CC0000"/>
              </a:solidFill>
              <a:latin typeface="Arial Narrow" panose="020B0606020202030204" pitchFamily="34" charset="0"/>
            </a:endParaRPr>
          </a:p>
        </p:txBody>
      </p:sp>
      <p:sp>
        <p:nvSpPr>
          <p:cNvPr id="7" name="Rectangle 8">
            <a:extLst>
              <a:ext uri="{FF2B5EF4-FFF2-40B4-BE49-F238E27FC236}">
                <a16:creationId xmlns:a16="http://schemas.microsoft.com/office/drawing/2014/main" id="{160B6208-A3F4-BA40-5EDE-51F77F1A5136}"/>
              </a:ext>
            </a:extLst>
          </p:cNvPr>
          <p:cNvSpPr>
            <a:spLocks noChangeArrowheads="1"/>
          </p:cNvSpPr>
          <p:nvPr/>
        </p:nvSpPr>
        <p:spPr bwMode="auto">
          <a:xfrm>
            <a:off x="0" y="3137341"/>
            <a:ext cx="9144000" cy="15476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ctr">
              <a:spcBef>
                <a:spcPct val="20000"/>
              </a:spcBef>
              <a:defRPr sz="3200">
                <a:solidFill>
                  <a:schemeClr val="tx1"/>
                </a:solidFill>
                <a:latin typeface="Arial" charset="0"/>
              </a:defRPr>
            </a:lvl1pPr>
            <a:lvl2pPr marL="742950" indent="-285750" algn="ctr">
              <a:spcBef>
                <a:spcPct val="20000"/>
              </a:spcBef>
              <a:defRPr sz="2800">
                <a:solidFill>
                  <a:schemeClr val="tx1"/>
                </a:solidFill>
                <a:latin typeface="Arial" charset="0"/>
              </a:defRPr>
            </a:lvl2pPr>
            <a:lvl3pPr marL="1143000" indent="-228600" algn="ctr">
              <a:spcBef>
                <a:spcPct val="20000"/>
              </a:spcBef>
              <a:defRPr sz="2400">
                <a:solidFill>
                  <a:schemeClr val="tx1"/>
                </a:solidFill>
                <a:latin typeface="Arial" charset="0"/>
              </a:defRPr>
            </a:lvl3pPr>
            <a:lvl4pPr marL="1600200" indent="-228600" algn="ctr">
              <a:spcBef>
                <a:spcPct val="20000"/>
              </a:spcBef>
              <a:defRPr sz="2000">
                <a:solidFill>
                  <a:schemeClr val="tx1"/>
                </a:solidFill>
                <a:latin typeface="Arial" charset="0"/>
              </a:defRPr>
            </a:lvl4pPr>
            <a:lvl5pPr marL="2057400" indent="-228600" algn="ctr">
              <a:spcBef>
                <a:spcPct val="20000"/>
              </a:spcBef>
              <a:defRPr sz="2000">
                <a:solidFill>
                  <a:schemeClr val="tx1"/>
                </a:solidFill>
                <a:latin typeface="Arial" charset="0"/>
              </a:defRPr>
            </a:lvl5pPr>
            <a:lvl6pPr marL="2514600" indent="-228600" algn="ctr" fontAlgn="base">
              <a:spcBef>
                <a:spcPct val="20000"/>
              </a:spcBef>
              <a:spcAft>
                <a:spcPct val="0"/>
              </a:spcAft>
              <a:defRPr sz="2000">
                <a:solidFill>
                  <a:schemeClr val="tx1"/>
                </a:solidFill>
                <a:latin typeface="Arial" charset="0"/>
              </a:defRPr>
            </a:lvl6pPr>
            <a:lvl7pPr marL="2971800" indent="-228600" algn="ctr" fontAlgn="base">
              <a:spcBef>
                <a:spcPct val="20000"/>
              </a:spcBef>
              <a:spcAft>
                <a:spcPct val="0"/>
              </a:spcAft>
              <a:defRPr sz="2000">
                <a:solidFill>
                  <a:schemeClr val="tx1"/>
                </a:solidFill>
                <a:latin typeface="Arial" charset="0"/>
              </a:defRPr>
            </a:lvl7pPr>
            <a:lvl8pPr marL="3429000" indent="-228600" algn="ctr" fontAlgn="base">
              <a:spcBef>
                <a:spcPct val="20000"/>
              </a:spcBef>
              <a:spcAft>
                <a:spcPct val="0"/>
              </a:spcAft>
              <a:defRPr sz="2000">
                <a:solidFill>
                  <a:schemeClr val="tx1"/>
                </a:solidFill>
                <a:latin typeface="Arial" charset="0"/>
              </a:defRPr>
            </a:lvl8pPr>
            <a:lvl9pPr marL="3886200" indent="-228600" algn="ctr" fontAlgn="base">
              <a:spcBef>
                <a:spcPct val="20000"/>
              </a:spcBef>
              <a:spcAft>
                <a:spcPct val="0"/>
              </a:spcAft>
              <a:defRPr sz="2000">
                <a:solidFill>
                  <a:schemeClr val="tx1"/>
                </a:solidFill>
                <a:latin typeface="Arial" charset="0"/>
              </a:defRPr>
            </a:lvl9pPr>
          </a:lstStyle>
          <a:p>
            <a:pPr algn="just"/>
            <a:r>
              <a:rPr lang="en-US" altLang="en-US" sz="2400" b="1" u="sng" dirty="0">
                <a:latin typeface="Arial Narrow" panose="020B0606020202030204" pitchFamily="34" charset="0"/>
              </a:rPr>
              <a:t>Rom. 7:2</a:t>
            </a:r>
            <a:r>
              <a:rPr lang="en-US" altLang="en-US" sz="2400" dirty="0">
                <a:latin typeface="Arial Narrow" panose="020B0606020202030204" pitchFamily="34" charset="0"/>
              </a:rPr>
              <a:t>, “So then if, </a:t>
            </a:r>
            <a:r>
              <a:rPr lang="en-US" altLang="en-US" sz="2400" b="1" dirty="0">
                <a:latin typeface="Arial Narrow" panose="020B0606020202030204" pitchFamily="34" charset="0"/>
              </a:rPr>
              <a:t>WHILE HER HUSBAND LIVETH</a:t>
            </a:r>
            <a:r>
              <a:rPr lang="en-US" altLang="en-US" sz="2400" dirty="0">
                <a:latin typeface="Arial Narrow" panose="020B0606020202030204" pitchFamily="34" charset="0"/>
              </a:rPr>
              <a:t>, she </a:t>
            </a:r>
            <a:r>
              <a:rPr lang="en-US" altLang="en-US" sz="2400" b="1" dirty="0">
                <a:latin typeface="Arial Narrow" panose="020B0606020202030204" pitchFamily="34" charset="0"/>
              </a:rPr>
              <a:t>BE MARRIED TO ANOTHER MAN</a:t>
            </a:r>
            <a:r>
              <a:rPr lang="en-US" altLang="en-US" sz="2400" dirty="0">
                <a:latin typeface="Arial Narrow" panose="020B0606020202030204" pitchFamily="34" charset="0"/>
              </a:rPr>
              <a:t>, she </a:t>
            </a:r>
            <a:r>
              <a:rPr lang="en-US" altLang="en-US" sz="2400" b="1" dirty="0">
                <a:latin typeface="Arial Narrow" panose="020B0606020202030204" pitchFamily="34" charset="0"/>
              </a:rPr>
              <a:t>SHALL BE CALLED AN </a:t>
            </a:r>
            <a:r>
              <a:rPr lang="en-US" altLang="en-US" sz="2400" b="1" dirty="0">
                <a:solidFill>
                  <a:srgbClr val="C00000"/>
                </a:solidFill>
                <a:latin typeface="Arial Narrow" panose="020B0606020202030204" pitchFamily="34" charset="0"/>
              </a:rPr>
              <a:t>ADULTERESS</a:t>
            </a:r>
            <a:r>
              <a:rPr lang="en-US" altLang="en-US" sz="2400" dirty="0">
                <a:latin typeface="Arial Narrow" panose="020B0606020202030204" pitchFamily="34" charset="0"/>
              </a:rPr>
              <a:t>: but if her husband be dead, she is free from that law; so that she is no adulteress, though she be married to another man.”  </a:t>
            </a:r>
            <a:r>
              <a:rPr lang="en-US" altLang="en-US" sz="2400" b="1" u="sng" dirty="0">
                <a:latin typeface="Arial Narrow" panose="020B0606020202030204" pitchFamily="34" charset="0"/>
              </a:rPr>
              <a:t>Cf. Mk. 6:17-18 </a:t>
            </a:r>
          </a:p>
        </p:txBody>
      </p:sp>
      <p:sp>
        <p:nvSpPr>
          <p:cNvPr id="9" name="Rectangle 7">
            <a:extLst>
              <a:ext uri="{FF2B5EF4-FFF2-40B4-BE49-F238E27FC236}">
                <a16:creationId xmlns:a16="http://schemas.microsoft.com/office/drawing/2014/main" id="{A51771A3-0AC7-A306-400B-4DADB7A6706B}"/>
              </a:ext>
            </a:extLst>
          </p:cNvPr>
          <p:cNvSpPr>
            <a:spLocks noChangeArrowheads="1"/>
          </p:cNvSpPr>
          <p:nvPr/>
        </p:nvSpPr>
        <p:spPr bwMode="auto">
          <a:xfrm>
            <a:off x="0" y="5281446"/>
            <a:ext cx="9144000" cy="1576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ctr">
              <a:spcBef>
                <a:spcPct val="20000"/>
              </a:spcBef>
              <a:defRPr sz="3200">
                <a:solidFill>
                  <a:schemeClr val="tx1"/>
                </a:solidFill>
                <a:latin typeface="Arial" charset="0"/>
              </a:defRPr>
            </a:lvl1pPr>
            <a:lvl2pPr marL="742950" indent="-285750" algn="ctr">
              <a:spcBef>
                <a:spcPct val="20000"/>
              </a:spcBef>
              <a:defRPr sz="2800">
                <a:solidFill>
                  <a:schemeClr val="tx1"/>
                </a:solidFill>
                <a:latin typeface="Arial" charset="0"/>
              </a:defRPr>
            </a:lvl2pPr>
            <a:lvl3pPr marL="1143000" indent="-228600" algn="ctr">
              <a:spcBef>
                <a:spcPct val="20000"/>
              </a:spcBef>
              <a:defRPr sz="2400">
                <a:solidFill>
                  <a:schemeClr val="tx1"/>
                </a:solidFill>
                <a:latin typeface="Arial" charset="0"/>
              </a:defRPr>
            </a:lvl3pPr>
            <a:lvl4pPr marL="1600200" indent="-228600" algn="ctr">
              <a:spcBef>
                <a:spcPct val="20000"/>
              </a:spcBef>
              <a:defRPr sz="2000">
                <a:solidFill>
                  <a:schemeClr val="tx1"/>
                </a:solidFill>
                <a:latin typeface="Arial" charset="0"/>
              </a:defRPr>
            </a:lvl4pPr>
            <a:lvl5pPr marL="2057400" indent="-228600" algn="ctr">
              <a:spcBef>
                <a:spcPct val="20000"/>
              </a:spcBef>
              <a:defRPr sz="2000">
                <a:solidFill>
                  <a:schemeClr val="tx1"/>
                </a:solidFill>
                <a:latin typeface="Arial" charset="0"/>
              </a:defRPr>
            </a:lvl5pPr>
            <a:lvl6pPr marL="2514600" indent="-228600" algn="ctr" fontAlgn="base">
              <a:spcBef>
                <a:spcPct val="20000"/>
              </a:spcBef>
              <a:spcAft>
                <a:spcPct val="0"/>
              </a:spcAft>
              <a:defRPr sz="2000">
                <a:solidFill>
                  <a:schemeClr val="tx1"/>
                </a:solidFill>
                <a:latin typeface="Arial" charset="0"/>
              </a:defRPr>
            </a:lvl6pPr>
            <a:lvl7pPr marL="2971800" indent="-228600" algn="ctr" fontAlgn="base">
              <a:spcBef>
                <a:spcPct val="20000"/>
              </a:spcBef>
              <a:spcAft>
                <a:spcPct val="0"/>
              </a:spcAft>
              <a:defRPr sz="2000">
                <a:solidFill>
                  <a:schemeClr val="tx1"/>
                </a:solidFill>
                <a:latin typeface="Arial" charset="0"/>
              </a:defRPr>
            </a:lvl7pPr>
            <a:lvl8pPr marL="3429000" indent="-228600" algn="ctr" fontAlgn="base">
              <a:spcBef>
                <a:spcPct val="20000"/>
              </a:spcBef>
              <a:spcAft>
                <a:spcPct val="0"/>
              </a:spcAft>
              <a:defRPr sz="2000">
                <a:solidFill>
                  <a:schemeClr val="tx1"/>
                </a:solidFill>
                <a:latin typeface="Arial" charset="0"/>
              </a:defRPr>
            </a:lvl8pPr>
            <a:lvl9pPr marL="3886200" indent="-228600" algn="ctr" fontAlgn="base">
              <a:spcBef>
                <a:spcPct val="20000"/>
              </a:spcBef>
              <a:spcAft>
                <a:spcPct val="0"/>
              </a:spcAft>
              <a:defRPr sz="2000">
                <a:solidFill>
                  <a:schemeClr val="tx1"/>
                </a:solidFill>
                <a:latin typeface="Arial" charset="0"/>
              </a:defRPr>
            </a:lvl9pPr>
          </a:lstStyle>
          <a:p>
            <a:pPr algn="just">
              <a:buFontTx/>
              <a:buNone/>
            </a:pPr>
            <a:r>
              <a:rPr lang="en-US" altLang="en-US" sz="2400" b="1" u="sng" dirty="0">
                <a:latin typeface="Arial Narrow" panose="020B0606020202030204" pitchFamily="34" charset="0"/>
              </a:rPr>
              <a:t>I Cor. 7:10-11</a:t>
            </a:r>
            <a:r>
              <a:rPr lang="en-US" altLang="en-US" sz="2400" dirty="0">
                <a:latin typeface="Arial Narrow" panose="020B0606020202030204" pitchFamily="34" charset="0"/>
              </a:rPr>
              <a:t>, “And unto </a:t>
            </a:r>
            <a:r>
              <a:rPr lang="en-US" altLang="en-US" sz="2400" b="1" dirty="0">
                <a:latin typeface="Arial Narrow" panose="020B0606020202030204" pitchFamily="34" charset="0"/>
              </a:rPr>
              <a:t>THE MARRIED </a:t>
            </a:r>
            <a:r>
              <a:rPr lang="en-US" altLang="en-US" sz="2400" dirty="0">
                <a:latin typeface="Arial Narrow" panose="020B0606020202030204" pitchFamily="34" charset="0"/>
              </a:rPr>
              <a:t>I command, yet not I, but the Lord, </a:t>
            </a:r>
            <a:r>
              <a:rPr lang="en-US" altLang="en-US" sz="2400" b="1" dirty="0">
                <a:latin typeface="Arial Narrow" panose="020B0606020202030204" pitchFamily="34" charset="0"/>
              </a:rPr>
              <a:t>LET NOT THE WIFE DEPART FROM </a:t>
            </a:r>
            <a:r>
              <a:rPr lang="en-US" altLang="en-US" sz="2400" b="1" u="sng" dirty="0">
                <a:latin typeface="Arial Narrow" panose="020B0606020202030204" pitchFamily="34" charset="0"/>
              </a:rPr>
              <a:t>HER</a:t>
            </a:r>
            <a:r>
              <a:rPr lang="en-US" altLang="en-US" sz="2400" b="1" dirty="0">
                <a:latin typeface="Arial Narrow" panose="020B0606020202030204" pitchFamily="34" charset="0"/>
              </a:rPr>
              <a:t> HUSBAND</a:t>
            </a:r>
            <a:r>
              <a:rPr lang="en-US" altLang="en-US" sz="2400" dirty="0">
                <a:latin typeface="Arial Narrow" panose="020B0606020202030204" pitchFamily="34" charset="0"/>
              </a:rPr>
              <a:t>: 11 But and </a:t>
            </a:r>
            <a:r>
              <a:rPr lang="en-US" altLang="en-US" sz="2400" b="1" dirty="0">
                <a:latin typeface="Arial Narrow" panose="020B0606020202030204" pitchFamily="34" charset="0"/>
              </a:rPr>
              <a:t>IF SHE DEPART</a:t>
            </a:r>
            <a:r>
              <a:rPr lang="en-US" altLang="en-US" sz="2400" dirty="0">
                <a:latin typeface="Arial Narrow" panose="020B0606020202030204" pitchFamily="34" charset="0"/>
              </a:rPr>
              <a:t>, </a:t>
            </a:r>
            <a:r>
              <a:rPr lang="en-US" altLang="en-US" sz="2400" b="1" dirty="0">
                <a:latin typeface="Arial Narrow" panose="020B0606020202030204" pitchFamily="34" charset="0"/>
              </a:rPr>
              <a:t>LET HER </a:t>
            </a:r>
            <a:r>
              <a:rPr lang="en-US" altLang="en-US" sz="2400" dirty="0">
                <a:latin typeface="Arial Narrow" panose="020B0606020202030204" pitchFamily="34" charset="0"/>
              </a:rPr>
              <a:t>remain </a:t>
            </a:r>
            <a:r>
              <a:rPr lang="en-US" altLang="en-US" sz="2400" b="1" u="sng" dirty="0">
                <a:latin typeface="Arial Narrow" panose="020B0606020202030204" pitchFamily="34" charset="0"/>
              </a:rPr>
              <a:t>UN</a:t>
            </a:r>
            <a:r>
              <a:rPr lang="en-US" altLang="en-US" sz="2400" b="1" dirty="0">
                <a:latin typeface="Arial Narrow" panose="020B0606020202030204" pitchFamily="34" charset="0"/>
              </a:rPr>
              <a:t>MARRIED</a:t>
            </a:r>
            <a:r>
              <a:rPr lang="en-US" altLang="en-US" sz="2400" dirty="0">
                <a:latin typeface="Arial Narrow" panose="020B0606020202030204" pitchFamily="34" charset="0"/>
              </a:rPr>
              <a:t>, or be </a:t>
            </a:r>
            <a:r>
              <a:rPr lang="en-US" altLang="en-US" sz="2400" u="sng" dirty="0">
                <a:latin typeface="Arial Narrow" panose="020B0606020202030204" pitchFamily="34" charset="0"/>
              </a:rPr>
              <a:t>re</a:t>
            </a:r>
            <a:r>
              <a:rPr lang="en-US" altLang="en-US" sz="2400" dirty="0">
                <a:latin typeface="Arial Narrow" panose="020B0606020202030204" pitchFamily="34" charset="0"/>
              </a:rPr>
              <a:t>conciled to </a:t>
            </a:r>
            <a:r>
              <a:rPr lang="en-US" altLang="en-US" sz="2400" b="1" u="sng" dirty="0">
                <a:latin typeface="Arial Narrow" panose="020B0606020202030204" pitchFamily="34" charset="0"/>
              </a:rPr>
              <a:t>HER</a:t>
            </a:r>
            <a:r>
              <a:rPr lang="en-US" altLang="en-US" sz="2400" b="1" dirty="0">
                <a:latin typeface="Arial Narrow" panose="020B0606020202030204" pitchFamily="34" charset="0"/>
              </a:rPr>
              <a:t> HUSBAND</a:t>
            </a:r>
            <a:r>
              <a:rPr lang="en-US" altLang="en-US" sz="2400" dirty="0">
                <a:latin typeface="Arial Narrow" panose="020B0606020202030204" pitchFamily="34" charset="0"/>
              </a:rPr>
              <a:t>: and </a:t>
            </a:r>
            <a:r>
              <a:rPr lang="en-US" altLang="en-US" sz="2400" b="1" dirty="0">
                <a:latin typeface="Arial Narrow" panose="020B0606020202030204" pitchFamily="34" charset="0"/>
              </a:rPr>
              <a:t>LET NOT</a:t>
            </a:r>
            <a:r>
              <a:rPr lang="en-US" altLang="en-US" sz="2400" dirty="0">
                <a:latin typeface="Arial Narrow" panose="020B0606020202030204" pitchFamily="34" charset="0"/>
              </a:rPr>
              <a:t> </a:t>
            </a:r>
            <a:r>
              <a:rPr lang="en-US" altLang="en-US" sz="2400" b="1" dirty="0">
                <a:latin typeface="Arial Narrow" panose="020B0606020202030204" pitchFamily="34" charset="0"/>
              </a:rPr>
              <a:t>THE HUSBAND</a:t>
            </a:r>
            <a:r>
              <a:rPr lang="en-US" altLang="en-US" sz="2400" dirty="0">
                <a:latin typeface="Arial Narrow" panose="020B0606020202030204" pitchFamily="34" charset="0"/>
              </a:rPr>
              <a:t> </a:t>
            </a:r>
            <a:r>
              <a:rPr lang="en-US" altLang="en-US" sz="2400" b="1" dirty="0">
                <a:latin typeface="Arial Narrow" panose="020B0606020202030204" pitchFamily="34" charset="0"/>
              </a:rPr>
              <a:t>PUT AWAY </a:t>
            </a:r>
            <a:r>
              <a:rPr lang="en-US" altLang="en-US" sz="2400" b="1" u="sng" dirty="0">
                <a:latin typeface="Arial Narrow" panose="020B0606020202030204" pitchFamily="34" charset="0"/>
              </a:rPr>
              <a:t>HIS</a:t>
            </a:r>
            <a:r>
              <a:rPr lang="en-US" altLang="en-US" sz="2400" b="1" dirty="0">
                <a:latin typeface="Arial Narrow" panose="020B0606020202030204" pitchFamily="34" charset="0"/>
              </a:rPr>
              <a:t> WIFE</a:t>
            </a:r>
            <a:r>
              <a:rPr lang="en-US" altLang="en-US" sz="2400" dirty="0">
                <a:latin typeface="Arial Narrow" panose="020B0606020202030204" pitchFamily="34" charset="0"/>
              </a:rPr>
              <a:t>.”</a:t>
            </a:r>
          </a:p>
        </p:txBody>
      </p:sp>
      <p:sp>
        <p:nvSpPr>
          <p:cNvPr id="5" name="Rectangle 6">
            <a:extLst>
              <a:ext uri="{FF2B5EF4-FFF2-40B4-BE49-F238E27FC236}">
                <a16:creationId xmlns:a16="http://schemas.microsoft.com/office/drawing/2014/main" id="{BCA75688-C0F8-3A37-40DA-A428C71920F4}"/>
              </a:ext>
            </a:extLst>
          </p:cNvPr>
          <p:cNvSpPr>
            <a:spLocks noChangeArrowheads="1"/>
          </p:cNvSpPr>
          <p:nvPr/>
        </p:nvSpPr>
        <p:spPr bwMode="auto">
          <a:xfrm>
            <a:off x="-5250" y="4816355"/>
            <a:ext cx="9144000" cy="480849"/>
          </a:xfrm>
          <a:prstGeom prst="rect">
            <a:avLst/>
          </a:prstGeom>
          <a:noFill/>
          <a:ln>
            <a:noFill/>
          </a:ln>
          <a:effectLst>
            <a:softEdge rad="63500"/>
          </a:effec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fontAlgn="base">
              <a:spcBef>
                <a:spcPct val="20000"/>
              </a:spcBef>
              <a:spcAft>
                <a:spcPct val="0"/>
              </a:spcAft>
              <a:buChar char="»"/>
              <a:defRPr sz="2000">
                <a:solidFill>
                  <a:schemeClr val="tx1"/>
                </a:solidFill>
                <a:latin typeface="Arial" charset="0"/>
              </a:defRPr>
            </a:lvl6pPr>
            <a:lvl7pPr marL="2971800" indent="-228600" fontAlgn="base">
              <a:spcBef>
                <a:spcPct val="20000"/>
              </a:spcBef>
              <a:spcAft>
                <a:spcPct val="0"/>
              </a:spcAft>
              <a:buChar char="»"/>
              <a:defRPr sz="2000">
                <a:solidFill>
                  <a:schemeClr val="tx1"/>
                </a:solidFill>
                <a:latin typeface="Arial" charset="0"/>
              </a:defRPr>
            </a:lvl7pPr>
            <a:lvl8pPr marL="3429000" indent="-228600" fontAlgn="base">
              <a:spcBef>
                <a:spcPct val="20000"/>
              </a:spcBef>
              <a:spcAft>
                <a:spcPct val="0"/>
              </a:spcAft>
              <a:buChar char="»"/>
              <a:defRPr sz="2000">
                <a:solidFill>
                  <a:schemeClr val="tx1"/>
                </a:solidFill>
                <a:latin typeface="Arial" charset="0"/>
              </a:defRPr>
            </a:lvl8pPr>
            <a:lvl9pPr marL="3886200" indent="-228600" fontAlgn="base">
              <a:spcBef>
                <a:spcPct val="20000"/>
              </a:spcBef>
              <a:spcAft>
                <a:spcPct val="0"/>
              </a:spcAft>
              <a:buChar char="»"/>
              <a:defRPr sz="2000">
                <a:solidFill>
                  <a:schemeClr val="tx1"/>
                </a:solidFill>
                <a:latin typeface="Arial" charset="0"/>
              </a:defRPr>
            </a:lvl9pPr>
          </a:lstStyle>
          <a:p>
            <a:pPr algn="ctr">
              <a:buFontTx/>
              <a:buNone/>
            </a:pPr>
            <a:r>
              <a:rPr lang="en-US" altLang="en-US" sz="2400" dirty="0">
                <a:latin typeface="Arial Narrow" panose="020B0606020202030204" pitchFamily="34" charset="0"/>
              </a:rPr>
              <a:t>We Can Also </a:t>
            </a:r>
            <a:r>
              <a:rPr lang="en-US" altLang="en-US" sz="2400" b="1" dirty="0">
                <a:latin typeface="Arial Narrow" panose="020B0606020202030204" pitchFamily="34" charset="0"/>
              </a:rPr>
              <a:t>Be Bound </a:t>
            </a:r>
            <a:r>
              <a:rPr lang="en-US" altLang="en-US" sz="2400" dirty="0">
                <a:latin typeface="Arial Narrow" panose="020B0606020202030204" pitchFamily="34" charset="0"/>
              </a:rPr>
              <a:t>To One, While </a:t>
            </a:r>
            <a:r>
              <a:rPr lang="en-US" sz="2400" b="1" kern="100" dirty="0">
                <a:latin typeface="Arial Narrow" panose="020B0606020202030204" pitchFamily="34" charset="0"/>
                <a:ea typeface="Calibri" panose="020F0502020204030204" pitchFamily="34" charset="0"/>
                <a:cs typeface="Times New Roman" panose="02020603050405020304" pitchFamily="18" charset="0"/>
              </a:rPr>
              <a:t>Being </a:t>
            </a:r>
            <a:r>
              <a:rPr lang="en-US" sz="2400" b="1" u="sng" kern="100" dirty="0" err="1">
                <a:latin typeface="Arial Narrow" panose="020B0606020202030204" pitchFamily="34" charset="0"/>
                <a:ea typeface="Calibri" panose="020F0502020204030204" pitchFamily="34" charset="0"/>
                <a:cs typeface="Times New Roman" panose="02020603050405020304" pitchFamily="18" charset="0"/>
              </a:rPr>
              <a:t>UN</a:t>
            </a:r>
            <a:r>
              <a:rPr lang="en-US" sz="2400" b="1" kern="100" dirty="0" err="1">
                <a:latin typeface="Arial Narrow" panose="020B0606020202030204" pitchFamily="34" charset="0"/>
                <a:ea typeface="Calibri" panose="020F0502020204030204" pitchFamily="34" charset="0"/>
                <a:cs typeface="Times New Roman" panose="02020603050405020304" pitchFamily="18" charset="0"/>
              </a:rPr>
              <a:t>married</a:t>
            </a:r>
            <a:r>
              <a:rPr lang="en-US" sz="2400" kern="100" dirty="0">
                <a:latin typeface="Arial Narrow" panose="020B0606020202030204" pitchFamily="34" charset="0"/>
                <a:ea typeface="Calibri" panose="020F0502020204030204" pitchFamily="34" charset="0"/>
                <a:cs typeface="Times New Roman" panose="02020603050405020304" pitchFamily="18" charset="0"/>
              </a:rPr>
              <a:t>!  Cf. Mt. 19:6</a:t>
            </a:r>
            <a:endParaRPr lang="en-US" altLang="en-US" sz="2400" i="1" dirty="0">
              <a:solidFill>
                <a:srgbClr val="CC0000"/>
              </a:solidFill>
              <a:latin typeface="Arial Narrow" panose="020B0606020202030204" pitchFamily="34" charset="0"/>
            </a:endParaRPr>
          </a:p>
        </p:txBody>
      </p:sp>
      <p:sp>
        <p:nvSpPr>
          <p:cNvPr id="6" name="TextBox 5">
            <a:extLst>
              <a:ext uri="{FF2B5EF4-FFF2-40B4-BE49-F238E27FC236}">
                <a16:creationId xmlns:a16="http://schemas.microsoft.com/office/drawing/2014/main" id="{44455368-4F78-559C-9409-8E0BF9C61AF3}"/>
              </a:ext>
            </a:extLst>
          </p:cNvPr>
          <p:cNvSpPr txBox="1"/>
          <p:nvPr/>
        </p:nvSpPr>
        <p:spPr>
          <a:xfrm>
            <a:off x="-2868" y="419832"/>
            <a:ext cx="9144000" cy="892552"/>
          </a:xfrm>
          <a:prstGeom prst="rect">
            <a:avLst/>
          </a:prstGeom>
          <a:solidFill>
            <a:schemeClr val="tx1"/>
          </a:solidFill>
          <a:effectLst>
            <a:softEdge rad="63500"/>
          </a:effectLst>
        </p:spPr>
        <p:txBody>
          <a:bodyPr wrap="square" rtlCol="0">
            <a:spAutoFit/>
          </a:bodyPr>
          <a:lstStyle/>
          <a:p>
            <a:pPr algn="ctr"/>
            <a:r>
              <a:rPr lang="en-US" sz="2600" b="1" dirty="0">
                <a:solidFill>
                  <a:schemeClr val="bg1"/>
                </a:solidFill>
                <a:latin typeface="Arial Narrow" panose="020B0606020202030204" pitchFamily="34" charset="0"/>
              </a:rPr>
              <a:t>They Say The Words Marriage / Divorce Are Used </a:t>
            </a:r>
            <a:r>
              <a:rPr lang="en-US" altLang="en-US" sz="2600" b="1" dirty="0">
                <a:solidFill>
                  <a:schemeClr val="bg1"/>
                </a:solidFill>
                <a:latin typeface="Arial Narrow" panose="020B0606020202030204" pitchFamily="34" charset="0"/>
              </a:rPr>
              <a:t>Accommodatively</a:t>
            </a:r>
            <a:br>
              <a:rPr lang="en-US" altLang="en-US" sz="2600" b="1" dirty="0">
                <a:solidFill>
                  <a:schemeClr val="bg1"/>
                </a:solidFill>
                <a:latin typeface="Arial Narrow" panose="020B0606020202030204" pitchFamily="34" charset="0"/>
              </a:rPr>
            </a:br>
            <a:r>
              <a:rPr lang="en-US" altLang="en-US" sz="2600" b="1" dirty="0">
                <a:solidFill>
                  <a:schemeClr val="bg1"/>
                </a:solidFill>
                <a:latin typeface="Arial Narrow" panose="020B0606020202030204" pitchFamily="34" charset="0"/>
              </a:rPr>
              <a:t>Because The Words </a:t>
            </a:r>
            <a:r>
              <a:rPr lang="en-US" altLang="en-US" sz="2600" b="1" i="1" dirty="0">
                <a:solidFill>
                  <a:schemeClr val="bg1"/>
                </a:solidFill>
                <a:latin typeface="Arial Narrow" panose="020B0606020202030204" pitchFamily="34" charset="0"/>
              </a:rPr>
              <a:t>“Husband” </a:t>
            </a:r>
            <a:r>
              <a:rPr lang="en-US" altLang="en-US" sz="2600" b="1" dirty="0">
                <a:solidFill>
                  <a:schemeClr val="bg1"/>
                </a:solidFill>
                <a:latin typeface="Arial Narrow" panose="020B0606020202030204" pitchFamily="34" charset="0"/>
              </a:rPr>
              <a:t>/ </a:t>
            </a:r>
            <a:r>
              <a:rPr lang="en-US" altLang="en-US" sz="2600" b="1" i="1" dirty="0">
                <a:solidFill>
                  <a:schemeClr val="bg1"/>
                </a:solidFill>
                <a:latin typeface="Arial Narrow" panose="020B0606020202030204" pitchFamily="34" charset="0"/>
              </a:rPr>
              <a:t>“Wife” </a:t>
            </a:r>
            <a:r>
              <a:rPr lang="en-US" altLang="en-US" sz="2600" b="1" dirty="0">
                <a:solidFill>
                  <a:schemeClr val="bg1"/>
                </a:solidFill>
                <a:latin typeface="Arial Narrow" panose="020B0606020202030204" pitchFamily="34" charset="0"/>
              </a:rPr>
              <a:t>Are Used </a:t>
            </a:r>
            <a:r>
              <a:rPr lang="en-US" altLang="en-US" sz="2600" b="1" i="1" dirty="0">
                <a:solidFill>
                  <a:schemeClr val="bg1"/>
                </a:solidFill>
                <a:latin typeface="Arial Narrow" panose="020B0606020202030204" pitchFamily="34" charset="0"/>
              </a:rPr>
              <a:t>After</a:t>
            </a:r>
            <a:r>
              <a:rPr lang="en-US" altLang="en-US" sz="2600" b="1" dirty="0">
                <a:solidFill>
                  <a:schemeClr val="bg1"/>
                </a:solidFill>
                <a:latin typeface="Arial Narrow" panose="020B0606020202030204" pitchFamily="34" charset="0"/>
              </a:rPr>
              <a:t> The Divorce.</a:t>
            </a:r>
            <a:endParaRPr lang="en-US" sz="2600" b="1"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3160653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 calcmode="lin" valueType="num">
                                      <p:cBhvr>
                                        <p:cTn id="1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7">
                                            <p:txEl>
                                              <p:pRg st="0" end="0"/>
                                            </p:txEl>
                                          </p:spTgt>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p:cTn id="19"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5">
                                            <p:txEl>
                                              <p:pRg st="0" end="0"/>
                                            </p:txEl>
                                          </p:spTgt>
                                        </p:tgtEl>
                                      </p:cBhvr>
                                    </p:animEffect>
                                  </p:childTnLst>
                                </p:cTn>
                              </p:par>
                            </p:childTnLst>
                          </p:cTn>
                        </p:par>
                        <p:par>
                          <p:cTn id="22" fill="hold">
                            <p:stCondLst>
                              <p:cond delay="1500"/>
                            </p:stCondLst>
                            <p:childTnLst>
                              <p:par>
                                <p:cTn id="23" presetID="53" presetClass="entr" presetSubtype="16" fill="hold" nodeType="afterEffect">
                                  <p:stCondLst>
                                    <p:cond delay="0"/>
                                  </p:stCondLst>
                                  <p:childTnLst>
                                    <p:set>
                                      <p:cBhvr>
                                        <p:cTn id="24" dur="1" fill="hold">
                                          <p:stCondLst>
                                            <p:cond delay="0"/>
                                          </p:stCondLst>
                                        </p:cTn>
                                        <p:tgtEl>
                                          <p:spTgt spid="9">
                                            <p:txEl>
                                              <p:pRg st="0" end="0"/>
                                            </p:txEl>
                                          </p:spTgt>
                                        </p:tgtEl>
                                        <p:attrNameLst>
                                          <p:attrName>style.visibility</p:attrName>
                                        </p:attrNameLst>
                                      </p:cBhvr>
                                      <p:to>
                                        <p:strVal val="visible"/>
                                      </p:to>
                                    </p:set>
                                    <p:anim calcmode="lin" valueType="num">
                                      <p:cBhvr>
                                        <p:cTn id="25"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26" dur="500" fill="hold"/>
                                        <p:tgtEl>
                                          <p:spTgt spid="9">
                                            <p:txEl>
                                              <p:pRg st="0" end="0"/>
                                            </p:txEl>
                                          </p:spTgt>
                                        </p:tgtEl>
                                        <p:attrNameLst>
                                          <p:attrName>ppt_h</p:attrName>
                                        </p:attrNameLst>
                                      </p:cBhvr>
                                      <p:tavLst>
                                        <p:tav tm="0">
                                          <p:val>
                                            <p:fltVal val="0"/>
                                          </p:val>
                                        </p:tav>
                                        <p:tav tm="100000">
                                          <p:val>
                                            <p:strVal val="#ppt_h"/>
                                          </p:val>
                                        </p:tav>
                                      </p:tavLst>
                                    </p:anim>
                                    <p:animEffect transition="in" filter="fade">
                                      <p:cBhvr>
                                        <p:cTn id="2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6670912-F70D-5761-81B8-A3DEBB42A830}"/>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Is “Mental Divorce” Or “The Second Putting Away”</a:t>
            </a:r>
          </a:p>
        </p:txBody>
      </p:sp>
      <p:sp>
        <p:nvSpPr>
          <p:cNvPr id="8" name="TextBox 7">
            <a:extLst>
              <a:ext uri="{FF2B5EF4-FFF2-40B4-BE49-F238E27FC236}">
                <a16:creationId xmlns:a16="http://schemas.microsoft.com/office/drawing/2014/main" id="{064C4DFF-4845-420A-DCB1-46D7DD6ADEA7}"/>
              </a:ext>
            </a:extLst>
          </p:cNvPr>
          <p:cNvSpPr txBox="1"/>
          <p:nvPr/>
        </p:nvSpPr>
        <p:spPr>
          <a:xfrm>
            <a:off x="-5082" y="2045749"/>
            <a:ext cx="9152620" cy="830997"/>
          </a:xfrm>
          <a:prstGeom prst="rect">
            <a:avLst/>
          </a:prstGeom>
          <a:solidFill>
            <a:schemeClr val="bg1">
              <a:lumMod val="85000"/>
            </a:schemeClr>
          </a:solidFill>
          <a:effectLst>
            <a:softEdge rad="63500"/>
          </a:effectLst>
        </p:spPr>
        <p:txBody>
          <a:bodyPr wrap="square" rtlCol="0">
            <a:spAutoFit/>
          </a:bodyPr>
          <a:lstStyle/>
          <a:p>
            <a:pPr algn="ctr"/>
            <a:r>
              <a:rPr lang="en-US" sz="2400" dirty="0">
                <a:latin typeface="Arial Narrow" panose="020B0606020202030204" pitchFamily="34" charset="0"/>
              </a:rPr>
              <a:t>Hence, Whatever These Words Mean In One Context (An Approved Divorce),</a:t>
            </a:r>
          </a:p>
          <a:p>
            <a:pPr algn="ctr"/>
            <a:r>
              <a:rPr lang="en-US" sz="2400" dirty="0">
                <a:latin typeface="Arial Narrow" panose="020B0606020202030204" pitchFamily="34" charset="0"/>
              </a:rPr>
              <a:t>They Denote The Same Thing In The Other Context (An Unapproved Divorce)!</a:t>
            </a:r>
          </a:p>
        </p:txBody>
      </p:sp>
      <p:sp>
        <p:nvSpPr>
          <p:cNvPr id="9" name="TextBox 8">
            <a:extLst>
              <a:ext uri="{FF2B5EF4-FFF2-40B4-BE49-F238E27FC236}">
                <a16:creationId xmlns:a16="http://schemas.microsoft.com/office/drawing/2014/main" id="{DA894446-D07C-478E-89E5-17CA420BA361}"/>
              </a:ext>
            </a:extLst>
          </p:cNvPr>
          <p:cNvSpPr txBox="1"/>
          <p:nvPr/>
        </p:nvSpPr>
        <p:spPr>
          <a:xfrm>
            <a:off x="-1544" y="3038869"/>
            <a:ext cx="9152620" cy="830997"/>
          </a:xfrm>
          <a:prstGeom prst="rect">
            <a:avLst/>
          </a:prstGeom>
          <a:noFill/>
        </p:spPr>
        <p:txBody>
          <a:bodyPr wrap="square" rtlCol="0">
            <a:spAutoFit/>
          </a:bodyPr>
          <a:lstStyle/>
          <a:p>
            <a:pPr algn="ctr"/>
            <a:r>
              <a:rPr lang="en-US" sz="2400" dirty="0">
                <a:latin typeface="Arial Narrow" panose="020B0606020202030204" pitchFamily="34" charset="0"/>
              </a:rPr>
              <a:t>“</a:t>
            </a:r>
            <a:r>
              <a:rPr lang="en-US" sz="2400" b="1" dirty="0">
                <a:latin typeface="Arial Narrow" panose="020B0606020202030204" pitchFamily="34" charset="0"/>
              </a:rPr>
              <a:t>Shall Put Away</a:t>
            </a:r>
            <a:r>
              <a:rPr lang="en-US" sz="2400" dirty="0">
                <a:latin typeface="Arial Narrow" panose="020B0606020202030204" pitchFamily="34" charset="0"/>
              </a:rPr>
              <a:t>” Represents The Exact Same Meaning</a:t>
            </a:r>
            <a:br>
              <a:rPr lang="en-US" sz="2400" dirty="0">
                <a:latin typeface="Arial Narrow" panose="020B0606020202030204" pitchFamily="34" charset="0"/>
              </a:rPr>
            </a:br>
            <a:r>
              <a:rPr lang="en-US" sz="2400" dirty="0">
                <a:latin typeface="Arial Narrow" panose="020B0606020202030204" pitchFamily="34" charset="0"/>
              </a:rPr>
              <a:t>Whether One Puts Away For Fornication Or </a:t>
            </a:r>
            <a:r>
              <a:rPr lang="en-US" sz="2400" b="1" i="1" u="sng" dirty="0">
                <a:latin typeface="Arial Narrow" panose="020B0606020202030204" pitchFamily="34" charset="0"/>
              </a:rPr>
              <a:t>Not</a:t>
            </a:r>
            <a:r>
              <a:rPr lang="en-US" sz="2400" dirty="0">
                <a:latin typeface="Arial Narrow" panose="020B0606020202030204" pitchFamily="34" charset="0"/>
              </a:rPr>
              <a:t> For Fornication!</a:t>
            </a:r>
          </a:p>
        </p:txBody>
      </p:sp>
      <p:sp>
        <p:nvSpPr>
          <p:cNvPr id="10" name="TextBox 9">
            <a:extLst>
              <a:ext uri="{FF2B5EF4-FFF2-40B4-BE49-F238E27FC236}">
                <a16:creationId xmlns:a16="http://schemas.microsoft.com/office/drawing/2014/main" id="{47DA93DC-8AD6-2B1D-DCDE-09DCE2EDAC45}"/>
              </a:ext>
            </a:extLst>
          </p:cNvPr>
          <p:cNvSpPr txBox="1"/>
          <p:nvPr/>
        </p:nvSpPr>
        <p:spPr>
          <a:xfrm>
            <a:off x="-1541" y="1432607"/>
            <a:ext cx="9152620" cy="523220"/>
          </a:xfrm>
          <a:prstGeom prst="rect">
            <a:avLst/>
          </a:prstGeom>
          <a:noFill/>
        </p:spPr>
        <p:txBody>
          <a:bodyPr wrap="square" rtlCol="0">
            <a:spAutoFit/>
          </a:bodyPr>
          <a:lstStyle/>
          <a:p>
            <a:pPr algn="ctr"/>
            <a:r>
              <a:rPr lang="en-US" sz="2800" dirty="0">
                <a:latin typeface="Arial Narrow" panose="020B0606020202030204" pitchFamily="34" charset="0"/>
              </a:rPr>
              <a:t>The Words “</a:t>
            </a:r>
            <a:r>
              <a:rPr lang="en-US" sz="2800" b="1" dirty="0">
                <a:latin typeface="Arial Narrow" panose="020B0606020202030204" pitchFamily="34" charset="0"/>
              </a:rPr>
              <a:t>Shall Put Away</a:t>
            </a:r>
            <a:r>
              <a:rPr lang="en-US" sz="2800" dirty="0">
                <a:latin typeface="Arial Narrow" panose="020B0606020202030204" pitchFamily="34" charset="0"/>
              </a:rPr>
              <a:t>” Are Only Used </a:t>
            </a:r>
            <a:r>
              <a:rPr lang="en-US" sz="2800" b="1" u="sng" dirty="0">
                <a:solidFill>
                  <a:schemeClr val="accent2">
                    <a:lumMod val="75000"/>
                  </a:schemeClr>
                </a:solidFill>
                <a:latin typeface="Arial Narrow" panose="020B0606020202030204" pitchFamily="34" charset="0"/>
              </a:rPr>
              <a:t>Once</a:t>
            </a:r>
            <a:r>
              <a:rPr lang="en-US" sz="2800" dirty="0">
                <a:latin typeface="Arial Narrow" panose="020B0606020202030204" pitchFamily="34" charset="0"/>
              </a:rPr>
              <a:t> In The Scriptures!</a:t>
            </a:r>
          </a:p>
        </p:txBody>
      </p:sp>
      <p:sp>
        <p:nvSpPr>
          <p:cNvPr id="5" name="Rectangle 4">
            <a:extLst>
              <a:ext uri="{FF2B5EF4-FFF2-40B4-BE49-F238E27FC236}">
                <a16:creationId xmlns:a16="http://schemas.microsoft.com/office/drawing/2014/main" id="{71772D50-5A9D-A40E-6FC9-82C997216103}"/>
              </a:ext>
            </a:extLst>
          </p:cNvPr>
          <p:cNvSpPr>
            <a:spLocks noChangeArrowheads="1"/>
          </p:cNvSpPr>
          <p:nvPr/>
        </p:nvSpPr>
        <p:spPr bwMode="auto">
          <a:xfrm>
            <a:off x="0" y="5522075"/>
            <a:ext cx="9144000" cy="1257088"/>
          </a:xfrm>
          <a:prstGeom prst="rect">
            <a:avLst/>
          </a:prstGeom>
          <a:noFill/>
          <a:ln>
            <a:noFill/>
          </a:ln>
          <a:effectLst>
            <a:softEdge rad="63500"/>
          </a:effectLst>
        </p:spPr>
        <p:txBody>
          <a:bodyPr lIns="90488" tIns="44450" rIns="90488" bIns="44450"/>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a:spcBef>
                <a:spcPct val="0"/>
              </a:spcBef>
              <a:spcAft>
                <a:spcPct val="60000"/>
              </a:spcAft>
              <a:buFontTx/>
              <a:buNone/>
            </a:pPr>
            <a:r>
              <a:rPr lang="en-US" altLang="en-US" sz="2400" b="1" u="sng" dirty="0">
                <a:solidFill>
                  <a:srgbClr val="000000"/>
                </a:solidFill>
                <a:latin typeface="Arial Narrow" panose="020B0606020202030204" pitchFamily="34" charset="0"/>
              </a:rPr>
              <a:t>Mt. 19:9</a:t>
            </a:r>
            <a:r>
              <a:rPr lang="en-US" altLang="en-US" sz="2400" dirty="0">
                <a:solidFill>
                  <a:srgbClr val="000000"/>
                </a:solidFill>
                <a:latin typeface="Arial Narrow" panose="020B0606020202030204" pitchFamily="34" charset="0"/>
              </a:rPr>
              <a:t>, “And I say unto you, </a:t>
            </a:r>
            <a:r>
              <a:rPr lang="en-US" altLang="en-US" sz="2400" b="1" dirty="0">
                <a:solidFill>
                  <a:schemeClr val="accent2">
                    <a:lumMod val="75000"/>
                  </a:schemeClr>
                </a:solidFill>
                <a:latin typeface="Arial Narrow" panose="020B0606020202030204" pitchFamily="34" charset="0"/>
              </a:rPr>
              <a:t>WHOSOEVER SHALL PUT AWAY HIS WIFE</a:t>
            </a:r>
            <a:r>
              <a:rPr lang="en-US" altLang="en-US" sz="2400" dirty="0">
                <a:solidFill>
                  <a:srgbClr val="000000"/>
                </a:solidFill>
                <a:latin typeface="Arial Narrow" panose="020B0606020202030204" pitchFamily="34" charset="0"/>
              </a:rPr>
              <a:t>, </a:t>
            </a:r>
            <a:r>
              <a:rPr lang="en-US" altLang="en-US" sz="2400" b="1" dirty="0">
                <a:solidFill>
                  <a:srgbClr val="000000"/>
                </a:solidFill>
                <a:latin typeface="Arial Narrow" panose="020B0606020202030204" pitchFamily="34" charset="0"/>
              </a:rPr>
              <a:t>Except It Be For Fornication</a:t>
            </a:r>
            <a:r>
              <a:rPr lang="en-US" altLang="en-US" sz="2400" dirty="0">
                <a:solidFill>
                  <a:srgbClr val="000000"/>
                </a:solidFill>
                <a:latin typeface="Arial Narrow" panose="020B0606020202030204" pitchFamily="34" charset="0"/>
              </a:rPr>
              <a:t>, and </a:t>
            </a:r>
            <a:r>
              <a:rPr lang="en-US" altLang="en-US" sz="2400" b="1" dirty="0">
                <a:solidFill>
                  <a:srgbClr val="000000"/>
                </a:solidFill>
                <a:latin typeface="Arial Narrow" panose="020B0606020202030204" pitchFamily="34" charset="0"/>
              </a:rPr>
              <a:t>Shall Marry Another</a:t>
            </a:r>
            <a:r>
              <a:rPr lang="en-US" altLang="en-US" sz="2400" dirty="0">
                <a:solidFill>
                  <a:srgbClr val="000000"/>
                </a:solidFill>
                <a:latin typeface="Arial Narrow" panose="020B0606020202030204" pitchFamily="34" charset="0"/>
              </a:rPr>
              <a:t>, committeth adultery: and </a:t>
            </a:r>
            <a:r>
              <a:rPr lang="en-US" altLang="en-US" sz="2400" b="1" dirty="0">
                <a:solidFill>
                  <a:srgbClr val="000000"/>
                </a:solidFill>
                <a:latin typeface="Arial Narrow" panose="020B0606020202030204" pitchFamily="34" charset="0"/>
              </a:rPr>
              <a:t>Whoso Marrieth Her </a:t>
            </a:r>
            <a:r>
              <a:rPr lang="en-US" altLang="en-US" sz="2400" dirty="0">
                <a:solidFill>
                  <a:srgbClr val="000000"/>
                </a:solidFill>
                <a:latin typeface="Arial Narrow" panose="020B0606020202030204" pitchFamily="34" charset="0"/>
              </a:rPr>
              <a:t>which is put away doth commit adultery.”</a:t>
            </a:r>
            <a:endParaRPr lang="en-US" altLang="en-US" sz="2400" b="1" dirty="0">
              <a:solidFill>
                <a:srgbClr val="000000"/>
              </a:solidFill>
              <a:latin typeface="Arial Narrow" panose="020B0606020202030204" pitchFamily="34" charset="0"/>
            </a:endParaRPr>
          </a:p>
        </p:txBody>
      </p:sp>
      <p:sp>
        <p:nvSpPr>
          <p:cNvPr id="7" name="TextBox 6">
            <a:extLst>
              <a:ext uri="{FF2B5EF4-FFF2-40B4-BE49-F238E27FC236}">
                <a16:creationId xmlns:a16="http://schemas.microsoft.com/office/drawing/2014/main" id="{B87B61D3-EBF7-3170-AEE9-8B2DAB85AC5D}"/>
              </a:ext>
            </a:extLst>
          </p:cNvPr>
          <p:cNvSpPr txBox="1"/>
          <p:nvPr/>
        </p:nvSpPr>
        <p:spPr>
          <a:xfrm>
            <a:off x="7642" y="4109675"/>
            <a:ext cx="9152128" cy="1200329"/>
          </a:xfrm>
          <a:prstGeom prst="rect">
            <a:avLst/>
          </a:prstGeom>
          <a:noFill/>
        </p:spPr>
        <p:txBody>
          <a:bodyPr wrap="square" rtlCol="0">
            <a:spAutoFit/>
          </a:bodyPr>
          <a:lstStyle/>
          <a:p>
            <a:pPr algn="just"/>
            <a:r>
              <a:rPr lang="en-US" sz="2400" b="1" u="sng" dirty="0">
                <a:latin typeface="Arial Narrow" panose="020B0606020202030204" pitchFamily="34" charset="0"/>
              </a:rPr>
              <a:t>Mt. 5:32</a:t>
            </a:r>
            <a:r>
              <a:rPr lang="en-US" sz="2400" dirty="0">
                <a:latin typeface="Arial Narrow" panose="020B0606020202030204" pitchFamily="34" charset="0"/>
              </a:rPr>
              <a:t>, “…whosoever </a:t>
            </a:r>
            <a:r>
              <a:rPr lang="en-US" sz="2400" b="1" dirty="0">
                <a:solidFill>
                  <a:schemeClr val="accent2">
                    <a:lumMod val="75000"/>
                  </a:schemeClr>
                </a:solidFill>
                <a:latin typeface="Arial Narrow" panose="020B0606020202030204" pitchFamily="34" charset="0"/>
              </a:rPr>
              <a:t>SHALL PUT AWAY HIS WIFE</a:t>
            </a:r>
            <a:r>
              <a:rPr lang="en-US" sz="2400" dirty="0">
                <a:latin typeface="Arial Narrow" panose="020B0606020202030204" pitchFamily="34" charset="0"/>
              </a:rPr>
              <a:t>, </a:t>
            </a:r>
            <a:r>
              <a:rPr lang="en-US" sz="2400" b="1" dirty="0">
                <a:latin typeface="Arial Narrow" panose="020B0606020202030204" pitchFamily="34" charset="0"/>
              </a:rPr>
              <a:t>Saving For The Cause Of Fornication</a:t>
            </a:r>
            <a:r>
              <a:rPr lang="en-US" sz="2400" dirty="0">
                <a:latin typeface="Arial Narrow" panose="020B0606020202030204" pitchFamily="34" charset="0"/>
              </a:rPr>
              <a:t>, </a:t>
            </a:r>
            <a:r>
              <a:rPr lang="en-US" sz="2400" dirty="0" err="1">
                <a:latin typeface="Arial Narrow" panose="020B0606020202030204" pitchFamily="34" charset="0"/>
              </a:rPr>
              <a:t>causeth</a:t>
            </a:r>
            <a:r>
              <a:rPr lang="en-US" sz="2400" dirty="0">
                <a:latin typeface="Arial Narrow" panose="020B0606020202030204" pitchFamily="34" charset="0"/>
              </a:rPr>
              <a:t> her to commit adultery: and </a:t>
            </a:r>
            <a:r>
              <a:rPr lang="en-US" sz="2400" b="1" dirty="0">
                <a:latin typeface="Arial Narrow" panose="020B0606020202030204" pitchFamily="34" charset="0"/>
              </a:rPr>
              <a:t>Whosoever Shall Marry Her </a:t>
            </a:r>
            <a:r>
              <a:rPr lang="en-US" sz="2400" dirty="0">
                <a:latin typeface="Arial Narrow" panose="020B0606020202030204" pitchFamily="34" charset="0"/>
              </a:rPr>
              <a:t>that </a:t>
            </a:r>
            <a:r>
              <a:rPr lang="en-US" sz="2400" b="1" dirty="0">
                <a:latin typeface="Arial Narrow" panose="020B0606020202030204" pitchFamily="34" charset="0"/>
              </a:rPr>
              <a:t>Is Divorced </a:t>
            </a:r>
            <a:r>
              <a:rPr lang="en-US" sz="2400" dirty="0">
                <a:latin typeface="Arial Narrow" panose="020B0606020202030204" pitchFamily="34" charset="0"/>
              </a:rPr>
              <a:t>committeth adultery.”</a:t>
            </a:r>
            <a:endParaRPr lang="en-US" sz="2400" b="1" u="sng" dirty="0">
              <a:latin typeface="Arial Narrow" panose="020B0606020202030204" pitchFamily="34" charset="0"/>
            </a:endParaRPr>
          </a:p>
        </p:txBody>
      </p:sp>
      <p:sp>
        <p:nvSpPr>
          <p:cNvPr id="3" name="TextBox 2">
            <a:extLst>
              <a:ext uri="{FF2B5EF4-FFF2-40B4-BE49-F238E27FC236}">
                <a16:creationId xmlns:a16="http://schemas.microsoft.com/office/drawing/2014/main" id="{7227E6F6-D7EA-E459-F754-6BC4A339BD89}"/>
              </a:ext>
            </a:extLst>
          </p:cNvPr>
          <p:cNvSpPr txBox="1"/>
          <p:nvPr/>
        </p:nvSpPr>
        <p:spPr>
          <a:xfrm>
            <a:off x="-2868" y="419832"/>
            <a:ext cx="9144000" cy="892552"/>
          </a:xfrm>
          <a:prstGeom prst="rect">
            <a:avLst/>
          </a:prstGeom>
          <a:solidFill>
            <a:schemeClr val="tx1"/>
          </a:solidFill>
          <a:effectLst>
            <a:softEdge rad="63500"/>
          </a:effectLst>
        </p:spPr>
        <p:txBody>
          <a:bodyPr wrap="square" rtlCol="0">
            <a:spAutoFit/>
          </a:bodyPr>
          <a:lstStyle/>
          <a:p>
            <a:pPr algn="ctr"/>
            <a:r>
              <a:rPr lang="en-US" sz="2600" b="1" dirty="0">
                <a:solidFill>
                  <a:schemeClr val="bg1"/>
                </a:solidFill>
                <a:latin typeface="Arial Narrow" panose="020B0606020202030204" pitchFamily="34" charset="0"/>
              </a:rPr>
              <a:t>They Say The Words Marriage / Divorce Are Used </a:t>
            </a:r>
            <a:r>
              <a:rPr lang="en-US" altLang="en-US" sz="2600" b="1" dirty="0">
                <a:solidFill>
                  <a:schemeClr val="bg1"/>
                </a:solidFill>
                <a:latin typeface="Arial Narrow" panose="020B0606020202030204" pitchFamily="34" charset="0"/>
              </a:rPr>
              <a:t>Accommodatively</a:t>
            </a:r>
            <a:br>
              <a:rPr lang="en-US" altLang="en-US" sz="2600" b="1" dirty="0">
                <a:solidFill>
                  <a:schemeClr val="bg1"/>
                </a:solidFill>
                <a:latin typeface="Arial Narrow" panose="020B0606020202030204" pitchFamily="34" charset="0"/>
              </a:rPr>
            </a:br>
            <a:r>
              <a:rPr lang="en-US" altLang="en-US" sz="2600" b="1" dirty="0">
                <a:solidFill>
                  <a:schemeClr val="bg1"/>
                </a:solidFill>
                <a:latin typeface="Arial Narrow" panose="020B0606020202030204" pitchFamily="34" charset="0"/>
              </a:rPr>
              <a:t>Because The Words </a:t>
            </a:r>
            <a:r>
              <a:rPr lang="en-US" altLang="en-US" sz="2600" b="1" i="1" dirty="0">
                <a:solidFill>
                  <a:schemeClr val="bg1"/>
                </a:solidFill>
                <a:latin typeface="Arial Narrow" panose="020B0606020202030204" pitchFamily="34" charset="0"/>
              </a:rPr>
              <a:t>“Husband” </a:t>
            </a:r>
            <a:r>
              <a:rPr lang="en-US" altLang="en-US" sz="2600" b="1" dirty="0">
                <a:solidFill>
                  <a:schemeClr val="bg1"/>
                </a:solidFill>
                <a:latin typeface="Arial Narrow" panose="020B0606020202030204" pitchFamily="34" charset="0"/>
              </a:rPr>
              <a:t>/ </a:t>
            </a:r>
            <a:r>
              <a:rPr lang="en-US" altLang="en-US" sz="2600" b="1" i="1" dirty="0">
                <a:solidFill>
                  <a:schemeClr val="bg1"/>
                </a:solidFill>
                <a:latin typeface="Arial Narrow" panose="020B0606020202030204" pitchFamily="34" charset="0"/>
              </a:rPr>
              <a:t>“Wife” </a:t>
            </a:r>
            <a:r>
              <a:rPr lang="en-US" altLang="en-US" sz="2600" b="1" dirty="0">
                <a:solidFill>
                  <a:schemeClr val="bg1"/>
                </a:solidFill>
                <a:latin typeface="Arial Narrow" panose="020B0606020202030204" pitchFamily="34" charset="0"/>
              </a:rPr>
              <a:t>Are Used </a:t>
            </a:r>
            <a:r>
              <a:rPr lang="en-US" altLang="en-US" sz="2600" b="1" i="1" dirty="0">
                <a:solidFill>
                  <a:schemeClr val="bg1"/>
                </a:solidFill>
                <a:latin typeface="Arial Narrow" panose="020B0606020202030204" pitchFamily="34" charset="0"/>
              </a:rPr>
              <a:t>After</a:t>
            </a:r>
            <a:r>
              <a:rPr lang="en-US" altLang="en-US" sz="2600" b="1" dirty="0">
                <a:solidFill>
                  <a:schemeClr val="bg1"/>
                </a:solidFill>
                <a:latin typeface="Arial Narrow" panose="020B0606020202030204" pitchFamily="34" charset="0"/>
              </a:rPr>
              <a:t> The Divorce.</a:t>
            </a:r>
            <a:endParaRPr lang="en-US" sz="2600" b="1"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228310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500" fill="hold"/>
                                        <p:tgtEl>
                                          <p:spTgt spid="8"/>
                                        </p:tgtEl>
                                        <p:attrNameLst>
                                          <p:attrName>ppt_w</p:attrName>
                                        </p:attrNameLst>
                                      </p:cBhvr>
                                      <p:tavLst>
                                        <p:tav tm="0">
                                          <p:val>
                                            <p:fltVal val="0"/>
                                          </p:val>
                                        </p:tav>
                                        <p:tav tm="100000">
                                          <p:val>
                                            <p:strVal val="#ppt_w"/>
                                          </p:val>
                                        </p:tav>
                                      </p:tavLst>
                                    </p:anim>
                                    <p:anim calcmode="lin" valueType="num">
                                      <p:cBhvr>
                                        <p:cTn id="14" dur="500" fill="hold"/>
                                        <p:tgtEl>
                                          <p:spTgt spid="8"/>
                                        </p:tgtEl>
                                        <p:attrNameLst>
                                          <p:attrName>ppt_h</p:attrName>
                                        </p:attrNameLst>
                                      </p:cBhvr>
                                      <p:tavLst>
                                        <p:tav tm="0">
                                          <p:val>
                                            <p:fltVal val="0"/>
                                          </p:val>
                                        </p:tav>
                                        <p:tav tm="100000">
                                          <p:val>
                                            <p:strVal val="#ppt_h"/>
                                          </p:val>
                                        </p:tav>
                                      </p:tavLst>
                                    </p:anim>
                                    <p:animEffect transition="in" filter="fade">
                                      <p:cBhvr>
                                        <p:cTn id="15" dur="500"/>
                                        <p:tgtEl>
                                          <p:spTgt spid="8"/>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500" fill="hold"/>
                                        <p:tgtEl>
                                          <p:spTgt spid="9"/>
                                        </p:tgtEl>
                                        <p:attrNameLst>
                                          <p:attrName>ppt_w</p:attrName>
                                        </p:attrNameLst>
                                      </p:cBhvr>
                                      <p:tavLst>
                                        <p:tav tm="0">
                                          <p:val>
                                            <p:fltVal val="0"/>
                                          </p:val>
                                        </p:tav>
                                        <p:tav tm="100000">
                                          <p:val>
                                            <p:strVal val="#ppt_w"/>
                                          </p:val>
                                        </p:tav>
                                      </p:tavLst>
                                    </p:anim>
                                    <p:anim calcmode="lin" valueType="num">
                                      <p:cBhvr>
                                        <p:cTn id="20" dur="500" fill="hold"/>
                                        <p:tgtEl>
                                          <p:spTgt spid="9"/>
                                        </p:tgtEl>
                                        <p:attrNameLst>
                                          <p:attrName>ppt_h</p:attrName>
                                        </p:attrNameLst>
                                      </p:cBhvr>
                                      <p:tavLst>
                                        <p:tav tm="0">
                                          <p:val>
                                            <p:fltVal val="0"/>
                                          </p:val>
                                        </p:tav>
                                        <p:tav tm="100000">
                                          <p:val>
                                            <p:strVal val="#ppt_h"/>
                                          </p:val>
                                        </p:tav>
                                      </p:tavLst>
                                    </p:anim>
                                    <p:animEffect transition="in" filter="fade">
                                      <p:cBhvr>
                                        <p:cTn id="21" dur="500"/>
                                        <p:tgtEl>
                                          <p:spTgt spid="9"/>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500" fill="hold"/>
                                        <p:tgtEl>
                                          <p:spTgt spid="7"/>
                                        </p:tgtEl>
                                        <p:attrNameLst>
                                          <p:attrName>ppt_w</p:attrName>
                                        </p:attrNameLst>
                                      </p:cBhvr>
                                      <p:tavLst>
                                        <p:tav tm="0">
                                          <p:val>
                                            <p:fltVal val="0"/>
                                          </p:val>
                                        </p:tav>
                                        <p:tav tm="100000">
                                          <p:val>
                                            <p:strVal val="#ppt_w"/>
                                          </p:val>
                                        </p:tav>
                                      </p:tavLst>
                                    </p:anim>
                                    <p:anim calcmode="lin" valueType="num">
                                      <p:cBhvr>
                                        <p:cTn id="26" dur="500" fill="hold"/>
                                        <p:tgtEl>
                                          <p:spTgt spid="7"/>
                                        </p:tgtEl>
                                        <p:attrNameLst>
                                          <p:attrName>ppt_h</p:attrName>
                                        </p:attrNameLst>
                                      </p:cBhvr>
                                      <p:tavLst>
                                        <p:tav tm="0">
                                          <p:val>
                                            <p:fltVal val="0"/>
                                          </p:val>
                                        </p:tav>
                                        <p:tav tm="100000">
                                          <p:val>
                                            <p:strVal val="#ppt_h"/>
                                          </p:val>
                                        </p:tav>
                                      </p:tavLst>
                                    </p:anim>
                                    <p:animEffect transition="in" filter="fade">
                                      <p:cBhvr>
                                        <p:cTn id="27" dur="500"/>
                                        <p:tgtEl>
                                          <p:spTgt spid="7"/>
                                        </p:tgtEl>
                                      </p:cBhvr>
                                    </p:animEffect>
                                  </p:childTnLst>
                                </p:cTn>
                              </p:par>
                            </p:childTnLst>
                          </p:cTn>
                        </p:par>
                        <p:par>
                          <p:cTn id="28" fill="hold">
                            <p:stCondLst>
                              <p:cond delay="2000"/>
                            </p:stCondLst>
                            <p:childTnLst>
                              <p:par>
                                <p:cTn id="29" presetID="53" presetClass="entr" presetSubtype="16" fill="hold" grpId="0" nodeType="after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p:cTn id="31" dur="500" fill="hold"/>
                                        <p:tgtEl>
                                          <p:spTgt spid="5"/>
                                        </p:tgtEl>
                                        <p:attrNameLst>
                                          <p:attrName>ppt_w</p:attrName>
                                        </p:attrNameLst>
                                      </p:cBhvr>
                                      <p:tavLst>
                                        <p:tav tm="0">
                                          <p:val>
                                            <p:fltVal val="0"/>
                                          </p:val>
                                        </p:tav>
                                        <p:tav tm="100000">
                                          <p:val>
                                            <p:strVal val="#ppt_w"/>
                                          </p:val>
                                        </p:tav>
                                      </p:tavLst>
                                    </p:anim>
                                    <p:anim calcmode="lin" valueType="num">
                                      <p:cBhvr>
                                        <p:cTn id="32" dur="500" fill="hold"/>
                                        <p:tgtEl>
                                          <p:spTgt spid="5"/>
                                        </p:tgtEl>
                                        <p:attrNameLst>
                                          <p:attrName>ppt_h</p:attrName>
                                        </p:attrNameLst>
                                      </p:cBhvr>
                                      <p:tavLst>
                                        <p:tav tm="0">
                                          <p:val>
                                            <p:fltVal val="0"/>
                                          </p:val>
                                        </p:tav>
                                        <p:tav tm="100000">
                                          <p:val>
                                            <p:strVal val="#ppt_h"/>
                                          </p:val>
                                        </p:tav>
                                      </p:tavLst>
                                    </p:anim>
                                    <p:animEffect transition="in" filter="fade">
                                      <p:cBhvr>
                                        <p:cTn id="3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p:bldP spid="5" grpId="0"/>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653F9AC-41DE-9AF6-D69C-E00E4C81CE3F}"/>
              </a:ext>
            </a:extLst>
          </p:cNvPr>
          <p:cNvSpPr txBox="1"/>
          <p:nvPr/>
        </p:nvSpPr>
        <p:spPr>
          <a:xfrm>
            <a:off x="-11494" y="402896"/>
            <a:ext cx="9144000" cy="461665"/>
          </a:xfrm>
          <a:prstGeom prst="rect">
            <a:avLst/>
          </a:prstGeom>
          <a:solidFill>
            <a:schemeClr val="tx1"/>
          </a:solidFill>
          <a:effectLst>
            <a:softEdge rad="63500"/>
          </a:effectLst>
        </p:spPr>
        <p:txBody>
          <a:bodyPr wrap="square" rtlCol="0">
            <a:spAutoFit/>
          </a:bodyPr>
          <a:lstStyle/>
          <a:p>
            <a:pPr algn="ctr"/>
            <a:r>
              <a:rPr lang="en-US" sz="2400" b="1" dirty="0">
                <a:solidFill>
                  <a:schemeClr val="bg1"/>
                </a:solidFill>
                <a:latin typeface="Arial Narrow" panose="020B0606020202030204" pitchFamily="34" charset="0"/>
              </a:rPr>
              <a:t>The Words </a:t>
            </a:r>
            <a:r>
              <a:rPr lang="en-US" sz="2400" dirty="0">
                <a:solidFill>
                  <a:schemeClr val="bg1"/>
                </a:solidFill>
                <a:latin typeface="Arial Narrow" panose="020B0606020202030204" pitchFamily="34" charset="0"/>
              </a:rPr>
              <a:t>“</a:t>
            </a:r>
            <a:r>
              <a:rPr lang="en-US" sz="2400" b="1" dirty="0">
                <a:solidFill>
                  <a:schemeClr val="bg1"/>
                </a:solidFill>
                <a:latin typeface="Arial Narrow" panose="020B0606020202030204" pitchFamily="34" charset="0"/>
              </a:rPr>
              <a:t>IN LAW</a:t>
            </a:r>
            <a:r>
              <a:rPr lang="en-US" sz="2400" b="0" i="0" dirty="0">
                <a:solidFill>
                  <a:schemeClr val="bg1"/>
                </a:solidFill>
                <a:effectLst/>
                <a:latin typeface="Arial Narrow" panose="020B0606020202030204" pitchFamily="34" charset="0"/>
              </a:rPr>
              <a:t>” </a:t>
            </a:r>
            <a:r>
              <a:rPr lang="en-US" sz="2400" b="1" i="0" dirty="0">
                <a:solidFill>
                  <a:schemeClr val="bg1"/>
                </a:solidFill>
                <a:effectLst/>
                <a:latin typeface="Arial Narrow" panose="020B0606020202030204" pitchFamily="34" charset="0"/>
              </a:rPr>
              <a:t>Are Found In 68 Verses Throughout The Bible!</a:t>
            </a:r>
            <a:endParaRPr lang="en-US" sz="2400" b="1" dirty="0">
              <a:solidFill>
                <a:schemeClr val="bg1"/>
              </a:solidFill>
              <a:latin typeface="Arial Narrow" panose="020B0606020202030204" pitchFamily="34" charset="0"/>
            </a:endParaRPr>
          </a:p>
        </p:txBody>
      </p:sp>
      <p:sp>
        <p:nvSpPr>
          <p:cNvPr id="3" name="TextBox 2">
            <a:extLst>
              <a:ext uri="{FF2B5EF4-FFF2-40B4-BE49-F238E27FC236}">
                <a16:creationId xmlns:a16="http://schemas.microsoft.com/office/drawing/2014/main" id="{21426853-494D-87AE-0B8B-F8CAD8BDF103}"/>
              </a:ext>
            </a:extLst>
          </p:cNvPr>
          <p:cNvSpPr txBox="1"/>
          <p:nvPr/>
        </p:nvSpPr>
        <p:spPr>
          <a:xfrm>
            <a:off x="-11494" y="929490"/>
            <a:ext cx="3017520" cy="461665"/>
          </a:xfrm>
          <a:prstGeom prst="rect">
            <a:avLst/>
          </a:prstGeom>
          <a:solidFill>
            <a:schemeClr val="bg1">
              <a:lumMod val="85000"/>
            </a:schemeClr>
          </a:solidFill>
          <a:effectLst>
            <a:softEdge rad="63500"/>
          </a:effectLst>
        </p:spPr>
        <p:txBody>
          <a:bodyPr wrap="square" rtlCol="0">
            <a:spAutoFit/>
          </a:bodyPr>
          <a:lstStyle/>
          <a:p>
            <a:pPr algn="ctr"/>
            <a:r>
              <a:rPr lang="en-US" sz="2400" b="1" u="sng" dirty="0">
                <a:latin typeface="Arial Narrow" panose="020B0606020202030204" pitchFamily="34" charset="0"/>
              </a:rPr>
              <a:t>The Patriarchal Age</a:t>
            </a:r>
            <a:r>
              <a:rPr lang="en-US" sz="2400" b="1" i="0" u="sng" dirty="0">
                <a:effectLst/>
                <a:latin typeface="Arial Narrow" panose="020B0606020202030204" pitchFamily="34" charset="0"/>
              </a:rPr>
              <a:t>  </a:t>
            </a:r>
            <a:endParaRPr lang="en-US" sz="2400" b="1" u="sng" dirty="0">
              <a:latin typeface="Arial Narrow" panose="020B0606020202030204" pitchFamily="34" charset="0"/>
            </a:endParaRPr>
          </a:p>
        </p:txBody>
      </p:sp>
      <p:sp>
        <p:nvSpPr>
          <p:cNvPr id="6" name="TextBox 5">
            <a:extLst>
              <a:ext uri="{FF2B5EF4-FFF2-40B4-BE49-F238E27FC236}">
                <a16:creationId xmlns:a16="http://schemas.microsoft.com/office/drawing/2014/main" id="{805E83A5-F9CA-438A-3C9E-292BAADF1A46}"/>
              </a:ext>
            </a:extLst>
          </p:cNvPr>
          <p:cNvSpPr txBox="1"/>
          <p:nvPr/>
        </p:nvSpPr>
        <p:spPr>
          <a:xfrm>
            <a:off x="6121268" y="924236"/>
            <a:ext cx="3017520" cy="461665"/>
          </a:xfrm>
          <a:prstGeom prst="rect">
            <a:avLst/>
          </a:prstGeom>
          <a:solidFill>
            <a:schemeClr val="bg1">
              <a:lumMod val="85000"/>
            </a:schemeClr>
          </a:solidFill>
          <a:effectLst>
            <a:softEdge rad="63500"/>
          </a:effectLst>
        </p:spPr>
        <p:txBody>
          <a:bodyPr wrap="square" rtlCol="0">
            <a:spAutoFit/>
          </a:bodyPr>
          <a:lstStyle/>
          <a:p>
            <a:pPr algn="ctr"/>
            <a:r>
              <a:rPr lang="en-US" sz="2400" b="1" u="sng" dirty="0">
                <a:latin typeface="Arial Narrow" panose="020B0606020202030204" pitchFamily="34" charset="0"/>
              </a:rPr>
              <a:t>The Gospel Age</a:t>
            </a:r>
          </a:p>
        </p:txBody>
      </p:sp>
      <p:sp>
        <p:nvSpPr>
          <p:cNvPr id="7" name="TextBox 6">
            <a:extLst>
              <a:ext uri="{FF2B5EF4-FFF2-40B4-BE49-F238E27FC236}">
                <a16:creationId xmlns:a16="http://schemas.microsoft.com/office/drawing/2014/main" id="{C53C87B4-5E42-0F0C-B645-3ACC63C5EEFB}"/>
              </a:ext>
            </a:extLst>
          </p:cNvPr>
          <p:cNvSpPr txBox="1"/>
          <p:nvPr/>
        </p:nvSpPr>
        <p:spPr>
          <a:xfrm>
            <a:off x="3058512" y="924235"/>
            <a:ext cx="3017520" cy="461665"/>
          </a:xfrm>
          <a:prstGeom prst="rect">
            <a:avLst/>
          </a:prstGeom>
          <a:solidFill>
            <a:schemeClr val="bg1">
              <a:lumMod val="85000"/>
            </a:schemeClr>
          </a:solidFill>
          <a:effectLst>
            <a:softEdge rad="63500"/>
          </a:effectLst>
        </p:spPr>
        <p:txBody>
          <a:bodyPr wrap="square" rtlCol="0">
            <a:spAutoFit/>
          </a:bodyPr>
          <a:lstStyle/>
          <a:p>
            <a:pPr algn="ctr"/>
            <a:r>
              <a:rPr lang="en-US" sz="2400" b="1" u="sng" dirty="0">
                <a:latin typeface="Arial Narrow" panose="020B0606020202030204" pitchFamily="34" charset="0"/>
              </a:rPr>
              <a:t>The Mosaic Age</a:t>
            </a:r>
            <a:r>
              <a:rPr lang="en-US" sz="2400" b="1" i="0" u="sng" dirty="0">
                <a:effectLst/>
                <a:latin typeface="Arial Narrow" panose="020B0606020202030204" pitchFamily="34" charset="0"/>
              </a:rPr>
              <a:t>  </a:t>
            </a:r>
            <a:endParaRPr lang="en-US" sz="2400" b="1" u="sng" dirty="0">
              <a:latin typeface="Arial Narrow" panose="020B0606020202030204" pitchFamily="34" charset="0"/>
            </a:endParaRPr>
          </a:p>
        </p:txBody>
      </p:sp>
      <p:sp>
        <p:nvSpPr>
          <p:cNvPr id="8" name="TextBox 7">
            <a:extLst>
              <a:ext uri="{FF2B5EF4-FFF2-40B4-BE49-F238E27FC236}">
                <a16:creationId xmlns:a16="http://schemas.microsoft.com/office/drawing/2014/main" id="{ED006F51-EFB5-7BEF-B214-81435B3E6658}"/>
              </a:ext>
            </a:extLst>
          </p:cNvPr>
          <p:cNvSpPr txBox="1"/>
          <p:nvPr/>
        </p:nvSpPr>
        <p:spPr>
          <a:xfrm>
            <a:off x="56822" y="1439239"/>
            <a:ext cx="1793003" cy="5015284"/>
          </a:xfrm>
          <a:prstGeom prst="rect">
            <a:avLst/>
          </a:prstGeom>
          <a:noFill/>
          <a:effectLst>
            <a:softEdge rad="63500"/>
          </a:effectLst>
        </p:spPr>
        <p:txBody>
          <a:bodyPr wrap="square" rtlCol="0">
            <a:spAutoFit/>
          </a:bodyPr>
          <a:lstStyle/>
          <a:p>
            <a:pPr marL="0" marR="0">
              <a:lnSpc>
                <a:spcPct val="107000"/>
              </a:lnSpc>
              <a:spcBef>
                <a:spcPts val="0"/>
              </a:spcBef>
              <a:spcAft>
                <a:spcPts val="800"/>
              </a:spcAft>
            </a:pP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Gen. 11:31</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Gen. 19:12</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Gen. 19:14 (2X)</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Gen. 38:11</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Gen. 38:13</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Gen. 38:16</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Gen. 38:24</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Gen. 38:25</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Ex. 3:1</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Ex. 4:18 </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Ex. 18:1</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Ex. 18:2</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Ex. 18:5</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Ex. 18:6</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Ex. 18:7</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TextBox 12">
            <a:extLst>
              <a:ext uri="{FF2B5EF4-FFF2-40B4-BE49-F238E27FC236}">
                <a16:creationId xmlns:a16="http://schemas.microsoft.com/office/drawing/2014/main" id="{000F9839-0248-43C7-7671-369F577E1E7A}"/>
              </a:ext>
            </a:extLst>
          </p:cNvPr>
          <p:cNvSpPr txBox="1"/>
          <p:nvPr/>
        </p:nvSpPr>
        <p:spPr>
          <a:xfrm>
            <a:off x="6879045" y="1486535"/>
            <a:ext cx="1592308" cy="1260345"/>
          </a:xfrm>
          <a:prstGeom prst="rect">
            <a:avLst/>
          </a:prstGeom>
          <a:noFill/>
          <a:effectLst>
            <a:softEdge rad="63500"/>
          </a:effectLst>
        </p:spPr>
        <p:txBody>
          <a:bodyPr wrap="square" rtlCol="0">
            <a:spAutoFit/>
          </a:bodyPr>
          <a:lstStyle/>
          <a:p>
            <a:pPr marL="0" marR="0">
              <a:lnSpc>
                <a:spcPct val="107000"/>
              </a:lnSpc>
              <a:spcBef>
                <a:spcPts val="0"/>
              </a:spcBef>
              <a:spcAft>
                <a:spcPts val="800"/>
              </a:spcAft>
            </a:pP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Mt. 10:35 (2X)</a:t>
            </a:r>
          </a:p>
          <a:p>
            <a:pPr marL="0" marR="0">
              <a:lnSpc>
                <a:spcPct val="107000"/>
              </a:lnSpc>
              <a:spcBef>
                <a:spcPts val="0"/>
              </a:spcBef>
              <a:spcAft>
                <a:spcPts val="800"/>
              </a:spcAft>
            </a:pP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Lk. 12:53 (4X)</a:t>
            </a:r>
          </a:p>
          <a:p>
            <a:pPr marL="0" marR="0">
              <a:lnSpc>
                <a:spcPct val="107000"/>
              </a:lnSpc>
              <a:spcBef>
                <a:spcPts val="0"/>
              </a:spcBef>
              <a:spcAft>
                <a:spcPts val="800"/>
              </a:spcAft>
            </a:pP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Jn. 18:13</a:t>
            </a:r>
            <a:endParaRPr lang="en-US" sz="1800" kern="100" dirty="0">
              <a:effectLst/>
              <a:latin typeface="Arial Narrow" panose="020B0606020202030204" pitchFamily="34" charset="0"/>
              <a:ea typeface="Calibri" panose="020F0502020204030204" pitchFamily="34" charset="0"/>
              <a:cs typeface="Times New Roman" panose="02020603050405020304" pitchFamily="18" charset="0"/>
            </a:endParaRPr>
          </a:p>
        </p:txBody>
      </p:sp>
      <p:sp>
        <p:nvSpPr>
          <p:cNvPr id="14" name="TextBox 13">
            <a:extLst>
              <a:ext uri="{FF2B5EF4-FFF2-40B4-BE49-F238E27FC236}">
                <a16:creationId xmlns:a16="http://schemas.microsoft.com/office/drawing/2014/main" id="{F7C7431E-7A08-FF53-5267-333EBD271ABB}"/>
              </a:ext>
            </a:extLst>
          </p:cNvPr>
          <p:cNvSpPr txBox="1"/>
          <p:nvPr/>
        </p:nvSpPr>
        <p:spPr>
          <a:xfrm>
            <a:off x="2674902" y="1391944"/>
            <a:ext cx="1593296" cy="5336333"/>
          </a:xfrm>
          <a:prstGeom prst="rect">
            <a:avLst/>
          </a:prstGeom>
          <a:noFill/>
          <a:effectLst>
            <a:softEdge rad="63500"/>
          </a:effectLst>
        </p:spPr>
        <p:txBody>
          <a:bodyPr wrap="square" rtlCol="0">
            <a:spAutoFit/>
          </a:bodyPr>
          <a:lstStyle/>
          <a:p>
            <a:pPr marL="0" marR="0">
              <a:lnSpc>
                <a:spcPct val="107000"/>
              </a:lnSpc>
              <a:spcBef>
                <a:spcPts val="0"/>
              </a:spcBef>
              <a:spcAft>
                <a:spcPts val="800"/>
              </a:spcAft>
            </a:pP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Lev. 18:15</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Lev. 20:12</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Num. 10:29</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Deut. 27:23</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Judg. 1:16</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Judg. 4:11</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Judg. 15:6</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Judg. 19:4</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Judg. 19:5</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Judg. 19:7</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Judg. 19:9</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Ruth 1:6</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Ruth 1:7</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Ruth 1:8</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Ruth 1:14</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Ruth 1:15 (2X)</a:t>
            </a:r>
          </a:p>
        </p:txBody>
      </p:sp>
      <p:sp>
        <p:nvSpPr>
          <p:cNvPr id="54" name="TextBox 53">
            <a:extLst>
              <a:ext uri="{FF2B5EF4-FFF2-40B4-BE49-F238E27FC236}">
                <a16:creationId xmlns:a16="http://schemas.microsoft.com/office/drawing/2014/main" id="{27C08257-6667-5DD2-6FB7-9EB3A0AD1776}"/>
              </a:ext>
            </a:extLst>
          </p:cNvPr>
          <p:cNvSpPr txBox="1"/>
          <p:nvPr/>
        </p:nvSpPr>
        <p:spPr>
          <a:xfrm>
            <a:off x="1114096" y="4061564"/>
            <a:ext cx="1593296" cy="2380716"/>
          </a:xfrm>
          <a:prstGeom prst="rect">
            <a:avLst/>
          </a:prstGeom>
          <a:noFill/>
          <a:effectLst>
            <a:softEdge rad="63500"/>
          </a:effectLst>
        </p:spPr>
        <p:txBody>
          <a:bodyPr wrap="square" rtlCol="0">
            <a:spAutoFit/>
          </a:bodyPr>
          <a:lstStyle/>
          <a:p>
            <a:pPr marL="0" marR="0">
              <a:lnSpc>
                <a:spcPct val="107000"/>
              </a:lnSpc>
              <a:spcBef>
                <a:spcPts val="0"/>
              </a:spcBef>
              <a:spcAft>
                <a:spcPts val="800"/>
              </a:spcAft>
            </a:pP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Ex. 18:8</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Ex. 18:12 (2X)</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Ex. 18:14</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Ex. 18:15</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Ex. 18:17</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Ex. 18:24</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Ex. 18:27</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5" name="TextBox 54">
            <a:extLst>
              <a:ext uri="{FF2B5EF4-FFF2-40B4-BE49-F238E27FC236}">
                <a16:creationId xmlns:a16="http://schemas.microsoft.com/office/drawing/2014/main" id="{E90A2615-9FBF-B9E7-0D88-353FD088555F}"/>
              </a:ext>
            </a:extLst>
          </p:cNvPr>
          <p:cNvSpPr txBox="1"/>
          <p:nvPr/>
        </p:nvSpPr>
        <p:spPr>
          <a:xfrm>
            <a:off x="4088543" y="1397204"/>
            <a:ext cx="1702671" cy="5336333"/>
          </a:xfrm>
          <a:prstGeom prst="rect">
            <a:avLst/>
          </a:prstGeom>
          <a:noFill/>
          <a:effectLst>
            <a:softEdge rad="63500"/>
          </a:effectLst>
        </p:spPr>
        <p:txBody>
          <a:bodyPr wrap="square" rtlCol="0">
            <a:spAutoFit/>
          </a:bodyPr>
          <a:lstStyle/>
          <a:p>
            <a:pPr marL="0" marR="0">
              <a:lnSpc>
                <a:spcPct val="107000"/>
              </a:lnSpc>
              <a:spcBef>
                <a:spcPts val="0"/>
              </a:spcBef>
              <a:spcAft>
                <a:spcPts val="800"/>
              </a:spcAft>
            </a:pP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Ruth 1:22</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Ruth 2:11</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Ruth 2:18</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Ruth 2:19 (2X)</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Ruth 2:20</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Ruth 2:22</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Ruth 2:23</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Ruth 3:1</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Ruth 3:6</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Ruth 3:16</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Ruth 3:17</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Ruth 4:15 </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I Sam. 4:19 (2X)</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I Sam. 4:21</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I Sam. 18:18</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I Sam. 18:21</a:t>
            </a:r>
          </a:p>
        </p:txBody>
      </p:sp>
      <p:sp>
        <p:nvSpPr>
          <p:cNvPr id="56" name="TextBox 55">
            <a:extLst>
              <a:ext uri="{FF2B5EF4-FFF2-40B4-BE49-F238E27FC236}">
                <a16:creationId xmlns:a16="http://schemas.microsoft.com/office/drawing/2014/main" id="{27601925-2AD4-401B-9319-039077C6E7AC}"/>
              </a:ext>
            </a:extLst>
          </p:cNvPr>
          <p:cNvSpPr txBox="1"/>
          <p:nvPr/>
        </p:nvSpPr>
        <p:spPr>
          <a:xfrm>
            <a:off x="5344509" y="1391944"/>
            <a:ext cx="1466184" cy="1055161"/>
          </a:xfrm>
          <a:prstGeom prst="rect">
            <a:avLst/>
          </a:prstGeom>
          <a:noFill/>
          <a:effectLst>
            <a:softEdge rad="63500"/>
          </a:effectLst>
        </p:spPr>
        <p:txBody>
          <a:bodyPr wrap="square" rtlCol="0">
            <a:spAutoFit/>
          </a:bodyPr>
          <a:lstStyle/>
          <a:p>
            <a:pPr marL="0" marR="0">
              <a:lnSpc>
                <a:spcPct val="107000"/>
              </a:lnSpc>
              <a:spcBef>
                <a:spcPts val="0"/>
              </a:spcBef>
              <a:spcAft>
                <a:spcPts val="800"/>
              </a:spcAft>
            </a:pP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I Sam. 18:21</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I Sam. 18:22</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I Sam. 18:23</a:t>
            </a:r>
          </a:p>
        </p:txBody>
      </p:sp>
      <p:sp>
        <p:nvSpPr>
          <p:cNvPr id="58" name="TextBox 57">
            <a:extLst>
              <a:ext uri="{FF2B5EF4-FFF2-40B4-BE49-F238E27FC236}">
                <a16:creationId xmlns:a16="http://schemas.microsoft.com/office/drawing/2014/main" id="{C24348FC-5FDC-74F5-3343-D9C38D89A9C0}"/>
              </a:ext>
            </a:extLst>
          </p:cNvPr>
          <p:cNvSpPr txBox="1"/>
          <p:nvPr/>
        </p:nvSpPr>
        <p:spPr>
          <a:xfrm>
            <a:off x="5349769" y="2879149"/>
            <a:ext cx="1466184" cy="2372444"/>
          </a:xfrm>
          <a:prstGeom prst="rect">
            <a:avLst/>
          </a:prstGeom>
          <a:noFill/>
          <a:effectLst>
            <a:softEdge rad="63500"/>
          </a:effectLst>
        </p:spPr>
        <p:txBody>
          <a:bodyPr wrap="square" rtlCol="0">
            <a:spAutoFit/>
          </a:bodyPr>
          <a:lstStyle/>
          <a:p>
            <a:pPr marL="0" marR="0">
              <a:lnSpc>
                <a:spcPct val="107000"/>
              </a:lnSpc>
              <a:spcBef>
                <a:spcPts val="0"/>
              </a:spcBef>
              <a:spcAft>
                <a:spcPts val="800"/>
              </a:spcAft>
            </a:pP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I Sam. 18:26 </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I Sam. 18:27</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I Sam. 22:14</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II Kin. 8:27</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I Chron. 2:4</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Neh. 6:18</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Neh. 13:28</a:t>
            </a:r>
          </a:p>
        </p:txBody>
      </p:sp>
      <p:sp>
        <p:nvSpPr>
          <p:cNvPr id="59" name="TextBox 58">
            <a:extLst>
              <a:ext uri="{FF2B5EF4-FFF2-40B4-BE49-F238E27FC236}">
                <a16:creationId xmlns:a16="http://schemas.microsoft.com/office/drawing/2014/main" id="{AE564347-D9A5-1CA2-B5D9-8C4FFF467B70}"/>
              </a:ext>
            </a:extLst>
          </p:cNvPr>
          <p:cNvSpPr txBox="1"/>
          <p:nvPr/>
        </p:nvSpPr>
        <p:spPr>
          <a:xfrm>
            <a:off x="5376049" y="5795766"/>
            <a:ext cx="1466184" cy="725840"/>
          </a:xfrm>
          <a:prstGeom prst="rect">
            <a:avLst/>
          </a:prstGeom>
          <a:noFill/>
          <a:effectLst>
            <a:softEdge rad="63500"/>
          </a:effectLst>
        </p:spPr>
        <p:txBody>
          <a:bodyPr wrap="square" rtlCol="0">
            <a:spAutoFit/>
          </a:bodyPr>
          <a:lstStyle/>
          <a:p>
            <a:pPr marL="0" marR="0">
              <a:lnSpc>
                <a:spcPct val="107000"/>
              </a:lnSpc>
              <a:spcBef>
                <a:spcPts val="0"/>
              </a:spcBef>
              <a:spcAft>
                <a:spcPts val="800"/>
              </a:spcAft>
            </a:pP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Ezk. 22:11 </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Mic. 7:6 (2X)</a:t>
            </a:r>
          </a:p>
        </p:txBody>
      </p:sp>
      <p:sp>
        <p:nvSpPr>
          <p:cNvPr id="60" name="TextBox 59">
            <a:extLst>
              <a:ext uri="{FF2B5EF4-FFF2-40B4-BE49-F238E27FC236}">
                <a16:creationId xmlns:a16="http://schemas.microsoft.com/office/drawing/2014/main" id="{C6485CEA-CB6F-7091-D1F1-A30B47F05C9D}"/>
              </a:ext>
            </a:extLst>
          </p:cNvPr>
          <p:cNvSpPr txBox="1"/>
          <p:nvPr/>
        </p:nvSpPr>
        <p:spPr>
          <a:xfrm>
            <a:off x="6805475" y="3321267"/>
            <a:ext cx="2253461" cy="3046988"/>
          </a:xfrm>
          <a:prstGeom prst="rect">
            <a:avLst/>
          </a:prstGeom>
          <a:solidFill>
            <a:schemeClr val="tx1"/>
          </a:solidFill>
          <a:effectLst>
            <a:softEdge rad="63500"/>
          </a:effectLst>
        </p:spPr>
        <p:txBody>
          <a:bodyPr wrap="square" rtlCol="0">
            <a:spAutoFit/>
          </a:bodyPr>
          <a:lstStyle/>
          <a:p>
            <a:pPr algn="ctr"/>
            <a:r>
              <a:rPr lang="en-US" sz="2400" dirty="0">
                <a:solidFill>
                  <a:schemeClr val="bg1"/>
                </a:solidFill>
                <a:latin typeface="Arial Narrow" panose="020B0606020202030204" pitchFamily="34" charset="0"/>
              </a:rPr>
              <a:t>Many</a:t>
            </a:r>
            <a:br>
              <a:rPr lang="en-US" sz="2400" dirty="0">
                <a:solidFill>
                  <a:schemeClr val="bg1"/>
                </a:solidFill>
                <a:latin typeface="Arial Narrow" panose="020B0606020202030204" pitchFamily="34" charset="0"/>
              </a:rPr>
            </a:br>
            <a:r>
              <a:rPr lang="en-US" sz="2400" dirty="0">
                <a:solidFill>
                  <a:schemeClr val="bg1"/>
                </a:solidFill>
                <a:latin typeface="Arial Narrow" panose="020B0606020202030204" pitchFamily="34" charset="0"/>
              </a:rPr>
              <a:t>Of These Verses</a:t>
            </a:r>
            <a:br>
              <a:rPr lang="en-US" sz="2400" dirty="0">
                <a:solidFill>
                  <a:schemeClr val="bg1"/>
                </a:solidFill>
                <a:latin typeface="Arial Narrow" panose="020B0606020202030204" pitchFamily="34" charset="0"/>
              </a:rPr>
            </a:br>
            <a:r>
              <a:rPr lang="en-US" sz="2400" dirty="0">
                <a:solidFill>
                  <a:schemeClr val="bg1"/>
                </a:solidFill>
                <a:latin typeface="Arial Narrow" panose="020B0606020202030204" pitchFamily="34" charset="0"/>
              </a:rPr>
              <a:t>Include</a:t>
            </a:r>
            <a:br>
              <a:rPr lang="en-US" sz="2400" dirty="0">
                <a:solidFill>
                  <a:schemeClr val="bg1"/>
                </a:solidFill>
                <a:latin typeface="Arial Narrow" panose="020B0606020202030204" pitchFamily="34" charset="0"/>
              </a:rPr>
            </a:br>
            <a:r>
              <a:rPr lang="en-US" sz="2400" dirty="0">
                <a:solidFill>
                  <a:schemeClr val="bg1"/>
                </a:solidFill>
                <a:latin typeface="Arial Narrow" panose="020B0606020202030204" pitchFamily="34" charset="0"/>
              </a:rPr>
              <a:t>People</a:t>
            </a:r>
            <a:br>
              <a:rPr lang="en-US" sz="2400" dirty="0">
                <a:solidFill>
                  <a:schemeClr val="bg1"/>
                </a:solidFill>
                <a:latin typeface="Arial Narrow" panose="020B0606020202030204" pitchFamily="34" charset="0"/>
              </a:rPr>
            </a:br>
            <a:r>
              <a:rPr lang="en-US" sz="2400" dirty="0">
                <a:solidFill>
                  <a:schemeClr val="bg1"/>
                </a:solidFill>
                <a:latin typeface="Arial Narrow" panose="020B0606020202030204" pitchFamily="34" charset="0"/>
              </a:rPr>
              <a:t>Who Are </a:t>
            </a:r>
            <a:r>
              <a:rPr lang="en-US" sz="2400" b="1" u="sng" dirty="0">
                <a:solidFill>
                  <a:schemeClr val="bg1"/>
                </a:solidFill>
                <a:latin typeface="Arial Narrow" panose="020B0606020202030204" pitchFamily="34" charset="0"/>
              </a:rPr>
              <a:t>Not</a:t>
            </a:r>
            <a:r>
              <a:rPr lang="en-US" sz="2400" dirty="0">
                <a:solidFill>
                  <a:schemeClr val="bg1"/>
                </a:solidFill>
                <a:latin typeface="Arial Narrow" panose="020B0606020202030204" pitchFamily="34" charset="0"/>
              </a:rPr>
              <a:t> </a:t>
            </a:r>
            <a:br>
              <a:rPr lang="en-US" sz="2400" dirty="0">
                <a:solidFill>
                  <a:schemeClr val="bg1"/>
                </a:solidFill>
                <a:latin typeface="Arial Narrow" panose="020B0606020202030204" pitchFamily="34" charset="0"/>
              </a:rPr>
            </a:br>
            <a:r>
              <a:rPr lang="en-US" sz="2400" dirty="0">
                <a:solidFill>
                  <a:schemeClr val="bg1"/>
                </a:solidFill>
                <a:latin typeface="Arial Narrow" panose="020B0606020202030204" pitchFamily="34" charset="0"/>
              </a:rPr>
              <a:t>Among</a:t>
            </a:r>
            <a:br>
              <a:rPr lang="en-US" sz="2400" dirty="0">
                <a:solidFill>
                  <a:schemeClr val="bg1"/>
                </a:solidFill>
                <a:latin typeface="Arial Narrow" panose="020B0606020202030204" pitchFamily="34" charset="0"/>
              </a:rPr>
            </a:br>
            <a:r>
              <a:rPr lang="en-US" sz="2400" dirty="0">
                <a:solidFill>
                  <a:schemeClr val="bg1"/>
                </a:solidFill>
                <a:latin typeface="Arial Narrow" panose="020B0606020202030204" pitchFamily="34" charset="0"/>
              </a:rPr>
              <a:t>The People</a:t>
            </a:r>
            <a:br>
              <a:rPr lang="en-US" sz="2400" dirty="0">
                <a:solidFill>
                  <a:schemeClr val="bg1"/>
                </a:solidFill>
                <a:latin typeface="Arial Narrow" panose="020B0606020202030204" pitchFamily="34" charset="0"/>
              </a:rPr>
            </a:br>
            <a:r>
              <a:rPr lang="en-US" sz="2400" dirty="0">
                <a:solidFill>
                  <a:schemeClr val="bg1"/>
                </a:solidFill>
                <a:latin typeface="Arial Narrow" panose="020B0606020202030204" pitchFamily="34" charset="0"/>
              </a:rPr>
              <a:t>Of God!</a:t>
            </a:r>
          </a:p>
        </p:txBody>
      </p:sp>
      <p:sp>
        <p:nvSpPr>
          <p:cNvPr id="4" name="TextBox 3">
            <a:extLst>
              <a:ext uri="{FF2B5EF4-FFF2-40B4-BE49-F238E27FC236}">
                <a16:creationId xmlns:a16="http://schemas.microsoft.com/office/drawing/2014/main" id="{EE9B8326-AF72-893B-9B9C-D5733E1BFDD9}"/>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Is “Mental Divorce” Or “The Second Putting Away”</a:t>
            </a:r>
          </a:p>
        </p:txBody>
      </p:sp>
    </p:spTree>
    <p:extLst>
      <p:ext uri="{BB962C8B-B14F-4D97-AF65-F5344CB8AC3E}">
        <p14:creationId xmlns:p14="http://schemas.microsoft.com/office/powerpoint/2010/main" val="2104360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par>
                                <p:cTn id="16" presetID="53" presetClass="entr" presetSubtype="16"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p:cTn id="18" dur="500" fill="hold"/>
                                        <p:tgtEl>
                                          <p:spTgt spid="7"/>
                                        </p:tgtEl>
                                        <p:attrNameLst>
                                          <p:attrName>ppt_w</p:attrName>
                                        </p:attrNameLst>
                                      </p:cBhvr>
                                      <p:tavLst>
                                        <p:tav tm="0">
                                          <p:val>
                                            <p:fltVal val="0"/>
                                          </p:val>
                                        </p:tav>
                                        <p:tav tm="100000">
                                          <p:val>
                                            <p:strVal val="#ppt_w"/>
                                          </p:val>
                                        </p:tav>
                                      </p:tavLst>
                                    </p:anim>
                                    <p:anim calcmode="lin" valueType="num">
                                      <p:cBhvr>
                                        <p:cTn id="19" dur="500" fill="hold"/>
                                        <p:tgtEl>
                                          <p:spTgt spid="7"/>
                                        </p:tgtEl>
                                        <p:attrNameLst>
                                          <p:attrName>ppt_h</p:attrName>
                                        </p:attrNameLst>
                                      </p:cBhvr>
                                      <p:tavLst>
                                        <p:tav tm="0">
                                          <p:val>
                                            <p:fltVal val="0"/>
                                          </p:val>
                                        </p:tav>
                                        <p:tav tm="100000">
                                          <p:val>
                                            <p:strVal val="#ppt_h"/>
                                          </p:val>
                                        </p:tav>
                                      </p:tavLst>
                                    </p:anim>
                                    <p:animEffect transition="in" filter="fade">
                                      <p:cBhvr>
                                        <p:cTn id="20" dur="500"/>
                                        <p:tgtEl>
                                          <p:spTgt spid="7"/>
                                        </p:tgtEl>
                                      </p:cBhvr>
                                    </p:animEffect>
                                  </p:childTnLst>
                                </p:cTn>
                              </p:par>
                              <p:par>
                                <p:cTn id="21" presetID="53" presetClass="entr" presetSubtype="16"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500" fill="hold"/>
                                        <p:tgtEl>
                                          <p:spTgt spid="6"/>
                                        </p:tgtEl>
                                        <p:attrNameLst>
                                          <p:attrName>ppt_w</p:attrName>
                                        </p:attrNameLst>
                                      </p:cBhvr>
                                      <p:tavLst>
                                        <p:tav tm="0">
                                          <p:val>
                                            <p:fltVal val="0"/>
                                          </p:val>
                                        </p:tav>
                                        <p:tav tm="100000">
                                          <p:val>
                                            <p:strVal val="#ppt_w"/>
                                          </p:val>
                                        </p:tav>
                                      </p:tavLst>
                                    </p:anim>
                                    <p:anim calcmode="lin" valueType="num">
                                      <p:cBhvr>
                                        <p:cTn id="24" dur="500" fill="hold"/>
                                        <p:tgtEl>
                                          <p:spTgt spid="6"/>
                                        </p:tgtEl>
                                        <p:attrNameLst>
                                          <p:attrName>ppt_h</p:attrName>
                                        </p:attrNameLst>
                                      </p:cBhvr>
                                      <p:tavLst>
                                        <p:tav tm="0">
                                          <p:val>
                                            <p:fltVal val="0"/>
                                          </p:val>
                                        </p:tav>
                                        <p:tav tm="100000">
                                          <p:val>
                                            <p:strVal val="#ppt_h"/>
                                          </p:val>
                                        </p:tav>
                                      </p:tavLst>
                                    </p:anim>
                                    <p:animEffect transition="in" filter="fade">
                                      <p:cBhvr>
                                        <p:cTn id="25" dur="500"/>
                                        <p:tgtEl>
                                          <p:spTgt spid="6"/>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500" fill="hold"/>
                                        <p:tgtEl>
                                          <p:spTgt spid="8"/>
                                        </p:tgtEl>
                                        <p:attrNameLst>
                                          <p:attrName>ppt_w</p:attrName>
                                        </p:attrNameLst>
                                      </p:cBhvr>
                                      <p:tavLst>
                                        <p:tav tm="0">
                                          <p:val>
                                            <p:fltVal val="0"/>
                                          </p:val>
                                        </p:tav>
                                        <p:tav tm="100000">
                                          <p:val>
                                            <p:strVal val="#ppt_w"/>
                                          </p:val>
                                        </p:tav>
                                      </p:tavLst>
                                    </p:anim>
                                    <p:anim calcmode="lin" valueType="num">
                                      <p:cBhvr>
                                        <p:cTn id="29" dur="500" fill="hold"/>
                                        <p:tgtEl>
                                          <p:spTgt spid="8"/>
                                        </p:tgtEl>
                                        <p:attrNameLst>
                                          <p:attrName>ppt_h</p:attrName>
                                        </p:attrNameLst>
                                      </p:cBhvr>
                                      <p:tavLst>
                                        <p:tav tm="0">
                                          <p:val>
                                            <p:fltVal val="0"/>
                                          </p:val>
                                        </p:tav>
                                        <p:tav tm="100000">
                                          <p:val>
                                            <p:strVal val="#ppt_h"/>
                                          </p:val>
                                        </p:tav>
                                      </p:tavLst>
                                    </p:anim>
                                    <p:animEffect transition="in" filter="fade">
                                      <p:cBhvr>
                                        <p:cTn id="30" dur="500"/>
                                        <p:tgtEl>
                                          <p:spTgt spid="8"/>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54"/>
                                        </p:tgtEl>
                                        <p:attrNameLst>
                                          <p:attrName>style.visibility</p:attrName>
                                        </p:attrNameLst>
                                      </p:cBhvr>
                                      <p:to>
                                        <p:strVal val="visible"/>
                                      </p:to>
                                    </p:set>
                                    <p:anim calcmode="lin" valueType="num">
                                      <p:cBhvr>
                                        <p:cTn id="33" dur="500" fill="hold"/>
                                        <p:tgtEl>
                                          <p:spTgt spid="54"/>
                                        </p:tgtEl>
                                        <p:attrNameLst>
                                          <p:attrName>ppt_w</p:attrName>
                                        </p:attrNameLst>
                                      </p:cBhvr>
                                      <p:tavLst>
                                        <p:tav tm="0">
                                          <p:val>
                                            <p:fltVal val="0"/>
                                          </p:val>
                                        </p:tav>
                                        <p:tav tm="100000">
                                          <p:val>
                                            <p:strVal val="#ppt_w"/>
                                          </p:val>
                                        </p:tav>
                                      </p:tavLst>
                                    </p:anim>
                                    <p:anim calcmode="lin" valueType="num">
                                      <p:cBhvr>
                                        <p:cTn id="34" dur="500" fill="hold"/>
                                        <p:tgtEl>
                                          <p:spTgt spid="54"/>
                                        </p:tgtEl>
                                        <p:attrNameLst>
                                          <p:attrName>ppt_h</p:attrName>
                                        </p:attrNameLst>
                                      </p:cBhvr>
                                      <p:tavLst>
                                        <p:tav tm="0">
                                          <p:val>
                                            <p:fltVal val="0"/>
                                          </p:val>
                                        </p:tav>
                                        <p:tav tm="100000">
                                          <p:val>
                                            <p:strVal val="#ppt_h"/>
                                          </p:val>
                                        </p:tav>
                                      </p:tavLst>
                                    </p:anim>
                                    <p:animEffect transition="in" filter="fade">
                                      <p:cBhvr>
                                        <p:cTn id="35" dur="500"/>
                                        <p:tgtEl>
                                          <p:spTgt spid="54"/>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14"/>
                                        </p:tgtEl>
                                        <p:attrNameLst>
                                          <p:attrName>style.visibility</p:attrName>
                                        </p:attrNameLst>
                                      </p:cBhvr>
                                      <p:to>
                                        <p:strVal val="visible"/>
                                      </p:to>
                                    </p:set>
                                    <p:anim calcmode="lin" valueType="num">
                                      <p:cBhvr>
                                        <p:cTn id="38" dur="500" fill="hold"/>
                                        <p:tgtEl>
                                          <p:spTgt spid="14"/>
                                        </p:tgtEl>
                                        <p:attrNameLst>
                                          <p:attrName>ppt_w</p:attrName>
                                        </p:attrNameLst>
                                      </p:cBhvr>
                                      <p:tavLst>
                                        <p:tav tm="0">
                                          <p:val>
                                            <p:fltVal val="0"/>
                                          </p:val>
                                        </p:tav>
                                        <p:tav tm="100000">
                                          <p:val>
                                            <p:strVal val="#ppt_w"/>
                                          </p:val>
                                        </p:tav>
                                      </p:tavLst>
                                    </p:anim>
                                    <p:anim calcmode="lin" valueType="num">
                                      <p:cBhvr>
                                        <p:cTn id="39" dur="500" fill="hold"/>
                                        <p:tgtEl>
                                          <p:spTgt spid="14"/>
                                        </p:tgtEl>
                                        <p:attrNameLst>
                                          <p:attrName>ppt_h</p:attrName>
                                        </p:attrNameLst>
                                      </p:cBhvr>
                                      <p:tavLst>
                                        <p:tav tm="0">
                                          <p:val>
                                            <p:fltVal val="0"/>
                                          </p:val>
                                        </p:tav>
                                        <p:tav tm="100000">
                                          <p:val>
                                            <p:strVal val="#ppt_h"/>
                                          </p:val>
                                        </p:tav>
                                      </p:tavLst>
                                    </p:anim>
                                    <p:animEffect transition="in" filter="fade">
                                      <p:cBhvr>
                                        <p:cTn id="40" dur="500"/>
                                        <p:tgtEl>
                                          <p:spTgt spid="14"/>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55"/>
                                        </p:tgtEl>
                                        <p:attrNameLst>
                                          <p:attrName>style.visibility</p:attrName>
                                        </p:attrNameLst>
                                      </p:cBhvr>
                                      <p:to>
                                        <p:strVal val="visible"/>
                                      </p:to>
                                    </p:set>
                                    <p:anim calcmode="lin" valueType="num">
                                      <p:cBhvr>
                                        <p:cTn id="43" dur="500" fill="hold"/>
                                        <p:tgtEl>
                                          <p:spTgt spid="55"/>
                                        </p:tgtEl>
                                        <p:attrNameLst>
                                          <p:attrName>ppt_w</p:attrName>
                                        </p:attrNameLst>
                                      </p:cBhvr>
                                      <p:tavLst>
                                        <p:tav tm="0">
                                          <p:val>
                                            <p:fltVal val="0"/>
                                          </p:val>
                                        </p:tav>
                                        <p:tav tm="100000">
                                          <p:val>
                                            <p:strVal val="#ppt_w"/>
                                          </p:val>
                                        </p:tav>
                                      </p:tavLst>
                                    </p:anim>
                                    <p:anim calcmode="lin" valueType="num">
                                      <p:cBhvr>
                                        <p:cTn id="44" dur="500" fill="hold"/>
                                        <p:tgtEl>
                                          <p:spTgt spid="55"/>
                                        </p:tgtEl>
                                        <p:attrNameLst>
                                          <p:attrName>ppt_h</p:attrName>
                                        </p:attrNameLst>
                                      </p:cBhvr>
                                      <p:tavLst>
                                        <p:tav tm="0">
                                          <p:val>
                                            <p:fltVal val="0"/>
                                          </p:val>
                                        </p:tav>
                                        <p:tav tm="100000">
                                          <p:val>
                                            <p:strVal val="#ppt_h"/>
                                          </p:val>
                                        </p:tav>
                                      </p:tavLst>
                                    </p:anim>
                                    <p:animEffect transition="in" filter="fade">
                                      <p:cBhvr>
                                        <p:cTn id="45" dur="500"/>
                                        <p:tgtEl>
                                          <p:spTgt spid="55"/>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56"/>
                                        </p:tgtEl>
                                        <p:attrNameLst>
                                          <p:attrName>style.visibility</p:attrName>
                                        </p:attrNameLst>
                                      </p:cBhvr>
                                      <p:to>
                                        <p:strVal val="visible"/>
                                      </p:to>
                                    </p:set>
                                    <p:anim calcmode="lin" valueType="num">
                                      <p:cBhvr>
                                        <p:cTn id="48" dur="500" fill="hold"/>
                                        <p:tgtEl>
                                          <p:spTgt spid="56"/>
                                        </p:tgtEl>
                                        <p:attrNameLst>
                                          <p:attrName>ppt_w</p:attrName>
                                        </p:attrNameLst>
                                      </p:cBhvr>
                                      <p:tavLst>
                                        <p:tav tm="0">
                                          <p:val>
                                            <p:fltVal val="0"/>
                                          </p:val>
                                        </p:tav>
                                        <p:tav tm="100000">
                                          <p:val>
                                            <p:strVal val="#ppt_w"/>
                                          </p:val>
                                        </p:tav>
                                      </p:tavLst>
                                    </p:anim>
                                    <p:anim calcmode="lin" valueType="num">
                                      <p:cBhvr>
                                        <p:cTn id="49" dur="500" fill="hold"/>
                                        <p:tgtEl>
                                          <p:spTgt spid="56"/>
                                        </p:tgtEl>
                                        <p:attrNameLst>
                                          <p:attrName>ppt_h</p:attrName>
                                        </p:attrNameLst>
                                      </p:cBhvr>
                                      <p:tavLst>
                                        <p:tav tm="0">
                                          <p:val>
                                            <p:fltVal val="0"/>
                                          </p:val>
                                        </p:tav>
                                        <p:tav tm="100000">
                                          <p:val>
                                            <p:strVal val="#ppt_h"/>
                                          </p:val>
                                        </p:tav>
                                      </p:tavLst>
                                    </p:anim>
                                    <p:animEffect transition="in" filter="fade">
                                      <p:cBhvr>
                                        <p:cTn id="50" dur="500"/>
                                        <p:tgtEl>
                                          <p:spTgt spid="56"/>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58"/>
                                        </p:tgtEl>
                                        <p:attrNameLst>
                                          <p:attrName>style.visibility</p:attrName>
                                        </p:attrNameLst>
                                      </p:cBhvr>
                                      <p:to>
                                        <p:strVal val="visible"/>
                                      </p:to>
                                    </p:set>
                                    <p:anim calcmode="lin" valueType="num">
                                      <p:cBhvr>
                                        <p:cTn id="53" dur="500" fill="hold"/>
                                        <p:tgtEl>
                                          <p:spTgt spid="58"/>
                                        </p:tgtEl>
                                        <p:attrNameLst>
                                          <p:attrName>ppt_w</p:attrName>
                                        </p:attrNameLst>
                                      </p:cBhvr>
                                      <p:tavLst>
                                        <p:tav tm="0">
                                          <p:val>
                                            <p:fltVal val="0"/>
                                          </p:val>
                                        </p:tav>
                                        <p:tav tm="100000">
                                          <p:val>
                                            <p:strVal val="#ppt_w"/>
                                          </p:val>
                                        </p:tav>
                                      </p:tavLst>
                                    </p:anim>
                                    <p:anim calcmode="lin" valueType="num">
                                      <p:cBhvr>
                                        <p:cTn id="54" dur="500" fill="hold"/>
                                        <p:tgtEl>
                                          <p:spTgt spid="58"/>
                                        </p:tgtEl>
                                        <p:attrNameLst>
                                          <p:attrName>ppt_h</p:attrName>
                                        </p:attrNameLst>
                                      </p:cBhvr>
                                      <p:tavLst>
                                        <p:tav tm="0">
                                          <p:val>
                                            <p:fltVal val="0"/>
                                          </p:val>
                                        </p:tav>
                                        <p:tav tm="100000">
                                          <p:val>
                                            <p:strVal val="#ppt_h"/>
                                          </p:val>
                                        </p:tav>
                                      </p:tavLst>
                                    </p:anim>
                                    <p:animEffect transition="in" filter="fade">
                                      <p:cBhvr>
                                        <p:cTn id="55" dur="500"/>
                                        <p:tgtEl>
                                          <p:spTgt spid="58"/>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59"/>
                                        </p:tgtEl>
                                        <p:attrNameLst>
                                          <p:attrName>style.visibility</p:attrName>
                                        </p:attrNameLst>
                                      </p:cBhvr>
                                      <p:to>
                                        <p:strVal val="visible"/>
                                      </p:to>
                                    </p:set>
                                    <p:anim calcmode="lin" valueType="num">
                                      <p:cBhvr>
                                        <p:cTn id="58" dur="500" fill="hold"/>
                                        <p:tgtEl>
                                          <p:spTgt spid="59"/>
                                        </p:tgtEl>
                                        <p:attrNameLst>
                                          <p:attrName>ppt_w</p:attrName>
                                        </p:attrNameLst>
                                      </p:cBhvr>
                                      <p:tavLst>
                                        <p:tav tm="0">
                                          <p:val>
                                            <p:fltVal val="0"/>
                                          </p:val>
                                        </p:tav>
                                        <p:tav tm="100000">
                                          <p:val>
                                            <p:strVal val="#ppt_w"/>
                                          </p:val>
                                        </p:tav>
                                      </p:tavLst>
                                    </p:anim>
                                    <p:anim calcmode="lin" valueType="num">
                                      <p:cBhvr>
                                        <p:cTn id="59" dur="500" fill="hold"/>
                                        <p:tgtEl>
                                          <p:spTgt spid="59"/>
                                        </p:tgtEl>
                                        <p:attrNameLst>
                                          <p:attrName>ppt_h</p:attrName>
                                        </p:attrNameLst>
                                      </p:cBhvr>
                                      <p:tavLst>
                                        <p:tav tm="0">
                                          <p:val>
                                            <p:fltVal val="0"/>
                                          </p:val>
                                        </p:tav>
                                        <p:tav tm="100000">
                                          <p:val>
                                            <p:strVal val="#ppt_h"/>
                                          </p:val>
                                        </p:tav>
                                      </p:tavLst>
                                    </p:anim>
                                    <p:animEffect transition="in" filter="fade">
                                      <p:cBhvr>
                                        <p:cTn id="60" dur="500"/>
                                        <p:tgtEl>
                                          <p:spTgt spid="59"/>
                                        </p:tgtEl>
                                      </p:cBhvr>
                                    </p:animEffect>
                                  </p:childTnLst>
                                </p:cTn>
                              </p:par>
                              <p:par>
                                <p:cTn id="61" presetID="53" presetClass="entr" presetSubtype="16" fill="hold" grpId="0" nodeType="withEffect">
                                  <p:stCondLst>
                                    <p:cond delay="0"/>
                                  </p:stCondLst>
                                  <p:childTnLst>
                                    <p:set>
                                      <p:cBhvr>
                                        <p:cTn id="62" dur="1" fill="hold">
                                          <p:stCondLst>
                                            <p:cond delay="0"/>
                                          </p:stCondLst>
                                        </p:cTn>
                                        <p:tgtEl>
                                          <p:spTgt spid="13"/>
                                        </p:tgtEl>
                                        <p:attrNameLst>
                                          <p:attrName>style.visibility</p:attrName>
                                        </p:attrNameLst>
                                      </p:cBhvr>
                                      <p:to>
                                        <p:strVal val="visible"/>
                                      </p:to>
                                    </p:set>
                                    <p:anim calcmode="lin" valueType="num">
                                      <p:cBhvr>
                                        <p:cTn id="63" dur="500" fill="hold"/>
                                        <p:tgtEl>
                                          <p:spTgt spid="13"/>
                                        </p:tgtEl>
                                        <p:attrNameLst>
                                          <p:attrName>ppt_w</p:attrName>
                                        </p:attrNameLst>
                                      </p:cBhvr>
                                      <p:tavLst>
                                        <p:tav tm="0">
                                          <p:val>
                                            <p:fltVal val="0"/>
                                          </p:val>
                                        </p:tav>
                                        <p:tav tm="100000">
                                          <p:val>
                                            <p:strVal val="#ppt_w"/>
                                          </p:val>
                                        </p:tav>
                                      </p:tavLst>
                                    </p:anim>
                                    <p:anim calcmode="lin" valueType="num">
                                      <p:cBhvr>
                                        <p:cTn id="64" dur="500" fill="hold"/>
                                        <p:tgtEl>
                                          <p:spTgt spid="13"/>
                                        </p:tgtEl>
                                        <p:attrNameLst>
                                          <p:attrName>ppt_h</p:attrName>
                                        </p:attrNameLst>
                                      </p:cBhvr>
                                      <p:tavLst>
                                        <p:tav tm="0">
                                          <p:val>
                                            <p:fltVal val="0"/>
                                          </p:val>
                                        </p:tav>
                                        <p:tav tm="100000">
                                          <p:val>
                                            <p:strVal val="#ppt_h"/>
                                          </p:val>
                                        </p:tav>
                                      </p:tavLst>
                                    </p:anim>
                                    <p:animEffect transition="in" filter="fade">
                                      <p:cBhvr>
                                        <p:cTn id="65" dur="500"/>
                                        <p:tgtEl>
                                          <p:spTgt spid="13"/>
                                        </p:tgtEl>
                                      </p:cBhvr>
                                    </p:animEffect>
                                  </p:childTnLst>
                                </p:cTn>
                              </p:par>
                            </p:childTnLst>
                          </p:cTn>
                        </p:par>
                        <p:par>
                          <p:cTn id="66" fill="hold">
                            <p:stCondLst>
                              <p:cond delay="1000"/>
                            </p:stCondLst>
                            <p:childTnLst>
                              <p:par>
                                <p:cTn id="67" presetID="53" presetClass="entr" presetSubtype="16" fill="hold" grpId="0" nodeType="afterEffect">
                                  <p:stCondLst>
                                    <p:cond delay="0"/>
                                  </p:stCondLst>
                                  <p:childTnLst>
                                    <p:set>
                                      <p:cBhvr>
                                        <p:cTn id="68" dur="1" fill="hold">
                                          <p:stCondLst>
                                            <p:cond delay="0"/>
                                          </p:stCondLst>
                                        </p:cTn>
                                        <p:tgtEl>
                                          <p:spTgt spid="60"/>
                                        </p:tgtEl>
                                        <p:attrNameLst>
                                          <p:attrName>style.visibility</p:attrName>
                                        </p:attrNameLst>
                                      </p:cBhvr>
                                      <p:to>
                                        <p:strVal val="visible"/>
                                      </p:to>
                                    </p:set>
                                    <p:anim calcmode="lin" valueType="num">
                                      <p:cBhvr>
                                        <p:cTn id="69" dur="500" fill="hold"/>
                                        <p:tgtEl>
                                          <p:spTgt spid="60"/>
                                        </p:tgtEl>
                                        <p:attrNameLst>
                                          <p:attrName>ppt_w</p:attrName>
                                        </p:attrNameLst>
                                      </p:cBhvr>
                                      <p:tavLst>
                                        <p:tav tm="0">
                                          <p:val>
                                            <p:fltVal val="0"/>
                                          </p:val>
                                        </p:tav>
                                        <p:tav tm="100000">
                                          <p:val>
                                            <p:strVal val="#ppt_w"/>
                                          </p:val>
                                        </p:tav>
                                      </p:tavLst>
                                    </p:anim>
                                    <p:anim calcmode="lin" valueType="num">
                                      <p:cBhvr>
                                        <p:cTn id="70" dur="500" fill="hold"/>
                                        <p:tgtEl>
                                          <p:spTgt spid="60"/>
                                        </p:tgtEl>
                                        <p:attrNameLst>
                                          <p:attrName>ppt_h</p:attrName>
                                        </p:attrNameLst>
                                      </p:cBhvr>
                                      <p:tavLst>
                                        <p:tav tm="0">
                                          <p:val>
                                            <p:fltVal val="0"/>
                                          </p:val>
                                        </p:tav>
                                        <p:tav tm="100000">
                                          <p:val>
                                            <p:strVal val="#ppt_h"/>
                                          </p:val>
                                        </p:tav>
                                      </p:tavLst>
                                    </p:anim>
                                    <p:animEffect transition="in" filter="fade">
                                      <p:cBhvr>
                                        <p:cTn id="71"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6" grpId="0" animBg="1"/>
      <p:bldP spid="7" grpId="0" animBg="1"/>
      <p:bldP spid="8" grpId="0"/>
      <p:bldP spid="13" grpId="0"/>
      <p:bldP spid="14" grpId="0"/>
      <p:bldP spid="54" grpId="0"/>
      <p:bldP spid="55" grpId="0"/>
      <p:bldP spid="56" grpId="0"/>
      <p:bldP spid="58" grpId="0"/>
      <p:bldP spid="59" grpId="0"/>
      <p:bldP spid="60"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653F9AC-41DE-9AF6-D69C-E00E4C81CE3F}"/>
              </a:ext>
            </a:extLst>
          </p:cNvPr>
          <p:cNvSpPr txBox="1"/>
          <p:nvPr/>
        </p:nvSpPr>
        <p:spPr>
          <a:xfrm>
            <a:off x="-11494" y="402896"/>
            <a:ext cx="9144000" cy="461665"/>
          </a:xfrm>
          <a:prstGeom prst="rect">
            <a:avLst/>
          </a:prstGeom>
          <a:solidFill>
            <a:schemeClr val="tx1"/>
          </a:solidFill>
          <a:effectLst>
            <a:softEdge rad="63500"/>
          </a:effectLst>
        </p:spPr>
        <p:txBody>
          <a:bodyPr wrap="square" rtlCol="0">
            <a:spAutoFit/>
          </a:bodyPr>
          <a:lstStyle/>
          <a:p>
            <a:pPr algn="ctr"/>
            <a:r>
              <a:rPr lang="en-US" sz="2400" b="1" dirty="0">
                <a:solidFill>
                  <a:schemeClr val="bg1"/>
                </a:solidFill>
                <a:latin typeface="Arial Narrow" panose="020B0606020202030204" pitchFamily="34" charset="0"/>
              </a:rPr>
              <a:t>The Words </a:t>
            </a:r>
            <a:r>
              <a:rPr lang="en-US" sz="2400" dirty="0">
                <a:solidFill>
                  <a:schemeClr val="bg1"/>
                </a:solidFill>
                <a:latin typeface="Arial Narrow" panose="020B0606020202030204" pitchFamily="34" charset="0"/>
              </a:rPr>
              <a:t>“</a:t>
            </a:r>
            <a:r>
              <a:rPr lang="en-US" sz="2400" b="1" dirty="0">
                <a:solidFill>
                  <a:schemeClr val="bg1"/>
                </a:solidFill>
                <a:latin typeface="Arial Narrow" panose="020B0606020202030204" pitchFamily="34" charset="0"/>
              </a:rPr>
              <a:t>IN LAW</a:t>
            </a:r>
            <a:r>
              <a:rPr lang="en-US" sz="2400" b="0" i="0" dirty="0">
                <a:solidFill>
                  <a:schemeClr val="bg1"/>
                </a:solidFill>
                <a:effectLst/>
                <a:latin typeface="Arial Narrow" panose="020B0606020202030204" pitchFamily="34" charset="0"/>
              </a:rPr>
              <a:t>” </a:t>
            </a:r>
            <a:r>
              <a:rPr lang="en-US" sz="2400" b="1" i="0" dirty="0">
                <a:solidFill>
                  <a:schemeClr val="bg1"/>
                </a:solidFill>
                <a:effectLst/>
                <a:latin typeface="Arial Narrow" panose="020B0606020202030204" pitchFamily="34" charset="0"/>
              </a:rPr>
              <a:t>Are Found In 68 Verses Throughout The Bible!</a:t>
            </a:r>
            <a:endParaRPr lang="en-US" sz="2400" b="1" dirty="0">
              <a:solidFill>
                <a:schemeClr val="bg1"/>
              </a:solidFill>
              <a:latin typeface="Arial Narrow" panose="020B0606020202030204" pitchFamily="34" charset="0"/>
            </a:endParaRPr>
          </a:p>
        </p:txBody>
      </p:sp>
      <p:sp>
        <p:nvSpPr>
          <p:cNvPr id="6" name="TextBox 5">
            <a:extLst>
              <a:ext uri="{FF2B5EF4-FFF2-40B4-BE49-F238E27FC236}">
                <a16:creationId xmlns:a16="http://schemas.microsoft.com/office/drawing/2014/main" id="{BCF8E7DB-664E-A317-16EB-6EDAFE56BA0E}"/>
              </a:ext>
            </a:extLst>
          </p:cNvPr>
          <p:cNvSpPr txBox="1"/>
          <p:nvPr/>
        </p:nvSpPr>
        <p:spPr>
          <a:xfrm>
            <a:off x="-11494" y="3132091"/>
            <a:ext cx="9144000" cy="523220"/>
          </a:xfrm>
          <a:prstGeom prst="rect">
            <a:avLst/>
          </a:prstGeom>
          <a:solidFill>
            <a:schemeClr val="bg1">
              <a:lumMod val="85000"/>
            </a:schemeClr>
          </a:solidFill>
          <a:effectLst>
            <a:softEdge rad="63500"/>
          </a:effectLst>
        </p:spPr>
        <p:txBody>
          <a:bodyPr wrap="square" rtlCol="0">
            <a:spAutoFit/>
          </a:bodyPr>
          <a:lstStyle/>
          <a:p>
            <a:pPr algn="ctr"/>
            <a:r>
              <a:rPr lang="en-US" sz="2800" b="1" dirty="0">
                <a:latin typeface="Arial Narrow" panose="020B0606020202030204" pitchFamily="34" charset="0"/>
              </a:rPr>
              <a:t>“Out-Law” Is Defined In An English Dictionary As</a:t>
            </a:r>
            <a:r>
              <a:rPr lang="en-US" sz="2800" dirty="0">
                <a:latin typeface="Arial Narrow" panose="020B0606020202030204" pitchFamily="34" charset="0"/>
              </a:rPr>
              <a:t>:</a:t>
            </a:r>
          </a:p>
        </p:txBody>
      </p:sp>
      <p:sp>
        <p:nvSpPr>
          <p:cNvPr id="7" name="TextBox 6">
            <a:extLst>
              <a:ext uri="{FF2B5EF4-FFF2-40B4-BE49-F238E27FC236}">
                <a16:creationId xmlns:a16="http://schemas.microsoft.com/office/drawing/2014/main" id="{7F55EFED-8D43-C44D-A468-36808EAC1968}"/>
              </a:ext>
            </a:extLst>
          </p:cNvPr>
          <p:cNvSpPr txBox="1"/>
          <p:nvPr/>
        </p:nvSpPr>
        <p:spPr>
          <a:xfrm>
            <a:off x="-11494" y="3752192"/>
            <a:ext cx="9144000" cy="3108543"/>
          </a:xfrm>
          <a:prstGeom prst="rect">
            <a:avLst/>
          </a:prstGeom>
          <a:noFill/>
        </p:spPr>
        <p:txBody>
          <a:bodyPr wrap="square" rtlCol="0">
            <a:spAutoFit/>
          </a:bodyPr>
          <a:lstStyle/>
          <a:p>
            <a:pPr marL="0" marR="0" algn="just">
              <a:spcBef>
                <a:spcPts val="0"/>
              </a:spcBef>
              <a:spcAft>
                <a:spcPts val="0"/>
              </a:spcAft>
            </a:pPr>
            <a:r>
              <a:rPr lang="en-US" sz="2400" b="1" dirty="0">
                <a:effectLst/>
                <a:latin typeface="Arial Narrow" panose="020B0606020202030204" pitchFamily="34" charset="0"/>
                <a:ea typeface="Times New Roman" panose="02020603050405020304" pitchFamily="18" charset="0"/>
              </a:rPr>
              <a:t>Out-law</a:t>
            </a:r>
            <a:r>
              <a:rPr lang="en-US" sz="2400" dirty="0">
                <a:effectLst/>
                <a:latin typeface="Arial Narrow" panose="020B0606020202030204" pitchFamily="34" charset="0"/>
                <a:ea typeface="Times New Roman" panose="02020603050405020304" pitchFamily="18" charset="0"/>
              </a:rPr>
              <a:t>: “One excluded from the benefits and protection of the law; one under sentence of outlawry; hence, a disorderly person living in defiant violation of the law; a habitual criminal; also, an untamed or untamable horse or other animal.”</a:t>
            </a:r>
          </a:p>
          <a:p>
            <a:pPr marL="0" marR="0" algn="just">
              <a:spcBef>
                <a:spcPts val="0"/>
              </a:spcBef>
              <a:spcAft>
                <a:spcPts val="0"/>
              </a:spcAft>
            </a:pPr>
            <a:endParaRPr lang="en-US" sz="2800" b="1" dirty="0">
              <a:effectLst/>
              <a:latin typeface="Arial Narrow" panose="020B0606020202030204" pitchFamily="34" charset="0"/>
              <a:ea typeface="Times New Roman" panose="02020603050405020304" pitchFamily="18" charset="0"/>
            </a:endParaRPr>
          </a:p>
          <a:p>
            <a:pPr marL="0" marR="0" algn="just">
              <a:spcBef>
                <a:spcPts val="0"/>
              </a:spcBef>
              <a:spcAft>
                <a:spcPts val="0"/>
              </a:spcAft>
            </a:pPr>
            <a:r>
              <a:rPr lang="en-US" sz="2400" b="1" dirty="0">
                <a:effectLst/>
                <a:latin typeface="Arial Narrow" panose="020B0606020202030204" pitchFamily="34" charset="0"/>
                <a:ea typeface="Times New Roman" panose="02020603050405020304" pitchFamily="18" charset="0"/>
              </a:rPr>
              <a:t>Out law</a:t>
            </a:r>
            <a:r>
              <a:rPr lang="en-US" sz="2400" dirty="0">
                <a:effectLst/>
                <a:latin typeface="Arial Narrow" panose="020B0606020202030204" pitchFamily="34" charset="0"/>
                <a:ea typeface="Times New Roman" panose="02020603050405020304" pitchFamily="18" charset="0"/>
              </a:rPr>
              <a:t>: “To deprive of the benefits and protection of the law, as a person; proscribe; also, to remove from legal jurisdiction, or deprive of legal force. – </a:t>
            </a:r>
            <a:r>
              <a:rPr lang="en-US" sz="2400" dirty="0" err="1">
                <a:effectLst/>
                <a:latin typeface="Arial Narrow" panose="020B0606020202030204" pitchFamily="34" charset="0"/>
                <a:ea typeface="Times New Roman" panose="02020603050405020304" pitchFamily="18" charset="0"/>
              </a:rPr>
              <a:t>out’law-ry</a:t>
            </a:r>
            <a:r>
              <a:rPr lang="en-US" sz="2400" dirty="0">
                <a:effectLst/>
                <a:latin typeface="Arial Narrow" panose="020B0606020202030204" pitchFamily="34" charset="0"/>
                <a:ea typeface="Times New Roman" panose="02020603050405020304" pitchFamily="18" charset="0"/>
              </a:rPr>
              <a:t>, the act or process of outlawing, or the state of being outlawed; also, disregard or defiance of the law.”  </a:t>
            </a:r>
            <a:r>
              <a:rPr lang="en-US" sz="2000" i="1" dirty="0">
                <a:effectLst/>
                <a:latin typeface="Arial Narrow" panose="020B0606020202030204" pitchFamily="34" charset="0"/>
                <a:ea typeface="Times New Roman" panose="02020603050405020304" pitchFamily="18" charset="0"/>
              </a:rPr>
              <a:t>The New Century Dictionary</a:t>
            </a:r>
            <a:r>
              <a:rPr lang="en-US" sz="2000" dirty="0">
                <a:effectLst/>
                <a:latin typeface="Arial Narrow" panose="020B0606020202030204" pitchFamily="34" charset="0"/>
                <a:ea typeface="Times New Roman" panose="02020603050405020304" pitchFamily="18" charset="0"/>
              </a:rPr>
              <a:t>, Vol. 1, p. 1209</a:t>
            </a:r>
            <a:endParaRPr lang="en-US" sz="2400" dirty="0">
              <a:effectLst/>
              <a:latin typeface="Arial Narrow" panose="020B0606020202030204" pitchFamily="34" charset="0"/>
              <a:ea typeface="Times New Roman" panose="02020603050405020304" pitchFamily="18" charset="0"/>
            </a:endParaRPr>
          </a:p>
        </p:txBody>
      </p:sp>
      <p:sp>
        <p:nvSpPr>
          <p:cNvPr id="8" name="TextBox 7">
            <a:extLst>
              <a:ext uri="{FF2B5EF4-FFF2-40B4-BE49-F238E27FC236}">
                <a16:creationId xmlns:a16="http://schemas.microsoft.com/office/drawing/2014/main" id="{8DDCD61F-B62E-4E2C-BB2D-5C0EE32CCD2E}"/>
              </a:ext>
            </a:extLst>
          </p:cNvPr>
          <p:cNvSpPr txBox="1"/>
          <p:nvPr/>
        </p:nvSpPr>
        <p:spPr>
          <a:xfrm>
            <a:off x="0" y="1608077"/>
            <a:ext cx="9132506" cy="1200329"/>
          </a:xfrm>
          <a:prstGeom prst="rect">
            <a:avLst/>
          </a:prstGeom>
          <a:noFill/>
        </p:spPr>
        <p:txBody>
          <a:bodyPr wrap="square" rtlCol="0">
            <a:spAutoFit/>
          </a:bodyPr>
          <a:lstStyle/>
          <a:p>
            <a:pPr marL="0" marR="0" algn="just">
              <a:spcBef>
                <a:spcPts val="0"/>
              </a:spcBef>
              <a:spcAft>
                <a:spcPts val="0"/>
              </a:spcAft>
            </a:pPr>
            <a:r>
              <a:rPr lang="en-US" sz="2400" b="1" dirty="0">
                <a:effectLst/>
                <a:latin typeface="Arial Narrow" panose="020B0606020202030204" pitchFamily="34" charset="0"/>
                <a:ea typeface="Times New Roman" panose="02020603050405020304" pitchFamily="18" charset="0"/>
              </a:rPr>
              <a:t>In-law</a:t>
            </a:r>
            <a:r>
              <a:rPr lang="en-US" sz="2400" dirty="0">
                <a:effectLst/>
                <a:latin typeface="Arial Narrow" panose="020B0606020202030204" pitchFamily="34" charset="0"/>
                <a:ea typeface="Times New Roman" panose="02020603050405020304" pitchFamily="18" charset="0"/>
              </a:rPr>
              <a:t>: “A person connected with one by marriage and designated by a name ending in -in-law, as a father-in-law, mother-in-law, brother-in-law, sister-in-law, etc.”   </a:t>
            </a:r>
            <a:r>
              <a:rPr lang="en-US" sz="2000" i="1" dirty="0">
                <a:effectLst/>
                <a:latin typeface="Arial Narrow" panose="020B0606020202030204" pitchFamily="34" charset="0"/>
                <a:ea typeface="Times New Roman" panose="02020603050405020304" pitchFamily="18" charset="0"/>
              </a:rPr>
              <a:t>The New Century Dictionary</a:t>
            </a:r>
            <a:r>
              <a:rPr lang="en-US" sz="2000" dirty="0">
                <a:effectLst/>
                <a:latin typeface="Arial Narrow" panose="020B0606020202030204" pitchFamily="34" charset="0"/>
                <a:ea typeface="Times New Roman" panose="02020603050405020304" pitchFamily="18" charset="0"/>
              </a:rPr>
              <a:t>, Vol. 1, p. 831</a:t>
            </a:r>
            <a:endParaRPr lang="en-US" sz="2400" dirty="0">
              <a:effectLst/>
              <a:latin typeface="Arial Narrow" panose="020B0606020202030204" pitchFamily="34" charset="0"/>
              <a:ea typeface="Times New Roman" panose="02020603050405020304" pitchFamily="18" charset="0"/>
            </a:endParaRPr>
          </a:p>
        </p:txBody>
      </p:sp>
      <p:sp>
        <p:nvSpPr>
          <p:cNvPr id="10" name="TextBox 9">
            <a:extLst>
              <a:ext uri="{FF2B5EF4-FFF2-40B4-BE49-F238E27FC236}">
                <a16:creationId xmlns:a16="http://schemas.microsoft.com/office/drawing/2014/main" id="{25283825-04DC-16FA-2D5A-EB1805995F4C}"/>
              </a:ext>
            </a:extLst>
          </p:cNvPr>
          <p:cNvSpPr txBox="1"/>
          <p:nvPr/>
        </p:nvSpPr>
        <p:spPr>
          <a:xfrm>
            <a:off x="4276" y="951193"/>
            <a:ext cx="9144000" cy="523220"/>
          </a:xfrm>
          <a:prstGeom prst="rect">
            <a:avLst/>
          </a:prstGeom>
          <a:solidFill>
            <a:schemeClr val="bg1">
              <a:lumMod val="85000"/>
            </a:schemeClr>
          </a:solidFill>
          <a:effectLst>
            <a:softEdge rad="63500"/>
          </a:effectLst>
        </p:spPr>
        <p:txBody>
          <a:bodyPr wrap="square" rtlCol="0">
            <a:spAutoFit/>
          </a:bodyPr>
          <a:lstStyle/>
          <a:p>
            <a:pPr algn="ctr"/>
            <a:r>
              <a:rPr lang="en-US" sz="2800" b="1" dirty="0">
                <a:latin typeface="Arial Narrow" panose="020B0606020202030204" pitchFamily="34" charset="0"/>
              </a:rPr>
              <a:t>“In-Law” Is Defined In An English Dictionary As</a:t>
            </a:r>
            <a:r>
              <a:rPr lang="en-US" sz="2800" dirty="0">
                <a:latin typeface="Arial Narrow" panose="020B0606020202030204" pitchFamily="34" charset="0"/>
              </a:rPr>
              <a:t>:</a:t>
            </a:r>
          </a:p>
        </p:txBody>
      </p:sp>
      <p:sp>
        <p:nvSpPr>
          <p:cNvPr id="3" name="TextBox 2">
            <a:extLst>
              <a:ext uri="{FF2B5EF4-FFF2-40B4-BE49-F238E27FC236}">
                <a16:creationId xmlns:a16="http://schemas.microsoft.com/office/drawing/2014/main" id="{3997927D-06A7-1678-F8EE-683552C0BB71}"/>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Is “Mental Divorce” Or “The Second Putting Away”</a:t>
            </a:r>
          </a:p>
        </p:txBody>
      </p:sp>
    </p:spTree>
    <p:extLst>
      <p:ext uri="{BB962C8B-B14F-4D97-AF65-F5344CB8AC3E}">
        <p14:creationId xmlns:p14="http://schemas.microsoft.com/office/powerpoint/2010/main" val="3126604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500" fill="hold"/>
                                        <p:tgtEl>
                                          <p:spTgt spid="8"/>
                                        </p:tgtEl>
                                        <p:attrNameLst>
                                          <p:attrName>ppt_w</p:attrName>
                                        </p:attrNameLst>
                                      </p:cBhvr>
                                      <p:tavLst>
                                        <p:tav tm="0">
                                          <p:val>
                                            <p:fltVal val="0"/>
                                          </p:val>
                                        </p:tav>
                                        <p:tav tm="100000">
                                          <p:val>
                                            <p:strVal val="#ppt_w"/>
                                          </p:val>
                                        </p:tav>
                                      </p:tavLst>
                                    </p:anim>
                                    <p:anim calcmode="lin" valueType="num">
                                      <p:cBhvr>
                                        <p:cTn id="14" dur="500" fill="hold"/>
                                        <p:tgtEl>
                                          <p:spTgt spid="8"/>
                                        </p:tgtEl>
                                        <p:attrNameLst>
                                          <p:attrName>ppt_h</p:attrName>
                                        </p:attrNameLst>
                                      </p:cBhvr>
                                      <p:tavLst>
                                        <p:tav tm="0">
                                          <p:val>
                                            <p:fltVal val="0"/>
                                          </p:val>
                                        </p:tav>
                                        <p:tav tm="100000">
                                          <p:val>
                                            <p:strVal val="#ppt_h"/>
                                          </p:val>
                                        </p:tav>
                                      </p:tavLst>
                                    </p:anim>
                                    <p:animEffect transition="in" filter="fade">
                                      <p:cBhvr>
                                        <p:cTn id="15" dur="500"/>
                                        <p:tgtEl>
                                          <p:spTgt spid="8"/>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500" fill="hold"/>
                                        <p:tgtEl>
                                          <p:spTgt spid="6"/>
                                        </p:tgtEl>
                                        <p:attrNameLst>
                                          <p:attrName>ppt_w</p:attrName>
                                        </p:attrNameLst>
                                      </p:cBhvr>
                                      <p:tavLst>
                                        <p:tav tm="0">
                                          <p:val>
                                            <p:fltVal val="0"/>
                                          </p:val>
                                        </p:tav>
                                        <p:tav tm="100000">
                                          <p:val>
                                            <p:strVal val="#ppt_w"/>
                                          </p:val>
                                        </p:tav>
                                      </p:tavLst>
                                    </p:anim>
                                    <p:anim calcmode="lin" valueType="num">
                                      <p:cBhvr>
                                        <p:cTn id="20" dur="500" fill="hold"/>
                                        <p:tgtEl>
                                          <p:spTgt spid="6"/>
                                        </p:tgtEl>
                                        <p:attrNameLst>
                                          <p:attrName>ppt_h</p:attrName>
                                        </p:attrNameLst>
                                      </p:cBhvr>
                                      <p:tavLst>
                                        <p:tav tm="0">
                                          <p:val>
                                            <p:fltVal val="0"/>
                                          </p:val>
                                        </p:tav>
                                        <p:tav tm="100000">
                                          <p:val>
                                            <p:strVal val="#ppt_h"/>
                                          </p:val>
                                        </p:tav>
                                      </p:tavLst>
                                    </p:anim>
                                    <p:animEffect transition="in" filter="fade">
                                      <p:cBhvr>
                                        <p:cTn id="21" dur="500"/>
                                        <p:tgtEl>
                                          <p:spTgt spid="6"/>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500" fill="hold"/>
                                        <p:tgtEl>
                                          <p:spTgt spid="7"/>
                                        </p:tgtEl>
                                        <p:attrNameLst>
                                          <p:attrName>ppt_w</p:attrName>
                                        </p:attrNameLst>
                                      </p:cBhvr>
                                      <p:tavLst>
                                        <p:tav tm="0">
                                          <p:val>
                                            <p:fltVal val="0"/>
                                          </p:val>
                                        </p:tav>
                                        <p:tav tm="100000">
                                          <p:val>
                                            <p:strVal val="#ppt_w"/>
                                          </p:val>
                                        </p:tav>
                                      </p:tavLst>
                                    </p:anim>
                                    <p:anim calcmode="lin" valueType="num">
                                      <p:cBhvr>
                                        <p:cTn id="26" dur="500" fill="hold"/>
                                        <p:tgtEl>
                                          <p:spTgt spid="7"/>
                                        </p:tgtEl>
                                        <p:attrNameLst>
                                          <p:attrName>ppt_h</p:attrName>
                                        </p:attrNameLst>
                                      </p:cBhvr>
                                      <p:tavLst>
                                        <p:tav tm="0">
                                          <p:val>
                                            <p:fltVal val="0"/>
                                          </p:val>
                                        </p:tav>
                                        <p:tav tm="100000">
                                          <p:val>
                                            <p:strVal val="#ppt_h"/>
                                          </p:val>
                                        </p:tav>
                                      </p:tavLst>
                                    </p:anim>
                                    <p:animEffect transition="in" filter="fade">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p:bldP spid="10"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A4F8834A-34EB-A77F-07FA-0D7F257963DA}"/>
              </a:ext>
            </a:extLst>
          </p:cNvPr>
          <p:cNvSpPr/>
          <p:nvPr/>
        </p:nvSpPr>
        <p:spPr>
          <a:xfrm>
            <a:off x="825075" y="2270237"/>
            <a:ext cx="1550263" cy="37312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A10091AC-A4E4-35BE-F214-93D1863C2991}"/>
              </a:ext>
            </a:extLst>
          </p:cNvPr>
          <p:cNvSpPr/>
          <p:nvPr/>
        </p:nvSpPr>
        <p:spPr>
          <a:xfrm>
            <a:off x="6558439" y="2275497"/>
            <a:ext cx="1550263" cy="37312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FCFEABDE-3851-58A3-1DAF-A6DA7E3447A6}"/>
              </a:ext>
            </a:extLst>
          </p:cNvPr>
          <p:cNvSpPr/>
          <p:nvPr/>
        </p:nvSpPr>
        <p:spPr>
          <a:xfrm>
            <a:off x="3247696" y="3310766"/>
            <a:ext cx="1776249" cy="37312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21426853-494D-87AE-0B8B-F8CAD8BDF103}"/>
              </a:ext>
            </a:extLst>
          </p:cNvPr>
          <p:cNvSpPr txBox="1"/>
          <p:nvPr/>
        </p:nvSpPr>
        <p:spPr>
          <a:xfrm>
            <a:off x="-11494" y="488060"/>
            <a:ext cx="9144000" cy="461665"/>
          </a:xfrm>
          <a:prstGeom prst="rect">
            <a:avLst/>
          </a:prstGeom>
          <a:solidFill>
            <a:schemeClr val="tx1"/>
          </a:solidFill>
          <a:effectLst>
            <a:softEdge rad="63500"/>
          </a:effectLst>
        </p:spPr>
        <p:txBody>
          <a:bodyPr wrap="square" rtlCol="0">
            <a:spAutoFit/>
          </a:bodyPr>
          <a:lstStyle/>
          <a:p>
            <a:pPr algn="ctr"/>
            <a:r>
              <a:rPr lang="en-US" sz="2400" b="1" u="sng" dirty="0">
                <a:solidFill>
                  <a:schemeClr val="bg1"/>
                </a:solidFill>
                <a:latin typeface="Arial Narrow" panose="020B0606020202030204" pitchFamily="34" charset="0"/>
              </a:rPr>
              <a:t>Divorce According To </a:t>
            </a:r>
            <a:r>
              <a:rPr lang="en-US" sz="2400" b="1" u="sng" dirty="0">
                <a:solidFill>
                  <a:schemeClr val="bg1"/>
                </a:solidFill>
                <a:effectLst/>
                <a:latin typeface="Arial Narrow" panose="020B0606020202030204" pitchFamily="34" charset="0"/>
                <a:ea typeface="Times New Roman" panose="02020603050405020304" pitchFamily="18" charset="0"/>
              </a:rPr>
              <a:t>Smith’s Bible Dictionary</a:t>
            </a:r>
            <a:endParaRPr lang="en-US" sz="2400" u="sng" dirty="0">
              <a:solidFill>
                <a:schemeClr val="bg1"/>
              </a:solidFill>
              <a:latin typeface="Arial Narrow" panose="020B0606020202030204" pitchFamily="34" charset="0"/>
            </a:endParaRPr>
          </a:p>
        </p:txBody>
      </p:sp>
      <p:sp>
        <p:nvSpPr>
          <p:cNvPr id="16" name="TextBox 15">
            <a:extLst>
              <a:ext uri="{FF2B5EF4-FFF2-40B4-BE49-F238E27FC236}">
                <a16:creationId xmlns:a16="http://schemas.microsoft.com/office/drawing/2014/main" id="{86E54C4A-F7D8-E82A-AFBB-CAACBDF65E95}"/>
              </a:ext>
            </a:extLst>
          </p:cNvPr>
          <p:cNvSpPr txBox="1"/>
          <p:nvPr/>
        </p:nvSpPr>
        <p:spPr>
          <a:xfrm>
            <a:off x="-974" y="3882877"/>
            <a:ext cx="9144000" cy="830997"/>
          </a:xfrm>
          <a:prstGeom prst="rect">
            <a:avLst/>
          </a:prstGeom>
          <a:solidFill>
            <a:schemeClr val="tx1"/>
          </a:solidFill>
          <a:effectLst>
            <a:softEdge rad="63500"/>
          </a:effectLst>
        </p:spPr>
        <p:txBody>
          <a:bodyPr wrap="square" rtlCol="0">
            <a:spAutoFit/>
          </a:bodyPr>
          <a:lstStyle/>
          <a:p>
            <a:pPr algn="ctr"/>
            <a:r>
              <a:rPr lang="en-US" sz="2400" b="1" u="sng" dirty="0">
                <a:solidFill>
                  <a:schemeClr val="bg1"/>
                </a:solidFill>
                <a:latin typeface="Arial Narrow" panose="020B0606020202030204" pitchFamily="34" charset="0"/>
              </a:rPr>
              <a:t>Divorce According To </a:t>
            </a:r>
            <a:r>
              <a:rPr lang="en-US" sz="2400" b="1" u="sng" dirty="0">
                <a:solidFill>
                  <a:schemeClr val="bg1"/>
                </a:solidFill>
                <a:effectLst/>
                <a:latin typeface="Arial Narrow" panose="020B0606020202030204" pitchFamily="34" charset="0"/>
                <a:ea typeface="Times New Roman" panose="02020603050405020304" pitchFamily="18" charset="0"/>
              </a:rPr>
              <a:t>Kittel’s Theological Dictionary</a:t>
            </a:r>
            <a:br>
              <a:rPr lang="en-US" sz="2400" b="1" u="sng" dirty="0">
                <a:solidFill>
                  <a:schemeClr val="bg1"/>
                </a:solidFill>
                <a:effectLst/>
                <a:latin typeface="Arial Narrow" panose="020B0606020202030204" pitchFamily="34" charset="0"/>
                <a:ea typeface="Times New Roman" panose="02020603050405020304" pitchFamily="18" charset="0"/>
              </a:rPr>
            </a:br>
            <a:r>
              <a:rPr lang="en-US" sz="2400" b="1" u="sng" dirty="0">
                <a:solidFill>
                  <a:schemeClr val="bg1"/>
                </a:solidFill>
                <a:effectLst/>
                <a:latin typeface="Arial Narrow" panose="020B0606020202030204" pitchFamily="34" charset="0"/>
                <a:ea typeface="Times New Roman" panose="02020603050405020304" pitchFamily="18" charset="0"/>
              </a:rPr>
              <a:t>Of The New Testament (Vol. 1, pp. 509-512)</a:t>
            </a:r>
            <a:endParaRPr lang="en-US" sz="2400" b="1" u="sng" dirty="0">
              <a:solidFill>
                <a:schemeClr val="bg1"/>
              </a:solidFill>
              <a:effectLst/>
              <a:latin typeface="Times New Roman" panose="02020603050405020304" pitchFamily="18" charset="0"/>
              <a:ea typeface="Times New Roman" panose="02020603050405020304" pitchFamily="18" charset="0"/>
            </a:endParaRPr>
          </a:p>
        </p:txBody>
      </p:sp>
      <p:sp>
        <p:nvSpPr>
          <p:cNvPr id="9" name="TextBox 8">
            <a:extLst>
              <a:ext uri="{FF2B5EF4-FFF2-40B4-BE49-F238E27FC236}">
                <a16:creationId xmlns:a16="http://schemas.microsoft.com/office/drawing/2014/main" id="{A8678DFE-7E26-16C1-F43A-5343CDF4AA30}"/>
              </a:ext>
            </a:extLst>
          </p:cNvPr>
          <p:cNvSpPr txBox="1"/>
          <p:nvPr/>
        </p:nvSpPr>
        <p:spPr>
          <a:xfrm>
            <a:off x="3292" y="6397283"/>
            <a:ext cx="9155494" cy="461665"/>
          </a:xfrm>
          <a:prstGeom prst="rect">
            <a:avLst/>
          </a:prstGeom>
          <a:solidFill>
            <a:schemeClr val="bg1">
              <a:lumMod val="85000"/>
            </a:schemeClr>
          </a:solidFill>
          <a:effectLst>
            <a:softEdge rad="63500"/>
          </a:effectLst>
        </p:spPr>
        <p:txBody>
          <a:bodyPr wrap="square" rtlCol="0">
            <a:spAutoFit/>
          </a:bodyPr>
          <a:lstStyle/>
          <a:p>
            <a:pPr algn="ctr"/>
            <a:r>
              <a:rPr lang="en-US" sz="2400" b="1" u="sng" dirty="0">
                <a:solidFill>
                  <a:srgbClr val="000000"/>
                </a:solidFill>
                <a:effectLst/>
                <a:latin typeface="Arial Narrow" panose="020B0606020202030204" pitchFamily="34" charset="0"/>
                <a:ea typeface="Times New Roman" panose="02020603050405020304" pitchFamily="18" charset="0"/>
              </a:rPr>
              <a:t>Cf. NOTE THE CONTEXT OF Mt. 19:3-9</a:t>
            </a:r>
            <a:r>
              <a:rPr lang="en-US" sz="2400" u="sng" dirty="0">
                <a:solidFill>
                  <a:srgbClr val="000000"/>
                </a:solidFill>
                <a:effectLst/>
                <a:latin typeface="Arial Narrow" panose="020B0606020202030204" pitchFamily="34" charset="0"/>
                <a:ea typeface="Times New Roman" panose="02020603050405020304" pitchFamily="18" charset="0"/>
              </a:rPr>
              <a:t>,</a:t>
            </a:r>
            <a:r>
              <a:rPr lang="en-US" sz="2400" b="1" u="sng" dirty="0">
                <a:solidFill>
                  <a:srgbClr val="000000"/>
                </a:solidFill>
                <a:effectLst/>
                <a:latin typeface="Arial Narrow" panose="020B0606020202030204" pitchFamily="34" charset="0"/>
                <a:ea typeface="Times New Roman" panose="02020603050405020304" pitchFamily="18" charset="0"/>
              </a:rPr>
              <a:t> 10-12</a:t>
            </a:r>
            <a:endParaRPr lang="en-US" sz="2400" dirty="0">
              <a:latin typeface="Arial Narrow" panose="020B0606020202030204" pitchFamily="34" charset="0"/>
            </a:endParaRPr>
          </a:p>
        </p:txBody>
      </p:sp>
      <p:sp>
        <p:nvSpPr>
          <p:cNvPr id="11" name="Rectangle 10">
            <a:extLst>
              <a:ext uri="{FF2B5EF4-FFF2-40B4-BE49-F238E27FC236}">
                <a16:creationId xmlns:a16="http://schemas.microsoft.com/office/drawing/2014/main" id="{CCF3B286-C202-8523-5AD8-3B0C6B1D38FE}"/>
              </a:ext>
            </a:extLst>
          </p:cNvPr>
          <p:cNvSpPr/>
          <p:nvPr/>
        </p:nvSpPr>
        <p:spPr>
          <a:xfrm>
            <a:off x="2270240" y="4808484"/>
            <a:ext cx="1818284" cy="37312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DE9962F1-EF0A-E090-DC64-8E3DC27E5156}"/>
              </a:ext>
            </a:extLst>
          </p:cNvPr>
          <p:cNvSpPr txBox="1"/>
          <p:nvPr/>
        </p:nvSpPr>
        <p:spPr>
          <a:xfrm>
            <a:off x="4276" y="1807099"/>
            <a:ext cx="9144000" cy="461665"/>
          </a:xfrm>
          <a:prstGeom prst="rect">
            <a:avLst/>
          </a:prstGeom>
          <a:solidFill>
            <a:schemeClr val="tx1"/>
          </a:solidFill>
          <a:effectLst>
            <a:softEdge rad="63500"/>
          </a:effectLst>
        </p:spPr>
        <p:txBody>
          <a:bodyPr wrap="square" rtlCol="0">
            <a:spAutoFit/>
          </a:bodyPr>
          <a:lstStyle/>
          <a:p>
            <a:pPr algn="ctr"/>
            <a:r>
              <a:rPr lang="en-US" sz="2400" b="1" u="sng" dirty="0">
                <a:solidFill>
                  <a:schemeClr val="bg1"/>
                </a:solidFill>
                <a:latin typeface="Arial Narrow" panose="020B0606020202030204" pitchFamily="34" charset="0"/>
              </a:rPr>
              <a:t>Divorce According To </a:t>
            </a:r>
            <a:r>
              <a:rPr lang="en-US" sz="2400" b="1" u="sng" dirty="0">
                <a:solidFill>
                  <a:schemeClr val="bg1"/>
                </a:solidFill>
                <a:effectLst/>
                <a:latin typeface="Arial Narrow" panose="020B0606020202030204" pitchFamily="34" charset="0"/>
                <a:ea typeface="Times New Roman" panose="02020603050405020304" pitchFamily="18" charset="0"/>
              </a:rPr>
              <a:t>Liddell-Scott-Jones Lexicon of Classical Greek</a:t>
            </a:r>
            <a:endParaRPr lang="en-US" sz="2400" u="sng" dirty="0">
              <a:solidFill>
                <a:schemeClr val="bg1"/>
              </a:solidFill>
              <a:latin typeface="Arial Narrow" panose="020B0606020202030204" pitchFamily="34" charset="0"/>
            </a:endParaRPr>
          </a:p>
        </p:txBody>
      </p:sp>
      <p:sp>
        <p:nvSpPr>
          <p:cNvPr id="12" name="TextBox 11">
            <a:extLst>
              <a:ext uri="{FF2B5EF4-FFF2-40B4-BE49-F238E27FC236}">
                <a16:creationId xmlns:a16="http://schemas.microsoft.com/office/drawing/2014/main" id="{87B1281B-A883-717B-BE0F-AF08EF068567}"/>
              </a:ext>
            </a:extLst>
          </p:cNvPr>
          <p:cNvSpPr txBox="1"/>
          <p:nvPr/>
        </p:nvSpPr>
        <p:spPr>
          <a:xfrm>
            <a:off x="-974" y="2831866"/>
            <a:ext cx="9144000" cy="461665"/>
          </a:xfrm>
          <a:prstGeom prst="rect">
            <a:avLst/>
          </a:prstGeom>
          <a:solidFill>
            <a:schemeClr val="tx1"/>
          </a:solidFill>
          <a:effectLst>
            <a:softEdge rad="63500"/>
          </a:effectLst>
        </p:spPr>
        <p:txBody>
          <a:bodyPr wrap="square" rtlCol="0">
            <a:spAutoFit/>
          </a:bodyPr>
          <a:lstStyle/>
          <a:p>
            <a:pPr algn="ctr"/>
            <a:r>
              <a:rPr lang="en-US" sz="2400" b="1" u="sng" dirty="0">
                <a:solidFill>
                  <a:schemeClr val="bg1"/>
                </a:solidFill>
                <a:latin typeface="Arial Narrow" panose="020B0606020202030204" pitchFamily="34" charset="0"/>
              </a:rPr>
              <a:t>Divorce (I Cor. 7:11) According To </a:t>
            </a:r>
            <a:r>
              <a:rPr lang="en-US" sz="2400" b="1" u="sng" dirty="0">
                <a:solidFill>
                  <a:schemeClr val="bg1"/>
                </a:solidFill>
                <a:effectLst/>
                <a:latin typeface="Arial Narrow" panose="020B0606020202030204" pitchFamily="34" charset="0"/>
                <a:ea typeface="Times New Roman" panose="02020603050405020304" pitchFamily="18" charset="0"/>
              </a:rPr>
              <a:t>Arndt &amp; Gingrich (Aphiemi) p. 125</a:t>
            </a:r>
            <a:endParaRPr lang="en-US" sz="2400" b="1" u="sng" dirty="0">
              <a:solidFill>
                <a:schemeClr val="bg1"/>
              </a:solidFill>
              <a:effectLst/>
              <a:latin typeface="Times New Roman" panose="02020603050405020304" pitchFamily="18" charset="0"/>
              <a:ea typeface="Times New Roman" panose="02020603050405020304" pitchFamily="18" charset="0"/>
            </a:endParaRPr>
          </a:p>
        </p:txBody>
      </p:sp>
      <p:sp>
        <p:nvSpPr>
          <p:cNvPr id="18" name="Rectangle 17">
            <a:extLst>
              <a:ext uri="{FF2B5EF4-FFF2-40B4-BE49-F238E27FC236}">
                <a16:creationId xmlns:a16="http://schemas.microsoft.com/office/drawing/2014/main" id="{4788C4DE-121E-AF68-2460-D11E632B4F5B}"/>
              </a:ext>
            </a:extLst>
          </p:cNvPr>
          <p:cNvSpPr/>
          <p:nvPr/>
        </p:nvSpPr>
        <p:spPr>
          <a:xfrm>
            <a:off x="6789683" y="4813744"/>
            <a:ext cx="1045766" cy="37312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9862DE76-1BB0-25FB-6392-03B41CB3EBBC}"/>
              </a:ext>
            </a:extLst>
          </p:cNvPr>
          <p:cNvSpPr/>
          <p:nvPr/>
        </p:nvSpPr>
        <p:spPr>
          <a:xfrm>
            <a:off x="4367051" y="5528444"/>
            <a:ext cx="3294990" cy="37312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C2E5D4AD-B208-D292-0971-FA14D0B51959}"/>
              </a:ext>
            </a:extLst>
          </p:cNvPr>
          <p:cNvSpPr txBox="1"/>
          <p:nvPr/>
        </p:nvSpPr>
        <p:spPr>
          <a:xfrm>
            <a:off x="-974" y="3247703"/>
            <a:ext cx="9170280" cy="461665"/>
          </a:xfrm>
          <a:prstGeom prst="rect">
            <a:avLst/>
          </a:prstGeom>
          <a:noFill/>
        </p:spPr>
        <p:txBody>
          <a:bodyPr wrap="square" rtlCol="0">
            <a:spAutoFit/>
          </a:bodyPr>
          <a:lstStyle/>
          <a:p>
            <a:pPr algn="ctr">
              <a:spcAft>
                <a:spcPts val="600"/>
              </a:spcAft>
            </a:pPr>
            <a:r>
              <a:rPr lang="en-US" sz="2400" dirty="0">
                <a:solidFill>
                  <a:srgbClr val="000000"/>
                </a:solidFill>
                <a:effectLst/>
                <a:latin typeface="Arial Narrow" panose="020B0606020202030204" pitchFamily="34" charset="0"/>
                <a:ea typeface="Times New Roman" panose="02020603050405020304" pitchFamily="18" charset="0"/>
              </a:rPr>
              <a:t>“</a:t>
            </a:r>
            <a:r>
              <a:rPr lang="en-US" sz="2400" dirty="0">
                <a:effectLst/>
                <a:latin typeface="Arial Narrow" panose="020B0606020202030204" pitchFamily="34" charset="0"/>
                <a:ea typeface="Times New Roman" panose="02020603050405020304" pitchFamily="18" charset="0"/>
              </a:rPr>
              <a:t>in a legal sense divorce.”</a:t>
            </a:r>
            <a:endParaRPr lang="en-US" sz="2400" b="1" u="sng" dirty="0">
              <a:latin typeface="Arial Narrow" panose="020B0606020202030204" pitchFamily="34" charset="0"/>
            </a:endParaRPr>
          </a:p>
        </p:txBody>
      </p:sp>
      <p:sp>
        <p:nvSpPr>
          <p:cNvPr id="22" name="Rectangle 21">
            <a:extLst>
              <a:ext uri="{FF2B5EF4-FFF2-40B4-BE49-F238E27FC236}">
                <a16:creationId xmlns:a16="http://schemas.microsoft.com/office/drawing/2014/main" id="{CD2ADEF1-6104-305C-682A-683A0D2B1818}"/>
              </a:ext>
            </a:extLst>
          </p:cNvPr>
          <p:cNvSpPr/>
          <p:nvPr/>
        </p:nvSpPr>
        <p:spPr>
          <a:xfrm>
            <a:off x="2275500" y="956457"/>
            <a:ext cx="583314" cy="37312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3890DE22-05B3-E1A5-7FEE-E1362FC66524}"/>
              </a:ext>
            </a:extLst>
          </p:cNvPr>
          <p:cNvSpPr txBox="1"/>
          <p:nvPr/>
        </p:nvSpPr>
        <p:spPr>
          <a:xfrm>
            <a:off x="4276" y="2201916"/>
            <a:ext cx="9170280" cy="461665"/>
          </a:xfrm>
          <a:prstGeom prst="rect">
            <a:avLst/>
          </a:prstGeom>
          <a:noFill/>
        </p:spPr>
        <p:txBody>
          <a:bodyPr wrap="square" rtlCol="0">
            <a:spAutoFit/>
          </a:bodyPr>
          <a:lstStyle/>
          <a:p>
            <a:pPr marL="0" marR="0" algn="ctr">
              <a:spcBef>
                <a:spcPts val="0"/>
              </a:spcBef>
              <a:spcAft>
                <a:spcPts val="600"/>
              </a:spcAft>
            </a:pPr>
            <a:r>
              <a:rPr lang="en-US" sz="2400" dirty="0">
                <a:solidFill>
                  <a:srgbClr val="000000"/>
                </a:solidFill>
                <a:effectLst/>
                <a:latin typeface="Arial Narrow" panose="020B0606020202030204" pitchFamily="34" charset="0"/>
                <a:ea typeface="Times New Roman" panose="02020603050405020304" pitchFamily="18" charset="0"/>
              </a:rPr>
              <a:t>“</a:t>
            </a:r>
            <a:r>
              <a:rPr lang="en-US" sz="2400" dirty="0">
                <a:effectLst/>
                <a:latin typeface="Arial Narrow" panose="020B0606020202030204" pitchFamily="34" charset="0"/>
                <a:ea typeface="Times New Roman" panose="02020603050405020304" pitchFamily="18" charset="0"/>
                <a:cs typeface="Times New Roman" panose="02020603050405020304" pitchFamily="18" charset="0"/>
              </a:rPr>
              <a:t>in legal sense, </a:t>
            </a:r>
            <a:r>
              <a:rPr lang="en-US" sz="2400" i="1" dirty="0">
                <a:effectLst/>
                <a:latin typeface="Arial Narrow" panose="020B0606020202030204" pitchFamily="34" charset="0"/>
                <a:ea typeface="Times New Roman" panose="02020603050405020304" pitchFamily="18" charset="0"/>
                <a:cs typeface="Times New Roman" panose="02020603050405020304" pitchFamily="18" charset="0"/>
              </a:rPr>
              <a:t>acquit of</a:t>
            </a:r>
            <a:r>
              <a:rPr lang="en-US" sz="2400" dirty="0">
                <a:effectLst/>
                <a:latin typeface="Arial Narrow" panose="020B0606020202030204" pitchFamily="34" charset="0"/>
                <a:ea typeface="Times New Roman" panose="02020603050405020304" pitchFamily="18" charset="0"/>
                <a:cs typeface="Times New Roman" panose="02020603050405020304" pitchFamily="18" charset="0"/>
              </a:rPr>
              <a:t> a charge or engagement,…in legal sense…</a:t>
            </a:r>
            <a:r>
              <a:rPr lang="en-US" sz="2400" dirty="0">
                <a:solidFill>
                  <a:srgbClr val="000000"/>
                </a:solidFill>
                <a:effectLst/>
                <a:latin typeface="Arial Narrow" panose="020B0606020202030204" pitchFamily="34" charset="0"/>
                <a:ea typeface="Times New Roman" panose="02020603050405020304" pitchFamily="18" charset="0"/>
              </a:rPr>
              <a:t>”</a:t>
            </a:r>
            <a:endParaRPr lang="en-US" sz="2400" b="1" u="sng" dirty="0">
              <a:latin typeface="Arial Narrow" panose="020B0606020202030204" pitchFamily="34" charset="0"/>
            </a:endParaRPr>
          </a:p>
        </p:txBody>
      </p:sp>
      <p:sp>
        <p:nvSpPr>
          <p:cNvPr id="4" name="TextBox 3">
            <a:extLst>
              <a:ext uri="{FF2B5EF4-FFF2-40B4-BE49-F238E27FC236}">
                <a16:creationId xmlns:a16="http://schemas.microsoft.com/office/drawing/2014/main" id="{3DA03EBD-A49D-94B2-DA2A-7DB39F0291F2}"/>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Is “Mental Divorce” Or “The Second Putting Away”</a:t>
            </a:r>
          </a:p>
        </p:txBody>
      </p:sp>
      <p:sp>
        <p:nvSpPr>
          <p:cNvPr id="17" name="TextBox 16">
            <a:extLst>
              <a:ext uri="{FF2B5EF4-FFF2-40B4-BE49-F238E27FC236}">
                <a16:creationId xmlns:a16="http://schemas.microsoft.com/office/drawing/2014/main" id="{8224E9B4-9BAA-C1D0-717F-8858000DB525}"/>
              </a:ext>
            </a:extLst>
          </p:cNvPr>
          <p:cNvSpPr txBox="1"/>
          <p:nvPr/>
        </p:nvSpPr>
        <p:spPr>
          <a:xfrm>
            <a:off x="-974" y="4761165"/>
            <a:ext cx="9170280" cy="1569660"/>
          </a:xfrm>
          <a:prstGeom prst="rect">
            <a:avLst/>
          </a:prstGeom>
          <a:noFill/>
        </p:spPr>
        <p:txBody>
          <a:bodyPr wrap="square" rtlCol="0">
            <a:spAutoFit/>
          </a:bodyPr>
          <a:lstStyle/>
          <a:p>
            <a:pPr marL="0" marR="0" algn="just">
              <a:spcBef>
                <a:spcPts val="0"/>
              </a:spcBef>
              <a:spcAft>
                <a:spcPts val="600"/>
              </a:spcAft>
            </a:pPr>
            <a:r>
              <a:rPr lang="en-US" sz="2400" dirty="0">
                <a:effectLst/>
                <a:latin typeface="Arial Narrow" panose="020B0606020202030204" pitchFamily="34" charset="0"/>
                <a:ea typeface="Times New Roman" panose="02020603050405020304" pitchFamily="18" charset="0"/>
              </a:rPr>
              <a:t>“…which often has the legal sense of ‘release’ from office, marriage</a:t>
            </a:r>
            <a:r>
              <a:rPr lang="en-US" sz="2400" b="1" dirty="0">
                <a:effectLst/>
                <a:latin typeface="Arial Narrow" panose="020B0606020202030204" pitchFamily="34" charset="0"/>
                <a:ea typeface="Times New Roman" panose="02020603050405020304" pitchFamily="18" charset="0"/>
              </a:rPr>
              <a:t>,</a:t>
            </a:r>
            <a:r>
              <a:rPr lang="en-US" sz="2400" dirty="0">
                <a:effectLst/>
                <a:latin typeface="Arial Narrow" panose="020B0606020202030204" pitchFamily="34" charset="0"/>
                <a:ea typeface="Times New Roman" panose="02020603050405020304" pitchFamily="18" charset="0"/>
              </a:rPr>
              <a:t> obligation etc., as also from debt or punishment,…” </a:t>
            </a:r>
            <a:r>
              <a:rPr lang="en-US" sz="2400" b="1" u="sng" dirty="0">
                <a:effectLst/>
                <a:latin typeface="Arial Narrow" panose="020B0606020202030204" pitchFamily="34" charset="0"/>
                <a:ea typeface="Times New Roman" panose="02020603050405020304" pitchFamily="18" charset="0"/>
              </a:rPr>
              <a:t>On p. 511 Under The NT Usage</a:t>
            </a:r>
            <a:r>
              <a:rPr lang="en-US" sz="2400" dirty="0">
                <a:effectLst/>
                <a:latin typeface="Arial Narrow" panose="020B0606020202030204" pitchFamily="34" charset="0"/>
                <a:ea typeface="Times New Roman" panose="02020603050405020304" pitchFamily="18" charset="0"/>
              </a:rPr>
              <a:t>: “This word, which is not found in the LXX, has the same legal meaning as the verb and is attested in this sense…”</a:t>
            </a:r>
            <a:endParaRPr lang="en-US" sz="2400" dirty="0">
              <a:effectLst/>
              <a:latin typeface="Times New Roman" panose="02020603050405020304" pitchFamily="18" charset="0"/>
              <a:ea typeface="Times New Roman" panose="02020603050405020304" pitchFamily="18" charset="0"/>
            </a:endParaRPr>
          </a:p>
        </p:txBody>
      </p:sp>
      <p:sp>
        <p:nvSpPr>
          <p:cNvPr id="8" name="TextBox 7">
            <a:extLst>
              <a:ext uri="{FF2B5EF4-FFF2-40B4-BE49-F238E27FC236}">
                <a16:creationId xmlns:a16="http://schemas.microsoft.com/office/drawing/2014/main" id="{348B9B48-3292-2301-8604-B71BB48ABBE7}"/>
              </a:ext>
            </a:extLst>
          </p:cNvPr>
          <p:cNvSpPr txBox="1"/>
          <p:nvPr/>
        </p:nvSpPr>
        <p:spPr>
          <a:xfrm>
            <a:off x="4276" y="1298028"/>
            <a:ext cx="9170280" cy="400110"/>
          </a:xfrm>
          <a:prstGeom prst="rect">
            <a:avLst/>
          </a:prstGeom>
          <a:noFill/>
        </p:spPr>
        <p:txBody>
          <a:bodyPr wrap="square" rtlCol="0">
            <a:spAutoFit/>
          </a:bodyPr>
          <a:lstStyle/>
          <a:p>
            <a:pPr algn="r">
              <a:spcAft>
                <a:spcPts val="600"/>
              </a:spcAft>
            </a:pPr>
            <a:r>
              <a:rPr lang="en-US" sz="2000" u="sng" dirty="0">
                <a:solidFill>
                  <a:srgbClr val="0000FF"/>
                </a:solidFill>
                <a:latin typeface="Arial Narrow" panose="020B0606020202030204" pitchFamily="34" charset="0"/>
                <a:ea typeface="Times New Roman" panose="02020603050405020304" pitchFamily="18" charset="0"/>
              </a:rPr>
              <a:t>www.biblestudytools.com/dictionaries/smiths-bible-dictionary/divorce.html</a:t>
            </a:r>
            <a:endParaRPr lang="en-US" sz="2400" b="1" u="sng" dirty="0">
              <a:solidFill>
                <a:srgbClr val="0000FF"/>
              </a:solidFill>
              <a:latin typeface="Arial Narrow" panose="020B0606020202030204" pitchFamily="34" charset="0"/>
            </a:endParaRPr>
          </a:p>
        </p:txBody>
      </p:sp>
      <p:sp>
        <p:nvSpPr>
          <p:cNvPr id="7" name="TextBox 6">
            <a:extLst>
              <a:ext uri="{FF2B5EF4-FFF2-40B4-BE49-F238E27FC236}">
                <a16:creationId xmlns:a16="http://schemas.microsoft.com/office/drawing/2014/main" id="{2B175675-20A2-3041-3332-C8151F6CDC78}"/>
              </a:ext>
            </a:extLst>
          </p:cNvPr>
          <p:cNvSpPr txBox="1"/>
          <p:nvPr/>
        </p:nvSpPr>
        <p:spPr>
          <a:xfrm>
            <a:off x="-11494" y="903897"/>
            <a:ext cx="9170280" cy="461665"/>
          </a:xfrm>
          <a:prstGeom prst="rect">
            <a:avLst/>
          </a:prstGeom>
          <a:noFill/>
        </p:spPr>
        <p:txBody>
          <a:bodyPr wrap="square" rtlCol="0">
            <a:spAutoFit/>
          </a:bodyPr>
          <a:lstStyle/>
          <a:p>
            <a:pPr algn="ctr">
              <a:spcAft>
                <a:spcPts val="600"/>
              </a:spcAft>
            </a:pPr>
            <a:r>
              <a:rPr lang="en-US" sz="2400" dirty="0">
                <a:solidFill>
                  <a:srgbClr val="000000"/>
                </a:solidFill>
                <a:effectLst/>
                <a:latin typeface="Arial Narrow" panose="020B0606020202030204" pitchFamily="34" charset="0"/>
                <a:ea typeface="Times New Roman" panose="02020603050405020304" pitchFamily="18" charset="0"/>
              </a:rPr>
              <a:t>“a legal dissolution of the marriage relation….”</a:t>
            </a:r>
            <a:endParaRPr lang="en-US" sz="2400" b="1" u="sng" dirty="0">
              <a:solidFill>
                <a:srgbClr val="0000FF"/>
              </a:solidFill>
              <a:latin typeface="Arial Narrow" panose="020B0606020202030204" pitchFamily="34" charset="0"/>
            </a:endParaRPr>
          </a:p>
        </p:txBody>
      </p:sp>
    </p:spTree>
    <p:extLst>
      <p:ext uri="{BB962C8B-B14F-4D97-AF65-F5344CB8AC3E}">
        <p14:creationId xmlns:p14="http://schemas.microsoft.com/office/powerpoint/2010/main" val="378633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500" fill="hold"/>
                                        <p:tgtEl>
                                          <p:spTgt spid="8"/>
                                        </p:tgtEl>
                                        <p:attrNameLst>
                                          <p:attrName>ppt_w</p:attrName>
                                        </p:attrNameLst>
                                      </p:cBhvr>
                                      <p:tavLst>
                                        <p:tav tm="0">
                                          <p:val>
                                            <p:fltVal val="0"/>
                                          </p:val>
                                        </p:tav>
                                        <p:tav tm="100000">
                                          <p:val>
                                            <p:strVal val="#ppt_w"/>
                                          </p:val>
                                        </p:tav>
                                      </p:tavLst>
                                    </p:anim>
                                    <p:anim calcmode="lin" valueType="num">
                                      <p:cBhvr>
                                        <p:cTn id="18" dur="500" fill="hold"/>
                                        <p:tgtEl>
                                          <p:spTgt spid="8"/>
                                        </p:tgtEl>
                                        <p:attrNameLst>
                                          <p:attrName>ppt_h</p:attrName>
                                        </p:attrNameLst>
                                      </p:cBhvr>
                                      <p:tavLst>
                                        <p:tav tm="0">
                                          <p:val>
                                            <p:fltVal val="0"/>
                                          </p:val>
                                        </p:tav>
                                        <p:tav tm="100000">
                                          <p:val>
                                            <p:strVal val="#ppt_h"/>
                                          </p:val>
                                        </p:tav>
                                      </p:tavLst>
                                    </p:anim>
                                    <p:animEffect transition="in" filter="fade">
                                      <p:cBhvr>
                                        <p:cTn id="19" dur="500"/>
                                        <p:tgtEl>
                                          <p:spTgt spid="8"/>
                                        </p:tgtEl>
                                      </p:cBhvr>
                                    </p:animEffect>
                                  </p:childTnLst>
                                </p:cTn>
                              </p:par>
                            </p:childTnLst>
                          </p:cTn>
                        </p:par>
                        <p:par>
                          <p:cTn id="20" fill="hold">
                            <p:stCondLst>
                              <p:cond delay="500"/>
                            </p:stCondLst>
                            <p:childTnLst>
                              <p:par>
                                <p:cTn id="21" presetID="53" presetClass="entr" presetSubtype="16" fill="hold" grpId="0" nodeType="after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p:cTn id="23" dur="500" fill="hold"/>
                                        <p:tgtEl>
                                          <p:spTgt spid="5"/>
                                        </p:tgtEl>
                                        <p:attrNameLst>
                                          <p:attrName>ppt_w</p:attrName>
                                        </p:attrNameLst>
                                      </p:cBhvr>
                                      <p:tavLst>
                                        <p:tav tm="0">
                                          <p:val>
                                            <p:fltVal val="0"/>
                                          </p:val>
                                        </p:tav>
                                        <p:tav tm="100000">
                                          <p:val>
                                            <p:strVal val="#ppt_w"/>
                                          </p:val>
                                        </p:tav>
                                      </p:tavLst>
                                    </p:anim>
                                    <p:anim calcmode="lin" valueType="num">
                                      <p:cBhvr>
                                        <p:cTn id="24" dur="500" fill="hold"/>
                                        <p:tgtEl>
                                          <p:spTgt spid="5"/>
                                        </p:tgtEl>
                                        <p:attrNameLst>
                                          <p:attrName>ppt_h</p:attrName>
                                        </p:attrNameLst>
                                      </p:cBhvr>
                                      <p:tavLst>
                                        <p:tav tm="0">
                                          <p:val>
                                            <p:fltVal val="0"/>
                                          </p:val>
                                        </p:tav>
                                        <p:tav tm="100000">
                                          <p:val>
                                            <p:strVal val="#ppt_h"/>
                                          </p:val>
                                        </p:tav>
                                      </p:tavLst>
                                    </p:anim>
                                    <p:animEffect transition="in" filter="fade">
                                      <p:cBhvr>
                                        <p:cTn id="25" dur="500"/>
                                        <p:tgtEl>
                                          <p:spTgt spid="5"/>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p:cTn id="28" dur="500" fill="hold"/>
                                        <p:tgtEl>
                                          <p:spTgt spid="6"/>
                                        </p:tgtEl>
                                        <p:attrNameLst>
                                          <p:attrName>ppt_w</p:attrName>
                                        </p:attrNameLst>
                                      </p:cBhvr>
                                      <p:tavLst>
                                        <p:tav tm="0">
                                          <p:val>
                                            <p:fltVal val="0"/>
                                          </p:val>
                                        </p:tav>
                                        <p:tav tm="100000">
                                          <p:val>
                                            <p:strVal val="#ppt_w"/>
                                          </p:val>
                                        </p:tav>
                                      </p:tavLst>
                                    </p:anim>
                                    <p:anim calcmode="lin" valueType="num">
                                      <p:cBhvr>
                                        <p:cTn id="29" dur="500" fill="hold"/>
                                        <p:tgtEl>
                                          <p:spTgt spid="6"/>
                                        </p:tgtEl>
                                        <p:attrNameLst>
                                          <p:attrName>ppt_h</p:attrName>
                                        </p:attrNameLst>
                                      </p:cBhvr>
                                      <p:tavLst>
                                        <p:tav tm="0">
                                          <p:val>
                                            <p:fltVal val="0"/>
                                          </p:val>
                                        </p:tav>
                                        <p:tav tm="100000">
                                          <p:val>
                                            <p:strVal val="#ppt_h"/>
                                          </p:val>
                                        </p:tav>
                                      </p:tavLst>
                                    </p:anim>
                                    <p:animEffect transition="in" filter="fade">
                                      <p:cBhvr>
                                        <p:cTn id="30" dur="500"/>
                                        <p:tgtEl>
                                          <p:spTgt spid="6"/>
                                        </p:tgtEl>
                                      </p:cBhvr>
                                    </p:animEffect>
                                  </p:childTnLst>
                                </p:cTn>
                              </p:par>
                            </p:childTnLst>
                          </p:cTn>
                        </p:par>
                        <p:par>
                          <p:cTn id="31" fill="hold">
                            <p:stCondLst>
                              <p:cond delay="1000"/>
                            </p:stCondLst>
                            <p:childTnLst>
                              <p:par>
                                <p:cTn id="32" presetID="53" presetClass="entr" presetSubtype="16" fill="hold" grpId="0" nodeType="afterEffect">
                                  <p:stCondLst>
                                    <p:cond delay="0"/>
                                  </p:stCondLst>
                                  <p:childTnLst>
                                    <p:set>
                                      <p:cBhvr>
                                        <p:cTn id="33" dur="1" fill="hold">
                                          <p:stCondLst>
                                            <p:cond delay="0"/>
                                          </p:stCondLst>
                                        </p:cTn>
                                        <p:tgtEl>
                                          <p:spTgt spid="12"/>
                                        </p:tgtEl>
                                        <p:attrNameLst>
                                          <p:attrName>style.visibility</p:attrName>
                                        </p:attrNameLst>
                                      </p:cBhvr>
                                      <p:to>
                                        <p:strVal val="visible"/>
                                      </p:to>
                                    </p:set>
                                    <p:anim calcmode="lin" valueType="num">
                                      <p:cBhvr>
                                        <p:cTn id="34" dur="500" fill="hold"/>
                                        <p:tgtEl>
                                          <p:spTgt spid="12"/>
                                        </p:tgtEl>
                                        <p:attrNameLst>
                                          <p:attrName>ppt_w</p:attrName>
                                        </p:attrNameLst>
                                      </p:cBhvr>
                                      <p:tavLst>
                                        <p:tav tm="0">
                                          <p:val>
                                            <p:fltVal val="0"/>
                                          </p:val>
                                        </p:tav>
                                        <p:tav tm="100000">
                                          <p:val>
                                            <p:strVal val="#ppt_w"/>
                                          </p:val>
                                        </p:tav>
                                      </p:tavLst>
                                    </p:anim>
                                    <p:anim calcmode="lin" valueType="num">
                                      <p:cBhvr>
                                        <p:cTn id="35" dur="500" fill="hold"/>
                                        <p:tgtEl>
                                          <p:spTgt spid="12"/>
                                        </p:tgtEl>
                                        <p:attrNameLst>
                                          <p:attrName>ppt_h</p:attrName>
                                        </p:attrNameLst>
                                      </p:cBhvr>
                                      <p:tavLst>
                                        <p:tav tm="0">
                                          <p:val>
                                            <p:fltVal val="0"/>
                                          </p:val>
                                        </p:tav>
                                        <p:tav tm="100000">
                                          <p:val>
                                            <p:strVal val="#ppt_h"/>
                                          </p:val>
                                        </p:tav>
                                      </p:tavLst>
                                    </p:anim>
                                    <p:animEffect transition="in" filter="fade">
                                      <p:cBhvr>
                                        <p:cTn id="36" dur="500"/>
                                        <p:tgtEl>
                                          <p:spTgt spid="12"/>
                                        </p:tgtEl>
                                      </p:cBhvr>
                                    </p:animEffect>
                                  </p:childTnLst>
                                </p:cTn>
                              </p:par>
                              <p:par>
                                <p:cTn id="37" presetID="53" presetClass="entr" presetSubtype="16" fill="hold" grpId="0" nodeType="withEffect">
                                  <p:stCondLst>
                                    <p:cond delay="0"/>
                                  </p:stCondLst>
                                  <p:childTnLst>
                                    <p:set>
                                      <p:cBhvr>
                                        <p:cTn id="38" dur="1" fill="hold">
                                          <p:stCondLst>
                                            <p:cond delay="0"/>
                                          </p:stCondLst>
                                        </p:cTn>
                                        <p:tgtEl>
                                          <p:spTgt spid="13"/>
                                        </p:tgtEl>
                                        <p:attrNameLst>
                                          <p:attrName>style.visibility</p:attrName>
                                        </p:attrNameLst>
                                      </p:cBhvr>
                                      <p:to>
                                        <p:strVal val="visible"/>
                                      </p:to>
                                    </p:set>
                                    <p:anim calcmode="lin" valueType="num">
                                      <p:cBhvr>
                                        <p:cTn id="39" dur="500" fill="hold"/>
                                        <p:tgtEl>
                                          <p:spTgt spid="13"/>
                                        </p:tgtEl>
                                        <p:attrNameLst>
                                          <p:attrName>ppt_w</p:attrName>
                                        </p:attrNameLst>
                                      </p:cBhvr>
                                      <p:tavLst>
                                        <p:tav tm="0">
                                          <p:val>
                                            <p:fltVal val="0"/>
                                          </p:val>
                                        </p:tav>
                                        <p:tav tm="100000">
                                          <p:val>
                                            <p:strVal val="#ppt_w"/>
                                          </p:val>
                                        </p:tav>
                                      </p:tavLst>
                                    </p:anim>
                                    <p:anim calcmode="lin" valueType="num">
                                      <p:cBhvr>
                                        <p:cTn id="40" dur="500" fill="hold"/>
                                        <p:tgtEl>
                                          <p:spTgt spid="13"/>
                                        </p:tgtEl>
                                        <p:attrNameLst>
                                          <p:attrName>ppt_h</p:attrName>
                                        </p:attrNameLst>
                                      </p:cBhvr>
                                      <p:tavLst>
                                        <p:tav tm="0">
                                          <p:val>
                                            <p:fltVal val="0"/>
                                          </p:val>
                                        </p:tav>
                                        <p:tav tm="100000">
                                          <p:val>
                                            <p:strVal val="#ppt_h"/>
                                          </p:val>
                                        </p:tav>
                                      </p:tavLst>
                                    </p:anim>
                                    <p:animEffect transition="in" filter="fade">
                                      <p:cBhvr>
                                        <p:cTn id="41" dur="500"/>
                                        <p:tgtEl>
                                          <p:spTgt spid="13"/>
                                        </p:tgtEl>
                                      </p:cBhvr>
                                    </p:animEffect>
                                  </p:childTnLst>
                                </p:cTn>
                              </p:par>
                            </p:childTnLst>
                          </p:cTn>
                        </p:par>
                        <p:par>
                          <p:cTn id="42" fill="hold">
                            <p:stCondLst>
                              <p:cond delay="1500"/>
                            </p:stCondLst>
                            <p:childTnLst>
                              <p:par>
                                <p:cTn id="43" presetID="53" presetClass="entr" presetSubtype="16" fill="hold" grpId="0" nodeType="afterEffect">
                                  <p:stCondLst>
                                    <p:cond delay="0"/>
                                  </p:stCondLst>
                                  <p:childTnLst>
                                    <p:set>
                                      <p:cBhvr>
                                        <p:cTn id="44" dur="1" fill="hold">
                                          <p:stCondLst>
                                            <p:cond delay="0"/>
                                          </p:stCondLst>
                                        </p:cTn>
                                        <p:tgtEl>
                                          <p:spTgt spid="16"/>
                                        </p:tgtEl>
                                        <p:attrNameLst>
                                          <p:attrName>style.visibility</p:attrName>
                                        </p:attrNameLst>
                                      </p:cBhvr>
                                      <p:to>
                                        <p:strVal val="visible"/>
                                      </p:to>
                                    </p:set>
                                    <p:anim calcmode="lin" valueType="num">
                                      <p:cBhvr>
                                        <p:cTn id="45" dur="500" fill="hold"/>
                                        <p:tgtEl>
                                          <p:spTgt spid="16"/>
                                        </p:tgtEl>
                                        <p:attrNameLst>
                                          <p:attrName>ppt_w</p:attrName>
                                        </p:attrNameLst>
                                      </p:cBhvr>
                                      <p:tavLst>
                                        <p:tav tm="0">
                                          <p:val>
                                            <p:fltVal val="0"/>
                                          </p:val>
                                        </p:tav>
                                        <p:tav tm="100000">
                                          <p:val>
                                            <p:strVal val="#ppt_w"/>
                                          </p:val>
                                        </p:tav>
                                      </p:tavLst>
                                    </p:anim>
                                    <p:anim calcmode="lin" valueType="num">
                                      <p:cBhvr>
                                        <p:cTn id="46" dur="500" fill="hold"/>
                                        <p:tgtEl>
                                          <p:spTgt spid="16"/>
                                        </p:tgtEl>
                                        <p:attrNameLst>
                                          <p:attrName>ppt_h</p:attrName>
                                        </p:attrNameLst>
                                      </p:cBhvr>
                                      <p:tavLst>
                                        <p:tav tm="0">
                                          <p:val>
                                            <p:fltVal val="0"/>
                                          </p:val>
                                        </p:tav>
                                        <p:tav tm="100000">
                                          <p:val>
                                            <p:strVal val="#ppt_h"/>
                                          </p:val>
                                        </p:tav>
                                      </p:tavLst>
                                    </p:anim>
                                    <p:animEffect transition="in" filter="fade">
                                      <p:cBhvr>
                                        <p:cTn id="47" dur="500"/>
                                        <p:tgtEl>
                                          <p:spTgt spid="16"/>
                                        </p:tgtEl>
                                      </p:cBhvr>
                                    </p:animEffect>
                                  </p:childTnLst>
                                </p:cTn>
                              </p:par>
                              <p:par>
                                <p:cTn id="48" presetID="53" presetClass="entr" presetSubtype="16" fill="hold" grpId="0" nodeType="withEffect">
                                  <p:stCondLst>
                                    <p:cond delay="0"/>
                                  </p:stCondLst>
                                  <p:childTnLst>
                                    <p:set>
                                      <p:cBhvr>
                                        <p:cTn id="49" dur="1" fill="hold">
                                          <p:stCondLst>
                                            <p:cond delay="0"/>
                                          </p:stCondLst>
                                        </p:cTn>
                                        <p:tgtEl>
                                          <p:spTgt spid="17"/>
                                        </p:tgtEl>
                                        <p:attrNameLst>
                                          <p:attrName>style.visibility</p:attrName>
                                        </p:attrNameLst>
                                      </p:cBhvr>
                                      <p:to>
                                        <p:strVal val="visible"/>
                                      </p:to>
                                    </p:set>
                                    <p:anim calcmode="lin" valueType="num">
                                      <p:cBhvr>
                                        <p:cTn id="50" dur="500" fill="hold"/>
                                        <p:tgtEl>
                                          <p:spTgt spid="17"/>
                                        </p:tgtEl>
                                        <p:attrNameLst>
                                          <p:attrName>ppt_w</p:attrName>
                                        </p:attrNameLst>
                                      </p:cBhvr>
                                      <p:tavLst>
                                        <p:tav tm="0">
                                          <p:val>
                                            <p:fltVal val="0"/>
                                          </p:val>
                                        </p:tav>
                                        <p:tav tm="100000">
                                          <p:val>
                                            <p:strVal val="#ppt_w"/>
                                          </p:val>
                                        </p:tav>
                                      </p:tavLst>
                                    </p:anim>
                                    <p:anim calcmode="lin" valueType="num">
                                      <p:cBhvr>
                                        <p:cTn id="51" dur="500" fill="hold"/>
                                        <p:tgtEl>
                                          <p:spTgt spid="17"/>
                                        </p:tgtEl>
                                        <p:attrNameLst>
                                          <p:attrName>ppt_h</p:attrName>
                                        </p:attrNameLst>
                                      </p:cBhvr>
                                      <p:tavLst>
                                        <p:tav tm="0">
                                          <p:val>
                                            <p:fltVal val="0"/>
                                          </p:val>
                                        </p:tav>
                                        <p:tav tm="100000">
                                          <p:val>
                                            <p:strVal val="#ppt_h"/>
                                          </p:val>
                                        </p:tav>
                                      </p:tavLst>
                                    </p:anim>
                                    <p:animEffect transition="in" filter="fade">
                                      <p:cBhvr>
                                        <p:cTn id="52" dur="500"/>
                                        <p:tgtEl>
                                          <p:spTgt spid="17"/>
                                        </p:tgtEl>
                                      </p:cBhvr>
                                    </p:animEffect>
                                  </p:childTnLst>
                                </p:cTn>
                              </p:par>
                            </p:childTnLst>
                          </p:cTn>
                        </p:par>
                        <p:par>
                          <p:cTn id="53" fill="hold">
                            <p:stCondLst>
                              <p:cond delay="2000"/>
                            </p:stCondLst>
                            <p:childTnLst>
                              <p:par>
                                <p:cTn id="54" presetID="53" presetClass="entr" presetSubtype="16" fill="hold" grpId="0" nodeType="afterEffect">
                                  <p:stCondLst>
                                    <p:cond delay="0"/>
                                  </p:stCondLst>
                                  <p:childTnLst>
                                    <p:set>
                                      <p:cBhvr>
                                        <p:cTn id="55" dur="1" fill="hold">
                                          <p:stCondLst>
                                            <p:cond delay="0"/>
                                          </p:stCondLst>
                                        </p:cTn>
                                        <p:tgtEl>
                                          <p:spTgt spid="9"/>
                                        </p:tgtEl>
                                        <p:attrNameLst>
                                          <p:attrName>style.visibility</p:attrName>
                                        </p:attrNameLst>
                                      </p:cBhvr>
                                      <p:to>
                                        <p:strVal val="visible"/>
                                      </p:to>
                                    </p:set>
                                    <p:anim calcmode="lin" valueType="num">
                                      <p:cBhvr>
                                        <p:cTn id="56" dur="500" fill="hold"/>
                                        <p:tgtEl>
                                          <p:spTgt spid="9"/>
                                        </p:tgtEl>
                                        <p:attrNameLst>
                                          <p:attrName>ppt_w</p:attrName>
                                        </p:attrNameLst>
                                      </p:cBhvr>
                                      <p:tavLst>
                                        <p:tav tm="0">
                                          <p:val>
                                            <p:fltVal val="0"/>
                                          </p:val>
                                        </p:tav>
                                        <p:tav tm="100000">
                                          <p:val>
                                            <p:strVal val="#ppt_w"/>
                                          </p:val>
                                        </p:tav>
                                      </p:tavLst>
                                    </p:anim>
                                    <p:anim calcmode="lin" valueType="num">
                                      <p:cBhvr>
                                        <p:cTn id="57" dur="500" fill="hold"/>
                                        <p:tgtEl>
                                          <p:spTgt spid="9"/>
                                        </p:tgtEl>
                                        <p:attrNameLst>
                                          <p:attrName>ppt_h</p:attrName>
                                        </p:attrNameLst>
                                      </p:cBhvr>
                                      <p:tavLst>
                                        <p:tav tm="0">
                                          <p:val>
                                            <p:fltVal val="0"/>
                                          </p:val>
                                        </p:tav>
                                        <p:tav tm="100000">
                                          <p:val>
                                            <p:strVal val="#ppt_h"/>
                                          </p:val>
                                        </p:tav>
                                      </p:tavLst>
                                    </p:anim>
                                    <p:animEffect transition="in" filter="fade">
                                      <p:cBhvr>
                                        <p:cTn id="58" dur="500"/>
                                        <p:tgtEl>
                                          <p:spTgt spid="9"/>
                                        </p:tgtEl>
                                      </p:cBhvr>
                                    </p:animEffect>
                                  </p:childTnLst>
                                </p:cTn>
                              </p:par>
                            </p:childTnLst>
                          </p:cTn>
                        </p:par>
                        <p:par>
                          <p:cTn id="59" fill="hold">
                            <p:stCondLst>
                              <p:cond delay="2500"/>
                            </p:stCondLst>
                            <p:childTnLst>
                              <p:par>
                                <p:cTn id="60" presetID="53" presetClass="entr" presetSubtype="16" fill="hold" grpId="0" nodeType="afterEffect">
                                  <p:stCondLst>
                                    <p:cond delay="0"/>
                                  </p:stCondLst>
                                  <p:childTnLst>
                                    <p:set>
                                      <p:cBhvr>
                                        <p:cTn id="61" dur="1" fill="hold">
                                          <p:stCondLst>
                                            <p:cond delay="0"/>
                                          </p:stCondLst>
                                        </p:cTn>
                                        <p:tgtEl>
                                          <p:spTgt spid="11"/>
                                        </p:tgtEl>
                                        <p:attrNameLst>
                                          <p:attrName>style.visibility</p:attrName>
                                        </p:attrNameLst>
                                      </p:cBhvr>
                                      <p:to>
                                        <p:strVal val="visible"/>
                                      </p:to>
                                    </p:set>
                                    <p:anim calcmode="lin" valueType="num">
                                      <p:cBhvr>
                                        <p:cTn id="62" dur="500" fill="hold"/>
                                        <p:tgtEl>
                                          <p:spTgt spid="11"/>
                                        </p:tgtEl>
                                        <p:attrNameLst>
                                          <p:attrName>ppt_w</p:attrName>
                                        </p:attrNameLst>
                                      </p:cBhvr>
                                      <p:tavLst>
                                        <p:tav tm="0">
                                          <p:val>
                                            <p:fltVal val="0"/>
                                          </p:val>
                                        </p:tav>
                                        <p:tav tm="100000">
                                          <p:val>
                                            <p:strVal val="#ppt_w"/>
                                          </p:val>
                                        </p:tav>
                                      </p:tavLst>
                                    </p:anim>
                                    <p:anim calcmode="lin" valueType="num">
                                      <p:cBhvr>
                                        <p:cTn id="63" dur="500" fill="hold"/>
                                        <p:tgtEl>
                                          <p:spTgt spid="11"/>
                                        </p:tgtEl>
                                        <p:attrNameLst>
                                          <p:attrName>ppt_h</p:attrName>
                                        </p:attrNameLst>
                                      </p:cBhvr>
                                      <p:tavLst>
                                        <p:tav tm="0">
                                          <p:val>
                                            <p:fltVal val="0"/>
                                          </p:val>
                                        </p:tav>
                                        <p:tav tm="100000">
                                          <p:val>
                                            <p:strVal val="#ppt_h"/>
                                          </p:val>
                                        </p:tav>
                                      </p:tavLst>
                                    </p:anim>
                                    <p:animEffect transition="in" filter="fade">
                                      <p:cBhvr>
                                        <p:cTn id="64" dur="500"/>
                                        <p:tgtEl>
                                          <p:spTgt spid="11"/>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18"/>
                                        </p:tgtEl>
                                        <p:attrNameLst>
                                          <p:attrName>style.visibility</p:attrName>
                                        </p:attrNameLst>
                                      </p:cBhvr>
                                      <p:to>
                                        <p:strVal val="visible"/>
                                      </p:to>
                                    </p:set>
                                    <p:anim calcmode="lin" valueType="num">
                                      <p:cBhvr>
                                        <p:cTn id="67" dur="500" fill="hold"/>
                                        <p:tgtEl>
                                          <p:spTgt spid="18"/>
                                        </p:tgtEl>
                                        <p:attrNameLst>
                                          <p:attrName>ppt_w</p:attrName>
                                        </p:attrNameLst>
                                      </p:cBhvr>
                                      <p:tavLst>
                                        <p:tav tm="0">
                                          <p:val>
                                            <p:fltVal val="0"/>
                                          </p:val>
                                        </p:tav>
                                        <p:tav tm="100000">
                                          <p:val>
                                            <p:strVal val="#ppt_w"/>
                                          </p:val>
                                        </p:tav>
                                      </p:tavLst>
                                    </p:anim>
                                    <p:anim calcmode="lin" valueType="num">
                                      <p:cBhvr>
                                        <p:cTn id="68" dur="500" fill="hold"/>
                                        <p:tgtEl>
                                          <p:spTgt spid="18"/>
                                        </p:tgtEl>
                                        <p:attrNameLst>
                                          <p:attrName>ppt_h</p:attrName>
                                        </p:attrNameLst>
                                      </p:cBhvr>
                                      <p:tavLst>
                                        <p:tav tm="0">
                                          <p:val>
                                            <p:fltVal val="0"/>
                                          </p:val>
                                        </p:tav>
                                        <p:tav tm="100000">
                                          <p:val>
                                            <p:strVal val="#ppt_h"/>
                                          </p:val>
                                        </p:tav>
                                      </p:tavLst>
                                    </p:anim>
                                    <p:animEffect transition="in" filter="fade">
                                      <p:cBhvr>
                                        <p:cTn id="69" dur="500"/>
                                        <p:tgtEl>
                                          <p:spTgt spid="18"/>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19"/>
                                        </p:tgtEl>
                                        <p:attrNameLst>
                                          <p:attrName>style.visibility</p:attrName>
                                        </p:attrNameLst>
                                      </p:cBhvr>
                                      <p:to>
                                        <p:strVal val="visible"/>
                                      </p:to>
                                    </p:set>
                                    <p:anim calcmode="lin" valueType="num">
                                      <p:cBhvr>
                                        <p:cTn id="72" dur="500" fill="hold"/>
                                        <p:tgtEl>
                                          <p:spTgt spid="19"/>
                                        </p:tgtEl>
                                        <p:attrNameLst>
                                          <p:attrName>ppt_w</p:attrName>
                                        </p:attrNameLst>
                                      </p:cBhvr>
                                      <p:tavLst>
                                        <p:tav tm="0">
                                          <p:val>
                                            <p:fltVal val="0"/>
                                          </p:val>
                                        </p:tav>
                                        <p:tav tm="100000">
                                          <p:val>
                                            <p:strVal val="#ppt_w"/>
                                          </p:val>
                                        </p:tav>
                                      </p:tavLst>
                                    </p:anim>
                                    <p:anim calcmode="lin" valueType="num">
                                      <p:cBhvr>
                                        <p:cTn id="73" dur="500" fill="hold"/>
                                        <p:tgtEl>
                                          <p:spTgt spid="19"/>
                                        </p:tgtEl>
                                        <p:attrNameLst>
                                          <p:attrName>ppt_h</p:attrName>
                                        </p:attrNameLst>
                                      </p:cBhvr>
                                      <p:tavLst>
                                        <p:tav tm="0">
                                          <p:val>
                                            <p:fltVal val="0"/>
                                          </p:val>
                                        </p:tav>
                                        <p:tav tm="100000">
                                          <p:val>
                                            <p:strVal val="#ppt_h"/>
                                          </p:val>
                                        </p:tav>
                                      </p:tavLst>
                                    </p:anim>
                                    <p:animEffect transition="in" filter="fade">
                                      <p:cBhvr>
                                        <p:cTn id="74" dur="500"/>
                                        <p:tgtEl>
                                          <p:spTgt spid="19"/>
                                        </p:tgtEl>
                                      </p:cBhvr>
                                    </p:animEffect>
                                  </p:childTnLst>
                                </p:cTn>
                              </p:par>
                              <p:par>
                                <p:cTn id="75" presetID="53" presetClass="entr" presetSubtype="16" fill="hold" grpId="0" nodeType="withEffect">
                                  <p:stCondLst>
                                    <p:cond delay="0"/>
                                  </p:stCondLst>
                                  <p:childTnLst>
                                    <p:set>
                                      <p:cBhvr>
                                        <p:cTn id="76" dur="1" fill="hold">
                                          <p:stCondLst>
                                            <p:cond delay="0"/>
                                          </p:stCondLst>
                                        </p:cTn>
                                        <p:tgtEl>
                                          <p:spTgt spid="20"/>
                                        </p:tgtEl>
                                        <p:attrNameLst>
                                          <p:attrName>style.visibility</p:attrName>
                                        </p:attrNameLst>
                                      </p:cBhvr>
                                      <p:to>
                                        <p:strVal val="visible"/>
                                      </p:to>
                                    </p:set>
                                    <p:anim calcmode="lin" valueType="num">
                                      <p:cBhvr>
                                        <p:cTn id="77" dur="500" fill="hold"/>
                                        <p:tgtEl>
                                          <p:spTgt spid="20"/>
                                        </p:tgtEl>
                                        <p:attrNameLst>
                                          <p:attrName>ppt_w</p:attrName>
                                        </p:attrNameLst>
                                      </p:cBhvr>
                                      <p:tavLst>
                                        <p:tav tm="0">
                                          <p:val>
                                            <p:fltVal val="0"/>
                                          </p:val>
                                        </p:tav>
                                        <p:tav tm="100000">
                                          <p:val>
                                            <p:strVal val="#ppt_w"/>
                                          </p:val>
                                        </p:tav>
                                      </p:tavLst>
                                    </p:anim>
                                    <p:anim calcmode="lin" valueType="num">
                                      <p:cBhvr>
                                        <p:cTn id="78" dur="500" fill="hold"/>
                                        <p:tgtEl>
                                          <p:spTgt spid="20"/>
                                        </p:tgtEl>
                                        <p:attrNameLst>
                                          <p:attrName>ppt_h</p:attrName>
                                        </p:attrNameLst>
                                      </p:cBhvr>
                                      <p:tavLst>
                                        <p:tav tm="0">
                                          <p:val>
                                            <p:fltVal val="0"/>
                                          </p:val>
                                        </p:tav>
                                        <p:tav tm="100000">
                                          <p:val>
                                            <p:strVal val="#ppt_h"/>
                                          </p:val>
                                        </p:tav>
                                      </p:tavLst>
                                    </p:anim>
                                    <p:animEffect transition="in" filter="fade">
                                      <p:cBhvr>
                                        <p:cTn id="79" dur="500"/>
                                        <p:tgtEl>
                                          <p:spTgt spid="20"/>
                                        </p:tgtEl>
                                      </p:cBhvr>
                                    </p:animEffect>
                                  </p:childTnLst>
                                </p:cTn>
                              </p:par>
                              <p:par>
                                <p:cTn id="80" presetID="53" presetClass="entr" presetSubtype="16" fill="hold" grpId="0" nodeType="withEffect">
                                  <p:stCondLst>
                                    <p:cond delay="0"/>
                                  </p:stCondLst>
                                  <p:childTnLst>
                                    <p:set>
                                      <p:cBhvr>
                                        <p:cTn id="81" dur="1" fill="hold">
                                          <p:stCondLst>
                                            <p:cond delay="0"/>
                                          </p:stCondLst>
                                        </p:cTn>
                                        <p:tgtEl>
                                          <p:spTgt spid="21"/>
                                        </p:tgtEl>
                                        <p:attrNameLst>
                                          <p:attrName>style.visibility</p:attrName>
                                        </p:attrNameLst>
                                      </p:cBhvr>
                                      <p:to>
                                        <p:strVal val="visible"/>
                                      </p:to>
                                    </p:set>
                                    <p:anim calcmode="lin" valueType="num">
                                      <p:cBhvr>
                                        <p:cTn id="82" dur="500" fill="hold"/>
                                        <p:tgtEl>
                                          <p:spTgt spid="21"/>
                                        </p:tgtEl>
                                        <p:attrNameLst>
                                          <p:attrName>ppt_w</p:attrName>
                                        </p:attrNameLst>
                                      </p:cBhvr>
                                      <p:tavLst>
                                        <p:tav tm="0">
                                          <p:val>
                                            <p:fltVal val="0"/>
                                          </p:val>
                                        </p:tav>
                                        <p:tav tm="100000">
                                          <p:val>
                                            <p:strVal val="#ppt_w"/>
                                          </p:val>
                                        </p:tav>
                                      </p:tavLst>
                                    </p:anim>
                                    <p:anim calcmode="lin" valueType="num">
                                      <p:cBhvr>
                                        <p:cTn id="83" dur="500" fill="hold"/>
                                        <p:tgtEl>
                                          <p:spTgt spid="21"/>
                                        </p:tgtEl>
                                        <p:attrNameLst>
                                          <p:attrName>ppt_h</p:attrName>
                                        </p:attrNameLst>
                                      </p:cBhvr>
                                      <p:tavLst>
                                        <p:tav tm="0">
                                          <p:val>
                                            <p:fltVal val="0"/>
                                          </p:val>
                                        </p:tav>
                                        <p:tav tm="100000">
                                          <p:val>
                                            <p:strVal val="#ppt_h"/>
                                          </p:val>
                                        </p:tav>
                                      </p:tavLst>
                                    </p:anim>
                                    <p:animEffect transition="in" filter="fade">
                                      <p:cBhvr>
                                        <p:cTn id="84" dur="500"/>
                                        <p:tgtEl>
                                          <p:spTgt spid="21"/>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22"/>
                                        </p:tgtEl>
                                        <p:attrNameLst>
                                          <p:attrName>style.visibility</p:attrName>
                                        </p:attrNameLst>
                                      </p:cBhvr>
                                      <p:to>
                                        <p:strVal val="visible"/>
                                      </p:to>
                                    </p:set>
                                    <p:anim calcmode="lin" valueType="num">
                                      <p:cBhvr>
                                        <p:cTn id="87" dur="500" fill="hold"/>
                                        <p:tgtEl>
                                          <p:spTgt spid="22"/>
                                        </p:tgtEl>
                                        <p:attrNameLst>
                                          <p:attrName>ppt_w</p:attrName>
                                        </p:attrNameLst>
                                      </p:cBhvr>
                                      <p:tavLst>
                                        <p:tav tm="0">
                                          <p:val>
                                            <p:fltVal val="0"/>
                                          </p:val>
                                        </p:tav>
                                        <p:tav tm="100000">
                                          <p:val>
                                            <p:strVal val="#ppt_w"/>
                                          </p:val>
                                        </p:tav>
                                      </p:tavLst>
                                    </p:anim>
                                    <p:anim calcmode="lin" valueType="num">
                                      <p:cBhvr>
                                        <p:cTn id="88" dur="500" fill="hold"/>
                                        <p:tgtEl>
                                          <p:spTgt spid="22"/>
                                        </p:tgtEl>
                                        <p:attrNameLst>
                                          <p:attrName>ppt_h</p:attrName>
                                        </p:attrNameLst>
                                      </p:cBhvr>
                                      <p:tavLst>
                                        <p:tav tm="0">
                                          <p:val>
                                            <p:fltVal val="0"/>
                                          </p:val>
                                        </p:tav>
                                        <p:tav tm="100000">
                                          <p:val>
                                            <p:strVal val="#ppt_h"/>
                                          </p:val>
                                        </p:tav>
                                      </p:tavLst>
                                    </p:anim>
                                    <p:animEffect transition="in" filter="fade">
                                      <p:cBhvr>
                                        <p:cTn id="89" dur="500"/>
                                        <p:tgtEl>
                                          <p:spTgt spid="22"/>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2"/>
                                        </p:tgtEl>
                                        <p:attrNameLst>
                                          <p:attrName>style.visibility</p:attrName>
                                        </p:attrNameLst>
                                      </p:cBhvr>
                                      <p:to>
                                        <p:strVal val="visible"/>
                                      </p:to>
                                    </p:set>
                                    <p:anim calcmode="lin" valueType="num">
                                      <p:cBhvr>
                                        <p:cTn id="92" dur="500" fill="hold"/>
                                        <p:tgtEl>
                                          <p:spTgt spid="2"/>
                                        </p:tgtEl>
                                        <p:attrNameLst>
                                          <p:attrName>ppt_w</p:attrName>
                                        </p:attrNameLst>
                                      </p:cBhvr>
                                      <p:tavLst>
                                        <p:tav tm="0">
                                          <p:val>
                                            <p:fltVal val="0"/>
                                          </p:val>
                                        </p:tav>
                                        <p:tav tm="100000">
                                          <p:val>
                                            <p:strVal val="#ppt_w"/>
                                          </p:val>
                                        </p:tav>
                                      </p:tavLst>
                                    </p:anim>
                                    <p:anim calcmode="lin" valueType="num">
                                      <p:cBhvr>
                                        <p:cTn id="93" dur="500" fill="hold"/>
                                        <p:tgtEl>
                                          <p:spTgt spid="2"/>
                                        </p:tgtEl>
                                        <p:attrNameLst>
                                          <p:attrName>ppt_h</p:attrName>
                                        </p:attrNameLst>
                                      </p:cBhvr>
                                      <p:tavLst>
                                        <p:tav tm="0">
                                          <p:val>
                                            <p:fltVal val="0"/>
                                          </p:val>
                                        </p:tav>
                                        <p:tav tm="100000">
                                          <p:val>
                                            <p:strVal val="#ppt_h"/>
                                          </p:val>
                                        </p:tav>
                                      </p:tavLst>
                                    </p:anim>
                                    <p:animEffect transition="in" filter="fade">
                                      <p:cBhvr>
                                        <p:cTn id="9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 grpId="0" animBg="1"/>
      <p:bldP spid="20" grpId="0" animBg="1"/>
      <p:bldP spid="3" grpId="0" animBg="1"/>
      <p:bldP spid="16" grpId="0" animBg="1"/>
      <p:bldP spid="9" grpId="0" animBg="1"/>
      <p:bldP spid="11" grpId="0" animBg="1"/>
      <p:bldP spid="5" grpId="0" animBg="1"/>
      <p:bldP spid="12" grpId="0" animBg="1"/>
      <p:bldP spid="18" grpId="0" animBg="1"/>
      <p:bldP spid="19" grpId="0" animBg="1"/>
      <p:bldP spid="13" grpId="0"/>
      <p:bldP spid="22" grpId="0" animBg="1"/>
      <p:bldP spid="6" grpId="0"/>
      <p:bldP spid="17" grpId="0"/>
      <p:bldP spid="8" grpId="0"/>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A4F8834A-34EB-A77F-07FA-0D7F257963DA}"/>
              </a:ext>
            </a:extLst>
          </p:cNvPr>
          <p:cNvSpPr/>
          <p:nvPr/>
        </p:nvSpPr>
        <p:spPr>
          <a:xfrm>
            <a:off x="825075" y="2270237"/>
            <a:ext cx="1550263" cy="37312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A10091AC-A4E4-35BE-F214-93D1863C2991}"/>
              </a:ext>
            </a:extLst>
          </p:cNvPr>
          <p:cNvSpPr/>
          <p:nvPr/>
        </p:nvSpPr>
        <p:spPr>
          <a:xfrm>
            <a:off x="6558439" y="2275497"/>
            <a:ext cx="1550263" cy="37312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FCFEABDE-3851-58A3-1DAF-A6DA7E3447A6}"/>
              </a:ext>
            </a:extLst>
          </p:cNvPr>
          <p:cNvSpPr/>
          <p:nvPr/>
        </p:nvSpPr>
        <p:spPr>
          <a:xfrm>
            <a:off x="3247696" y="3310766"/>
            <a:ext cx="1776249" cy="37312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21426853-494D-87AE-0B8B-F8CAD8BDF103}"/>
              </a:ext>
            </a:extLst>
          </p:cNvPr>
          <p:cNvSpPr txBox="1"/>
          <p:nvPr/>
        </p:nvSpPr>
        <p:spPr>
          <a:xfrm>
            <a:off x="-11494" y="488060"/>
            <a:ext cx="9144000" cy="461665"/>
          </a:xfrm>
          <a:prstGeom prst="rect">
            <a:avLst/>
          </a:prstGeom>
          <a:solidFill>
            <a:schemeClr val="tx1"/>
          </a:solidFill>
          <a:effectLst>
            <a:softEdge rad="63500"/>
          </a:effectLst>
        </p:spPr>
        <p:txBody>
          <a:bodyPr wrap="square" rtlCol="0">
            <a:spAutoFit/>
          </a:bodyPr>
          <a:lstStyle/>
          <a:p>
            <a:pPr algn="ctr"/>
            <a:r>
              <a:rPr lang="en-US" sz="2400" b="1" u="sng" dirty="0">
                <a:solidFill>
                  <a:schemeClr val="bg1"/>
                </a:solidFill>
                <a:latin typeface="Arial Narrow" panose="020B0606020202030204" pitchFamily="34" charset="0"/>
              </a:rPr>
              <a:t>Divorce According To </a:t>
            </a:r>
            <a:r>
              <a:rPr lang="en-US" sz="2400" b="1" u="sng" dirty="0">
                <a:solidFill>
                  <a:schemeClr val="bg1"/>
                </a:solidFill>
                <a:effectLst/>
                <a:latin typeface="Arial Narrow" panose="020B0606020202030204" pitchFamily="34" charset="0"/>
                <a:ea typeface="Times New Roman" panose="02020603050405020304" pitchFamily="18" charset="0"/>
              </a:rPr>
              <a:t>Smith’s Bible Dictionary</a:t>
            </a:r>
            <a:endParaRPr lang="en-US" sz="2400" u="sng" dirty="0">
              <a:solidFill>
                <a:schemeClr val="bg1"/>
              </a:solidFill>
              <a:latin typeface="Arial Narrow" panose="020B0606020202030204" pitchFamily="34" charset="0"/>
            </a:endParaRPr>
          </a:p>
        </p:txBody>
      </p:sp>
      <p:sp>
        <p:nvSpPr>
          <p:cNvPr id="16" name="TextBox 15">
            <a:extLst>
              <a:ext uri="{FF2B5EF4-FFF2-40B4-BE49-F238E27FC236}">
                <a16:creationId xmlns:a16="http://schemas.microsoft.com/office/drawing/2014/main" id="{86E54C4A-F7D8-E82A-AFBB-CAACBDF65E95}"/>
              </a:ext>
            </a:extLst>
          </p:cNvPr>
          <p:cNvSpPr txBox="1"/>
          <p:nvPr/>
        </p:nvSpPr>
        <p:spPr>
          <a:xfrm>
            <a:off x="-974" y="3882877"/>
            <a:ext cx="9144000" cy="830997"/>
          </a:xfrm>
          <a:prstGeom prst="rect">
            <a:avLst/>
          </a:prstGeom>
          <a:solidFill>
            <a:schemeClr val="tx1"/>
          </a:solidFill>
          <a:effectLst>
            <a:softEdge rad="63500"/>
          </a:effectLst>
        </p:spPr>
        <p:txBody>
          <a:bodyPr wrap="square" rtlCol="0">
            <a:spAutoFit/>
          </a:bodyPr>
          <a:lstStyle/>
          <a:p>
            <a:pPr algn="ctr"/>
            <a:r>
              <a:rPr lang="en-US" sz="2400" b="1" u="sng" dirty="0">
                <a:solidFill>
                  <a:schemeClr val="bg1"/>
                </a:solidFill>
                <a:latin typeface="Arial Narrow" panose="020B0606020202030204" pitchFamily="34" charset="0"/>
              </a:rPr>
              <a:t>Divorce According To </a:t>
            </a:r>
            <a:r>
              <a:rPr lang="en-US" sz="2400" b="1" u="sng" dirty="0">
                <a:solidFill>
                  <a:schemeClr val="bg1"/>
                </a:solidFill>
                <a:effectLst/>
                <a:latin typeface="Arial Narrow" panose="020B0606020202030204" pitchFamily="34" charset="0"/>
                <a:ea typeface="Times New Roman" panose="02020603050405020304" pitchFamily="18" charset="0"/>
              </a:rPr>
              <a:t>Kittel’s Theological Dictionary</a:t>
            </a:r>
            <a:br>
              <a:rPr lang="en-US" sz="2400" b="1" u="sng" dirty="0">
                <a:solidFill>
                  <a:schemeClr val="bg1"/>
                </a:solidFill>
                <a:effectLst/>
                <a:latin typeface="Arial Narrow" panose="020B0606020202030204" pitchFamily="34" charset="0"/>
                <a:ea typeface="Times New Roman" panose="02020603050405020304" pitchFamily="18" charset="0"/>
              </a:rPr>
            </a:br>
            <a:r>
              <a:rPr lang="en-US" sz="2400" b="1" u="sng" dirty="0">
                <a:solidFill>
                  <a:schemeClr val="bg1"/>
                </a:solidFill>
                <a:effectLst/>
                <a:latin typeface="Arial Narrow" panose="020B0606020202030204" pitchFamily="34" charset="0"/>
                <a:ea typeface="Times New Roman" panose="02020603050405020304" pitchFamily="18" charset="0"/>
              </a:rPr>
              <a:t>Of The New Testament (Vol. 1, pp. 509-512)</a:t>
            </a:r>
            <a:endParaRPr lang="en-US" sz="2400" b="1" u="sng" dirty="0">
              <a:solidFill>
                <a:schemeClr val="bg1"/>
              </a:solidFill>
              <a:effectLst/>
              <a:latin typeface="Times New Roman" panose="02020603050405020304" pitchFamily="18" charset="0"/>
              <a:ea typeface="Times New Roman" panose="02020603050405020304" pitchFamily="18" charset="0"/>
            </a:endParaRPr>
          </a:p>
        </p:txBody>
      </p:sp>
      <p:sp>
        <p:nvSpPr>
          <p:cNvPr id="9" name="TextBox 8">
            <a:extLst>
              <a:ext uri="{FF2B5EF4-FFF2-40B4-BE49-F238E27FC236}">
                <a16:creationId xmlns:a16="http://schemas.microsoft.com/office/drawing/2014/main" id="{A8678DFE-7E26-16C1-F43A-5343CDF4AA30}"/>
              </a:ext>
            </a:extLst>
          </p:cNvPr>
          <p:cNvSpPr txBox="1"/>
          <p:nvPr/>
        </p:nvSpPr>
        <p:spPr>
          <a:xfrm>
            <a:off x="3292" y="6397283"/>
            <a:ext cx="9155494" cy="461665"/>
          </a:xfrm>
          <a:prstGeom prst="rect">
            <a:avLst/>
          </a:prstGeom>
          <a:solidFill>
            <a:schemeClr val="bg1">
              <a:lumMod val="85000"/>
            </a:schemeClr>
          </a:solidFill>
          <a:effectLst>
            <a:softEdge rad="63500"/>
          </a:effectLst>
        </p:spPr>
        <p:txBody>
          <a:bodyPr wrap="square" rtlCol="0">
            <a:spAutoFit/>
          </a:bodyPr>
          <a:lstStyle/>
          <a:p>
            <a:pPr algn="ctr"/>
            <a:r>
              <a:rPr lang="en-US" sz="2400" b="1" u="sng" dirty="0">
                <a:solidFill>
                  <a:srgbClr val="000000"/>
                </a:solidFill>
                <a:effectLst/>
                <a:latin typeface="Arial Narrow" panose="020B0606020202030204" pitchFamily="34" charset="0"/>
                <a:ea typeface="Times New Roman" panose="02020603050405020304" pitchFamily="18" charset="0"/>
              </a:rPr>
              <a:t>Cf. NOTE THE CONTEXT OF Mt. 19:3-9</a:t>
            </a:r>
            <a:r>
              <a:rPr lang="en-US" sz="2400" u="sng" dirty="0">
                <a:solidFill>
                  <a:srgbClr val="000000"/>
                </a:solidFill>
                <a:effectLst/>
                <a:latin typeface="Arial Narrow" panose="020B0606020202030204" pitchFamily="34" charset="0"/>
                <a:ea typeface="Times New Roman" panose="02020603050405020304" pitchFamily="18" charset="0"/>
              </a:rPr>
              <a:t>,</a:t>
            </a:r>
            <a:r>
              <a:rPr lang="en-US" sz="2400" b="1" u="sng" dirty="0">
                <a:solidFill>
                  <a:srgbClr val="000000"/>
                </a:solidFill>
                <a:effectLst/>
                <a:latin typeface="Arial Narrow" panose="020B0606020202030204" pitchFamily="34" charset="0"/>
                <a:ea typeface="Times New Roman" panose="02020603050405020304" pitchFamily="18" charset="0"/>
              </a:rPr>
              <a:t> 10-12</a:t>
            </a:r>
            <a:endParaRPr lang="en-US" sz="2400" dirty="0">
              <a:latin typeface="Arial Narrow" panose="020B0606020202030204" pitchFamily="34" charset="0"/>
            </a:endParaRPr>
          </a:p>
        </p:txBody>
      </p:sp>
      <p:sp>
        <p:nvSpPr>
          <p:cNvPr id="11" name="Rectangle 10">
            <a:extLst>
              <a:ext uri="{FF2B5EF4-FFF2-40B4-BE49-F238E27FC236}">
                <a16:creationId xmlns:a16="http://schemas.microsoft.com/office/drawing/2014/main" id="{CCF3B286-C202-8523-5AD8-3B0C6B1D38FE}"/>
              </a:ext>
            </a:extLst>
          </p:cNvPr>
          <p:cNvSpPr/>
          <p:nvPr/>
        </p:nvSpPr>
        <p:spPr>
          <a:xfrm>
            <a:off x="2270240" y="4808484"/>
            <a:ext cx="1818284" cy="37312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DE9962F1-EF0A-E090-DC64-8E3DC27E5156}"/>
              </a:ext>
            </a:extLst>
          </p:cNvPr>
          <p:cNvSpPr txBox="1"/>
          <p:nvPr/>
        </p:nvSpPr>
        <p:spPr>
          <a:xfrm>
            <a:off x="4276" y="1807099"/>
            <a:ext cx="9144000" cy="461665"/>
          </a:xfrm>
          <a:prstGeom prst="rect">
            <a:avLst/>
          </a:prstGeom>
          <a:solidFill>
            <a:schemeClr val="tx1"/>
          </a:solidFill>
          <a:effectLst>
            <a:softEdge rad="63500"/>
          </a:effectLst>
        </p:spPr>
        <p:txBody>
          <a:bodyPr wrap="square" rtlCol="0">
            <a:spAutoFit/>
          </a:bodyPr>
          <a:lstStyle/>
          <a:p>
            <a:pPr algn="ctr"/>
            <a:r>
              <a:rPr lang="en-US" sz="2400" b="1" u="sng" dirty="0">
                <a:solidFill>
                  <a:schemeClr val="bg1"/>
                </a:solidFill>
                <a:latin typeface="Arial Narrow" panose="020B0606020202030204" pitchFamily="34" charset="0"/>
              </a:rPr>
              <a:t>Divorce According To </a:t>
            </a:r>
            <a:r>
              <a:rPr lang="en-US" sz="2400" b="1" u="sng" dirty="0">
                <a:solidFill>
                  <a:schemeClr val="bg1"/>
                </a:solidFill>
                <a:effectLst/>
                <a:latin typeface="Arial Narrow" panose="020B0606020202030204" pitchFamily="34" charset="0"/>
                <a:ea typeface="Times New Roman" panose="02020603050405020304" pitchFamily="18" charset="0"/>
              </a:rPr>
              <a:t>Liddell-Scott-Jones Lexicon of Classical Greek</a:t>
            </a:r>
            <a:endParaRPr lang="en-US" sz="2400" u="sng" dirty="0">
              <a:solidFill>
                <a:schemeClr val="bg1"/>
              </a:solidFill>
              <a:latin typeface="Arial Narrow" panose="020B0606020202030204" pitchFamily="34" charset="0"/>
            </a:endParaRPr>
          </a:p>
        </p:txBody>
      </p:sp>
      <p:sp>
        <p:nvSpPr>
          <p:cNvPr id="12" name="TextBox 11">
            <a:extLst>
              <a:ext uri="{FF2B5EF4-FFF2-40B4-BE49-F238E27FC236}">
                <a16:creationId xmlns:a16="http://schemas.microsoft.com/office/drawing/2014/main" id="{87B1281B-A883-717B-BE0F-AF08EF068567}"/>
              </a:ext>
            </a:extLst>
          </p:cNvPr>
          <p:cNvSpPr txBox="1"/>
          <p:nvPr/>
        </p:nvSpPr>
        <p:spPr>
          <a:xfrm>
            <a:off x="-974" y="2831866"/>
            <a:ext cx="9144000" cy="461665"/>
          </a:xfrm>
          <a:prstGeom prst="rect">
            <a:avLst/>
          </a:prstGeom>
          <a:solidFill>
            <a:schemeClr val="tx1"/>
          </a:solidFill>
          <a:effectLst>
            <a:softEdge rad="63500"/>
          </a:effectLst>
        </p:spPr>
        <p:txBody>
          <a:bodyPr wrap="square" rtlCol="0">
            <a:spAutoFit/>
          </a:bodyPr>
          <a:lstStyle/>
          <a:p>
            <a:pPr algn="ctr"/>
            <a:r>
              <a:rPr lang="en-US" sz="2400" b="1" u="sng" dirty="0">
                <a:solidFill>
                  <a:schemeClr val="bg1"/>
                </a:solidFill>
                <a:latin typeface="Arial Narrow" panose="020B0606020202030204" pitchFamily="34" charset="0"/>
              </a:rPr>
              <a:t>Divorce (I Cor. 7:11) According To </a:t>
            </a:r>
            <a:r>
              <a:rPr lang="en-US" sz="2400" b="1" u="sng" dirty="0">
                <a:solidFill>
                  <a:schemeClr val="bg1"/>
                </a:solidFill>
                <a:effectLst/>
                <a:latin typeface="Arial Narrow" panose="020B0606020202030204" pitchFamily="34" charset="0"/>
                <a:ea typeface="Times New Roman" panose="02020603050405020304" pitchFamily="18" charset="0"/>
              </a:rPr>
              <a:t>Arndt &amp; Gingrich (Aphiemi) p. 125</a:t>
            </a:r>
            <a:endParaRPr lang="en-US" sz="2400" b="1" u="sng" dirty="0">
              <a:solidFill>
                <a:schemeClr val="bg1"/>
              </a:solidFill>
              <a:effectLst/>
              <a:latin typeface="Times New Roman" panose="02020603050405020304" pitchFamily="18" charset="0"/>
              <a:ea typeface="Times New Roman" panose="02020603050405020304" pitchFamily="18" charset="0"/>
            </a:endParaRPr>
          </a:p>
        </p:txBody>
      </p:sp>
      <p:sp>
        <p:nvSpPr>
          <p:cNvPr id="18" name="Rectangle 17">
            <a:extLst>
              <a:ext uri="{FF2B5EF4-FFF2-40B4-BE49-F238E27FC236}">
                <a16:creationId xmlns:a16="http://schemas.microsoft.com/office/drawing/2014/main" id="{4788C4DE-121E-AF68-2460-D11E632B4F5B}"/>
              </a:ext>
            </a:extLst>
          </p:cNvPr>
          <p:cNvSpPr/>
          <p:nvPr/>
        </p:nvSpPr>
        <p:spPr>
          <a:xfrm>
            <a:off x="6789683" y="4813744"/>
            <a:ext cx="1045766" cy="37312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9862DE76-1BB0-25FB-6392-03B41CB3EBBC}"/>
              </a:ext>
            </a:extLst>
          </p:cNvPr>
          <p:cNvSpPr/>
          <p:nvPr/>
        </p:nvSpPr>
        <p:spPr>
          <a:xfrm>
            <a:off x="4367051" y="5528444"/>
            <a:ext cx="3294990" cy="37312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C2E5D4AD-B208-D292-0971-FA14D0B51959}"/>
              </a:ext>
            </a:extLst>
          </p:cNvPr>
          <p:cNvSpPr txBox="1"/>
          <p:nvPr/>
        </p:nvSpPr>
        <p:spPr>
          <a:xfrm>
            <a:off x="-974" y="3247703"/>
            <a:ext cx="9170280" cy="461665"/>
          </a:xfrm>
          <a:prstGeom prst="rect">
            <a:avLst/>
          </a:prstGeom>
          <a:noFill/>
        </p:spPr>
        <p:txBody>
          <a:bodyPr wrap="square" rtlCol="0">
            <a:spAutoFit/>
          </a:bodyPr>
          <a:lstStyle/>
          <a:p>
            <a:pPr algn="ctr">
              <a:spcAft>
                <a:spcPts val="600"/>
              </a:spcAft>
            </a:pPr>
            <a:r>
              <a:rPr lang="en-US" sz="2400" dirty="0">
                <a:solidFill>
                  <a:srgbClr val="000000"/>
                </a:solidFill>
                <a:effectLst/>
                <a:latin typeface="Arial Narrow" panose="020B0606020202030204" pitchFamily="34" charset="0"/>
                <a:ea typeface="Times New Roman" panose="02020603050405020304" pitchFamily="18" charset="0"/>
              </a:rPr>
              <a:t>“</a:t>
            </a:r>
            <a:r>
              <a:rPr lang="en-US" sz="2400" dirty="0">
                <a:effectLst/>
                <a:latin typeface="Arial Narrow" panose="020B0606020202030204" pitchFamily="34" charset="0"/>
                <a:ea typeface="Times New Roman" panose="02020603050405020304" pitchFamily="18" charset="0"/>
              </a:rPr>
              <a:t>in a legal sense divorce.”</a:t>
            </a:r>
            <a:endParaRPr lang="en-US" sz="2400" b="1" u="sng" dirty="0">
              <a:latin typeface="Arial Narrow" panose="020B0606020202030204" pitchFamily="34" charset="0"/>
            </a:endParaRPr>
          </a:p>
        </p:txBody>
      </p:sp>
      <p:sp>
        <p:nvSpPr>
          <p:cNvPr id="22" name="Rectangle 21">
            <a:extLst>
              <a:ext uri="{FF2B5EF4-FFF2-40B4-BE49-F238E27FC236}">
                <a16:creationId xmlns:a16="http://schemas.microsoft.com/office/drawing/2014/main" id="{CD2ADEF1-6104-305C-682A-683A0D2B1818}"/>
              </a:ext>
            </a:extLst>
          </p:cNvPr>
          <p:cNvSpPr/>
          <p:nvPr/>
        </p:nvSpPr>
        <p:spPr>
          <a:xfrm>
            <a:off x="2275500" y="956457"/>
            <a:ext cx="583314" cy="373120"/>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3890DE22-05B3-E1A5-7FEE-E1362FC66524}"/>
              </a:ext>
            </a:extLst>
          </p:cNvPr>
          <p:cNvSpPr txBox="1"/>
          <p:nvPr/>
        </p:nvSpPr>
        <p:spPr>
          <a:xfrm>
            <a:off x="4276" y="2201916"/>
            <a:ext cx="9170280" cy="461665"/>
          </a:xfrm>
          <a:prstGeom prst="rect">
            <a:avLst/>
          </a:prstGeom>
          <a:noFill/>
        </p:spPr>
        <p:txBody>
          <a:bodyPr wrap="square" rtlCol="0">
            <a:spAutoFit/>
          </a:bodyPr>
          <a:lstStyle/>
          <a:p>
            <a:pPr marL="0" marR="0" algn="ctr">
              <a:spcBef>
                <a:spcPts val="0"/>
              </a:spcBef>
              <a:spcAft>
                <a:spcPts val="600"/>
              </a:spcAft>
            </a:pPr>
            <a:r>
              <a:rPr lang="en-US" sz="2400" dirty="0">
                <a:solidFill>
                  <a:srgbClr val="000000"/>
                </a:solidFill>
                <a:effectLst/>
                <a:latin typeface="Arial Narrow" panose="020B0606020202030204" pitchFamily="34" charset="0"/>
                <a:ea typeface="Times New Roman" panose="02020603050405020304" pitchFamily="18" charset="0"/>
              </a:rPr>
              <a:t>“</a:t>
            </a:r>
            <a:r>
              <a:rPr lang="en-US" sz="2400" dirty="0">
                <a:effectLst/>
                <a:latin typeface="Arial Narrow" panose="020B0606020202030204" pitchFamily="34" charset="0"/>
                <a:ea typeface="Times New Roman" panose="02020603050405020304" pitchFamily="18" charset="0"/>
                <a:cs typeface="Times New Roman" panose="02020603050405020304" pitchFamily="18" charset="0"/>
              </a:rPr>
              <a:t>in legal sense, </a:t>
            </a:r>
            <a:r>
              <a:rPr lang="en-US" sz="2400" i="1" dirty="0">
                <a:effectLst/>
                <a:latin typeface="Arial Narrow" panose="020B0606020202030204" pitchFamily="34" charset="0"/>
                <a:ea typeface="Times New Roman" panose="02020603050405020304" pitchFamily="18" charset="0"/>
                <a:cs typeface="Times New Roman" panose="02020603050405020304" pitchFamily="18" charset="0"/>
              </a:rPr>
              <a:t>acquit of</a:t>
            </a:r>
            <a:r>
              <a:rPr lang="en-US" sz="2400" dirty="0">
                <a:effectLst/>
                <a:latin typeface="Arial Narrow" panose="020B0606020202030204" pitchFamily="34" charset="0"/>
                <a:ea typeface="Times New Roman" panose="02020603050405020304" pitchFamily="18" charset="0"/>
                <a:cs typeface="Times New Roman" panose="02020603050405020304" pitchFamily="18" charset="0"/>
              </a:rPr>
              <a:t> a charge or engagement,…in legal sense…</a:t>
            </a:r>
            <a:r>
              <a:rPr lang="en-US" sz="2400" dirty="0">
                <a:solidFill>
                  <a:srgbClr val="000000"/>
                </a:solidFill>
                <a:effectLst/>
                <a:latin typeface="Arial Narrow" panose="020B0606020202030204" pitchFamily="34" charset="0"/>
                <a:ea typeface="Times New Roman" panose="02020603050405020304" pitchFamily="18" charset="0"/>
              </a:rPr>
              <a:t>”</a:t>
            </a:r>
            <a:endParaRPr lang="en-US" sz="2400" b="1" u="sng" dirty="0">
              <a:latin typeface="Arial Narrow" panose="020B0606020202030204" pitchFamily="34" charset="0"/>
            </a:endParaRPr>
          </a:p>
        </p:txBody>
      </p:sp>
      <p:sp>
        <p:nvSpPr>
          <p:cNvPr id="4" name="TextBox 3">
            <a:extLst>
              <a:ext uri="{FF2B5EF4-FFF2-40B4-BE49-F238E27FC236}">
                <a16:creationId xmlns:a16="http://schemas.microsoft.com/office/drawing/2014/main" id="{3DA03EBD-A49D-94B2-DA2A-7DB39F0291F2}"/>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Is “Mental Divorce” Or “The Second Putting Away”</a:t>
            </a:r>
          </a:p>
        </p:txBody>
      </p:sp>
      <p:sp>
        <p:nvSpPr>
          <p:cNvPr id="17" name="TextBox 16">
            <a:extLst>
              <a:ext uri="{FF2B5EF4-FFF2-40B4-BE49-F238E27FC236}">
                <a16:creationId xmlns:a16="http://schemas.microsoft.com/office/drawing/2014/main" id="{8224E9B4-9BAA-C1D0-717F-8858000DB525}"/>
              </a:ext>
            </a:extLst>
          </p:cNvPr>
          <p:cNvSpPr txBox="1"/>
          <p:nvPr/>
        </p:nvSpPr>
        <p:spPr>
          <a:xfrm>
            <a:off x="-974" y="4761165"/>
            <a:ext cx="9170280" cy="1569660"/>
          </a:xfrm>
          <a:prstGeom prst="rect">
            <a:avLst/>
          </a:prstGeom>
          <a:noFill/>
        </p:spPr>
        <p:txBody>
          <a:bodyPr wrap="square" rtlCol="0">
            <a:spAutoFit/>
          </a:bodyPr>
          <a:lstStyle/>
          <a:p>
            <a:pPr marL="0" marR="0" algn="just">
              <a:spcBef>
                <a:spcPts val="0"/>
              </a:spcBef>
              <a:spcAft>
                <a:spcPts val="600"/>
              </a:spcAft>
            </a:pPr>
            <a:r>
              <a:rPr lang="en-US" sz="2400" dirty="0">
                <a:effectLst/>
                <a:latin typeface="Arial Narrow" panose="020B0606020202030204" pitchFamily="34" charset="0"/>
                <a:ea typeface="Times New Roman" panose="02020603050405020304" pitchFamily="18" charset="0"/>
              </a:rPr>
              <a:t>“…which often has the legal sense of ‘release’ from office, marriage</a:t>
            </a:r>
            <a:r>
              <a:rPr lang="en-US" sz="2400" b="1" dirty="0">
                <a:effectLst/>
                <a:latin typeface="Arial Narrow" panose="020B0606020202030204" pitchFamily="34" charset="0"/>
                <a:ea typeface="Times New Roman" panose="02020603050405020304" pitchFamily="18" charset="0"/>
              </a:rPr>
              <a:t>,</a:t>
            </a:r>
            <a:r>
              <a:rPr lang="en-US" sz="2400" dirty="0">
                <a:effectLst/>
                <a:latin typeface="Arial Narrow" panose="020B0606020202030204" pitchFamily="34" charset="0"/>
                <a:ea typeface="Times New Roman" panose="02020603050405020304" pitchFamily="18" charset="0"/>
              </a:rPr>
              <a:t> obligation etc., as also from debt or punishment,…” </a:t>
            </a:r>
            <a:r>
              <a:rPr lang="en-US" sz="2400" b="1" u="sng" dirty="0">
                <a:effectLst/>
                <a:latin typeface="Arial Narrow" panose="020B0606020202030204" pitchFamily="34" charset="0"/>
                <a:ea typeface="Times New Roman" panose="02020603050405020304" pitchFamily="18" charset="0"/>
              </a:rPr>
              <a:t>On p. 511 Under The NT Usage</a:t>
            </a:r>
            <a:r>
              <a:rPr lang="en-US" sz="2400" dirty="0">
                <a:effectLst/>
                <a:latin typeface="Arial Narrow" panose="020B0606020202030204" pitchFamily="34" charset="0"/>
                <a:ea typeface="Times New Roman" panose="02020603050405020304" pitchFamily="18" charset="0"/>
              </a:rPr>
              <a:t>: “This word, which is not found in the LXX, has the same legal meaning as the verb and is attested in this sense…”</a:t>
            </a:r>
            <a:endParaRPr lang="en-US" sz="2400" dirty="0">
              <a:effectLst/>
              <a:latin typeface="Times New Roman" panose="02020603050405020304" pitchFamily="18" charset="0"/>
              <a:ea typeface="Times New Roman" panose="02020603050405020304" pitchFamily="18" charset="0"/>
            </a:endParaRPr>
          </a:p>
        </p:txBody>
      </p:sp>
      <p:sp>
        <p:nvSpPr>
          <p:cNvPr id="8" name="TextBox 7">
            <a:extLst>
              <a:ext uri="{FF2B5EF4-FFF2-40B4-BE49-F238E27FC236}">
                <a16:creationId xmlns:a16="http://schemas.microsoft.com/office/drawing/2014/main" id="{348B9B48-3292-2301-8604-B71BB48ABBE7}"/>
              </a:ext>
            </a:extLst>
          </p:cNvPr>
          <p:cNvSpPr txBox="1"/>
          <p:nvPr/>
        </p:nvSpPr>
        <p:spPr>
          <a:xfrm>
            <a:off x="4276" y="1298028"/>
            <a:ext cx="9170280" cy="400110"/>
          </a:xfrm>
          <a:prstGeom prst="rect">
            <a:avLst/>
          </a:prstGeom>
          <a:noFill/>
        </p:spPr>
        <p:txBody>
          <a:bodyPr wrap="square" rtlCol="0">
            <a:spAutoFit/>
          </a:bodyPr>
          <a:lstStyle/>
          <a:p>
            <a:pPr algn="r">
              <a:spcAft>
                <a:spcPts val="600"/>
              </a:spcAft>
            </a:pPr>
            <a:r>
              <a:rPr lang="en-US" sz="2000" u="sng" dirty="0">
                <a:solidFill>
                  <a:srgbClr val="0000FF"/>
                </a:solidFill>
                <a:latin typeface="Arial Narrow" panose="020B0606020202030204" pitchFamily="34" charset="0"/>
                <a:ea typeface="Times New Roman" panose="02020603050405020304" pitchFamily="18" charset="0"/>
              </a:rPr>
              <a:t>www.biblestudytools.com/dictionaries/smiths-bible-dictionary/divorce.html</a:t>
            </a:r>
            <a:endParaRPr lang="en-US" sz="2400" b="1" u="sng" dirty="0">
              <a:solidFill>
                <a:srgbClr val="0000FF"/>
              </a:solidFill>
              <a:latin typeface="Arial Narrow" panose="020B0606020202030204" pitchFamily="34" charset="0"/>
            </a:endParaRPr>
          </a:p>
        </p:txBody>
      </p:sp>
      <p:sp>
        <p:nvSpPr>
          <p:cNvPr id="7" name="TextBox 6">
            <a:extLst>
              <a:ext uri="{FF2B5EF4-FFF2-40B4-BE49-F238E27FC236}">
                <a16:creationId xmlns:a16="http://schemas.microsoft.com/office/drawing/2014/main" id="{2B175675-20A2-3041-3332-C8151F6CDC78}"/>
              </a:ext>
            </a:extLst>
          </p:cNvPr>
          <p:cNvSpPr txBox="1"/>
          <p:nvPr/>
        </p:nvSpPr>
        <p:spPr>
          <a:xfrm>
            <a:off x="-11494" y="903897"/>
            <a:ext cx="9170280" cy="461665"/>
          </a:xfrm>
          <a:prstGeom prst="rect">
            <a:avLst/>
          </a:prstGeom>
          <a:noFill/>
        </p:spPr>
        <p:txBody>
          <a:bodyPr wrap="square" rtlCol="0">
            <a:spAutoFit/>
          </a:bodyPr>
          <a:lstStyle/>
          <a:p>
            <a:pPr algn="ctr">
              <a:spcAft>
                <a:spcPts val="600"/>
              </a:spcAft>
            </a:pPr>
            <a:r>
              <a:rPr lang="en-US" sz="2400" dirty="0">
                <a:solidFill>
                  <a:srgbClr val="000000"/>
                </a:solidFill>
                <a:effectLst/>
                <a:latin typeface="Arial Narrow" panose="020B0606020202030204" pitchFamily="34" charset="0"/>
                <a:ea typeface="Times New Roman" panose="02020603050405020304" pitchFamily="18" charset="0"/>
              </a:rPr>
              <a:t>“a legal dissolution of the marriage relation….”</a:t>
            </a:r>
            <a:endParaRPr lang="en-US" sz="2400" b="1" u="sng" dirty="0">
              <a:solidFill>
                <a:srgbClr val="0000FF"/>
              </a:solidFill>
              <a:latin typeface="Arial Narrow" panose="020B0606020202030204" pitchFamily="34" charset="0"/>
            </a:endParaRPr>
          </a:p>
        </p:txBody>
      </p:sp>
      <p:sp>
        <p:nvSpPr>
          <p:cNvPr id="10" name="Speech Bubble: Rectangle 9">
            <a:extLst>
              <a:ext uri="{FF2B5EF4-FFF2-40B4-BE49-F238E27FC236}">
                <a16:creationId xmlns:a16="http://schemas.microsoft.com/office/drawing/2014/main" id="{AE691323-AD0F-0203-E593-31C3C49995A7}"/>
              </a:ext>
            </a:extLst>
          </p:cNvPr>
          <p:cNvSpPr/>
          <p:nvPr/>
        </p:nvSpPr>
        <p:spPr>
          <a:xfrm>
            <a:off x="21020" y="2638109"/>
            <a:ext cx="9090466" cy="3384321"/>
          </a:xfrm>
          <a:prstGeom prst="wedgeRectCallout">
            <a:avLst>
              <a:gd name="adj1" fmla="val 21852"/>
              <a:gd name="adj2" fmla="val 61879"/>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b="1" u="sng" dirty="0">
                <a:latin typeface="Arial Narrow" panose="020B0606020202030204" pitchFamily="34" charset="0"/>
              </a:rPr>
              <a:t>Cf. Mt 5:31-32</a:t>
            </a:r>
            <a:r>
              <a:rPr lang="en-US" sz="2800" dirty="0">
                <a:latin typeface="Arial Narrow" panose="020B0606020202030204" pitchFamily="34" charset="0"/>
              </a:rPr>
              <a:t>, “It hath been said, </a:t>
            </a:r>
            <a:r>
              <a:rPr lang="en-US" sz="2800" b="1" dirty="0">
                <a:latin typeface="Arial Narrow" panose="020B0606020202030204" pitchFamily="34" charset="0"/>
              </a:rPr>
              <a:t>WHOSOEVER SHALL PUT AWAY HIS WIFE</a:t>
            </a:r>
            <a:r>
              <a:rPr lang="en-US" sz="2800" dirty="0">
                <a:latin typeface="Arial Narrow" panose="020B0606020202030204" pitchFamily="34" charset="0"/>
              </a:rPr>
              <a:t>, </a:t>
            </a:r>
            <a:r>
              <a:rPr lang="en-US" sz="2800" b="1" dirty="0">
                <a:latin typeface="Arial Narrow" panose="020B0606020202030204" pitchFamily="34" charset="0"/>
              </a:rPr>
              <a:t>LET HIM GIVE HER A WRITING OF DIVORCEMENT</a:t>
            </a:r>
            <a:r>
              <a:rPr lang="en-US" sz="2800" dirty="0">
                <a:latin typeface="Arial Narrow" panose="020B0606020202030204" pitchFamily="34" charset="0"/>
              </a:rPr>
              <a:t>: 32 But I say unto you, That </a:t>
            </a:r>
            <a:r>
              <a:rPr lang="en-US" sz="2800" b="1" u="sng" dirty="0">
                <a:latin typeface="Arial Narrow" panose="020B0606020202030204" pitchFamily="34" charset="0"/>
              </a:rPr>
              <a:t>WHOSOEVER SHALL PUT AWAY HIS WIFE</a:t>
            </a:r>
            <a:r>
              <a:rPr lang="en-US" sz="2800" dirty="0">
                <a:latin typeface="Arial Narrow" panose="020B0606020202030204" pitchFamily="34" charset="0"/>
              </a:rPr>
              <a:t>, saving for the cause of fornication, </a:t>
            </a:r>
            <a:r>
              <a:rPr lang="en-US" sz="2800" dirty="0" err="1">
                <a:latin typeface="Arial Narrow" panose="020B0606020202030204" pitchFamily="34" charset="0"/>
              </a:rPr>
              <a:t>causeth</a:t>
            </a:r>
            <a:r>
              <a:rPr lang="en-US" sz="2800" dirty="0">
                <a:latin typeface="Arial Narrow" panose="020B0606020202030204" pitchFamily="34" charset="0"/>
              </a:rPr>
              <a:t> her to commit adultery: and </a:t>
            </a:r>
            <a:r>
              <a:rPr lang="en-US" sz="2800" b="1" u="sng" dirty="0">
                <a:latin typeface="Arial Narrow" panose="020B0606020202030204" pitchFamily="34" charset="0"/>
              </a:rPr>
              <a:t>WHOSOEVER SHALL MARRY HER </a:t>
            </a:r>
            <a:r>
              <a:rPr lang="en-US" sz="2800" u="sng" dirty="0">
                <a:latin typeface="Arial Narrow" panose="020B0606020202030204" pitchFamily="34" charset="0"/>
              </a:rPr>
              <a:t>that </a:t>
            </a:r>
            <a:r>
              <a:rPr lang="en-US" sz="2800" b="1" u="sng" dirty="0">
                <a:latin typeface="Arial Narrow" panose="020B0606020202030204" pitchFamily="34" charset="0"/>
              </a:rPr>
              <a:t>IS DIVORCED </a:t>
            </a:r>
            <a:r>
              <a:rPr lang="en-US" sz="2800" u="sng" dirty="0">
                <a:latin typeface="Arial Narrow" panose="020B0606020202030204" pitchFamily="34" charset="0"/>
              </a:rPr>
              <a:t>committeth adultery</a:t>
            </a:r>
            <a:r>
              <a:rPr lang="en-US" sz="2800" dirty="0">
                <a:latin typeface="Arial Narrow" panose="020B0606020202030204" pitchFamily="34" charset="0"/>
              </a:rPr>
              <a:t>.”</a:t>
            </a:r>
          </a:p>
        </p:txBody>
      </p:sp>
    </p:spTree>
    <p:extLst>
      <p:ext uri="{BB962C8B-B14F-4D97-AF65-F5344CB8AC3E}">
        <p14:creationId xmlns:p14="http://schemas.microsoft.com/office/powerpoint/2010/main" val="185161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 calcmode="lin" valueType="num">
                                      <p:cBhvr>
                                        <p:cTn id="9" dur="500" fill="hold"/>
                                        <p:tgtEl>
                                          <p:spTgt spid="10"/>
                                        </p:tgtEl>
                                        <p:attrNameLst>
                                          <p:attrName>style.rotation</p:attrName>
                                        </p:attrNameLst>
                                      </p:cBhvr>
                                      <p:tavLst>
                                        <p:tav tm="0">
                                          <p:val>
                                            <p:fltVal val="90"/>
                                          </p:val>
                                        </p:tav>
                                        <p:tav tm="100000">
                                          <p:val>
                                            <p:fltVal val="0"/>
                                          </p:val>
                                        </p:tav>
                                      </p:tavLst>
                                    </p:anim>
                                    <p:animEffect transition="in" filter="fade">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653F9AC-41DE-9AF6-D69C-E00E4C81CE3F}"/>
              </a:ext>
            </a:extLst>
          </p:cNvPr>
          <p:cNvSpPr txBox="1"/>
          <p:nvPr/>
        </p:nvSpPr>
        <p:spPr>
          <a:xfrm>
            <a:off x="-11495" y="350340"/>
            <a:ext cx="9176515" cy="461665"/>
          </a:xfrm>
          <a:prstGeom prst="rect">
            <a:avLst/>
          </a:prstGeom>
          <a:solidFill>
            <a:schemeClr val="tx1"/>
          </a:solidFill>
          <a:effectLst>
            <a:softEdge rad="63500"/>
          </a:effectLst>
        </p:spPr>
        <p:txBody>
          <a:bodyPr wrap="square" rtlCol="0">
            <a:spAutoFit/>
          </a:bodyPr>
          <a:lstStyle/>
          <a:p>
            <a:pPr algn="ctr"/>
            <a:r>
              <a:rPr lang="en-US" sz="2400" b="1" u="sng" dirty="0">
                <a:solidFill>
                  <a:schemeClr val="bg1"/>
                </a:solidFill>
                <a:latin typeface="Arial Narrow" panose="020B0606020202030204" pitchFamily="34" charset="0"/>
              </a:rPr>
              <a:t>Consequently</a:t>
            </a:r>
            <a:r>
              <a:rPr lang="en-US" sz="2400" u="sng" dirty="0">
                <a:solidFill>
                  <a:schemeClr val="bg1"/>
                </a:solidFill>
                <a:latin typeface="Arial Narrow" panose="020B0606020202030204" pitchFamily="34" charset="0"/>
              </a:rPr>
              <a:t>,</a:t>
            </a:r>
            <a:r>
              <a:rPr lang="en-US" sz="2400" b="1" u="sng" dirty="0">
                <a:solidFill>
                  <a:schemeClr val="bg1"/>
                </a:solidFill>
                <a:latin typeface="Arial Narrow" panose="020B0606020202030204" pitchFamily="34" charset="0"/>
              </a:rPr>
              <a:t> There Are Three (SEPARATE) Divine Institutions</a:t>
            </a:r>
            <a:endParaRPr lang="en-US" sz="2400" u="sng" dirty="0">
              <a:solidFill>
                <a:schemeClr val="bg1"/>
              </a:solidFill>
              <a:latin typeface="Arial Narrow" panose="020B0606020202030204" pitchFamily="34" charset="0"/>
            </a:endParaRPr>
          </a:p>
        </p:txBody>
      </p:sp>
      <p:sp>
        <p:nvSpPr>
          <p:cNvPr id="3" name="TextBox 2">
            <a:extLst>
              <a:ext uri="{FF2B5EF4-FFF2-40B4-BE49-F238E27FC236}">
                <a16:creationId xmlns:a16="http://schemas.microsoft.com/office/drawing/2014/main" id="{21426853-494D-87AE-0B8B-F8CAD8BDF103}"/>
              </a:ext>
            </a:extLst>
          </p:cNvPr>
          <p:cNvSpPr txBox="1"/>
          <p:nvPr/>
        </p:nvSpPr>
        <p:spPr>
          <a:xfrm>
            <a:off x="2890" y="785823"/>
            <a:ext cx="9144000" cy="461665"/>
          </a:xfrm>
          <a:prstGeom prst="rect">
            <a:avLst/>
          </a:prstGeom>
          <a:noFill/>
        </p:spPr>
        <p:txBody>
          <a:bodyPr wrap="square" rtlCol="0">
            <a:spAutoFit/>
          </a:bodyPr>
          <a:lstStyle/>
          <a:p>
            <a:pPr algn="ctr"/>
            <a:r>
              <a:rPr lang="en-US" sz="2400" b="1" dirty="0">
                <a:latin typeface="Arial Narrow" panose="020B0606020202030204" pitchFamily="34" charset="0"/>
              </a:rPr>
              <a:t>THE HOME </a:t>
            </a:r>
            <a:r>
              <a:rPr lang="en-US" sz="2400" dirty="0">
                <a:latin typeface="Arial Narrow" panose="020B0606020202030204" pitchFamily="34" charset="0"/>
              </a:rPr>
              <a:t>/ </a:t>
            </a:r>
            <a:r>
              <a:rPr lang="en-US" sz="2400" b="1" dirty="0">
                <a:latin typeface="Arial Narrow" panose="020B0606020202030204" pitchFamily="34" charset="0"/>
              </a:rPr>
              <a:t>CIVIL GOVERNMENT </a:t>
            </a:r>
            <a:r>
              <a:rPr lang="en-US" sz="2400" dirty="0">
                <a:latin typeface="Arial Narrow" panose="020B0606020202030204" pitchFamily="34" charset="0"/>
              </a:rPr>
              <a:t>/ </a:t>
            </a:r>
            <a:r>
              <a:rPr lang="en-US" sz="2400" b="1" dirty="0">
                <a:latin typeface="Arial Narrow" panose="020B0606020202030204" pitchFamily="34" charset="0"/>
              </a:rPr>
              <a:t>THE CHURCH</a:t>
            </a:r>
          </a:p>
        </p:txBody>
      </p:sp>
      <p:sp>
        <p:nvSpPr>
          <p:cNvPr id="5" name="TextBox 4">
            <a:extLst>
              <a:ext uri="{FF2B5EF4-FFF2-40B4-BE49-F238E27FC236}">
                <a16:creationId xmlns:a16="http://schemas.microsoft.com/office/drawing/2014/main" id="{A11EBD91-0B18-C974-0EC9-4033E7E8CAE7}"/>
              </a:ext>
            </a:extLst>
          </p:cNvPr>
          <p:cNvSpPr txBox="1"/>
          <p:nvPr/>
        </p:nvSpPr>
        <p:spPr>
          <a:xfrm>
            <a:off x="-2360" y="1243016"/>
            <a:ext cx="9144000" cy="461665"/>
          </a:xfrm>
          <a:prstGeom prst="rect">
            <a:avLst/>
          </a:prstGeom>
          <a:solidFill>
            <a:schemeClr val="bg1">
              <a:lumMod val="85000"/>
            </a:schemeClr>
          </a:solidFill>
          <a:effectLst>
            <a:softEdge rad="63500"/>
          </a:effectLst>
        </p:spPr>
        <p:txBody>
          <a:bodyPr wrap="square" rtlCol="0">
            <a:spAutoFit/>
          </a:bodyPr>
          <a:lstStyle/>
          <a:p>
            <a:pPr algn="ctr"/>
            <a:r>
              <a:rPr lang="en-US" sz="2400" dirty="0">
                <a:latin typeface="Arial Narrow" panose="020B0606020202030204" pitchFamily="34" charset="0"/>
              </a:rPr>
              <a:t>The Bible Teaches A Separation Between </a:t>
            </a:r>
            <a:r>
              <a:rPr lang="en-US" sz="2400" b="1" dirty="0">
                <a:latin typeface="Arial Narrow" panose="020B0606020202030204" pitchFamily="34" charset="0"/>
              </a:rPr>
              <a:t>The Home</a:t>
            </a:r>
            <a:r>
              <a:rPr lang="en-US" sz="2400" dirty="0">
                <a:latin typeface="Arial Narrow" panose="020B0606020202030204" pitchFamily="34" charset="0"/>
              </a:rPr>
              <a:t>, </a:t>
            </a:r>
            <a:r>
              <a:rPr lang="en-US" sz="2400" b="1" dirty="0">
                <a:latin typeface="Arial Narrow" panose="020B0606020202030204" pitchFamily="34" charset="0"/>
              </a:rPr>
              <a:t>The Church </a:t>
            </a:r>
            <a:r>
              <a:rPr lang="en-US" sz="2400" dirty="0">
                <a:latin typeface="Arial Narrow" panose="020B0606020202030204" pitchFamily="34" charset="0"/>
              </a:rPr>
              <a:t>&amp; </a:t>
            </a:r>
            <a:r>
              <a:rPr lang="en-US" sz="2400" b="1" dirty="0">
                <a:latin typeface="Arial Narrow" panose="020B0606020202030204" pitchFamily="34" charset="0"/>
              </a:rPr>
              <a:t>State</a:t>
            </a:r>
            <a:r>
              <a:rPr lang="en-US" sz="2400" dirty="0">
                <a:latin typeface="Arial Narrow" panose="020B0606020202030204" pitchFamily="34" charset="0"/>
              </a:rPr>
              <a:t>!</a:t>
            </a:r>
          </a:p>
        </p:txBody>
      </p:sp>
      <p:sp>
        <p:nvSpPr>
          <p:cNvPr id="6" name="TextBox 5">
            <a:extLst>
              <a:ext uri="{FF2B5EF4-FFF2-40B4-BE49-F238E27FC236}">
                <a16:creationId xmlns:a16="http://schemas.microsoft.com/office/drawing/2014/main" id="{2CA3DA9D-5FB2-D1D1-371E-F5D835BF5FFC}"/>
              </a:ext>
            </a:extLst>
          </p:cNvPr>
          <p:cNvSpPr txBox="1"/>
          <p:nvPr/>
        </p:nvSpPr>
        <p:spPr>
          <a:xfrm>
            <a:off x="-11495" y="1796132"/>
            <a:ext cx="9144000" cy="1569660"/>
          </a:xfrm>
          <a:prstGeom prst="rect">
            <a:avLst/>
          </a:prstGeom>
          <a:noFill/>
          <a:effectLst>
            <a:softEdge rad="63500"/>
          </a:effectLst>
        </p:spPr>
        <p:txBody>
          <a:bodyPr wrap="square" rtlCol="0">
            <a:spAutoFit/>
          </a:bodyPr>
          <a:lstStyle/>
          <a:p>
            <a:pPr algn="ctr"/>
            <a:r>
              <a:rPr lang="en-US" sz="2400" dirty="0">
                <a:latin typeface="Arial Narrow" panose="020B0606020202030204" pitchFamily="34" charset="0"/>
              </a:rPr>
              <a:t>With A High Hand, Some Are </a:t>
            </a:r>
            <a:r>
              <a:rPr lang="en-US" sz="2400" i="1" dirty="0">
                <a:latin typeface="Arial Narrow" panose="020B0606020202030204" pitchFamily="34" charset="0"/>
              </a:rPr>
              <a:t>Presuming</a:t>
            </a:r>
            <a:r>
              <a:rPr lang="en-US" sz="2400" dirty="0">
                <a:latin typeface="Arial Narrow" panose="020B0606020202030204" pitchFamily="34" charset="0"/>
              </a:rPr>
              <a:t> Authority</a:t>
            </a:r>
            <a:br>
              <a:rPr lang="en-US" sz="2400" dirty="0">
                <a:latin typeface="Arial Narrow" panose="020B0606020202030204" pitchFamily="34" charset="0"/>
              </a:rPr>
            </a:br>
            <a:r>
              <a:rPr lang="en-US" sz="2400" dirty="0">
                <a:latin typeface="Arial Narrow" panose="020B0606020202030204" pitchFamily="34" charset="0"/>
              </a:rPr>
              <a:t>(Like The Catholic Church )</a:t>
            </a:r>
            <a:br>
              <a:rPr lang="en-US" sz="2400" dirty="0">
                <a:latin typeface="Arial Narrow" panose="020B0606020202030204" pitchFamily="34" charset="0"/>
              </a:rPr>
            </a:br>
            <a:r>
              <a:rPr lang="en-US" sz="2400" dirty="0">
                <a:latin typeface="Arial Narrow" panose="020B0606020202030204" pitchFamily="34" charset="0"/>
              </a:rPr>
              <a:t>That They Do </a:t>
            </a:r>
            <a:r>
              <a:rPr lang="en-US" sz="2400" b="1" u="sng" dirty="0">
                <a:latin typeface="Arial Narrow" panose="020B0606020202030204" pitchFamily="34" charset="0"/>
              </a:rPr>
              <a:t>NOT</a:t>
            </a:r>
            <a:r>
              <a:rPr lang="en-US" sz="2400" dirty="0">
                <a:latin typeface="Arial Narrow" panose="020B0606020202030204" pitchFamily="34" charset="0"/>
              </a:rPr>
              <a:t> Have (I Tim. 6:3-5)!</a:t>
            </a:r>
            <a:br>
              <a:rPr lang="en-US" sz="2400" dirty="0">
                <a:latin typeface="Arial Narrow" panose="020B0606020202030204" pitchFamily="34" charset="0"/>
              </a:rPr>
            </a:br>
            <a:r>
              <a:rPr lang="en-US" sz="2400" b="1" dirty="0">
                <a:latin typeface="Arial Narrow" panose="020B0606020202030204" pitchFamily="34" charset="0"/>
              </a:rPr>
              <a:t>Cf. Rom. 13:1-7</a:t>
            </a:r>
            <a:r>
              <a:rPr lang="en-US" sz="2400" dirty="0">
                <a:latin typeface="Arial Narrow" panose="020B0606020202030204" pitchFamily="34" charset="0"/>
              </a:rPr>
              <a:t>; </a:t>
            </a:r>
            <a:r>
              <a:rPr lang="en-US" sz="2400" b="1" dirty="0">
                <a:latin typeface="Arial Narrow" panose="020B0606020202030204" pitchFamily="34" charset="0"/>
              </a:rPr>
              <a:t>Tit. 3:1</a:t>
            </a:r>
            <a:r>
              <a:rPr lang="en-US" sz="2400" dirty="0">
                <a:latin typeface="Arial Narrow" panose="020B0606020202030204" pitchFamily="34" charset="0"/>
              </a:rPr>
              <a:t>; </a:t>
            </a:r>
            <a:r>
              <a:rPr lang="en-US" sz="2400" b="1" dirty="0">
                <a:latin typeface="Arial Narrow" panose="020B0606020202030204" pitchFamily="34" charset="0"/>
              </a:rPr>
              <a:t>I Pet. 2:13-15</a:t>
            </a:r>
          </a:p>
        </p:txBody>
      </p:sp>
      <p:sp>
        <p:nvSpPr>
          <p:cNvPr id="8" name="TextBox 7">
            <a:extLst>
              <a:ext uri="{FF2B5EF4-FFF2-40B4-BE49-F238E27FC236}">
                <a16:creationId xmlns:a16="http://schemas.microsoft.com/office/drawing/2014/main" id="{5EAC7095-5C41-992D-855E-18F825F14A92}"/>
              </a:ext>
            </a:extLst>
          </p:cNvPr>
          <p:cNvSpPr txBox="1"/>
          <p:nvPr/>
        </p:nvSpPr>
        <p:spPr>
          <a:xfrm>
            <a:off x="4276" y="3439658"/>
            <a:ext cx="9144000" cy="461665"/>
          </a:xfrm>
          <a:prstGeom prst="rect">
            <a:avLst/>
          </a:prstGeom>
          <a:noFill/>
          <a:effectLst>
            <a:softEdge rad="63500"/>
          </a:effectLst>
        </p:spPr>
        <p:txBody>
          <a:bodyPr wrap="square" rtlCol="0">
            <a:spAutoFit/>
          </a:bodyPr>
          <a:lstStyle/>
          <a:p>
            <a:pPr algn="ctr"/>
            <a:r>
              <a:rPr lang="en-US" sz="2400" b="1" u="sng" dirty="0">
                <a:latin typeface="Arial Narrow" panose="020B0606020202030204" pitchFamily="34" charset="0"/>
              </a:rPr>
              <a:t>Annulment</a:t>
            </a:r>
            <a:r>
              <a:rPr lang="en-US" sz="2400" dirty="0">
                <a:latin typeface="Arial Narrow" panose="020B0606020202030204" pitchFamily="34" charset="0"/>
              </a:rPr>
              <a:t>:</a:t>
            </a:r>
            <a:endParaRPr lang="en-US" sz="2400" b="1" u="sng" dirty="0">
              <a:latin typeface="Arial Narrow" panose="020B0606020202030204" pitchFamily="34" charset="0"/>
            </a:endParaRPr>
          </a:p>
        </p:txBody>
      </p:sp>
      <p:sp>
        <p:nvSpPr>
          <p:cNvPr id="10" name="TextBox 9">
            <a:extLst>
              <a:ext uri="{FF2B5EF4-FFF2-40B4-BE49-F238E27FC236}">
                <a16:creationId xmlns:a16="http://schemas.microsoft.com/office/drawing/2014/main" id="{FF902C77-AE8C-813C-6983-22C0F6A7681F}"/>
              </a:ext>
            </a:extLst>
          </p:cNvPr>
          <p:cNvSpPr txBox="1"/>
          <p:nvPr/>
        </p:nvSpPr>
        <p:spPr>
          <a:xfrm>
            <a:off x="4286" y="5667847"/>
            <a:ext cx="9144000" cy="1200329"/>
          </a:xfrm>
          <a:prstGeom prst="rect">
            <a:avLst/>
          </a:prstGeom>
          <a:noFill/>
          <a:effectLst>
            <a:softEdge rad="63500"/>
          </a:effectLst>
        </p:spPr>
        <p:txBody>
          <a:bodyPr wrap="square" rtlCol="0">
            <a:spAutoFit/>
          </a:bodyPr>
          <a:lstStyle/>
          <a:p>
            <a:pPr algn="ctr"/>
            <a:r>
              <a:rPr lang="en-US" sz="2400" dirty="0">
                <a:latin typeface="Arial Narrow" panose="020B0606020202030204" pitchFamily="34" charset="0"/>
              </a:rPr>
              <a:t>Regardless Of God’s Rule (And Exception) Regarding Who Is </a:t>
            </a:r>
            <a:r>
              <a:rPr lang="en-US" sz="2400" b="1" dirty="0">
                <a:latin typeface="Arial Narrow" panose="020B0606020202030204" pitchFamily="34" charset="0"/>
              </a:rPr>
              <a:t>BOUND</a:t>
            </a:r>
            <a:r>
              <a:rPr lang="en-US" sz="2400" dirty="0">
                <a:latin typeface="Arial Narrow" panose="020B0606020202030204" pitchFamily="34" charset="0"/>
              </a:rPr>
              <a:t> For Life</a:t>
            </a:r>
            <a:br>
              <a:rPr lang="en-US" sz="2400" dirty="0">
                <a:latin typeface="Arial Narrow" panose="020B0606020202030204" pitchFamily="34" charset="0"/>
              </a:rPr>
            </a:br>
            <a:r>
              <a:rPr lang="en-US" sz="2400" dirty="0">
                <a:latin typeface="Arial Narrow" panose="020B0606020202030204" pitchFamily="34" charset="0"/>
              </a:rPr>
              <a:t>And Who Are </a:t>
            </a:r>
            <a:r>
              <a:rPr lang="en-US" sz="2400" b="1" dirty="0">
                <a:latin typeface="Arial Narrow" panose="020B0606020202030204" pitchFamily="34" charset="0"/>
              </a:rPr>
              <a:t>LOOSED</a:t>
            </a:r>
            <a:r>
              <a:rPr lang="en-US" sz="2400" dirty="0">
                <a:latin typeface="Arial Narrow" panose="020B0606020202030204" pitchFamily="34" charset="0"/>
              </a:rPr>
              <a:t> Or </a:t>
            </a:r>
            <a:r>
              <a:rPr lang="en-US" sz="2400" b="1" dirty="0">
                <a:latin typeface="Arial Narrow" panose="020B0606020202030204" pitchFamily="34" charset="0"/>
              </a:rPr>
              <a:t>FREE</a:t>
            </a:r>
            <a:r>
              <a:rPr lang="en-US" sz="2400" dirty="0">
                <a:latin typeface="Arial Narrow" panose="020B0606020202030204" pitchFamily="34" charset="0"/>
              </a:rPr>
              <a:t> To Marry (Rom. 7:2-3; I Cor. 7:27),</a:t>
            </a:r>
          </a:p>
          <a:p>
            <a:pPr algn="ctr"/>
            <a:r>
              <a:rPr lang="en-US" sz="2400" dirty="0">
                <a:latin typeface="Arial Narrow" panose="020B0606020202030204" pitchFamily="34" charset="0"/>
              </a:rPr>
              <a:t>Some Think They Can Nullify God’s Will And Insert Their Own (II Pet. 2:1-2)!</a:t>
            </a:r>
          </a:p>
        </p:txBody>
      </p:sp>
      <p:sp>
        <p:nvSpPr>
          <p:cNvPr id="7" name="TextBox 6">
            <a:extLst>
              <a:ext uri="{FF2B5EF4-FFF2-40B4-BE49-F238E27FC236}">
                <a16:creationId xmlns:a16="http://schemas.microsoft.com/office/drawing/2014/main" id="{7BBE3BAE-7DE3-8571-6FC6-64930E88C4CE}"/>
              </a:ext>
            </a:extLst>
          </p:cNvPr>
          <p:cNvSpPr txBox="1"/>
          <p:nvPr/>
        </p:nvSpPr>
        <p:spPr>
          <a:xfrm>
            <a:off x="-964" y="3875834"/>
            <a:ext cx="9144000" cy="1569660"/>
          </a:xfrm>
          <a:prstGeom prst="rect">
            <a:avLst/>
          </a:prstGeom>
          <a:noFill/>
          <a:effectLst>
            <a:softEdge rad="63500"/>
          </a:effectLst>
        </p:spPr>
        <p:txBody>
          <a:bodyPr wrap="square" rtlCol="0">
            <a:spAutoFit/>
          </a:bodyPr>
          <a:lstStyle/>
          <a:p>
            <a:pPr algn="just"/>
            <a:r>
              <a:rPr lang="en-US" sz="2400" b="0" i="1" dirty="0">
                <a:solidFill>
                  <a:srgbClr val="212529"/>
                </a:solidFill>
                <a:effectLst/>
                <a:latin typeface="Arial Narrow" panose="020B0606020202030204" pitchFamily="34" charset="0"/>
              </a:rPr>
              <a:t>“Annulment</a:t>
            </a:r>
            <a:r>
              <a:rPr lang="en-US" sz="2400" b="0" i="0" dirty="0">
                <a:solidFill>
                  <a:srgbClr val="212529"/>
                </a:solidFill>
                <a:effectLst/>
                <a:latin typeface="Arial Narrow" panose="020B0606020202030204" pitchFamily="34" charset="0"/>
              </a:rPr>
              <a:t> usually applies to marriage. In some states an annulment may be carried out by a court (‘judicial annulment’), but annulment is generally practiced by a church (‘ecclesiastic annulment’), and principally the Roman Catholic Church…”                                               </a:t>
            </a:r>
            <a:r>
              <a:rPr lang="en-US" sz="2000" i="0" u="sng" dirty="0">
                <a:solidFill>
                  <a:srgbClr val="0070C0"/>
                </a:solidFill>
                <a:effectLst/>
                <a:latin typeface="Arial Narrow" panose="020B0606020202030204" pitchFamily="34" charset="0"/>
              </a:rPr>
              <a:t>www.merriam-webster.com/dictionary/annulment</a:t>
            </a:r>
            <a:endParaRPr lang="en-US" sz="2400" u="sng" dirty="0">
              <a:solidFill>
                <a:srgbClr val="0070C0"/>
              </a:solidFill>
              <a:latin typeface="Arial Narrow" panose="020B0606020202030204" pitchFamily="34" charset="0"/>
            </a:endParaRPr>
          </a:p>
        </p:txBody>
      </p:sp>
      <p:sp>
        <p:nvSpPr>
          <p:cNvPr id="4" name="TextBox 3">
            <a:extLst>
              <a:ext uri="{FF2B5EF4-FFF2-40B4-BE49-F238E27FC236}">
                <a16:creationId xmlns:a16="http://schemas.microsoft.com/office/drawing/2014/main" id="{83D97C39-D0B8-5C7D-BCEF-EF2E7740E073}"/>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Is “Mental Divorce” Or “The Second Putting Away”</a:t>
            </a:r>
          </a:p>
        </p:txBody>
      </p:sp>
    </p:spTree>
    <p:extLst>
      <p:ext uri="{BB962C8B-B14F-4D97-AF65-F5344CB8AC3E}">
        <p14:creationId xmlns:p14="http://schemas.microsoft.com/office/powerpoint/2010/main" val="2488790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500" fill="hold"/>
                                        <p:tgtEl>
                                          <p:spTgt spid="5"/>
                                        </p:tgtEl>
                                        <p:attrNameLst>
                                          <p:attrName>ppt_w</p:attrName>
                                        </p:attrNameLst>
                                      </p:cBhvr>
                                      <p:tavLst>
                                        <p:tav tm="0">
                                          <p:val>
                                            <p:fltVal val="0"/>
                                          </p:val>
                                        </p:tav>
                                        <p:tav tm="100000">
                                          <p:val>
                                            <p:strVal val="#ppt_w"/>
                                          </p:val>
                                        </p:tav>
                                      </p:tavLst>
                                    </p:anim>
                                    <p:anim calcmode="lin" valueType="num">
                                      <p:cBhvr>
                                        <p:cTn id="20" dur="500" fill="hold"/>
                                        <p:tgtEl>
                                          <p:spTgt spid="5"/>
                                        </p:tgtEl>
                                        <p:attrNameLst>
                                          <p:attrName>ppt_h</p:attrName>
                                        </p:attrNameLst>
                                      </p:cBhvr>
                                      <p:tavLst>
                                        <p:tav tm="0">
                                          <p:val>
                                            <p:fltVal val="0"/>
                                          </p:val>
                                        </p:tav>
                                        <p:tav tm="100000">
                                          <p:val>
                                            <p:strVal val="#ppt_h"/>
                                          </p:val>
                                        </p:tav>
                                      </p:tavLst>
                                    </p:anim>
                                    <p:animEffect transition="in" filter="fade">
                                      <p:cBhvr>
                                        <p:cTn id="21" dur="500"/>
                                        <p:tgtEl>
                                          <p:spTgt spid="5"/>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p:cTn id="25" dur="500" fill="hold"/>
                                        <p:tgtEl>
                                          <p:spTgt spid="6"/>
                                        </p:tgtEl>
                                        <p:attrNameLst>
                                          <p:attrName>ppt_w</p:attrName>
                                        </p:attrNameLst>
                                      </p:cBhvr>
                                      <p:tavLst>
                                        <p:tav tm="0">
                                          <p:val>
                                            <p:fltVal val="0"/>
                                          </p:val>
                                        </p:tav>
                                        <p:tav tm="100000">
                                          <p:val>
                                            <p:strVal val="#ppt_w"/>
                                          </p:val>
                                        </p:tav>
                                      </p:tavLst>
                                    </p:anim>
                                    <p:anim calcmode="lin" valueType="num">
                                      <p:cBhvr>
                                        <p:cTn id="26" dur="500" fill="hold"/>
                                        <p:tgtEl>
                                          <p:spTgt spid="6"/>
                                        </p:tgtEl>
                                        <p:attrNameLst>
                                          <p:attrName>ppt_h</p:attrName>
                                        </p:attrNameLst>
                                      </p:cBhvr>
                                      <p:tavLst>
                                        <p:tav tm="0">
                                          <p:val>
                                            <p:fltVal val="0"/>
                                          </p:val>
                                        </p:tav>
                                        <p:tav tm="100000">
                                          <p:val>
                                            <p:strVal val="#ppt_h"/>
                                          </p:val>
                                        </p:tav>
                                      </p:tavLst>
                                    </p:anim>
                                    <p:animEffect transition="in" filter="fade">
                                      <p:cBhvr>
                                        <p:cTn id="27" dur="500"/>
                                        <p:tgtEl>
                                          <p:spTgt spid="6"/>
                                        </p:tgtEl>
                                      </p:cBhvr>
                                    </p:animEffect>
                                  </p:childTnLst>
                                </p:cTn>
                              </p:par>
                            </p:childTnLst>
                          </p:cTn>
                        </p:par>
                        <p:par>
                          <p:cTn id="28" fill="hold">
                            <p:stCondLst>
                              <p:cond delay="2000"/>
                            </p:stCondLst>
                            <p:childTnLst>
                              <p:par>
                                <p:cTn id="29" presetID="53" presetClass="entr" presetSubtype="16" fill="hold" grpId="0" nodeType="after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p:cTn id="31" dur="500" fill="hold"/>
                                        <p:tgtEl>
                                          <p:spTgt spid="8"/>
                                        </p:tgtEl>
                                        <p:attrNameLst>
                                          <p:attrName>ppt_w</p:attrName>
                                        </p:attrNameLst>
                                      </p:cBhvr>
                                      <p:tavLst>
                                        <p:tav tm="0">
                                          <p:val>
                                            <p:fltVal val="0"/>
                                          </p:val>
                                        </p:tav>
                                        <p:tav tm="100000">
                                          <p:val>
                                            <p:strVal val="#ppt_w"/>
                                          </p:val>
                                        </p:tav>
                                      </p:tavLst>
                                    </p:anim>
                                    <p:anim calcmode="lin" valueType="num">
                                      <p:cBhvr>
                                        <p:cTn id="32" dur="500" fill="hold"/>
                                        <p:tgtEl>
                                          <p:spTgt spid="8"/>
                                        </p:tgtEl>
                                        <p:attrNameLst>
                                          <p:attrName>ppt_h</p:attrName>
                                        </p:attrNameLst>
                                      </p:cBhvr>
                                      <p:tavLst>
                                        <p:tav tm="0">
                                          <p:val>
                                            <p:fltVal val="0"/>
                                          </p:val>
                                        </p:tav>
                                        <p:tav tm="100000">
                                          <p:val>
                                            <p:strVal val="#ppt_h"/>
                                          </p:val>
                                        </p:tav>
                                      </p:tavLst>
                                    </p:anim>
                                    <p:animEffect transition="in" filter="fade">
                                      <p:cBhvr>
                                        <p:cTn id="33" dur="500"/>
                                        <p:tgtEl>
                                          <p:spTgt spid="8"/>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7"/>
                                        </p:tgtEl>
                                        <p:attrNameLst>
                                          <p:attrName>style.visibility</p:attrName>
                                        </p:attrNameLst>
                                      </p:cBhvr>
                                      <p:to>
                                        <p:strVal val="visible"/>
                                      </p:to>
                                    </p:set>
                                    <p:anim calcmode="lin" valueType="num">
                                      <p:cBhvr>
                                        <p:cTn id="36" dur="500" fill="hold"/>
                                        <p:tgtEl>
                                          <p:spTgt spid="7"/>
                                        </p:tgtEl>
                                        <p:attrNameLst>
                                          <p:attrName>ppt_w</p:attrName>
                                        </p:attrNameLst>
                                      </p:cBhvr>
                                      <p:tavLst>
                                        <p:tav tm="0">
                                          <p:val>
                                            <p:fltVal val="0"/>
                                          </p:val>
                                        </p:tav>
                                        <p:tav tm="100000">
                                          <p:val>
                                            <p:strVal val="#ppt_w"/>
                                          </p:val>
                                        </p:tav>
                                      </p:tavLst>
                                    </p:anim>
                                    <p:anim calcmode="lin" valueType="num">
                                      <p:cBhvr>
                                        <p:cTn id="37" dur="500" fill="hold"/>
                                        <p:tgtEl>
                                          <p:spTgt spid="7"/>
                                        </p:tgtEl>
                                        <p:attrNameLst>
                                          <p:attrName>ppt_h</p:attrName>
                                        </p:attrNameLst>
                                      </p:cBhvr>
                                      <p:tavLst>
                                        <p:tav tm="0">
                                          <p:val>
                                            <p:fltVal val="0"/>
                                          </p:val>
                                        </p:tav>
                                        <p:tav tm="100000">
                                          <p:val>
                                            <p:strVal val="#ppt_h"/>
                                          </p:val>
                                        </p:tav>
                                      </p:tavLst>
                                    </p:anim>
                                    <p:animEffect transition="in" filter="fade">
                                      <p:cBhvr>
                                        <p:cTn id="38" dur="500"/>
                                        <p:tgtEl>
                                          <p:spTgt spid="7"/>
                                        </p:tgtEl>
                                      </p:cBhvr>
                                    </p:animEffect>
                                  </p:childTnLst>
                                </p:cTn>
                              </p:par>
                            </p:childTnLst>
                          </p:cTn>
                        </p:par>
                        <p:par>
                          <p:cTn id="39" fill="hold">
                            <p:stCondLst>
                              <p:cond delay="2500"/>
                            </p:stCondLst>
                            <p:childTnLst>
                              <p:par>
                                <p:cTn id="40" presetID="53" presetClass="entr" presetSubtype="16" fill="hold" grpId="0" nodeType="afterEffect">
                                  <p:stCondLst>
                                    <p:cond delay="0"/>
                                  </p:stCondLst>
                                  <p:childTnLst>
                                    <p:set>
                                      <p:cBhvr>
                                        <p:cTn id="41" dur="1" fill="hold">
                                          <p:stCondLst>
                                            <p:cond delay="0"/>
                                          </p:stCondLst>
                                        </p:cTn>
                                        <p:tgtEl>
                                          <p:spTgt spid="10"/>
                                        </p:tgtEl>
                                        <p:attrNameLst>
                                          <p:attrName>style.visibility</p:attrName>
                                        </p:attrNameLst>
                                      </p:cBhvr>
                                      <p:to>
                                        <p:strVal val="visible"/>
                                      </p:to>
                                    </p:set>
                                    <p:anim calcmode="lin" valueType="num">
                                      <p:cBhvr>
                                        <p:cTn id="42" dur="500" fill="hold"/>
                                        <p:tgtEl>
                                          <p:spTgt spid="10"/>
                                        </p:tgtEl>
                                        <p:attrNameLst>
                                          <p:attrName>ppt_w</p:attrName>
                                        </p:attrNameLst>
                                      </p:cBhvr>
                                      <p:tavLst>
                                        <p:tav tm="0">
                                          <p:val>
                                            <p:fltVal val="0"/>
                                          </p:val>
                                        </p:tav>
                                        <p:tav tm="100000">
                                          <p:val>
                                            <p:strVal val="#ppt_w"/>
                                          </p:val>
                                        </p:tav>
                                      </p:tavLst>
                                    </p:anim>
                                    <p:anim calcmode="lin" valueType="num">
                                      <p:cBhvr>
                                        <p:cTn id="43" dur="500" fill="hold"/>
                                        <p:tgtEl>
                                          <p:spTgt spid="10"/>
                                        </p:tgtEl>
                                        <p:attrNameLst>
                                          <p:attrName>ppt_h</p:attrName>
                                        </p:attrNameLst>
                                      </p:cBhvr>
                                      <p:tavLst>
                                        <p:tav tm="0">
                                          <p:val>
                                            <p:fltVal val="0"/>
                                          </p:val>
                                        </p:tav>
                                        <p:tav tm="100000">
                                          <p:val>
                                            <p:strVal val="#ppt_h"/>
                                          </p:val>
                                        </p:tav>
                                      </p:tavLst>
                                    </p:anim>
                                    <p:animEffect transition="in" filter="fade">
                                      <p:cBhvr>
                                        <p:cTn id="4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5" grpId="0" animBg="1"/>
      <p:bldP spid="6" grpId="0"/>
      <p:bldP spid="8" grpId="0"/>
      <p:bldP spid="10" grpId="0"/>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6">
            <a:extLst>
              <a:ext uri="{FF2B5EF4-FFF2-40B4-BE49-F238E27FC236}">
                <a16:creationId xmlns:a16="http://schemas.microsoft.com/office/drawing/2014/main" id="{6BE18A0A-A3C1-3D33-3406-4B7603C39757}"/>
              </a:ext>
            </a:extLst>
          </p:cNvPr>
          <p:cNvSpPr>
            <a:spLocks noChangeArrowheads="1"/>
          </p:cNvSpPr>
          <p:nvPr/>
        </p:nvSpPr>
        <p:spPr bwMode="auto">
          <a:xfrm>
            <a:off x="115614" y="1462087"/>
            <a:ext cx="8902262" cy="4267200"/>
          </a:xfrm>
          <a:prstGeom prst="rect">
            <a:avLst/>
          </a:prstGeom>
          <a:solidFill>
            <a:schemeClr val="bg1">
              <a:lumMod val="85000"/>
            </a:schemeClr>
          </a:solidFill>
          <a:ln w="57150">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p>
        </p:txBody>
      </p:sp>
      <p:sp>
        <p:nvSpPr>
          <p:cNvPr id="5" name="TextBox 4">
            <a:extLst>
              <a:ext uri="{FF2B5EF4-FFF2-40B4-BE49-F238E27FC236}">
                <a16:creationId xmlns:a16="http://schemas.microsoft.com/office/drawing/2014/main" id="{4A30FB83-DCBB-8791-6EDF-54FFE45A47DB}"/>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Is “Mental Divorce” Or “The Second Putting Away”</a:t>
            </a:r>
          </a:p>
        </p:txBody>
      </p:sp>
      <p:sp>
        <p:nvSpPr>
          <p:cNvPr id="8" name="TextBox 7">
            <a:extLst>
              <a:ext uri="{FF2B5EF4-FFF2-40B4-BE49-F238E27FC236}">
                <a16:creationId xmlns:a16="http://schemas.microsoft.com/office/drawing/2014/main" id="{A5DD426F-7182-7074-6366-8A5BBAD96C49}"/>
              </a:ext>
            </a:extLst>
          </p:cNvPr>
          <p:cNvSpPr txBox="1"/>
          <p:nvPr/>
        </p:nvSpPr>
        <p:spPr>
          <a:xfrm>
            <a:off x="-2868" y="454336"/>
            <a:ext cx="9144000" cy="523220"/>
          </a:xfrm>
          <a:prstGeom prst="rect">
            <a:avLst/>
          </a:prstGeom>
          <a:solidFill>
            <a:schemeClr val="tx1"/>
          </a:solidFill>
          <a:effectLst>
            <a:softEdge rad="63500"/>
          </a:effectLst>
        </p:spPr>
        <p:txBody>
          <a:bodyPr wrap="square" rtlCol="0">
            <a:spAutoFit/>
          </a:bodyPr>
          <a:lstStyle/>
          <a:p>
            <a:pPr algn="ctr"/>
            <a:r>
              <a:rPr lang="en-US" altLang="en-US" sz="2800" b="1" dirty="0">
                <a:solidFill>
                  <a:schemeClr val="bg1"/>
                </a:solidFill>
                <a:latin typeface="Arial Narrow" panose="020B0606020202030204" pitchFamily="34" charset="0"/>
              </a:rPr>
              <a:t>Who Will We Believe?</a:t>
            </a:r>
            <a:endParaRPr lang="en-US" sz="2800" dirty="0">
              <a:solidFill>
                <a:schemeClr val="bg1"/>
              </a:solidFill>
              <a:latin typeface="Arial Narrow" panose="020B0606020202030204" pitchFamily="34" charset="0"/>
            </a:endParaRPr>
          </a:p>
        </p:txBody>
      </p:sp>
      <p:sp>
        <p:nvSpPr>
          <p:cNvPr id="3" name="Text Box 7">
            <a:extLst>
              <a:ext uri="{FF2B5EF4-FFF2-40B4-BE49-F238E27FC236}">
                <a16:creationId xmlns:a16="http://schemas.microsoft.com/office/drawing/2014/main" id="{CA5FC0FE-3642-55B5-9BA8-EB6E55C5B613}"/>
              </a:ext>
            </a:extLst>
          </p:cNvPr>
          <p:cNvSpPr txBox="1">
            <a:spLocks noChangeArrowheads="1"/>
          </p:cNvSpPr>
          <p:nvPr/>
        </p:nvSpPr>
        <p:spPr bwMode="auto">
          <a:xfrm>
            <a:off x="838200" y="1462087"/>
            <a:ext cx="7543800" cy="1692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4000" b="1" dirty="0">
                <a:latin typeface="Arial Narrow" panose="020B0606020202030204" pitchFamily="34" charset="0"/>
              </a:rPr>
              <a:t>God  Vs.  Man</a:t>
            </a:r>
            <a:br>
              <a:rPr lang="en-US" altLang="en-US" sz="4000" b="1" dirty="0">
                <a:latin typeface="Arial Narrow" panose="020B0606020202030204" pitchFamily="34" charset="0"/>
              </a:rPr>
            </a:br>
            <a:r>
              <a:rPr lang="en-US" altLang="en-US" sz="2800" dirty="0">
                <a:latin typeface="Arial Narrow" panose="020B0606020202030204" pitchFamily="34" charset="0"/>
              </a:rPr>
              <a:t>(Mk. 16:16)</a:t>
            </a:r>
            <a:br>
              <a:rPr lang="en-US" altLang="en-US" sz="2800" dirty="0">
                <a:latin typeface="Arial Narrow" panose="020B0606020202030204" pitchFamily="34" charset="0"/>
              </a:rPr>
            </a:br>
            <a:endParaRPr lang="en-US" altLang="en-US" dirty="0">
              <a:latin typeface="Arial Narrow" panose="020B0606020202030204" pitchFamily="34" charset="0"/>
            </a:endParaRPr>
          </a:p>
        </p:txBody>
      </p:sp>
      <p:sp>
        <p:nvSpPr>
          <p:cNvPr id="7" name="Text Box 8">
            <a:extLst>
              <a:ext uri="{FF2B5EF4-FFF2-40B4-BE49-F238E27FC236}">
                <a16:creationId xmlns:a16="http://schemas.microsoft.com/office/drawing/2014/main" id="{A4EFD3B7-E833-5541-1369-B0BEB2653B05}"/>
              </a:ext>
            </a:extLst>
          </p:cNvPr>
          <p:cNvSpPr txBox="1">
            <a:spLocks noChangeArrowheads="1"/>
          </p:cNvSpPr>
          <p:nvPr/>
        </p:nvSpPr>
        <p:spPr bwMode="auto">
          <a:xfrm>
            <a:off x="762000" y="2878233"/>
            <a:ext cx="7696200"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2800" b="1" u="sng" dirty="0">
                <a:latin typeface="Arial Narrow" panose="020B0606020202030204" pitchFamily="34" charset="0"/>
              </a:rPr>
              <a:t>God’s Order For Salvation</a:t>
            </a:r>
            <a:br>
              <a:rPr lang="en-US" altLang="en-US" sz="2800" b="1" u="sng" dirty="0">
                <a:latin typeface="Arial Narrow" panose="020B0606020202030204" pitchFamily="34" charset="0"/>
              </a:rPr>
            </a:br>
            <a:r>
              <a:rPr lang="en-US" altLang="en-US" sz="2400" i="1" dirty="0">
                <a:latin typeface="Arial Narrow" panose="020B0606020202030204" pitchFamily="34" charset="0"/>
              </a:rPr>
              <a:t>1) Believe    2) Baptized    3) Saved</a:t>
            </a:r>
            <a:endParaRPr lang="en-US" altLang="en-US" sz="2800" b="1" dirty="0">
              <a:latin typeface="Arial Narrow" panose="020B0606020202030204" pitchFamily="34" charset="0"/>
            </a:endParaRPr>
          </a:p>
        </p:txBody>
      </p:sp>
      <p:sp>
        <p:nvSpPr>
          <p:cNvPr id="9" name="Text Box 9">
            <a:extLst>
              <a:ext uri="{FF2B5EF4-FFF2-40B4-BE49-F238E27FC236}">
                <a16:creationId xmlns:a16="http://schemas.microsoft.com/office/drawing/2014/main" id="{5FCBCA69-3C6B-68E6-C223-14C9C181EEB2}"/>
              </a:ext>
            </a:extLst>
          </p:cNvPr>
          <p:cNvSpPr txBox="1">
            <a:spLocks noChangeArrowheads="1"/>
          </p:cNvSpPr>
          <p:nvPr/>
        </p:nvSpPr>
        <p:spPr bwMode="auto">
          <a:xfrm>
            <a:off x="762000" y="4148731"/>
            <a:ext cx="7696200" cy="1261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2800" b="1" u="sng" dirty="0">
                <a:latin typeface="Arial Narrow" panose="020B0606020202030204" pitchFamily="34" charset="0"/>
              </a:rPr>
              <a:t>Man’s Disorder For Salvation </a:t>
            </a:r>
            <a:br>
              <a:rPr lang="en-US" altLang="en-US" b="1" dirty="0">
                <a:latin typeface="Arial Narrow" panose="020B0606020202030204" pitchFamily="34" charset="0"/>
              </a:rPr>
            </a:br>
            <a:r>
              <a:rPr lang="en-US" altLang="en-US" sz="2400" i="1" dirty="0">
                <a:latin typeface="Arial Narrow" panose="020B0606020202030204" pitchFamily="34" charset="0"/>
              </a:rPr>
              <a:t>1) Believe    2) Saved    3) Baptized</a:t>
            </a:r>
            <a:br>
              <a:rPr lang="en-US" altLang="en-US" sz="2400" i="1" dirty="0">
                <a:latin typeface="Arial Narrow" panose="020B0606020202030204" pitchFamily="34" charset="0"/>
              </a:rPr>
            </a:br>
            <a:r>
              <a:rPr lang="en-US" altLang="en-US" sz="2400" i="1" dirty="0">
                <a:latin typeface="Arial Narrow" panose="020B0606020202030204" pitchFamily="34" charset="0"/>
              </a:rPr>
              <a:t>1) Baptized    2) Saved    3) Believe</a:t>
            </a:r>
            <a:endParaRPr lang="en-US" altLang="en-US" sz="2800" b="1" i="1" dirty="0">
              <a:latin typeface="Arial Narrow" panose="020B0606020202030204" pitchFamily="34" charset="0"/>
            </a:endParaRPr>
          </a:p>
        </p:txBody>
      </p:sp>
      <p:sp>
        <p:nvSpPr>
          <p:cNvPr id="11" name="Rectangle 10">
            <a:extLst>
              <a:ext uri="{FF2B5EF4-FFF2-40B4-BE49-F238E27FC236}">
                <a16:creationId xmlns:a16="http://schemas.microsoft.com/office/drawing/2014/main" id="{4E5F3D1F-D45C-E9D1-D06A-74D0125654FA}"/>
              </a:ext>
            </a:extLst>
          </p:cNvPr>
          <p:cNvSpPr>
            <a:spLocks noChangeArrowheads="1"/>
          </p:cNvSpPr>
          <p:nvPr/>
        </p:nvSpPr>
        <p:spPr bwMode="auto">
          <a:xfrm>
            <a:off x="0" y="6049847"/>
            <a:ext cx="914113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2800" dirty="0">
                <a:latin typeface="Arial Narrow" panose="020B0606020202030204" pitchFamily="34" charset="0"/>
              </a:rPr>
              <a:t>“…</a:t>
            </a:r>
            <a:r>
              <a:rPr lang="en-US" altLang="en-US" sz="2800" i="1" dirty="0">
                <a:latin typeface="Arial Narrow" panose="020B0606020202030204" pitchFamily="34" charset="0"/>
              </a:rPr>
              <a:t>Let God Be True, But Every Man A Liar</a:t>
            </a:r>
            <a:r>
              <a:rPr lang="en-US" altLang="en-US" sz="2800" dirty="0">
                <a:latin typeface="Arial Narrow" panose="020B0606020202030204" pitchFamily="34" charset="0"/>
              </a:rPr>
              <a:t>.”   </a:t>
            </a:r>
            <a:r>
              <a:rPr lang="en-US" altLang="en-US" sz="2800" b="1" u="sng" dirty="0">
                <a:latin typeface="Arial Narrow" panose="020B0606020202030204" pitchFamily="34" charset="0"/>
              </a:rPr>
              <a:t>Rom. 3:4</a:t>
            </a:r>
          </a:p>
        </p:txBody>
      </p:sp>
    </p:spTree>
    <p:extLst>
      <p:ext uri="{BB962C8B-B14F-4D97-AF65-F5344CB8AC3E}">
        <p14:creationId xmlns:p14="http://schemas.microsoft.com/office/powerpoint/2010/main" val="428345522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par>
                                <p:cTn id="16" presetID="53" presetClass="entr" presetSubtype="16"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 calcmode="lin" valueType="num">
                                      <p:cBhvr>
                                        <p:cTn id="18" dur="500" fill="hold"/>
                                        <p:tgtEl>
                                          <p:spTgt spid="12"/>
                                        </p:tgtEl>
                                        <p:attrNameLst>
                                          <p:attrName>ppt_w</p:attrName>
                                        </p:attrNameLst>
                                      </p:cBhvr>
                                      <p:tavLst>
                                        <p:tav tm="0">
                                          <p:val>
                                            <p:fltVal val="0"/>
                                          </p:val>
                                        </p:tav>
                                        <p:tav tm="100000">
                                          <p:val>
                                            <p:strVal val="#ppt_w"/>
                                          </p:val>
                                        </p:tav>
                                      </p:tavLst>
                                    </p:anim>
                                    <p:anim calcmode="lin" valueType="num">
                                      <p:cBhvr>
                                        <p:cTn id="19" dur="500" fill="hold"/>
                                        <p:tgtEl>
                                          <p:spTgt spid="12"/>
                                        </p:tgtEl>
                                        <p:attrNameLst>
                                          <p:attrName>ppt_h</p:attrName>
                                        </p:attrNameLst>
                                      </p:cBhvr>
                                      <p:tavLst>
                                        <p:tav tm="0">
                                          <p:val>
                                            <p:fltVal val="0"/>
                                          </p:val>
                                        </p:tav>
                                        <p:tav tm="100000">
                                          <p:val>
                                            <p:strVal val="#ppt_h"/>
                                          </p:val>
                                        </p:tav>
                                      </p:tavLst>
                                    </p:anim>
                                    <p:animEffect transition="in" filter="fade">
                                      <p:cBhvr>
                                        <p:cTn id="20" dur="500"/>
                                        <p:tgtEl>
                                          <p:spTgt spid="12"/>
                                        </p:tgtEl>
                                      </p:cBhvr>
                                    </p:animEffect>
                                  </p:childTnLst>
                                </p:cTn>
                              </p:par>
                              <p:par>
                                <p:cTn id="21" presetID="53" presetClass="entr" presetSubtype="16" fill="hold" grpId="1" nodeType="with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p:cTn id="23" dur="500" fill="hold"/>
                                        <p:tgtEl>
                                          <p:spTgt spid="7"/>
                                        </p:tgtEl>
                                        <p:attrNameLst>
                                          <p:attrName>ppt_w</p:attrName>
                                        </p:attrNameLst>
                                      </p:cBhvr>
                                      <p:tavLst>
                                        <p:tav tm="0">
                                          <p:val>
                                            <p:fltVal val="0"/>
                                          </p:val>
                                        </p:tav>
                                        <p:tav tm="100000">
                                          <p:val>
                                            <p:strVal val="#ppt_w"/>
                                          </p:val>
                                        </p:tav>
                                      </p:tavLst>
                                    </p:anim>
                                    <p:anim calcmode="lin" valueType="num">
                                      <p:cBhvr>
                                        <p:cTn id="24" dur="500" fill="hold"/>
                                        <p:tgtEl>
                                          <p:spTgt spid="7"/>
                                        </p:tgtEl>
                                        <p:attrNameLst>
                                          <p:attrName>ppt_h</p:attrName>
                                        </p:attrNameLst>
                                      </p:cBhvr>
                                      <p:tavLst>
                                        <p:tav tm="0">
                                          <p:val>
                                            <p:fltVal val="0"/>
                                          </p:val>
                                        </p:tav>
                                        <p:tav tm="100000">
                                          <p:val>
                                            <p:strVal val="#ppt_h"/>
                                          </p:val>
                                        </p:tav>
                                      </p:tavLst>
                                    </p:anim>
                                    <p:animEffect transition="in" filter="fade">
                                      <p:cBhvr>
                                        <p:cTn id="25" dur="500"/>
                                        <p:tgtEl>
                                          <p:spTgt spid="7"/>
                                        </p:tgtEl>
                                      </p:cBhvr>
                                    </p:animEffect>
                                  </p:childTnLst>
                                </p:cTn>
                              </p:par>
                              <p:par>
                                <p:cTn id="26" presetID="53" presetClass="entr" presetSubtype="16" fill="hold" grpId="1" nodeType="withEffect">
                                  <p:stCondLst>
                                    <p:cond delay="0"/>
                                  </p:stCondLst>
                                  <p:childTnLst>
                                    <p:set>
                                      <p:cBhvr>
                                        <p:cTn id="27" dur="1" fill="hold">
                                          <p:stCondLst>
                                            <p:cond delay="0"/>
                                          </p:stCondLst>
                                        </p:cTn>
                                        <p:tgtEl>
                                          <p:spTgt spid="9"/>
                                        </p:tgtEl>
                                        <p:attrNameLst>
                                          <p:attrName>style.visibility</p:attrName>
                                        </p:attrNameLst>
                                      </p:cBhvr>
                                      <p:to>
                                        <p:strVal val="visible"/>
                                      </p:to>
                                    </p:set>
                                    <p:anim calcmode="lin" valueType="num">
                                      <p:cBhvr>
                                        <p:cTn id="28" dur="500" fill="hold"/>
                                        <p:tgtEl>
                                          <p:spTgt spid="9"/>
                                        </p:tgtEl>
                                        <p:attrNameLst>
                                          <p:attrName>ppt_w</p:attrName>
                                        </p:attrNameLst>
                                      </p:cBhvr>
                                      <p:tavLst>
                                        <p:tav tm="0">
                                          <p:val>
                                            <p:fltVal val="0"/>
                                          </p:val>
                                        </p:tav>
                                        <p:tav tm="100000">
                                          <p:val>
                                            <p:strVal val="#ppt_w"/>
                                          </p:val>
                                        </p:tav>
                                      </p:tavLst>
                                    </p:anim>
                                    <p:anim calcmode="lin" valueType="num">
                                      <p:cBhvr>
                                        <p:cTn id="29" dur="500" fill="hold"/>
                                        <p:tgtEl>
                                          <p:spTgt spid="9"/>
                                        </p:tgtEl>
                                        <p:attrNameLst>
                                          <p:attrName>ppt_h</p:attrName>
                                        </p:attrNameLst>
                                      </p:cBhvr>
                                      <p:tavLst>
                                        <p:tav tm="0">
                                          <p:val>
                                            <p:fltVal val="0"/>
                                          </p:val>
                                        </p:tav>
                                        <p:tav tm="100000">
                                          <p:val>
                                            <p:strVal val="#ppt_h"/>
                                          </p:val>
                                        </p:tav>
                                      </p:tavLst>
                                    </p:anim>
                                    <p:animEffect transition="in" filter="fade">
                                      <p:cBhvr>
                                        <p:cTn id="30" dur="500"/>
                                        <p:tgtEl>
                                          <p:spTgt spid="9"/>
                                        </p:tgtEl>
                                      </p:cBhvr>
                                    </p:animEffect>
                                  </p:childTnLst>
                                </p:cTn>
                              </p:par>
                            </p:childTnLst>
                          </p:cTn>
                        </p:par>
                        <p:par>
                          <p:cTn id="31" fill="hold">
                            <p:stCondLst>
                              <p:cond delay="1000"/>
                            </p:stCondLst>
                            <p:childTnLst>
                              <p:par>
                                <p:cTn id="32" presetID="53" presetClass="entr" presetSubtype="16" fill="hold" grpId="0" nodeType="afterEffect">
                                  <p:stCondLst>
                                    <p:cond delay="0"/>
                                  </p:stCondLst>
                                  <p:childTnLst>
                                    <p:set>
                                      <p:cBhvr>
                                        <p:cTn id="33" dur="1" fill="hold">
                                          <p:stCondLst>
                                            <p:cond delay="0"/>
                                          </p:stCondLst>
                                        </p:cTn>
                                        <p:tgtEl>
                                          <p:spTgt spid="11"/>
                                        </p:tgtEl>
                                        <p:attrNameLst>
                                          <p:attrName>style.visibility</p:attrName>
                                        </p:attrNameLst>
                                      </p:cBhvr>
                                      <p:to>
                                        <p:strVal val="visible"/>
                                      </p:to>
                                    </p:set>
                                    <p:anim calcmode="lin" valueType="num">
                                      <p:cBhvr>
                                        <p:cTn id="34" dur="500" fill="hold"/>
                                        <p:tgtEl>
                                          <p:spTgt spid="11"/>
                                        </p:tgtEl>
                                        <p:attrNameLst>
                                          <p:attrName>ppt_w</p:attrName>
                                        </p:attrNameLst>
                                      </p:cBhvr>
                                      <p:tavLst>
                                        <p:tav tm="0">
                                          <p:val>
                                            <p:fltVal val="0"/>
                                          </p:val>
                                        </p:tav>
                                        <p:tav tm="100000">
                                          <p:val>
                                            <p:strVal val="#ppt_w"/>
                                          </p:val>
                                        </p:tav>
                                      </p:tavLst>
                                    </p:anim>
                                    <p:anim calcmode="lin" valueType="num">
                                      <p:cBhvr>
                                        <p:cTn id="35" dur="500" fill="hold"/>
                                        <p:tgtEl>
                                          <p:spTgt spid="11"/>
                                        </p:tgtEl>
                                        <p:attrNameLst>
                                          <p:attrName>ppt_h</p:attrName>
                                        </p:attrNameLst>
                                      </p:cBhvr>
                                      <p:tavLst>
                                        <p:tav tm="0">
                                          <p:val>
                                            <p:fltVal val="0"/>
                                          </p:val>
                                        </p:tav>
                                        <p:tav tm="100000">
                                          <p:val>
                                            <p:strVal val="#ppt_h"/>
                                          </p:val>
                                        </p:tav>
                                      </p:tavLst>
                                    </p:anim>
                                    <p:animEffect transition="in" filter="fade">
                                      <p:cBhvr>
                                        <p:cTn id="3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8" grpId="0" animBg="1"/>
      <p:bldP spid="3" grpId="0"/>
      <p:bldP spid="7" grpId="0" autoUpdateAnimBg="0"/>
      <p:bldP spid="7" grpId="1"/>
      <p:bldP spid="9" grpId="0" autoUpdateAnimBg="0"/>
      <p:bldP spid="9" grpId="1"/>
      <p:bldP spid="11"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A30FB83-DCBB-8791-6EDF-54FFE45A47DB}"/>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Is “Mental Divorce” Or “The Second Putting Away”</a:t>
            </a:r>
          </a:p>
        </p:txBody>
      </p:sp>
      <p:sp>
        <p:nvSpPr>
          <p:cNvPr id="8" name="TextBox 7">
            <a:extLst>
              <a:ext uri="{FF2B5EF4-FFF2-40B4-BE49-F238E27FC236}">
                <a16:creationId xmlns:a16="http://schemas.microsoft.com/office/drawing/2014/main" id="{A5DD426F-7182-7074-6366-8A5BBAD96C49}"/>
              </a:ext>
            </a:extLst>
          </p:cNvPr>
          <p:cNvSpPr txBox="1"/>
          <p:nvPr/>
        </p:nvSpPr>
        <p:spPr>
          <a:xfrm>
            <a:off x="-2868" y="454336"/>
            <a:ext cx="9144000" cy="523220"/>
          </a:xfrm>
          <a:prstGeom prst="rect">
            <a:avLst/>
          </a:prstGeom>
          <a:solidFill>
            <a:schemeClr val="tx1"/>
          </a:solidFill>
          <a:effectLst>
            <a:softEdge rad="63500"/>
          </a:effectLst>
        </p:spPr>
        <p:txBody>
          <a:bodyPr wrap="square" rtlCol="0">
            <a:spAutoFit/>
          </a:bodyPr>
          <a:lstStyle/>
          <a:p>
            <a:pPr algn="ctr"/>
            <a:r>
              <a:rPr lang="en-US" altLang="en-US" sz="2800" b="1" dirty="0">
                <a:solidFill>
                  <a:schemeClr val="bg1"/>
                </a:solidFill>
                <a:latin typeface="Arial Narrow" panose="020B0606020202030204" pitchFamily="34" charset="0"/>
              </a:rPr>
              <a:t>Who Will We Believe?</a:t>
            </a:r>
            <a:endParaRPr lang="en-US" sz="2800" dirty="0">
              <a:solidFill>
                <a:schemeClr val="bg1"/>
              </a:solidFill>
              <a:latin typeface="Arial Narrow" panose="020B0606020202030204" pitchFamily="34" charset="0"/>
            </a:endParaRPr>
          </a:p>
        </p:txBody>
      </p:sp>
      <p:sp>
        <p:nvSpPr>
          <p:cNvPr id="2" name="Rectangle 6">
            <a:extLst>
              <a:ext uri="{FF2B5EF4-FFF2-40B4-BE49-F238E27FC236}">
                <a16:creationId xmlns:a16="http://schemas.microsoft.com/office/drawing/2014/main" id="{6D8A9482-AE30-F2B1-EFF3-2013F9EA8789}"/>
              </a:ext>
            </a:extLst>
          </p:cNvPr>
          <p:cNvSpPr>
            <a:spLocks noChangeArrowheads="1"/>
          </p:cNvSpPr>
          <p:nvPr/>
        </p:nvSpPr>
        <p:spPr bwMode="auto">
          <a:xfrm>
            <a:off x="115614" y="1462087"/>
            <a:ext cx="8902262" cy="4267200"/>
          </a:xfrm>
          <a:prstGeom prst="rect">
            <a:avLst/>
          </a:prstGeom>
          <a:solidFill>
            <a:schemeClr val="bg1">
              <a:lumMod val="85000"/>
            </a:schemeClr>
          </a:solidFill>
          <a:ln w="57150">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p>
        </p:txBody>
      </p:sp>
      <p:sp>
        <p:nvSpPr>
          <p:cNvPr id="3" name="Text Box 7">
            <a:extLst>
              <a:ext uri="{FF2B5EF4-FFF2-40B4-BE49-F238E27FC236}">
                <a16:creationId xmlns:a16="http://schemas.microsoft.com/office/drawing/2014/main" id="{CA5FC0FE-3642-55B5-9BA8-EB6E55C5B613}"/>
              </a:ext>
            </a:extLst>
          </p:cNvPr>
          <p:cNvSpPr txBox="1">
            <a:spLocks noChangeArrowheads="1"/>
          </p:cNvSpPr>
          <p:nvPr/>
        </p:nvSpPr>
        <p:spPr bwMode="auto">
          <a:xfrm>
            <a:off x="838200" y="1462087"/>
            <a:ext cx="75438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4000" b="1" dirty="0">
                <a:latin typeface="Arial Narrow" panose="020B0606020202030204" pitchFamily="34" charset="0"/>
              </a:rPr>
              <a:t>God  Vs.  Man</a:t>
            </a:r>
            <a:endParaRPr lang="en-US" altLang="en-US" dirty="0">
              <a:latin typeface="Arial Narrow" panose="020B0606020202030204" pitchFamily="34" charset="0"/>
            </a:endParaRPr>
          </a:p>
        </p:txBody>
      </p:sp>
      <p:sp>
        <p:nvSpPr>
          <p:cNvPr id="7" name="Text Box 8">
            <a:extLst>
              <a:ext uri="{FF2B5EF4-FFF2-40B4-BE49-F238E27FC236}">
                <a16:creationId xmlns:a16="http://schemas.microsoft.com/office/drawing/2014/main" id="{A4EFD3B7-E833-5541-1369-B0BEB2653B05}"/>
              </a:ext>
            </a:extLst>
          </p:cNvPr>
          <p:cNvSpPr txBox="1">
            <a:spLocks noChangeArrowheads="1"/>
          </p:cNvSpPr>
          <p:nvPr/>
        </p:nvSpPr>
        <p:spPr bwMode="auto">
          <a:xfrm>
            <a:off x="762000" y="2878233"/>
            <a:ext cx="7696200"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2800" b="1" u="sng" dirty="0">
                <a:latin typeface="Arial Narrow" panose="020B0606020202030204" pitchFamily="34" charset="0"/>
              </a:rPr>
              <a:t>God’s Order For A Scriptural Remarriage</a:t>
            </a:r>
            <a:br>
              <a:rPr lang="en-US" altLang="en-US" sz="2800" b="1" u="sng" dirty="0">
                <a:latin typeface="Arial Narrow" panose="020B0606020202030204" pitchFamily="34" charset="0"/>
              </a:rPr>
            </a:br>
            <a:r>
              <a:rPr lang="en-US" altLang="en-US" sz="2400" b="1" dirty="0">
                <a:latin typeface="Arial Narrow" panose="020B0606020202030204" pitchFamily="34" charset="0"/>
              </a:rPr>
              <a:t>1)</a:t>
            </a:r>
            <a:r>
              <a:rPr lang="en-US" altLang="en-US" sz="2400" i="1" dirty="0">
                <a:latin typeface="Arial Narrow" panose="020B0606020202030204" pitchFamily="34" charset="0"/>
              </a:rPr>
              <a:t> Marriage  </a:t>
            </a:r>
            <a:r>
              <a:rPr lang="en-US" altLang="en-US" sz="2400" b="1" dirty="0">
                <a:latin typeface="Arial Narrow" panose="020B0606020202030204" pitchFamily="34" charset="0"/>
              </a:rPr>
              <a:t>2)</a:t>
            </a:r>
            <a:r>
              <a:rPr lang="en-US" altLang="en-US" sz="2400" i="1" dirty="0">
                <a:latin typeface="Arial Narrow" panose="020B0606020202030204" pitchFamily="34" charset="0"/>
              </a:rPr>
              <a:t> Fornication  </a:t>
            </a:r>
            <a:r>
              <a:rPr lang="en-US" altLang="en-US" sz="2400" b="1" dirty="0">
                <a:latin typeface="Arial Narrow" panose="020B0606020202030204" pitchFamily="34" charset="0"/>
              </a:rPr>
              <a:t>3)</a:t>
            </a:r>
            <a:r>
              <a:rPr lang="en-US" altLang="en-US" sz="2400" i="1" dirty="0">
                <a:latin typeface="Arial Narrow" panose="020B0606020202030204" pitchFamily="34" charset="0"/>
              </a:rPr>
              <a:t> Put Away For  </a:t>
            </a:r>
            <a:r>
              <a:rPr lang="en-US" altLang="en-US" sz="2400" b="1" dirty="0">
                <a:latin typeface="Arial Narrow" panose="020B0606020202030204" pitchFamily="34" charset="0"/>
              </a:rPr>
              <a:t>4)</a:t>
            </a:r>
            <a:r>
              <a:rPr lang="en-US" altLang="en-US" sz="2400" i="1" dirty="0">
                <a:latin typeface="Arial Narrow" panose="020B0606020202030204" pitchFamily="34" charset="0"/>
              </a:rPr>
              <a:t> Remarry Another</a:t>
            </a:r>
            <a:endParaRPr lang="en-US" altLang="en-US" sz="2800" b="1" dirty="0">
              <a:latin typeface="Arial Narrow" panose="020B0606020202030204" pitchFamily="34" charset="0"/>
            </a:endParaRPr>
          </a:p>
        </p:txBody>
      </p:sp>
      <p:sp>
        <p:nvSpPr>
          <p:cNvPr id="9" name="Text Box 9">
            <a:extLst>
              <a:ext uri="{FF2B5EF4-FFF2-40B4-BE49-F238E27FC236}">
                <a16:creationId xmlns:a16="http://schemas.microsoft.com/office/drawing/2014/main" id="{5FCBCA69-3C6B-68E6-C223-14C9C181EEB2}"/>
              </a:ext>
            </a:extLst>
          </p:cNvPr>
          <p:cNvSpPr txBox="1">
            <a:spLocks noChangeArrowheads="1"/>
          </p:cNvSpPr>
          <p:nvPr/>
        </p:nvSpPr>
        <p:spPr bwMode="auto">
          <a:xfrm>
            <a:off x="0" y="4148731"/>
            <a:ext cx="9143999"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2800" b="1" u="sng" dirty="0">
                <a:latin typeface="Arial Narrow" panose="020B0606020202030204" pitchFamily="34" charset="0"/>
              </a:rPr>
              <a:t>Man’s Disorder For A Scriptural Remarriage </a:t>
            </a:r>
            <a:br>
              <a:rPr lang="en-US" altLang="en-US" b="1" dirty="0">
                <a:latin typeface="Arial Narrow" panose="020B0606020202030204" pitchFamily="34" charset="0"/>
              </a:rPr>
            </a:br>
            <a:r>
              <a:rPr lang="en-US" altLang="en-US" sz="2400" b="1" dirty="0">
                <a:latin typeface="Arial Narrow" panose="020B0606020202030204" pitchFamily="34" charset="0"/>
              </a:rPr>
              <a:t>1)</a:t>
            </a:r>
            <a:r>
              <a:rPr lang="en-US" altLang="en-US" sz="2400" i="1" dirty="0">
                <a:latin typeface="Arial Narrow" panose="020B0606020202030204" pitchFamily="34" charset="0"/>
              </a:rPr>
              <a:t> Marriage  </a:t>
            </a:r>
            <a:r>
              <a:rPr lang="en-US" altLang="en-US" sz="2400" b="1" dirty="0">
                <a:latin typeface="Arial Narrow" panose="020B0606020202030204" pitchFamily="34" charset="0"/>
              </a:rPr>
              <a:t>2)</a:t>
            </a:r>
            <a:r>
              <a:rPr lang="en-US" altLang="en-US" sz="2400" i="1" dirty="0">
                <a:latin typeface="Arial Narrow" panose="020B0606020202030204" pitchFamily="34" charset="0"/>
              </a:rPr>
              <a:t> Put Away  </a:t>
            </a:r>
            <a:r>
              <a:rPr lang="en-US" altLang="en-US" sz="2400" b="1" dirty="0">
                <a:latin typeface="Arial Narrow" panose="020B0606020202030204" pitchFamily="34" charset="0"/>
              </a:rPr>
              <a:t>3)</a:t>
            </a:r>
            <a:r>
              <a:rPr lang="en-US" altLang="en-US" sz="2400" i="1" dirty="0">
                <a:latin typeface="Arial Narrow" panose="020B0606020202030204" pitchFamily="34" charset="0"/>
              </a:rPr>
              <a:t> Fornication  </a:t>
            </a:r>
            <a:r>
              <a:rPr lang="en-US" altLang="en-US" sz="2400" b="1" dirty="0">
                <a:latin typeface="Arial Narrow" panose="020B0606020202030204" pitchFamily="34" charset="0"/>
              </a:rPr>
              <a:t>4)</a:t>
            </a:r>
            <a:r>
              <a:rPr lang="en-US" altLang="en-US" sz="2400" i="1" dirty="0">
                <a:latin typeface="Arial Narrow" panose="020B0606020202030204" pitchFamily="34" charset="0"/>
              </a:rPr>
              <a:t> 2</a:t>
            </a:r>
            <a:r>
              <a:rPr lang="en-US" altLang="en-US" sz="2400" i="1" baseline="30000" dirty="0">
                <a:latin typeface="Arial Narrow" panose="020B0606020202030204" pitchFamily="34" charset="0"/>
              </a:rPr>
              <a:t>nd</a:t>
            </a:r>
            <a:r>
              <a:rPr lang="en-US" altLang="en-US" sz="2400" i="1" dirty="0">
                <a:latin typeface="Arial Narrow" panose="020B0606020202030204" pitchFamily="34" charset="0"/>
              </a:rPr>
              <a:t> “Divorce”  </a:t>
            </a:r>
            <a:r>
              <a:rPr lang="en-US" altLang="en-US" sz="2400" b="1" dirty="0">
                <a:latin typeface="Arial Narrow" panose="020B0606020202030204" pitchFamily="34" charset="0"/>
              </a:rPr>
              <a:t>5)</a:t>
            </a:r>
            <a:r>
              <a:rPr lang="en-US" altLang="en-US" sz="2400" i="1" dirty="0">
                <a:latin typeface="Arial Narrow" panose="020B0606020202030204" pitchFamily="34" charset="0"/>
              </a:rPr>
              <a:t> Remarry Another</a:t>
            </a:r>
            <a:endParaRPr lang="en-US" altLang="en-US" sz="2800" b="1" i="1" dirty="0">
              <a:latin typeface="Arial Narrow" panose="020B0606020202030204" pitchFamily="34" charset="0"/>
            </a:endParaRPr>
          </a:p>
        </p:txBody>
      </p:sp>
      <p:sp>
        <p:nvSpPr>
          <p:cNvPr id="11" name="Rectangle 10">
            <a:extLst>
              <a:ext uri="{FF2B5EF4-FFF2-40B4-BE49-F238E27FC236}">
                <a16:creationId xmlns:a16="http://schemas.microsoft.com/office/drawing/2014/main" id="{4E5F3D1F-D45C-E9D1-D06A-74D0125654FA}"/>
              </a:ext>
            </a:extLst>
          </p:cNvPr>
          <p:cNvSpPr>
            <a:spLocks noChangeArrowheads="1"/>
          </p:cNvSpPr>
          <p:nvPr/>
        </p:nvSpPr>
        <p:spPr bwMode="auto">
          <a:xfrm>
            <a:off x="0" y="6049847"/>
            <a:ext cx="914113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2800" dirty="0">
                <a:latin typeface="Arial Narrow" panose="020B0606020202030204" pitchFamily="34" charset="0"/>
              </a:rPr>
              <a:t>“…</a:t>
            </a:r>
            <a:r>
              <a:rPr lang="en-US" altLang="en-US" sz="2800" i="1" dirty="0">
                <a:latin typeface="Arial Narrow" panose="020B0606020202030204" pitchFamily="34" charset="0"/>
              </a:rPr>
              <a:t>Let God Be True, But Every Man A Liar</a:t>
            </a:r>
            <a:r>
              <a:rPr lang="en-US" altLang="en-US" sz="2800" dirty="0">
                <a:latin typeface="Arial Narrow" panose="020B0606020202030204" pitchFamily="34" charset="0"/>
              </a:rPr>
              <a:t>.”   </a:t>
            </a:r>
            <a:r>
              <a:rPr lang="en-US" altLang="en-US" sz="2800" b="1" u="sng" dirty="0">
                <a:latin typeface="Arial Narrow" panose="020B0606020202030204" pitchFamily="34" charset="0"/>
              </a:rPr>
              <a:t>Rom. 3:4</a:t>
            </a:r>
          </a:p>
        </p:txBody>
      </p:sp>
      <p:sp>
        <p:nvSpPr>
          <p:cNvPr id="4" name="Text Box 7">
            <a:extLst>
              <a:ext uri="{FF2B5EF4-FFF2-40B4-BE49-F238E27FC236}">
                <a16:creationId xmlns:a16="http://schemas.microsoft.com/office/drawing/2014/main" id="{C48D8DBC-D101-FC72-1BDD-DAEDD9D5773C}"/>
              </a:ext>
            </a:extLst>
          </p:cNvPr>
          <p:cNvSpPr txBox="1">
            <a:spLocks noChangeArrowheads="1"/>
          </p:cNvSpPr>
          <p:nvPr/>
        </p:nvSpPr>
        <p:spPr bwMode="auto">
          <a:xfrm>
            <a:off x="843460" y="2087445"/>
            <a:ext cx="75438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2800" dirty="0">
                <a:latin typeface="Arial Narrow" panose="020B0606020202030204" pitchFamily="34" charset="0"/>
              </a:rPr>
              <a:t>(Mt. 5:32; 19:9)</a:t>
            </a:r>
            <a:endParaRPr lang="en-US" altLang="en-US" dirty="0">
              <a:latin typeface="Arial Narrow" panose="020B0606020202030204" pitchFamily="34" charset="0"/>
            </a:endParaRPr>
          </a:p>
        </p:txBody>
      </p:sp>
    </p:spTree>
    <p:extLst>
      <p:ext uri="{BB962C8B-B14F-4D97-AF65-F5344CB8AC3E}">
        <p14:creationId xmlns:p14="http://schemas.microsoft.com/office/powerpoint/2010/main" val="62498329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500" fill="hold"/>
                                        <p:tgtEl>
                                          <p:spTgt spid="7"/>
                                        </p:tgtEl>
                                        <p:attrNameLst>
                                          <p:attrName>ppt_w</p:attrName>
                                        </p:attrNameLst>
                                      </p:cBhvr>
                                      <p:tavLst>
                                        <p:tav tm="0">
                                          <p:val>
                                            <p:fltVal val="0"/>
                                          </p:val>
                                        </p:tav>
                                        <p:tav tm="100000">
                                          <p:val>
                                            <p:strVal val="#ppt_w"/>
                                          </p:val>
                                        </p:tav>
                                      </p:tavLst>
                                    </p:anim>
                                    <p:anim calcmode="lin" valueType="num">
                                      <p:cBhvr>
                                        <p:cTn id="14" dur="500" fill="hold"/>
                                        <p:tgtEl>
                                          <p:spTgt spid="7"/>
                                        </p:tgtEl>
                                        <p:attrNameLst>
                                          <p:attrName>ppt_h</p:attrName>
                                        </p:attrNameLst>
                                      </p:cBhvr>
                                      <p:tavLst>
                                        <p:tav tm="0">
                                          <p:val>
                                            <p:fltVal val="0"/>
                                          </p:val>
                                        </p:tav>
                                        <p:tav tm="100000">
                                          <p:val>
                                            <p:strVal val="#ppt_h"/>
                                          </p:val>
                                        </p:tav>
                                      </p:tavLst>
                                    </p:anim>
                                    <p:animEffect transition="in" filter="fade">
                                      <p:cBhvr>
                                        <p:cTn id="15" dur="500"/>
                                        <p:tgtEl>
                                          <p:spTgt spid="7"/>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500" fill="hold"/>
                                        <p:tgtEl>
                                          <p:spTgt spid="9"/>
                                        </p:tgtEl>
                                        <p:attrNameLst>
                                          <p:attrName>ppt_w</p:attrName>
                                        </p:attrNameLst>
                                      </p:cBhvr>
                                      <p:tavLst>
                                        <p:tav tm="0">
                                          <p:val>
                                            <p:fltVal val="0"/>
                                          </p:val>
                                        </p:tav>
                                        <p:tav tm="100000">
                                          <p:val>
                                            <p:strVal val="#ppt_w"/>
                                          </p:val>
                                        </p:tav>
                                      </p:tavLst>
                                    </p:anim>
                                    <p:anim calcmode="lin" valueType="num">
                                      <p:cBhvr>
                                        <p:cTn id="20" dur="500" fill="hold"/>
                                        <p:tgtEl>
                                          <p:spTgt spid="9"/>
                                        </p:tgtEl>
                                        <p:attrNameLst>
                                          <p:attrName>ppt_h</p:attrName>
                                        </p:attrNameLst>
                                      </p:cBhvr>
                                      <p:tavLst>
                                        <p:tav tm="0">
                                          <p:val>
                                            <p:fltVal val="0"/>
                                          </p:val>
                                        </p:tav>
                                        <p:tav tm="100000">
                                          <p:val>
                                            <p:strVal val="#ppt_h"/>
                                          </p:val>
                                        </p:tav>
                                      </p:tavLst>
                                    </p:anim>
                                    <p:animEffect transition="in" filter="fade">
                                      <p:cBhvr>
                                        <p:cTn id="2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A30FB83-DCBB-8791-6EDF-54FFE45A47DB}"/>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Is “Mental Divorce” Or “The Second Putting Away”</a:t>
            </a:r>
          </a:p>
        </p:txBody>
      </p:sp>
      <p:sp>
        <p:nvSpPr>
          <p:cNvPr id="8" name="TextBox 7">
            <a:extLst>
              <a:ext uri="{FF2B5EF4-FFF2-40B4-BE49-F238E27FC236}">
                <a16:creationId xmlns:a16="http://schemas.microsoft.com/office/drawing/2014/main" id="{A5DD426F-7182-7074-6366-8A5BBAD96C49}"/>
              </a:ext>
            </a:extLst>
          </p:cNvPr>
          <p:cNvSpPr txBox="1"/>
          <p:nvPr/>
        </p:nvSpPr>
        <p:spPr>
          <a:xfrm>
            <a:off x="-2868" y="454336"/>
            <a:ext cx="9144000" cy="523220"/>
          </a:xfrm>
          <a:prstGeom prst="rect">
            <a:avLst/>
          </a:prstGeom>
          <a:solidFill>
            <a:schemeClr val="tx1"/>
          </a:solidFill>
          <a:effectLst>
            <a:softEdge rad="63500"/>
          </a:effectLst>
        </p:spPr>
        <p:txBody>
          <a:bodyPr wrap="square" rtlCol="0">
            <a:spAutoFit/>
          </a:bodyPr>
          <a:lstStyle/>
          <a:p>
            <a:pPr algn="ctr"/>
            <a:r>
              <a:rPr lang="en-US" altLang="en-US" sz="2800" b="1" dirty="0">
                <a:solidFill>
                  <a:schemeClr val="bg1"/>
                </a:solidFill>
                <a:latin typeface="Arial Narrow" panose="020B0606020202030204" pitchFamily="34" charset="0"/>
              </a:rPr>
              <a:t>Who Will We Believe?</a:t>
            </a:r>
            <a:endParaRPr lang="en-US" sz="2800" dirty="0">
              <a:solidFill>
                <a:schemeClr val="bg1"/>
              </a:solidFill>
              <a:latin typeface="Arial Narrow" panose="020B0606020202030204" pitchFamily="34" charset="0"/>
            </a:endParaRPr>
          </a:p>
        </p:txBody>
      </p:sp>
      <p:sp>
        <p:nvSpPr>
          <p:cNvPr id="2" name="Rectangle 6">
            <a:extLst>
              <a:ext uri="{FF2B5EF4-FFF2-40B4-BE49-F238E27FC236}">
                <a16:creationId xmlns:a16="http://schemas.microsoft.com/office/drawing/2014/main" id="{6D8A9482-AE30-F2B1-EFF3-2013F9EA8789}"/>
              </a:ext>
            </a:extLst>
          </p:cNvPr>
          <p:cNvSpPr>
            <a:spLocks noChangeArrowheads="1"/>
          </p:cNvSpPr>
          <p:nvPr/>
        </p:nvSpPr>
        <p:spPr bwMode="auto">
          <a:xfrm>
            <a:off x="115614" y="1462087"/>
            <a:ext cx="8902262" cy="4267200"/>
          </a:xfrm>
          <a:prstGeom prst="rect">
            <a:avLst/>
          </a:prstGeom>
          <a:solidFill>
            <a:schemeClr val="bg1">
              <a:lumMod val="85000"/>
            </a:schemeClr>
          </a:solidFill>
          <a:ln w="57150">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p>
        </p:txBody>
      </p:sp>
      <p:sp>
        <p:nvSpPr>
          <p:cNvPr id="3" name="Text Box 7">
            <a:extLst>
              <a:ext uri="{FF2B5EF4-FFF2-40B4-BE49-F238E27FC236}">
                <a16:creationId xmlns:a16="http://schemas.microsoft.com/office/drawing/2014/main" id="{CA5FC0FE-3642-55B5-9BA8-EB6E55C5B613}"/>
              </a:ext>
            </a:extLst>
          </p:cNvPr>
          <p:cNvSpPr txBox="1">
            <a:spLocks noChangeArrowheads="1"/>
          </p:cNvSpPr>
          <p:nvPr/>
        </p:nvSpPr>
        <p:spPr bwMode="auto">
          <a:xfrm>
            <a:off x="838200" y="1462087"/>
            <a:ext cx="75438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4000" b="1" dirty="0">
                <a:latin typeface="Arial Narrow" panose="020B0606020202030204" pitchFamily="34" charset="0"/>
              </a:rPr>
              <a:t>God  Vs.  Man</a:t>
            </a:r>
            <a:endParaRPr lang="en-US" altLang="en-US" dirty="0">
              <a:latin typeface="Arial Narrow" panose="020B0606020202030204" pitchFamily="34" charset="0"/>
            </a:endParaRPr>
          </a:p>
        </p:txBody>
      </p:sp>
      <p:sp>
        <p:nvSpPr>
          <p:cNvPr id="7" name="Text Box 8">
            <a:extLst>
              <a:ext uri="{FF2B5EF4-FFF2-40B4-BE49-F238E27FC236}">
                <a16:creationId xmlns:a16="http://schemas.microsoft.com/office/drawing/2014/main" id="{A4EFD3B7-E833-5541-1369-B0BEB2653B05}"/>
              </a:ext>
            </a:extLst>
          </p:cNvPr>
          <p:cNvSpPr txBox="1">
            <a:spLocks noChangeArrowheads="1"/>
          </p:cNvSpPr>
          <p:nvPr/>
        </p:nvSpPr>
        <p:spPr bwMode="auto">
          <a:xfrm>
            <a:off x="126124" y="2878233"/>
            <a:ext cx="8902262"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2800" b="1" u="sng" dirty="0">
                <a:latin typeface="Arial Narrow" panose="020B0606020202030204" pitchFamily="34" charset="0"/>
              </a:rPr>
              <a:t>God’s Order For Salvation</a:t>
            </a:r>
            <a:br>
              <a:rPr lang="en-US" altLang="en-US" sz="2800" b="1" u="sng" dirty="0">
                <a:latin typeface="Arial Narrow" panose="020B0606020202030204" pitchFamily="34" charset="0"/>
              </a:rPr>
            </a:br>
            <a:r>
              <a:rPr lang="en-US" altLang="en-US" sz="2400" b="1" dirty="0">
                <a:latin typeface="Arial Narrow" panose="020B0606020202030204" pitchFamily="34" charset="0"/>
              </a:rPr>
              <a:t>1)</a:t>
            </a:r>
            <a:r>
              <a:rPr lang="en-US" altLang="en-US" sz="2400" i="1" dirty="0">
                <a:latin typeface="Arial Narrow" panose="020B0606020202030204" pitchFamily="34" charset="0"/>
              </a:rPr>
              <a:t> The Like Figure Whereunto Even Baptism  </a:t>
            </a:r>
            <a:r>
              <a:rPr lang="en-US" altLang="en-US" sz="2400" b="1" dirty="0">
                <a:latin typeface="Arial Narrow" panose="020B0606020202030204" pitchFamily="34" charset="0"/>
              </a:rPr>
              <a:t>2)</a:t>
            </a:r>
            <a:r>
              <a:rPr lang="en-US" altLang="en-US" sz="2400" i="1" dirty="0">
                <a:latin typeface="Arial Narrow" panose="020B0606020202030204" pitchFamily="34" charset="0"/>
              </a:rPr>
              <a:t> Doth Also </a:t>
            </a:r>
            <a:r>
              <a:rPr lang="en-US" altLang="en-US" sz="2400" b="1" i="1" u="sng" dirty="0">
                <a:latin typeface="Arial Narrow" panose="020B0606020202030204" pitchFamily="34" charset="0"/>
              </a:rPr>
              <a:t>Now</a:t>
            </a:r>
            <a:r>
              <a:rPr lang="en-US" altLang="en-US" sz="2400" i="1" dirty="0">
                <a:latin typeface="Arial Narrow" panose="020B0606020202030204" pitchFamily="34" charset="0"/>
              </a:rPr>
              <a:t> Save Us</a:t>
            </a:r>
            <a:endParaRPr lang="en-US" altLang="en-US" sz="2800" b="1" dirty="0">
              <a:latin typeface="Arial Narrow" panose="020B0606020202030204" pitchFamily="34" charset="0"/>
            </a:endParaRPr>
          </a:p>
        </p:txBody>
      </p:sp>
      <p:sp>
        <p:nvSpPr>
          <p:cNvPr id="9" name="Text Box 9">
            <a:extLst>
              <a:ext uri="{FF2B5EF4-FFF2-40B4-BE49-F238E27FC236}">
                <a16:creationId xmlns:a16="http://schemas.microsoft.com/office/drawing/2014/main" id="{5FCBCA69-3C6B-68E6-C223-14C9C181EEB2}"/>
              </a:ext>
            </a:extLst>
          </p:cNvPr>
          <p:cNvSpPr txBox="1">
            <a:spLocks noChangeArrowheads="1"/>
          </p:cNvSpPr>
          <p:nvPr/>
        </p:nvSpPr>
        <p:spPr bwMode="auto">
          <a:xfrm>
            <a:off x="0" y="4148731"/>
            <a:ext cx="9143999"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2800" b="1" u="sng" dirty="0">
                <a:latin typeface="Arial Narrow" panose="020B0606020202030204" pitchFamily="34" charset="0"/>
              </a:rPr>
              <a:t>Man’s Disorder For Salvation</a:t>
            </a:r>
            <a:br>
              <a:rPr lang="en-US" altLang="en-US" b="1" dirty="0">
                <a:latin typeface="Arial Narrow" panose="020B0606020202030204" pitchFamily="34" charset="0"/>
              </a:rPr>
            </a:br>
            <a:r>
              <a:rPr lang="en-US" altLang="en-US" sz="2400" b="1" dirty="0">
                <a:latin typeface="Arial Narrow" panose="020B0606020202030204" pitchFamily="34" charset="0"/>
              </a:rPr>
              <a:t>1)</a:t>
            </a:r>
            <a:r>
              <a:rPr lang="en-US" altLang="en-US" sz="2400" i="1" dirty="0">
                <a:latin typeface="Arial Narrow" panose="020B0606020202030204" pitchFamily="34" charset="0"/>
              </a:rPr>
              <a:t> The Like Figure Whereunto Even Baptism  </a:t>
            </a:r>
            <a:r>
              <a:rPr lang="en-US" altLang="en-US" sz="2400" b="1" dirty="0">
                <a:latin typeface="Arial Narrow" panose="020B0606020202030204" pitchFamily="34" charset="0"/>
              </a:rPr>
              <a:t>2)</a:t>
            </a:r>
            <a:r>
              <a:rPr lang="en-US" altLang="en-US" sz="2400" i="1" dirty="0">
                <a:latin typeface="Arial Narrow" panose="020B0606020202030204" pitchFamily="34" charset="0"/>
              </a:rPr>
              <a:t> Doth Also </a:t>
            </a:r>
            <a:r>
              <a:rPr lang="en-US" altLang="en-US" sz="2400" b="1" i="1" u="sng" dirty="0">
                <a:latin typeface="Arial Narrow" panose="020B0606020202030204" pitchFamily="34" charset="0"/>
              </a:rPr>
              <a:t>Not</a:t>
            </a:r>
            <a:r>
              <a:rPr lang="en-US" altLang="en-US" sz="2400" i="1" dirty="0">
                <a:latin typeface="Arial Narrow" panose="020B0606020202030204" pitchFamily="34" charset="0"/>
              </a:rPr>
              <a:t> Save Us</a:t>
            </a:r>
            <a:endParaRPr lang="en-US" altLang="en-US" sz="2800" b="1" i="1" dirty="0">
              <a:latin typeface="Arial Narrow" panose="020B0606020202030204" pitchFamily="34" charset="0"/>
            </a:endParaRPr>
          </a:p>
        </p:txBody>
      </p:sp>
      <p:sp>
        <p:nvSpPr>
          <p:cNvPr id="11" name="Rectangle 10">
            <a:extLst>
              <a:ext uri="{FF2B5EF4-FFF2-40B4-BE49-F238E27FC236}">
                <a16:creationId xmlns:a16="http://schemas.microsoft.com/office/drawing/2014/main" id="{4E5F3D1F-D45C-E9D1-D06A-74D0125654FA}"/>
              </a:ext>
            </a:extLst>
          </p:cNvPr>
          <p:cNvSpPr>
            <a:spLocks noChangeArrowheads="1"/>
          </p:cNvSpPr>
          <p:nvPr/>
        </p:nvSpPr>
        <p:spPr bwMode="auto">
          <a:xfrm>
            <a:off x="0" y="6049847"/>
            <a:ext cx="914113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2800" dirty="0">
                <a:latin typeface="Arial Narrow" panose="020B0606020202030204" pitchFamily="34" charset="0"/>
              </a:rPr>
              <a:t>“…</a:t>
            </a:r>
            <a:r>
              <a:rPr lang="en-US" altLang="en-US" sz="2800" i="1" dirty="0">
                <a:latin typeface="Arial Narrow" panose="020B0606020202030204" pitchFamily="34" charset="0"/>
              </a:rPr>
              <a:t>Let God Be True, But Every Man A Liar</a:t>
            </a:r>
            <a:r>
              <a:rPr lang="en-US" altLang="en-US" sz="2800" dirty="0">
                <a:latin typeface="Arial Narrow" panose="020B0606020202030204" pitchFamily="34" charset="0"/>
              </a:rPr>
              <a:t>.”   </a:t>
            </a:r>
            <a:r>
              <a:rPr lang="en-US" altLang="en-US" sz="2800" b="1" u="sng" dirty="0">
                <a:latin typeface="Arial Narrow" panose="020B0606020202030204" pitchFamily="34" charset="0"/>
              </a:rPr>
              <a:t>Rom. 3:4</a:t>
            </a:r>
          </a:p>
        </p:txBody>
      </p:sp>
      <p:sp>
        <p:nvSpPr>
          <p:cNvPr id="4" name="Text Box 7">
            <a:extLst>
              <a:ext uri="{FF2B5EF4-FFF2-40B4-BE49-F238E27FC236}">
                <a16:creationId xmlns:a16="http://schemas.microsoft.com/office/drawing/2014/main" id="{EE75FED8-A36B-3ACE-79A7-448696604BC3}"/>
              </a:ext>
            </a:extLst>
          </p:cNvPr>
          <p:cNvSpPr txBox="1">
            <a:spLocks noChangeArrowheads="1"/>
          </p:cNvSpPr>
          <p:nvPr/>
        </p:nvSpPr>
        <p:spPr bwMode="auto">
          <a:xfrm>
            <a:off x="843460" y="2087445"/>
            <a:ext cx="75438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2800" dirty="0">
                <a:latin typeface="Arial Narrow" panose="020B0606020202030204" pitchFamily="34" charset="0"/>
              </a:rPr>
              <a:t>(I Pet. 3:21)</a:t>
            </a:r>
            <a:endParaRPr lang="en-US" altLang="en-US" dirty="0">
              <a:latin typeface="Arial Narrow" panose="020B0606020202030204" pitchFamily="34" charset="0"/>
            </a:endParaRPr>
          </a:p>
        </p:txBody>
      </p:sp>
    </p:spTree>
    <p:extLst>
      <p:ext uri="{BB962C8B-B14F-4D97-AF65-F5344CB8AC3E}">
        <p14:creationId xmlns:p14="http://schemas.microsoft.com/office/powerpoint/2010/main" val="3412255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500" fill="hold"/>
                                        <p:tgtEl>
                                          <p:spTgt spid="7"/>
                                        </p:tgtEl>
                                        <p:attrNameLst>
                                          <p:attrName>ppt_w</p:attrName>
                                        </p:attrNameLst>
                                      </p:cBhvr>
                                      <p:tavLst>
                                        <p:tav tm="0">
                                          <p:val>
                                            <p:fltVal val="0"/>
                                          </p:val>
                                        </p:tav>
                                        <p:tav tm="100000">
                                          <p:val>
                                            <p:strVal val="#ppt_w"/>
                                          </p:val>
                                        </p:tav>
                                      </p:tavLst>
                                    </p:anim>
                                    <p:anim calcmode="lin" valueType="num">
                                      <p:cBhvr>
                                        <p:cTn id="14" dur="500" fill="hold"/>
                                        <p:tgtEl>
                                          <p:spTgt spid="7"/>
                                        </p:tgtEl>
                                        <p:attrNameLst>
                                          <p:attrName>ppt_h</p:attrName>
                                        </p:attrNameLst>
                                      </p:cBhvr>
                                      <p:tavLst>
                                        <p:tav tm="0">
                                          <p:val>
                                            <p:fltVal val="0"/>
                                          </p:val>
                                        </p:tav>
                                        <p:tav tm="100000">
                                          <p:val>
                                            <p:strVal val="#ppt_h"/>
                                          </p:val>
                                        </p:tav>
                                      </p:tavLst>
                                    </p:anim>
                                    <p:animEffect transition="in" filter="fade">
                                      <p:cBhvr>
                                        <p:cTn id="15" dur="500"/>
                                        <p:tgtEl>
                                          <p:spTgt spid="7"/>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500" fill="hold"/>
                                        <p:tgtEl>
                                          <p:spTgt spid="9"/>
                                        </p:tgtEl>
                                        <p:attrNameLst>
                                          <p:attrName>ppt_w</p:attrName>
                                        </p:attrNameLst>
                                      </p:cBhvr>
                                      <p:tavLst>
                                        <p:tav tm="0">
                                          <p:val>
                                            <p:fltVal val="0"/>
                                          </p:val>
                                        </p:tav>
                                        <p:tav tm="100000">
                                          <p:val>
                                            <p:strVal val="#ppt_w"/>
                                          </p:val>
                                        </p:tav>
                                      </p:tavLst>
                                    </p:anim>
                                    <p:anim calcmode="lin" valueType="num">
                                      <p:cBhvr>
                                        <p:cTn id="20" dur="500" fill="hold"/>
                                        <p:tgtEl>
                                          <p:spTgt spid="9"/>
                                        </p:tgtEl>
                                        <p:attrNameLst>
                                          <p:attrName>ppt_h</p:attrName>
                                        </p:attrNameLst>
                                      </p:cBhvr>
                                      <p:tavLst>
                                        <p:tav tm="0">
                                          <p:val>
                                            <p:fltVal val="0"/>
                                          </p:val>
                                        </p:tav>
                                        <p:tav tm="100000">
                                          <p:val>
                                            <p:strVal val="#ppt_h"/>
                                          </p:val>
                                        </p:tav>
                                      </p:tavLst>
                                    </p:anim>
                                    <p:animEffect transition="in" filter="fade">
                                      <p:cBhvr>
                                        <p:cTn id="2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6670912-F70D-5761-81B8-A3DEBB42A830}"/>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Is “Mental Divorce” Or “The Second Putting Away”</a:t>
            </a:r>
          </a:p>
        </p:txBody>
      </p:sp>
      <p:sp>
        <p:nvSpPr>
          <p:cNvPr id="3" name="TextBox 2">
            <a:extLst>
              <a:ext uri="{FF2B5EF4-FFF2-40B4-BE49-F238E27FC236}">
                <a16:creationId xmlns:a16="http://schemas.microsoft.com/office/drawing/2014/main" id="{7E4BEAFF-BD0C-5E89-184B-6966E5A6E4BB}"/>
              </a:ext>
            </a:extLst>
          </p:cNvPr>
          <p:cNvSpPr txBox="1"/>
          <p:nvPr/>
        </p:nvSpPr>
        <p:spPr>
          <a:xfrm>
            <a:off x="-2868" y="419832"/>
            <a:ext cx="9144000" cy="523220"/>
          </a:xfrm>
          <a:prstGeom prst="rect">
            <a:avLst/>
          </a:prstGeom>
          <a:solidFill>
            <a:schemeClr val="tx1"/>
          </a:solidFill>
          <a:effectLst>
            <a:softEdge rad="63500"/>
          </a:effectLst>
        </p:spPr>
        <p:txBody>
          <a:bodyPr wrap="square" rtlCol="0">
            <a:spAutoFit/>
          </a:bodyPr>
          <a:lstStyle/>
          <a:p>
            <a:pPr algn="ctr"/>
            <a:r>
              <a:rPr lang="en-US" altLang="en-US" sz="2800" dirty="0">
                <a:solidFill>
                  <a:schemeClr val="bg1"/>
                </a:solidFill>
                <a:latin typeface="Arial Narrow" panose="020B0606020202030204" pitchFamily="34" charset="0"/>
              </a:rPr>
              <a:t>God’s Marriage Law (Rule)</a:t>
            </a:r>
            <a:r>
              <a:rPr lang="en-US" sz="2800" dirty="0">
                <a:solidFill>
                  <a:schemeClr val="bg1"/>
                </a:solidFill>
                <a:latin typeface="Arial Narrow" panose="020B0606020202030204" pitchFamily="34" charset="0"/>
              </a:rPr>
              <a:t>:</a:t>
            </a:r>
          </a:p>
        </p:txBody>
      </p:sp>
      <p:sp>
        <p:nvSpPr>
          <p:cNvPr id="12" name="Rectangle 4">
            <a:extLst>
              <a:ext uri="{FF2B5EF4-FFF2-40B4-BE49-F238E27FC236}">
                <a16:creationId xmlns:a16="http://schemas.microsoft.com/office/drawing/2014/main" id="{A1AC04B5-55E7-5922-56EB-DAE024900926}"/>
              </a:ext>
            </a:extLst>
          </p:cNvPr>
          <p:cNvSpPr>
            <a:spLocks noChangeArrowheads="1"/>
          </p:cNvSpPr>
          <p:nvPr/>
        </p:nvSpPr>
        <p:spPr bwMode="auto">
          <a:xfrm>
            <a:off x="0" y="1023883"/>
            <a:ext cx="9144000"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spcAft>
                <a:spcPct val="60000"/>
              </a:spcAft>
              <a:buFontTx/>
              <a:buNone/>
            </a:pPr>
            <a:r>
              <a:rPr lang="en-US" altLang="en-US" sz="2800" b="1" dirty="0">
                <a:solidFill>
                  <a:srgbClr val="000000"/>
                </a:solidFill>
                <a:latin typeface="Arial Narrow" panose="020B0606020202030204" pitchFamily="34" charset="0"/>
              </a:rPr>
              <a:t>A Lawful (God-Joined) Marriage Is To Be Permanent</a:t>
            </a:r>
            <a:br>
              <a:rPr lang="en-US" altLang="en-US" sz="2800" b="1" dirty="0">
                <a:solidFill>
                  <a:srgbClr val="000000"/>
                </a:solidFill>
                <a:latin typeface="Arial Narrow" panose="020B0606020202030204" pitchFamily="34" charset="0"/>
              </a:rPr>
            </a:br>
            <a:r>
              <a:rPr lang="en-US" altLang="en-US" sz="2800" b="1" dirty="0">
                <a:solidFill>
                  <a:srgbClr val="000000"/>
                </a:solidFill>
                <a:latin typeface="Arial Narrow" panose="020B0606020202030204" pitchFamily="34" charset="0"/>
              </a:rPr>
              <a:t>[Mt. 19:3-6</a:t>
            </a:r>
            <a:r>
              <a:rPr lang="en-US" altLang="en-US" sz="2800" dirty="0">
                <a:solidFill>
                  <a:srgbClr val="000000"/>
                </a:solidFill>
                <a:latin typeface="Arial Narrow" panose="020B0606020202030204" pitchFamily="34" charset="0"/>
              </a:rPr>
              <a:t>; </a:t>
            </a:r>
            <a:r>
              <a:rPr lang="en-US" altLang="en-US" sz="2800" b="1" i="1" dirty="0">
                <a:solidFill>
                  <a:srgbClr val="000000"/>
                </a:solidFill>
                <a:latin typeface="Arial Narrow" panose="020B0606020202030204" pitchFamily="34" charset="0"/>
              </a:rPr>
              <a:t>Until Death </a:t>
            </a:r>
            <a:r>
              <a:rPr lang="en-US" altLang="en-US" sz="2800" b="1" dirty="0">
                <a:solidFill>
                  <a:srgbClr val="000000"/>
                </a:solidFill>
                <a:latin typeface="Arial Narrow" panose="020B0606020202030204" pitchFamily="34" charset="0"/>
              </a:rPr>
              <a:t>(Rom. 7:2-3)]</a:t>
            </a:r>
          </a:p>
          <a:p>
            <a:pPr algn="ctr">
              <a:spcBef>
                <a:spcPct val="0"/>
              </a:spcBef>
              <a:spcAft>
                <a:spcPct val="60000"/>
              </a:spcAft>
              <a:buFontTx/>
              <a:buNone/>
            </a:pPr>
            <a:r>
              <a:rPr lang="en-US" altLang="en-US" sz="2800" b="1" dirty="0">
                <a:solidFill>
                  <a:srgbClr val="000000"/>
                </a:solidFill>
                <a:latin typeface="Arial Narrow" panose="020B0606020202030204" pitchFamily="34" charset="0"/>
              </a:rPr>
              <a:t>Separating A Lawful Marriage Is Sinful (v. 6) Cf. I Jn. 3:4</a:t>
            </a:r>
          </a:p>
          <a:p>
            <a:pPr algn="ctr">
              <a:spcBef>
                <a:spcPct val="0"/>
              </a:spcBef>
              <a:spcAft>
                <a:spcPct val="60000"/>
              </a:spcAft>
              <a:buFontTx/>
              <a:buNone/>
            </a:pPr>
            <a:r>
              <a:rPr lang="en-US" altLang="en-US" sz="2800" b="1" dirty="0">
                <a:solidFill>
                  <a:srgbClr val="000000"/>
                </a:solidFill>
                <a:latin typeface="Arial Narrow" panose="020B0606020202030204" pitchFamily="34" charset="0"/>
              </a:rPr>
              <a:t>A Subsequent Remarriage To Another Is Adultery (v. 9)</a:t>
            </a:r>
          </a:p>
        </p:txBody>
      </p:sp>
      <p:sp>
        <p:nvSpPr>
          <p:cNvPr id="13" name="Rectangle 12">
            <a:extLst>
              <a:ext uri="{FF2B5EF4-FFF2-40B4-BE49-F238E27FC236}">
                <a16:creationId xmlns:a16="http://schemas.microsoft.com/office/drawing/2014/main" id="{5C7E70E8-919F-0ECF-678A-8E53DF6B83C5}"/>
              </a:ext>
            </a:extLst>
          </p:cNvPr>
          <p:cNvSpPr>
            <a:spLocks noChangeArrowheads="1"/>
          </p:cNvSpPr>
          <p:nvPr/>
        </p:nvSpPr>
        <p:spPr bwMode="auto">
          <a:xfrm>
            <a:off x="0" y="4113690"/>
            <a:ext cx="9144000" cy="1257088"/>
          </a:xfrm>
          <a:prstGeom prst="rect">
            <a:avLst/>
          </a:prstGeom>
          <a:solidFill>
            <a:schemeClr val="bg1">
              <a:lumMod val="85000"/>
            </a:schemeClr>
          </a:solidFill>
          <a:ln>
            <a:noFill/>
          </a:ln>
          <a:effectLst>
            <a:softEdge rad="63500"/>
          </a:effectLst>
        </p:spPr>
        <p:txBody>
          <a:bodyPr lIns="90488" tIns="44450" rIns="90488" bIns="44450"/>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a:spcBef>
                <a:spcPct val="0"/>
              </a:spcBef>
              <a:spcAft>
                <a:spcPct val="60000"/>
              </a:spcAft>
              <a:buFontTx/>
              <a:buNone/>
            </a:pPr>
            <a:r>
              <a:rPr lang="en-US" altLang="en-US" sz="2400" b="1" u="sng" dirty="0">
                <a:solidFill>
                  <a:srgbClr val="000000"/>
                </a:solidFill>
                <a:latin typeface="Arial Narrow" panose="020B0606020202030204" pitchFamily="34" charset="0"/>
              </a:rPr>
              <a:t>Mt. 19:9</a:t>
            </a:r>
            <a:r>
              <a:rPr lang="en-US" altLang="en-US" sz="2400" dirty="0">
                <a:solidFill>
                  <a:srgbClr val="000000"/>
                </a:solidFill>
                <a:latin typeface="Arial Narrow" panose="020B0606020202030204" pitchFamily="34" charset="0"/>
              </a:rPr>
              <a:t>, “And I say unto you, </a:t>
            </a:r>
            <a:r>
              <a:rPr lang="en-US" altLang="en-US" sz="2400" b="1" dirty="0">
                <a:solidFill>
                  <a:srgbClr val="000000"/>
                </a:solidFill>
                <a:latin typeface="Arial Narrow" panose="020B0606020202030204" pitchFamily="34" charset="0"/>
              </a:rPr>
              <a:t>WHOSOEVER SHALL PUT AWAY HIS WIFE</a:t>
            </a:r>
            <a:r>
              <a:rPr lang="en-US" altLang="en-US" sz="2400" dirty="0">
                <a:solidFill>
                  <a:srgbClr val="000000"/>
                </a:solidFill>
                <a:latin typeface="Arial Narrow" panose="020B0606020202030204" pitchFamily="34" charset="0"/>
              </a:rPr>
              <a:t>, </a:t>
            </a:r>
            <a:r>
              <a:rPr lang="en-US" altLang="en-US" sz="2400" b="1" dirty="0">
                <a:solidFill>
                  <a:srgbClr val="000000"/>
                </a:solidFill>
                <a:latin typeface="Arial Narrow" panose="020B0606020202030204" pitchFamily="34" charset="0"/>
              </a:rPr>
              <a:t>EXCEPT IT BE FOR FORNICATION</a:t>
            </a:r>
            <a:r>
              <a:rPr lang="en-US" altLang="en-US" sz="2400" dirty="0">
                <a:solidFill>
                  <a:srgbClr val="000000"/>
                </a:solidFill>
                <a:latin typeface="Arial Narrow" panose="020B0606020202030204" pitchFamily="34" charset="0"/>
              </a:rPr>
              <a:t>, and shall marry another, committeth </a:t>
            </a:r>
            <a:r>
              <a:rPr lang="en-US" altLang="en-US" sz="2400" dirty="0">
                <a:solidFill>
                  <a:srgbClr val="C00000"/>
                </a:solidFill>
                <a:latin typeface="Arial Narrow" panose="020B0606020202030204" pitchFamily="34" charset="0"/>
              </a:rPr>
              <a:t>adultery</a:t>
            </a:r>
            <a:r>
              <a:rPr lang="en-US" altLang="en-US" sz="2400" dirty="0">
                <a:solidFill>
                  <a:srgbClr val="000000"/>
                </a:solidFill>
                <a:latin typeface="Arial Narrow" panose="020B0606020202030204" pitchFamily="34" charset="0"/>
              </a:rPr>
              <a:t>: and whoso marrieth her which is put away doth commit </a:t>
            </a:r>
            <a:r>
              <a:rPr lang="en-US" altLang="en-US" sz="2400" dirty="0">
                <a:solidFill>
                  <a:srgbClr val="C00000"/>
                </a:solidFill>
                <a:latin typeface="Arial Narrow" panose="020B0606020202030204" pitchFamily="34" charset="0"/>
              </a:rPr>
              <a:t>adultery</a:t>
            </a:r>
            <a:r>
              <a:rPr lang="en-US" altLang="en-US" sz="2400" dirty="0">
                <a:solidFill>
                  <a:srgbClr val="000000"/>
                </a:solidFill>
                <a:latin typeface="Arial Narrow" panose="020B0606020202030204" pitchFamily="34" charset="0"/>
              </a:rPr>
              <a:t>.”</a:t>
            </a:r>
            <a:endParaRPr lang="en-US" altLang="en-US" sz="2400" b="1" dirty="0">
              <a:solidFill>
                <a:srgbClr val="000000"/>
              </a:solidFill>
              <a:latin typeface="Arial Narrow" panose="020B0606020202030204" pitchFamily="34" charset="0"/>
            </a:endParaRPr>
          </a:p>
        </p:txBody>
      </p:sp>
      <p:sp>
        <p:nvSpPr>
          <p:cNvPr id="4" name="TextBox 3">
            <a:extLst>
              <a:ext uri="{FF2B5EF4-FFF2-40B4-BE49-F238E27FC236}">
                <a16:creationId xmlns:a16="http://schemas.microsoft.com/office/drawing/2014/main" id="{7D04BC5A-8A08-B2E0-02B8-F2B28EA1C892}"/>
              </a:ext>
            </a:extLst>
          </p:cNvPr>
          <p:cNvSpPr txBox="1"/>
          <p:nvPr/>
        </p:nvSpPr>
        <p:spPr>
          <a:xfrm>
            <a:off x="2885" y="3591768"/>
            <a:ext cx="9144000" cy="523220"/>
          </a:xfrm>
          <a:prstGeom prst="rect">
            <a:avLst/>
          </a:prstGeom>
          <a:solidFill>
            <a:schemeClr val="tx1"/>
          </a:solidFill>
          <a:effectLst>
            <a:softEdge rad="63500"/>
          </a:effectLst>
        </p:spPr>
        <p:txBody>
          <a:bodyPr wrap="square" rtlCol="0">
            <a:spAutoFit/>
          </a:bodyPr>
          <a:lstStyle/>
          <a:p>
            <a:pPr algn="ctr"/>
            <a:r>
              <a:rPr lang="en-US" altLang="en-US" sz="2800" dirty="0">
                <a:solidFill>
                  <a:schemeClr val="bg1"/>
                </a:solidFill>
                <a:latin typeface="Arial Narrow" panose="020B0606020202030204" pitchFamily="34" charset="0"/>
              </a:rPr>
              <a:t>God’s One Exception To His Marriage Law (Rule)</a:t>
            </a:r>
            <a:r>
              <a:rPr lang="en-US" sz="2800" dirty="0">
                <a:solidFill>
                  <a:schemeClr val="bg1"/>
                </a:solidFill>
                <a:latin typeface="Arial Narrow" panose="020B0606020202030204" pitchFamily="34" charset="0"/>
              </a:rPr>
              <a:t>: </a:t>
            </a:r>
          </a:p>
        </p:txBody>
      </p:sp>
      <p:sp>
        <p:nvSpPr>
          <p:cNvPr id="6" name="Rectangle 5">
            <a:extLst>
              <a:ext uri="{FF2B5EF4-FFF2-40B4-BE49-F238E27FC236}">
                <a16:creationId xmlns:a16="http://schemas.microsoft.com/office/drawing/2014/main" id="{A75617CC-8C1E-030A-2055-22481DF9CC14}"/>
              </a:ext>
            </a:extLst>
          </p:cNvPr>
          <p:cNvSpPr>
            <a:spLocks noChangeArrowheads="1"/>
          </p:cNvSpPr>
          <p:nvPr/>
        </p:nvSpPr>
        <p:spPr bwMode="auto">
          <a:xfrm>
            <a:off x="-2870" y="5457749"/>
            <a:ext cx="9144000" cy="13973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spcAft>
                <a:spcPct val="60000"/>
              </a:spcAft>
              <a:buFontTx/>
              <a:buNone/>
            </a:pPr>
            <a:r>
              <a:rPr lang="en-US" altLang="en-US" sz="2800" b="1" dirty="0">
                <a:solidFill>
                  <a:srgbClr val="000000"/>
                </a:solidFill>
                <a:latin typeface="Arial Narrow" panose="020B0606020202030204" pitchFamily="34" charset="0"/>
              </a:rPr>
              <a:t>Sinful Separations Cause The Need For People To Become</a:t>
            </a:r>
            <a:br>
              <a:rPr lang="en-US" altLang="en-US" sz="2800" b="1" dirty="0">
                <a:solidFill>
                  <a:srgbClr val="000000"/>
                </a:solidFill>
                <a:latin typeface="Arial Narrow" panose="020B0606020202030204" pitchFamily="34" charset="0"/>
              </a:rPr>
            </a:br>
            <a:r>
              <a:rPr lang="en-US" altLang="en-US" sz="2800" i="1" dirty="0">
                <a:solidFill>
                  <a:srgbClr val="000000"/>
                </a:solidFill>
                <a:latin typeface="Arial Narrow" panose="020B0606020202030204" pitchFamily="34" charset="0"/>
              </a:rPr>
              <a:t>“Eunuchs For The Kingdom Of Heaven’s Sake.</a:t>
            </a:r>
            <a:r>
              <a:rPr lang="en-US" altLang="en-US" sz="2800" dirty="0">
                <a:solidFill>
                  <a:srgbClr val="000000"/>
                </a:solidFill>
                <a:latin typeface="Arial Narrow" panose="020B0606020202030204" pitchFamily="34" charset="0"/>
              </a:rPr>
              <a:t>”</a:t>
            </a:r>
            <a:r>
              <a:rPr lang="en-US" altLang="en-US" sz="2800" b="1" i="1" dirty="0">
                <a:solidFill>
                  <a:srgbClr val="000000"/>
                </a:solidFill>
                <a:latin typeface="Arial Narrow" panose="020B0606020202030204" pitchFamily="34" charset="0"/>
              </a:rPr>
              <a:t> </a:t>
            </a:r>
            <a:r>
              <a:rPr lang="en-US" altLang="en-US" sz="2800" b="1" dirty="0">
                <a:solidFill>
                  <a:srgbClr val="000000"/>
                </a:solidFill>
                <a:latin typeface="Arial Narrow" panose="020B0606020202030204" pitchFamily="34" charset="0"/>
              </a:rPr>
              <a:t>(vs. 11-12)</a:t>
            </a:r>
            <a:br>
              <a:rPr lang="en-US" altLang="en-US" sz="2800" b="1" dirty="0">
                <a:solidFill>
                  <a:srgbClr val="000000"/>
                </a:solidFill>
                <a:latin typeface="Arial Narrow" panose="020B0606020202030204" pitchFamily="34" charset="0"/>
              </a:rPr>
            </a:br>
            <a:r>
              <a:rPr lang="en-US" altLang="en-US" sz="2800" b="1" dirty="0">
                <a:solidFill>
                  <a:srgbClr val="000000"/>
                </a:solidFill>
                <a:latin typeface="Arial Narrow" panose="020B0606020202030204" pitchFamily="34" charset="0"/>
              </a:rPr>
              <a:t>Cf. I Cor. 7:10-11</a:t>
            </a:r>
          </a:p>
        </p:txBody>
      </p:sp>
      <p:sp>
        <p:nvSpPr>
          <p:cNvPr id="5" name="Speech Bubble: Rectangle 4">
            <a:extLst>
              <a:ext uri="{FF2B5EF4-FFF2-40B4-BE49-F238E27FC236}">
                <a16:creationId xmlns:a16="http://schemas.microsoft.com/office/drawing/2014/main" id="{AD54EA8B-233F-8AAE-3A4F-03CE9C8F909E}"/>
              </a:ext>
            </a:extLst>
          </p:cNvPr>
          <p:cNvSpPr/>
          <p:nvPr/>
        </p:nvSpPr>
        <p:spPr>
          <a:xfrm>
            <a:off x="21020" y="2712780"/>
            <a:ext cx="9101960" cy="2542393"/>
          </a:xfrm>
          <a:prstGeom prst="wedgeRectCallout">
            <a:avLst/>
          </a:prstGeom>
          <a:solidFill>
            <a:schemeClr val="tx1"/>
          </a:solidFill>
          <a:ln>
            <a:solidFill>
              <a:schemeClr val="bg1">
                <a:lumMod val="85000"/>
              </a:schemeClr>
            </a:solidFill>
          </a:ln>
          <a:effectLst>
            <a:softEdge rad="1270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en-US" sz="2400" b="1" u="sng" dirty="0">
                <a:solidFill>
                  <a:schemeClr val="bg1"/>
                </a:solidFill>
                <a:latin typeface="Arial Narrow" panose="020B0606020202030204" pitchFamily="34" charset="0"/>
              </a:rPr>
              <a:t>Mt. 19:11-12</a:t>
            </a:r>
            <a:r>
              <a:rPr lang="en-US" sz="2400" dirty="0">
                <a:solidFill>
                  <a:schemeClr val="bg1"/>
                </a:solidFill>
                <a:latin typeface="Arial Narrow" panose="020B0606020202030204" pitchFamily="34" charset="0"/>
              </a:rPr>
              <a:t>, “But </a:t>
            </a:r>
            <a:r>
              <a:rPr lang="en-US" sz="2400" b="1" dirty="0">
                <a:solidFill>
                  <a:schemeClr val="bg1"/>
                </a:solidFill>
                <a:latin typeface="Arial Narrow" panose="020B0606020202030204" pitchFamily="34" charset="0"/>
              </a:rPr>
              <a:t>HE</a:t>
            </a:r>
            <a:r>
              <a:rPr lang="en-US" sz="2400" dirty="0">
                <a:solidFill>
                  <a:schemeClr val="bg1"/>
                </a:solidFill>
                <a:latin typeface="Arial Narrow" panose="020B0606020202030204" pitchFamily="34" charset="0"/>
              </a:rPr>
              <a:t> said unto them, </a:t>
            </a:r>
            <a:r>
              <a:rPr lang="en-US" sz="2400" b="1" dirty="0">
                <a:solidFill>
                  <a:schemeClr val="bg1"/>
                </a:solidFill>
                <a:latin typeface="Arial Narrow" panose="020B0606020202030204" pitchFamily="34" charset="0"/>
              </a:rPr>
              <a:t>ALL MEN CANNOT RECEIVE THIS SAYING</a:t>
            </a:r>
            <a:r>
              <a:rPr lang="en-US" sz="2400" dirty="0">
                <a:solidFill>
                  <a:schemeClr val="bg1"/>
                </a:solidFill>
                <a:latin typeface="Arial Narrow" panose="020B0606020202030204" pitchFamily="34" charset="0"/>
              </a:rPr>
              <a:t>,</a:t>
            </a:r>
            <a:r>
              <a:rPr lang="en-US" sz="2400" b="1" dirty="0">
                <a:solidFill>
                  <a:schemeClr val="bg1"/>
                </a:solidFill>
                <a:latin typeface="Arial Narrow" panose="020B0606020202030204" pitchFamily="34" charset="0"/>
              </a:rPr>
              <a:t> SAVE THEY TO WHOM IT IS GIVEN</a:t>
            </a:r>
            <a:r>
              <a:rPr lang="en-US" sz="2400" dirty="0">
                <a:solidFill>
                  <a:schemeClr val="bg1"/>
                </a:solidFill>
                <a:latin typeface="Arial Narrow" panose="020B0606020202030204" pitchFamily="34" charset="0"/>
              </a:rPr>
              <a:t>. 12 For there are some eunuchs, which were so born from their mother’s womb: and there are some eunuchs, which were made eunuchs of men: and </a:t>
            </a:r>
            <a:r>
              <a:rPr lang="en-US" sz="2400" b="1" dirty="0">
                <a:solidFill>
                  <a:schemeClr val="bg1"/>
                </a:solidFill>
                <a:latin typeface="Arial Narrow" panose="020B0606020202030204" pitchFamily="34" charset="0"/>
              </a:rPr>
              <a:t>There Be Eunuchs</a:t>
            </a:r>
            <a:r>
              <a:rPr lang="en-US" sz="2400" dirty="0">
                <a:solidFill>
                  <a:schemeClr val="bg1"/>
                </a:solidFill>
                <a:latin typeface="Arial Narrow" panose="020B0606020202030204" pitchFamily="34" charset="0"/>
              </a:rPr>
              <a:t>, </a:t>
            </a:r>
            <a:r>
              <a:rPr lang="en-US" sz="2400" b="1" dirty="0">
                <a:solidFill>
                  <a:schemeClr val="bg1"/>
                </a:solidFill>
                <a:latin typeface="Arial Narrow" panose="020B0606020202030204" pitchFamily="34" charset="0"/>
              </a:rPr>
              <a:t>Which Have Made Themselves Eunuchs For The Kingdom Of Heaven’s Sake</a:t>
            </a:r>
            <a:r>
              <a:rPr lang="en-US" sz="2400" dirty="0">
                <a:solidFill>
                  <a:schemeClr val="bg1"/>
                </a:solidFill>
                <a:latin typeface="Arial Narrow" panose="020B0606020202030204" pitchFamily="34" charset="0"/>
              </a:rPr>
              <a:t>. </a:t>
            </a:r>
            <a:r>
              <a:rPr lang="en-US" sz="2400" b="1" dirty="0">
                <a:solidFill>
                  <a:schemeClr val="bg1"/>
                </a:solidFill>
                <a:latin typeface="Arial Narrow" panose="020B0606020202030204" pitchFamily="34" charset="0"/>
              </a:rPr>
              <a:t>HE THAT IS ABLE TO RECEIVE IT</a:t>
            </a:r>
            <a:r>
              <a:rPr lang="en-US" sz="2400" dirty="0">
                <a:solidFill>
                  <a:schemeClr val="bg1"/>
                </a:solidFill>
                <a:latin typeface="Arial Narrow" panose="020B0606020202030204" pitchFamily="34" charset="0"/>
              </a:rPr>
              <a:t>, </a:t>
            </a:r>
            <a:r>
              <a:rPr lang="en-US" sz="2400" b="1" dirty="0">
                <a:solidFill>
                  <a:schemeClr val="bg1"/>
                </a:solidFill>
                <a:latin typeface="Arial Narrow" panose="020B0606020202030204" pitchFamily="34" charset="0"/>
              </a:rPr>
              <a:t>LET HIM RECEIVE IT</a:t>
            </a:r>
            <a:r>
              <a:rPr lang="en-US" sz="2400" dirty="0">
                <a:solidFill>
                  <a:schemeClr val="bg1"/>
                </a:solidFill>
                <a:latin typeface="Arial Narrow" panose="020B0606020202030204" pitchFamily="34" charset="0"/>
              </a:rPr>
              <a:t>.”  </a:t>
            </a:r>
            <a:r>
              <a:rPr lang="en-US" sz="2400" b="1" u="sng" dirty="0">
                <a:solidFill>
                  <a:schemeClr val="bg1"/>
                </a:solidFill>
                <a:latin typeface="Arial Narrow" panose="020B0606020202030204" pitchFamily="34" charset="0"/>
              </a:rPr>
              <a:t>Cf. v. 10 (Jas. 1:21)</a:t>
            </a:r>
          </a:p>
        </p:txBody>
      </p:sp>
    </p:spTree>
    <p:extLst>
      <p:ext uri="{BB962C8B-B14F-4D97-AF65-F5344CB8AC3E}">
        <p14:creationId xmlns:p14="http://schemas.microsoft.com/office/powerpoint/2010/main" val="351504715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 calcmode="lin" valueType="num">
                                      <p:cBhvr>
                                        <p:cTn id="9" dur="500" fill="hold"/>
                                        <p:tgtEl>
                                          <p:spTgt spid="5"/>
                                        </p:tgtEl>
                                        <p:attrNameLst>
                                          <p:attrName>style.rotation</p:attrName>
                                        </p:attrNameLst>
                                      </p:cBhvr>
                                      <p:tavLst>
                                        <p:tav tm="0">
                                          <p:val>
                                            <p:fltVal val="90"/>
                                          </p:val>
                                        </p:tav>
                                        <p:tav tm="100000">
                                          <p:val>
                                            <p:fltVal val="0"/>
                                          </p:val>
                                        </p:tav>
                                      </p:tavLst>
                                    </p:anim>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A30FB83-DCBB-8791-6EDF-54FFE45A47DB}"/>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Is “Mental Divorce” Or “The Second Putting Away”</a:t>
            </a:r>
          </a:p>
        </p:txBody>
      </p:sp>
      <p:sp>
        <p:nvSpPr>
          <p:cNvPr id="8" name="TextBox 7">
            <a:extLst>
              <a:ext uri="{FF2B5EF4-FFF2-40B4-BE49-F238E27FC236}">
                <a16:creationId xmlns:a16="http://schemas.microsoft.com/office/drawing/2014/main" id="{A5DD426F-7182-7074-6366-8A5BBAD96C49}"/>
              </a:ext>
            </a:extLst>
          </p:cNvPr>
          <p:cNvSpPr txBox="1"/>
          <p:nvPr/>
        </p:nvSpPr>
        <p:spPr>
          <a:xfrm>
            <a:off x="-2868" y="454336"/>
            <a:ext cx="9144000" cy="523220"/>
          </a:xfrm>
          <a:prstGeom prst="rect">
            <a:avLst/>
          </a:prstGeom>
          <a:solidFill>
            <a:schemeClr val="tx1"/>
          </a:solidFill>
          <a:effectLst>
            <a:softEdge rad="63500"/>
          </a:effectLst>
        </p:spPr>
        <p:txBody>
          <a:bodyPr wrap="square" rtlCol="0">
            <a:spAutoFit/>
          </a:bodyPr>
          <a:lstStyle/>
          <a:p>
            <a:pPr algn="ctr"/>
            <a:r>
              <a:rPr lang="en-US" altLang="en-US" sz="2800" b="1" dirty="0">
                <a:solidFill>
                  <a:schemeClr val="bg1"/>
                </a:solidFill>
                <a:latin typeface="Arial Narrow" panose="020B0606020202030204" pitchFamily="34" charset="0"/>
              </a:rPr>
              <a:t>Who Will We Believe?</a:t>
            </a:r>
            <a:endParaRPr lang="en-US" sz="2800" dirty="0">
              <a:solidFill>
                <a:schemeClr val="bg1"/>
              </a:solidFill>
              <a:latin typeface="Arial Narrow" panose="020B0606020202030204" pitchFamily="34" charset="0"/>
            </a:endParaRPr>
          </a:p>
        </p:txBody>
      </p:sp>
      <p:sp>
        <p:nvSpPr>
          <p:cNvPr id="2" name="Rectangle 6">
            <a:extLst>
              <a:ext uri="{FF2B5EF4-FFF2-40B4-BE49-F238E27FC236}">
                <a16:creationId xmlns:a16="http://schemas.microsoft.com/office/drawing/2014/main" id="{6D8A9482-AE30-F2B1-EFF3-2013F9EA8789}"/>
              </a:ext>
            </a:extLst>
          </p:cNvPr>
          <p:cNvSpPr>
            <a:spLocks noChangeArrowheads="1"/>
          </p:cNvSpPr>
          <p:nvPr/>
        </p:nvSpPr>
        <p:spPr bwMode="auto">
          <a:xfrm>
            <a:off x="115614" y="1462087"/>
            <a:ext cx="8902262" cy="4267200"/>
          </a:xfrm>
          <a:prstGeom prst="rect">
            <a:avLst/>
          </a:prstGeom>
          <a:solidFill>
            <a:schemeClr val="bg1">
              <a:lumMod val="85000"/>
            </a:schemeClr>
          </a:solidFill>
          <a:ln w="57150">
            <a:solidFill>
              <a:schemeClr val="tx1"/>
            </a:solidFill>
            <a:miter lim="800000"/>
            <a:headEnd/>
            <a:tailEnd/>
          </a:ln>
          <a:effec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400"/>
          </a:p>
        </p:txBody>
      </p:sp>
      <p:sp>
        <p:nvSpPr>
          <p:cNvPr id="3" name="Text Box 7">
            <a:extLst>
              <a:ext uri="{FF2B5EF4-FFF2-40B4-BE49-F238E27FC236}">
                <a16:creationId xmlns:a16="http://schemas.microsoft.com/office/drawing/2014/main" id="{CA5FC0FE-3642-55B5-9BA8-EB6E55C5B613}"/>
              </a:ext>
            </a:extLst>
          </p:cNvPr>
          <p:cNvSpPr txBox="1">
            <a:spLocks noChangeArrowheads="1"/>
          </p:cNvSpPr>
          <p:nvPr/>
        </p:nvSpPr>
        <p:spPr bwMode="auto">
          <a:xfrm>
            <a:off x="838200" y="1462087"/>
            <a:ext cx="75438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4000" b="1" dirty="0">
                <a:latin typeface="Arial Narrow" panose="020B0606020202030204" pitchFamily="34" charset="0"/>
              </a:rPr>
              <a:t>God  Vs.  Man</a:t>
            </a:r>
            <a:endParaRPr lang="en-US" altLang="en-US" dirty="0">
              <a:latin typeface="Arial Narrow" panose="020B0606020202030204" pitchFamily="34" charset="0"/>
            </a:endParaRPr>
          </a:p>
        </p:txBody>
      </p:sp>
      <p:sp>
        <p:nvSpPr>
          <p:cNvPr id="11" name="Rectangle 10">
            <a:extLst>
              <a:ext uri="{FF2B5EF4-FFF2-40B4-BE49-F238E27FC236}">
                <a16:creationId xmlns:a16="http://schemas.microsoft.com/office/drawing/2014/main" id="{4E5F3D1F-D45C-E9D1-D06A-74D0125654FA}"/>
              </a:ext>
            </a:extLst>
          </p:cNvPr>
          <p:cNvSpPr>
            <a:spLocks noChangeArrowheads="1"/>
          </p:cNvSpPr>
          <p:nvPr/>
        </p:nvSpPr>
        <p:spPr bwMode="auto">
          <a:xfrm>
            <a:off x="0" y="6049847"/>
            <a:ext cx="914113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2800" dirty="0">
                <a:latin typeface="Arial Narrow" panose="020B0606020202030204" pitchFamily="34" charset="0"/>
              </a:rPr>
              <a:t>“…</a:t>
            </a:r>
            <a:r>
              <a:rPr lang="en-US" altLang="en-US" sz="2800" i="1" dirty="0">
                <a:latin typeface="Arial Narrow" panose="020B0606020202030204" pitchFamily="34" charset="0"/>
              </a:rPr>
              <a:t>Let God Be True, But Every Man A Liar</a:t>
            </a:r>
            <a:r>
              <a:rPr lang="en-US" altLang="en-US" sz="2800" dirty="0">
                <a:latin typeface="Arial Narrow" panose="020B0606020202030204" pitchFamily="34" charset="0"/>
              </a:rPr>
              <a:t>.”   </a:t>
            </a:r>
            <a:r>
              <a:rPr lang="en-US" altLang="en-US" sz="2800" b="1" u="sng" dirty="0">
                <a:latin typeface="Arial Narrow" panose="020B0606020202030204" pitchFamily="34" charset="0"/>
              </a:rPr>
              <a:t>Rom. 3:4</a:t>
            </a:r>
          </a:p>
        </p:txBody>
      </p:sp>
      <p:sp>
        <p:nvSpPr>
          <p:cNvPr id="4" name="Text Box 8">
            <a:extLst>
              <a:ext uri="{FF2B5EF4-FFF2-40B4-BE49-F238E27FC236}">
                <a16:creationId xmlns:a16="http://schemas.microsoft.com/office/drawing/2014/main" id="{A56FED76-02CC-FD4B-D8A0-A6E8EA1CBA35}"/>
              </a:ext>
            </a:extLst>
          </p:cNvPr>
          <p:cNvSpPr txBox="1">
            <a:spLocks noChangeArrowheads="1"/>
          </p:cNvSpPr>
          <p:nvPr/>
        </p:nvSpPr>
        <p:spPr bwMode="auto">
          <a:xfrm>
            <a:off x="115614" y="2878233"/>
            <a:ext cx="8912772"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2800" b="1" u="sng" dirty="0">
                <a:latin typeface="Arial Narrow" panose="020B0606020202030204" pitchFamily="34" charset="0"/>
              </a:rPr>
              <a:t>God’s Order For A Scriptural Remarriage</a:t>
            </a:r>
            <a:br>
              <a:rPr lang="en-US" altLang="en-US" sz="2800" b="1" u="sng" dirty="0">
                <a:latin typeface="Arial Narrow" panose="020B0606020202030204" pitchFamily="34" charset="0"/>
              </a:rPr>
            </a:br>
            <a:r>
              <a:rPr lang="en-US" altLang="en-US" sz="2400" dirty="0">
                <a:latin typeface="Arial Narrow" panose="020B0606020202030204" pitchFamily="34" charset="0"/>
              </a:rPr>
              <a:t>“…and whoso marrieth her which is put away </a:t>
            </a:r>
            <a:r>
              <a:rPr lang="en-US" altLang="en-US" sz="2400" b="1" i="1" u="sng" dirty="0">
                <a:latin typeface="Arial Narrow" panose="020B0606020202030204" pitchFamily="34" charset="0"/>
              </a:rPr>
              <a:t>doth</a:t>
            </a:r>
            <a:r>
              <a:rPr lang="en-US" altLang="en-US" sz="2400" dirty="0">
                <a:latin typeface="Arial Narrow" panose="020B0606020202030204" pitchFamily="34" charset="0"/>
              </a:rPr>
              <a:t> commit adultery”</a:t>
            </a:r>
            <a:endParaRPr lang="en-US" altLang="en-US" sz="2800" b="1" dirty="0">
              <a:latin typeface="Arial Narrow" panose="020B0606020202030204" pitchFamily="34" charset="0"/>
            </a:endParaRPr>
          </a:p>
        </p:txBody>
      </p:sp>
      <p:sp>
        <p:nvSpPr>
          <p:cNvPr id="6" name="Text Box 9">
            <a:extLst>
              <a:ext uri="{FF2B5EF4-FFF2-40B4-BE49-F238E27FC236}">
                <a16:creationId xmlns:a16="http://schemas.microsoft.com/office/drawing/2014/main" id="{93B5AE59-DCF5-B9BC-8BAE-2A772F6D7B5C}"/>
              </a:ext>
            </a:extLst>
          </p:cNvPr>
          <p:cNvSpPr txBox="1">
            <a:spLocks noChangeArrowheads="1"/>
          </p:cNvSpPr>
          <p:nvPr/>
        </p:nvSpPr>
        <p:spPr bwMode="auto">
          <a:xfrm>
            <a:off x="0" y="4148731"/>
            <a:ext cx="9143999"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2800" b="1" u="sng" dirty="0">
                <a:latin typeface="Arial Narrow" panose="020B0606020202030204" pitchFamily="34" charset="0"/>
              </a:rPr>
              <a:t>Man’s Disorder For A Scriptural Remarriage </a:t>
            </a:r>
            <a:br>
              <a:rPr lang="en-US" altLang="en-US" b="1" dirty="0">
                <a:latin typeface="Arial Narrow" panose="020B0606020202030204" pitchFamily="34" charset="0"/>
              </a:rPr>
            </a:br>
            <a:r>
              <a:rPr lang="en-US" altLang="en-US" sz="2400" dirty="0">
                <a:latin typeface="Arial Narrow" panose="020B0606020202030204" pitchFamily="34" charset="0"/>
              </a:rPr>
              <a:t>“…and whoso marrieth her which is put away </a:t>
            </a:r>
            <a:r>
              <a:rPr lang="en-US" altLang="en-US" sz="2400" b="1" i="1" u="sng" dirty="0">
                <a:latin typeface="Arial Narrow" panose="020B0606020202030204" pitchFamily="34" charset="0"/>
              </a:rPr>
              <a:t>doth</a:t>
            </a:r>
            <a:r>
              <a:rPr lang="en-US" altLang="en-US" sz="2400" u="sng" dirty="0">
                <a:latin typeface="Arial Narrow" panose="020B0606020202030204" pitchFamily="34" charset="0"/>
              </a:rPr>
              <a:t> </a:t>
            </a:r>
            <a:r>
              <a:rPr lang="en-US" altLang="en-US" sz="2400" b="1" u="sng" dirty="0">
                <a:latin typeface="Arial Narrow" panose="020B0606020202030204" pitchFamily="34" charset="0"/>
              </a:rPr>
              <a:t>NOT</a:t>
            </a:r>
            <a:r>
              <a:rPr lang="en-US" altLang="en-US" sz="2400" dirty="0">
                <a:latin typeface="Arial Narrow" panose="020B0606020202030204" pitchFamily="34" charset="0"/>
              </a:rPr>
              <a:t> commit adultery”</a:t>
            </a:r>
            <a:endParaRPr lang="en-US" altLang="en-US" sz="2800" b="1" i="1" dirty="0">
              <a:latin typeface="Arial Narrow" panose="020B0606020202030204" pitchFamily="34" charset="0"/>
            </a:endParaRPr>
          </a:p>
        </p:txBody>
      </p:sp>
      <p:sp>
        <p:nvSpPr>
          <p:cNvPr id="7" name="Text Box 7">
            <a:extLst>
              <a:ext uri="{FF2B5EF4-FFF2-40B4-BE49-F238E27FC236}">
                <a16:creationId xmlns:a16="http://schemas.microsoft.com/office/drawing/2014/main" id="{A90298E0-D55C-BA0E-D514-1CA9C0A8F43F}"/>
              </a:ext>
            </a:extLst>
          </p:cNvPr>
          <p:cNvSpPr txBox="1">
            <a:spLocks noChangeArrowheads="1"/>
          </p:cNvSpPr>
          <p:nvPr/>
        </p:nvSpPr>
        <p:spPr bwMode="auto">
          <a:xfrm>
            <a:off x="843460" y="2087445"/>
            <a:ext cx="75438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2800" dirty="0">
                <a:latin typeface="Arial Narrow" panose="020B0606020202030204" pitchFamily="34" charset="0"/>
              </a:rPr>
              <a:t>(Mt. 5:32; 19:9)</a:t>
            </a:r>
            <a:endParaRPr lang="en-US" altLang="en-US" dirty="0">
              <a:latin typeface="Arial Narrow" panose="020B0606020202030204" pitchFamily="34" charset="0"/>
            </a:endParaRPr>
          </a:p>
        </p:txBody>
      </p:sp>
    </p:spTree>
    <p:extLst>
      <p:ext uri="{BB962C8B-B14F-4D97-AF65-F5344CB8AC3E}">
        <p14:creationId xmlns:p14="http://schemas.microsoft.com/office/powerpoint/2010/main" val="175545890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fltVal val="0"/>
                                          </p:val>
                                        </p:tav>
                                        <p:tav tm="100000">
                                          <p:val>
                                            <p:strVal val="#ppt_h"/>
                                          </p:val>
                                        </p:tav>
                                      </p:tavLst>
                                    </p:anim>
                                    <p:animEffect transition="in" filter="fade">
                                      <p:cBhvr>
                                        <p:cTn id="15" dur="500"/>
                                        <p:tgtEl>
                                          <p:spTgt spid="4"/>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500" fill="hold"/>
                                        <p:tgtEl>
                                          <p:spTgt spid="6"/>
                                        </p:tgtEl>
                                        <p:attrNameLst>
                                          <p:attrName>ppt_w</p:attrName>
                                        </p:attrNameLst>
                                      </p:cBhvr>
                                      <p:tavLst>
                                        <p:tav tm="0">
                                          <p:val>
                                            <p:fltVal val="0"/>
                                          </p:val>
                                        </p:tav>
                                        <p:tav tm="100000">
                                          <p:val>
                                            <p:strVal val="#ppt_w"/>
                                          </p:val>
                                        </p:tav>
                                      </p:tavLst>
                                    </p:anim>
                                    <p:anim calcmode="lin" valueType="num">
                                      <p:cBhvr>
                                        <p:cTn id="20" dur="500" fill="hold"/>
                                        <p:tgtEl>
                                          <p:spTgt spid="6"/>
                                        </p:tgtEl>
                                        <p:attrNameLst>
                                          <p:attrName>ppt_h</p:attrName>
                                        </p:attrNameLst>
                                      </p:cBhvr>
                                      <p:tavLst>
                                        <p:tav tm="0">
                                          <p:val>
                                            <p:fltVal val="0"/>
                                          </p:val>
                                        </p:tav>
                                        <p:tav tm="100000">
                                          <p:val>
                                            <p:strVal val="#ppt_h"/>
                                          </p:val>
                                        </p:tav>
                                      </p:tavLst>
                                    </p:anim>
                                    <p:animEffect transition="in" filter="fade">
                                      <p:cBhvr>
                                        <p:cTn id="2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F59707B-DB28-D253-B470-EDB8CD3BBF59}"/>
              </a:ext>
            </a:extLst>
          </p:cNvPr>
          <p:cNvSpPr txBox="1"/>
          <p:nvPr/>
        </p:nvSpPr>
        <p:spPr>
          <a:xfrm>
            <a:off x="-2868" y="5988925"/>
            <a:ext cx="9146868" cy="707886"/>
          </a:xfrm>
          <a:prstGeom prst="rect">
            <a:avLst/>
          </a:prstGeom>
          <a:noFill/>
        </p:spPr>
        <p:txBody>
          <a:bodyPr wrap="square" rtlCol="0">
            <a:spAutoFit/>
          </a:bodyPr>
          <a:lstStyle/>
          <a:p>
            <a:pPr algn="r"/>
            <a:r>
              <a:rPr lang="en-US" altLang="en-US" sz="2000" dirty="0">
                <a:latin typeface="Arial Narrow" panose="020B0606020202030204" pitchFamily="34" charset="0"/>
                <a:cs typeface="Times New Roman" panose="02020603050405020304" pitchFamily="18" charset="0"/>
              </a:rPr>
              <a:t>Barnett–Cheatham Discussion on Divorce and Remarriage,</a:t>
            </a:r>
            <a:br>
              <a:rPr lang="en-US" altLang="en-US" sz="2000" dirty="0">
                <a:latin typeface="Arial Narrow" panose="020B0606020202030204" pitchFamily="34" charset="0"/>
                <a:cs typeface="Times New Roman" panose="02020603050405020304" pitchFamily="18" charset="0"/>
              </a:rPr>
            </a:br>
            <a:r>
              <a:rPr lang="en-US" altLang="en-US" sz="2000" i="1" dirty="0">
                <a:latin typeface="Arial Narrow" panose="020B0606020202030204" pitchFamily="34" charset="0"/>
                <a:cs typeface="Times New Roman" panose="02020603050405020304" pitchFamily="18" charset="0"/>
              </a:rPr>
              <a:t>The Gospel Anchor</a:t>
            </a:r>
            <a:r>
              <a:rPr lang="en-US" altLang="en-US" sz="2000" dirty="0">
                <a:latin typeface="Arial Narrow" panose="020B0606020202030204" pitchFamily="34" charset="0"/>
                <a:cs typeface="Times New Roman" panose="02020603050405020304" pitchFamily="18" charset="0"/>
              </a:rPr>
              <a:t>, June 1979, Vol. 5, p. 301</a:t>
            </a:r>
            <a:endParaRPr lang="en-US" sz="2000" dirty="0">
              <a:latin typeface="Arial Narrow" panose="020B0606020202030204" pitchFamily="34" charset="0"/>
            </a:endParaRPr>
          </a:p>
        </p:txBody>
      </p:sp>
      <p:sp>
        <p:nvSpPr>
          <p:cNvPr id="5" name="Rectangle 4">
            <a:extLst>
              <a:ext uri="{FF2B5EF4-FFF2-40B4-BE49-F238E27FC236}">
                <a16:creationId xmlns:a16="http://schemas.microsoft.com/office/drawing/2014/main" id="{352C4A61-6952-63FC-5566-C2C7A398024F}"/>
              </a:ext>
            </a:extLst>
          </p:cNvPr>
          <p:cNvSpPr/>
          <p:nvPr/>
        </p:nvSpPr>
        <p:spPr>
          <a:xfrm>
            <a:off x="86274" y="2877064"/>
            <a:ext cx="1153947" cy="370935"/>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324D5D34-7116-1737-FB54-65A73B234590}"/>
              </a:ext>
            </a:extLst>
          </p:cNvPr>
          <p:cNvSpPr/>
          <p:nvPr/>
        </p:nvSpPr>
        <p:spPr>
          <a:xfrm>
            <a:off x="7083972" y="2871916"/>
            <a:ext cx="1996666" cy="370935"/>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65EF542D-8CA2-6B85-6208-E2B856ED8D9A}"/>
              </a:ext>
            </a:extLst>
          </p:cNvPr>
          <p:cNvSpPr/>
          <p:nvPr/>
        </p:nvSpPr>
        <p:spPr>
          <a:xfrm>
            <a:off x="2385848" y="4988428"/>
            <a:ext cx="6713928" cy="370935"/>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31A7A21-E994-D6FD-54B6-7761FEA97BA7}"/>
              </a:ext>
            </a:extLst>
          </p:cNvPr>
          <p:cNvSpPr/>
          <p:nvPr/>
        </p:nvSpPr>
        <p:spPr>
          <a:xfrm>
            <a:off x="86284" y="3291903"/>
            <a:ext cx="3392640" cy="370935"/>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3406FC9-281E-A25D-7E37-D23C2802AABF}"/>
              </a:ext>
            </a:extLst>
          </p:cNvPr>
          <p:cNvSpPr/>
          <p:nvPr/>
        </p:nvSpPr>
        <p:spPr>
          <a:xfrm>
            <a:off x="8807669" y="2446891"/>
            <a:ext cx="283479" cy="370935"/>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59D9B90-16F0-F528-4BC3-F9A3953880DF}"/>
              </a:ext>
            </a:extLst>
          </p:cNvPr>
          <p:cNvSpPr/>
          <p:nvPr/>
        </p:nvSpPr>
        <p:spPr>
          <a:xfrm>
            <a:off x="1324915" y="3718079"/>
            <a:ext cx="7356629" cy="370935"/>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37F4D76D-6EA4-E9FE-6DF0-F00587229D23}"/>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Is “Mental Divorce” Or “The Second Putting Away”</a:t>
            </a:r>
          </a:p>
        </p:txBody>
      </p:sp>
      <p:sp>
        <p:nvSpPr>
          <p:cNvPr id="2" name="TextBox 1">
            <a:extLst>
              <a:ext uri="{FF2B5EF4-FFF2-40B4-BE49-F238E27FC236}">
                <a16:creationId xmlns:a16="http://schemas.microsoft.com/office/drawing/2014/main" id="{17DF1DB3-BC4F-B545-DBBD-95E440C64560}"/>
              </a:ext>
            </a:extLst>
          </p:cNvPr>
          <p:cNvSpPr txBox="1"/>
          <p:nvPr/>
        </p:nvSpPr>
        <p:spPr>
          <a:xfrm>
            <a:off x="-12694" y="1135129"/>
            <a:ext cx="9154510" cy="892552"/>
          </a:xfrm>
          <a:prstGeom prst="rect">
            <a:avLst/>
          </a:prstGeom>
          <a:solidFill>
            <a:schemeClr val="bg1">
              <a:lumMod val="85000"/>
            </a:schemeClr>
          </a:solidFill>
          <a:effectLst>
            <a:softEdge rad="63500"/>
          </a:effectLst>
        </p:spPr>
        <p:txBody>
          <a:bodyPr wrap="square" rtlCol="0">
            <a:spAutoFit/>
          </a:bodyPr>
          <a:lstStyle/>
          <a:p>
            <a:pPr algn="ctr"/>
            <a:r>
              <a:rPr lang="en-US" sz="2600" b="1" dirty="0">
                <a:latin typeface="Arial Narrow" panose="020B0606020202030204" pitchFamily="34" charset="0"/>
              </a:rPr>
              <a:t>Not Only Does This Teaching Deny The Fact Of A Sinful Divorce,</a:t>
            </a:r>
            <a:br>
              <a:rPr lang="en-US" sz="2600" b="1" dirty="0">
                <a:latin typeface="Arial Narrow" panose="020B0606020202030204" pitchFamily="34" charset="0"/>
              </a:rPr>
            </a:br>
            <a:r>
              <a:rPr lang="en-US" sz="2600" b="1" dirty="0">
                <a:latin typeface="Arial Narrow" panose="020B0606020202030204" pitchFamily="34" charset="0"/>
              </a:rPr>
              <a:t>It Seeks To Justify A So-Called Second </a:t>
            </a:r>
            <a:r>
              <a:rPr lang="en-US" sz="2600" b="1" i="1" dirty="0">
                <a:latin typeface="Arial Narrow" panose="020B0606020202030204" pitchFamily="34" charset="0"/>
              </a:rPr>
              <a:t>Subjective</a:t>
            </a:r>
            <a:r>
              <a:rPr lang="en-US" sz="2600" b="1" dirty="0">
                <a:latin typeface="Arial Narrow" panose="020B0606020202030204" pitchFamily="34" charset="0"/>
              </a:rPr>
              <a:t> “Putting Away.”</a:t>
            </a:r>
          </a:p>
        </p:txBody>
      </p:sp>
      <p:sp>
        <p:nvSpPr>
          <p:cNvPr id="13" name="Rectangle 12">
            <a:extLst>
              <a:ext uri="{FF2B5EF4-FFF2-40B4-BE49-F238E27FC236}">
                <a16:creationId xmlns:a16="http://schemas.microsoft.com/office/drawing/2014/main" id="{919D2D8C-B3FE-E8FB-77FF-C41D533ECC1D}"/>
              </a:ext>
            </a:extLst>
          </p:cNvPr>
          <p:cNvSpPr/>
          <p:nvPr/>
        </p:nvSpPr>
        <p:spPr>
          <a:xfrm>
            <a:off x="57810" y="5435115"/>
            <a:ext cx="5439100" cy="370935"/>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762AFC73-FB16-BEC3-CAFD-C236F556BCEC}"/>
              </a:ext>
            </a:extLst>
          </p:cNvPr>
          <p:cNvSpPr txBox="1"/>
          <p:nvPr/>
        </p:nvSpPr>
        <p:spPr>
          <a:xfrm>
            <a:off x="-2868" y="422806"/>
            <a:ext cx="9144000" cy="523220"/>
          </a:xfrm>
          <a:prstGeom prst="rect">
            <a:avLst/>
          </a:prstGeom>
          <a:solidFill>
            <a:schemeClr val="tx1"/>
          </a:solidFill>
          <a:effectLst>
            <a:softEdge rad="63500"/>
          </a:effectLst>
        </p:spPr>
        <p:txBody>
          <a:bodyPr wrap="square" rtlCol="0">
            <a:spAutoFit/>
          </a:bodyPr>
          <a:lstStyle/>
          <a:p>
            <a:pPr algn="ctr"/>
            <a:r>
              <a:rPr lang="en-US" sz="2800" dirty="0">
                <a:solidFill>
                  <a:schemeClr val="bg1"/>
                </a:solidFill>
                <a:latin typeface="Arial Narrow" panose="020B0606020202030204" pitchFamily="34" charset="0"/>
              </a:rPr>
              <a:t>The Doctrine Of “Mental Divorce” Or “The Second Putting Away”</a:t>
            </a:r>
          </a:p>
        </p:txBody>
      </p:sp>
      <p:sp>
        <p:nvSpPr>
          <p:cNvPr id="7" name="TextBox 6">
            <a:extLst>
              <a:ext uri="{FF2B5EF4-FFF2-40B4-BE49-F238E27FC236}">
                <a16:creationId xmlns:a16="http://schemas.microsoft.com/office/drawing/2014/main" id="{FB681BEE-4A80-14DB-9FBE-2BE7B38CCFB1}"/>
              </a:ext>
            </a:extLst>
          </p:cNvPr>
          <p:cNvSpPr txBox="1"/>
          <p:nvPr/>
        </p:nvSpPr>
        <p:spPr>
          <a:xfrm>
            <a:off x="-2868" y="2331802"/>
            <a:ext cx="9146868" cy="3539430"/>
          </a:xfrm>
          <a:prstGeom prst="rect">
            <a:avLst/>
          </a:prstGeom>
          <a:noFill/>
        </p:spPr>
        <p:txBody>
          <a:bodyPr wrap="square" rtlCol="0">
            <a:spAutoFit/>
          </a:bodyPr>
          <a:lstStyle/>
          <a:p>
            <a:pPr algn="just"/>
            <a:r>
              <a:rPr lang="en-US" sz="2800" b="1" u="sng" kern="100" dirty="0">
                <a:effectLst/>
                <a:latin typeface="Arial Narrow" panose="020B0606020202030204" pitchFamily="34" charset="0"/>
                <a:ea typeface="Calibri" panose="020F0502020204030204" pitchFamily="34" charset="0"/>
                <a:cs typeface="Times New Roman" panose="02020603050405020304" pitchFamily="18" charset="0"/>
              </a:rPr>
              <a:t>Ken Cheatham</a:t>
            </a:r>
            <a:r>
              <a:rPr lang="en-US" sz="2800" kern="100" dirty="0">
                <a:effectLst/>
                <a:latin typeface="Arial Narrow" panose="020B0606020202030204" pitchFamily="34" charset="0"/>
                <a:ea typeface="Calibri" panose="020F0502020204030204" pitchFamily="34" charset="0"/>
                <a:cs typeface="Times New Roman" panose="02020603050405020304" pitchFamily="18" charset="0"/>
              </a:rPr>
              <a:t>:  “Suppose a woman innocent of any wrong doing is divorced by her ruthless husband. We know that God does not recognize such a divorce.  Even though a ‘civil divorce’ has been obtained it is unscriptural and does not dissolve the marriage in God’s sight. Then suppose that the husband marries another, and thus commits adultery (Matt. 19:9). What action may be taken by the innocent wife?.... Jesus in Matthew 19:9 gives every married person the right to put away their adulterous mate….”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8255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animEffect transition="in" filter="fade">
                                      <p:cBhvr>
                                        <p:cTn id="15" dur="500"/>
                                        <p:tgtEl>
                                          <p:spTgt spid="2"/>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500" fill="hold"/>
                                        <p:tgtEl>
                                          <p:spTgt spid="7"/>
                                        </p:tgtEl>
                                        <p:attrNameLst>
                                          <p:attrName>ppt_w</p:attrName>
                                        </p:attrNameLst>
                                      </p:cBhvr>
                                      <p:tavLst>
                                        <p:tav tm="0">
                                          <p:val>
                                            <p:fltVal val="0"/>
                                          </p:val>
                                        </p:tav>
                                        <p:tav tm="100000">
                                          <p:val>
                                            <p:strVal val="#ppt_w"/>
                                          </p:val>
                                        </p:tav>
                                      </p:tavLst>
                                    </p:anim>
                                    <p:anim calcmode="lin" valueType="num">
                                      <p:cBhvr>
                                        <p:cTn id="20" dur="500" fill="hold"/>
                                        <p:tgtEl>
                                          <p:spTgt spid="7"/>
                                        </p:tgtEl>
                                        <p:attrNameLst>
                                          <p:attrName>ppt_h</p:attrName>
                                        </p:attrNameLst>
                                      </p:cBhvr>
                                      <p:tavLst>
                                        <p:tav tm="0">
                                          <p:val>
                                            <p:fltVal val="0"/>
                                          </p:val>
                                        </p:tav>
                                        <p:tav tm="100000">
                                          <p:val>
                                            <p:strVal val="#ppt_h"/>
                                          </p:val>
                                        </p:tav>
                                      </p:tavLst>
                                    </p:anim>
                                    <p:animEffect transition="in" filter="fade">
                                      <p:cBhvr>
                                        <p:cTn id="21" dur="500"/>
                                        <p:tgtEl>
                                          <p:spTgt spid="7"/>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p:cTn id="24" dur="500" fill="hold"/>
                                        <p:tgtEl>
                                          <p:spTgt spid="12"/>
                                        </p:tgtEl>
                                        <p:attrNameLst>
                                          <p:attrName>ppt_w</p:attrName>
                                        </p:attrNameLst>
                                      </p:cBhvr>
                                      <p:tavLst>
                                        <p:tav tm="0">
                                          <p:val>
                                            <p:fltVal val="0"/>
                                          </p:val>
                                        </p:tav>
                                        <p:tav tm="100000">
                                          <p:val>
                                            <p:strVal val="#ppt_w"/>
                                          </p:val>
                                        </p:tav>
                                      </p:tavLst>
                                    </p:anim>
                                    <p:anim calcmode="lin" valueType="num">
                                      <p:cBhvr>
                                        <p:cTn id="25" dur="500" fill="hold"/>
                                        <p:tgtEl>
                                          <p:spTgt spid="12"/>
                                        </p:tgtEl>
                                        <p:attrNameLst>
                                          <p:attrName>ppt_h</p:attrName>
                                        </p:attrNameLst>
                                      </p:cBhvr>
                                      <p:tavLst>
                                        <p:tav tm="0">
                                          <p:val>
                                            <p:fltVal val="0"/>
                                          </p:val>
                                        </p:tav>
                                        <p:tav tm="100000">
                                          <p:val>
                                            <p:strVal val="#ppt_h"/>
                                          </p:val>
                                        </p:tav>
                                      </p:tavLst>
                                    </p:anim>
                                    <p:animEffect transition="in" filter="fade">
                                      <p:cBhvr>
                                        <p:cTn id="26" dur="500"/>
                                        <p:tgtEl>
                                          <p:spTgt spid="12"/>
                                        </p:tgtEl>
                                      </p:cBhvr>
                                    </p:animEffect>
                                  </p:childTnLst>
                                </p:cTn>
                              </p:par>
                            </p:childTnLst>
                          </p:cTn>
                        </p:par>
                        <p:par>
                          <p:cTn id="27" fill="hold">
                            <p:stCondLst>
                              <p:cond delay="1500"/>
                            </p:stCondLst>
                            <p:childTnLst>
                              <p:par>
                                <p:cTn id="28" presetID="53" presetClass="entr" presetSubtype="16" fill="hold" grpId="0" nodeType="after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p:cTn id="30" dur="500" fill="hold"/>
                                        <p:tgtEl>
                                          <p:spTgt spid="5"/>
                                        </p:tgtEl>
                                        <p:attrNameLst>
                                          <p:attrName>ppt_w</p:attrName>
                                        </p:attrNameLst>
                                      </p:cBhvr>
                                      <p:tavLst>
                                        <p:tav tm="0">
                                          <p:val>
                                            <p:fltVal val="0"/>
                                          </p:val>
                                        </p:tav>
                                        <p:tav tm="100000">
                                          <p:val>
                                            <p:strVal val="#ppt_w"/>
                                          </p:val>
                                        </p:tav>
                                      </p:tavLst>
                                    </p:anim>
                                    <p:anim calcmode="lin" valueType="num">
                                      <p:cBhvr>
                                        <p:cTn id="31" dur="500" fill="hold"/>
                                        <p:tgtEl>
                                          <p:spTgt spid="5"/>
                                        </p:tgtEl>
                                        <p:attrNameLst>
                                          <p:attrName>ppt_h</p:attrName>
                                        </p:attrNameLst>
                                      </p:cBhvr>
                                      <p:tavLst>
                                        <p:tav tm="0">
                                          <p:val>
                                            <p:fltVal val="0"/>
                                          </p:val>
                                        </p:tav>
                                        <p:tav tm="100000">
                                          <p:val>
                                            <p:strVal val="#ppt_h"/>
                                          </p:val>
                                        </p:tav>
                                      </p:tavLst>
                                    </p:anim>
                                    <p:animEffect transition="in" filter="fade">
                                      <p:cBhvr>
                                        <p:cTn id="32" dur="500"/>
                                        <p:tgtEl>
                                          <p:spTgt spid="5"/>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p:cTn id="35" dur="500" fill="hold"/>
                                        <p:tgtEl>
                                          <p:spTgt spid="6"/>
                                        </p:tgtEl>
                                        <p:attrNameLst>
                                          <p:attrName>ppt_w</p:attrName>
                                        </p:attrNameLst>
                                      </p:cBhvr>
                                      <p:tavLst>
                                        <p:tav tm="0">
                                          <p:val>
                                            <p:fltVal val="0"/>
                                          </p:val>
                                        </p:tav>
                                        <p:tav tm="100000">
                                          <p:val>
                                            <p:strVal val="#ppt_w"/>
                                          </p:val>
                                        </p:tav>
                                      </p:tavLst>
                                    </p:anim>
                                    <p:anim calcmode="lin" valueType="num">
                                      <p:cBhvr>
                                        <p:cTn id="36" dur="500" fill="hold"/>
                                        <p:tgtEl>
                                          <p:spTgt spid="6"/>
                                        </p:tgtEl>
                                        <p:attrNameLst>
                                          <p:attrName>ppt_h</p:attrName>
                                        </p:attrNameLst>
                                      </p:cBhvr>
                                      <p:tavLst>
                                        <p:tav tm="0">
                                          <p:val>
                                            <p:fltVal val="0"/>
                                          </p:val>
                                        </p:tav>
                                        <p:tav tm="100000">
                                          <p:val>
                                            <p:strVal val="#ppt_h"/>
                                          </p:val>
                                        </p:tav>
                                      </p:tavLst>
                                    </p:anim>
                                    <p:animEffect transition="in" filter="fade">
                                      <p:cBhvr>
                                        <p:cTn id="37" dur="500"/>
                                        <p:tgtEl>
                                          <p:spTgt spid="6"/>
                                        </p:tgtEl>
                                      </p:cBhvr>
                                    </p:animEffect>
                                  </p:childTnLst>
                                </p:cTn>
                              </p:par>
                              <p:par>
                                <p:cTn id="38" presetID="53" presetClass="entr" presetSubtype="16" fill="hold" grpId="0" nodeType="withEffect">
                                  <p:stCondLst>
                                    <p:cond delay="0"/>
                                  </p:stCondLst>
                                  <p:childTnLst>
                                    <p:set>
                                      <p:cBhvr>
                                        <p:cTn id="39" dur="1" fill="hold">
                                          <p:stCondLst>
                                            <p:cond delay="0"/>
                                          </p:stCondLst>
                                        </p:cTn>
                                        <p:tgtEl>
                                          <p:spTgt spid="8"/>
                                        </p:tgtEl>
                                        <p:attrNameLst>
                                          <p:attrName>style.visibility</p:attrName>
                                        </p:attrNameLst>
                                      </p:cBhvr>
                                      <p:to>
                                        <p:strVal val="visible"/>
                                      </p:to>
                                    </p:set>
                                    <p:anim calcmode="lin" valueType="num">
                                      <p:cBhvr>
                                        <p:cTn id="40" dur="500" fill="hold"/>
                                        <p:tgtEl>
                                          <p:spTgt spid="8"/>
                                        </p:tgtEl>
                                        <p:attrNameLst>
                                          <p:attrName>ppt_w</p:attrName>
                                        </p:attrNameLst>
                                      </p:cBhvr>
                                      <p:tavLst>
                                        <p:tav tm="0">
                                          <p:val>
                                            <p:fltVal val="0"/>
                                          </p:val>
                                        </p:tav>
                                        <p:tav tm="100000">
                                          <p:val>
                                            <p:strVal val="#ppt_w"/>
                                          </p:val>
                                        </p:tav>
                                      </p:tavLst>
                                    </p:anim>
                                    <p:anim calcmode="lin" valueType="num">
                                      <p:cBhvr>
                                        <p:cTn id="41" dur="500" fill="hold"/>
                                        <p:tgtEl>
                                          <p:spTgt spid="8"/>
                                        </p:tgtEl>
                                        <p:attrNameLst>
                                          <p:attrName>ppt_h</p:attrName>
                                        </p:attrNameLst>
                                      </p:cBhvr>
                                      <p:tavLst>
                                        <p:tav tm="0">
                                          <p:val>
                                            <p:fltVal val="0"/>
                                          </p:val>
                                        </p:tav>
                                        <p:tav tm="100000">
                                          <p:val>
                                            <p:strVal val="#ppt_h"/>
                                          </p:val>
                                        </p:tav>
                                      </p:tavLst>
                                    </p:anim>
                                    <p:animEffect transition="in" filter="fade">
                                      <p:cBhvr>
                                        <p:cTn id="42" dur="500"/>
                                        <p:tgtEl>
                                          <p:spTgt spid="8"/>
                                        </p:tgtEl>
                                      </p:cBhvr>
                                    </p:animEffect>
                                  </p:childTnLst>
                                </p:cTn>
                              </p:par>
                              <p:par>
                                <p:cTn id="43" presetID="53" presetClass="entr" presetSubtype="16" fill="hold" grpId="0" nodeType="withEffect">
                                  <p:stCondLst>
                                    <p:cond delay="0"/>
                                  </p:stCondLst>
                                  <p:childTnLst>
                                    <p:set>
                                      <p:cBhvr>
                                        <p:cTn id="44" dur="1" fill="hold">
                                          <p:stCondLst>
                                            <p:cond delay="0"/>
                                          </p:stCondLst>
                                        </p:cTn>
                                        <p:tgtEl>
                                          <p:spTgt spid="10"/>
                                        </p:tgtEl>
                                        <p:attrNameLst>
                                          <p:attrName>style.visibility</p:attrName>
                                        </p:attrNameLst>
                                      </p:cBhvr>
                                      <p:to>
                                        <p:strVal val="visible"/>
                                      </p:to>
                                    </p:set>
                                    <p:anim calcmode="lin" valueType="num">
                                      <p:cBhvr>
                                        <p:cTn id="45" dur="500" fill="hold"/>
                                        <p:tgtEl>
                                          <p:spTgt spid="10"/>
                                        </p:tgtEl>
                                        <p:attrNameLst>
                                          <p:attrName>ppt_w</p:attrName>
                                        </p:attrNameLst>
                                      </p:cBhvr>
                                      <p:tavLst>
                                        <p:tav tm="0">
                                          <p:val>
                                            <p:fltVal val="0"/>
                                          </p:val>
                                        </p:tav>
                                        <p:tav tm="100000">
                                          <p:val>
                                            <p:strVal val="#ppt_w"/>
                                          </p:val>
                                        </p:tav>
                                      </p:tavLst>
                                    </p:anim>
                                    <p:anim calcmode="lin" valueType="num">
                                      <p:cBhvr>
                                        <p:cTn id="46" dur="500" fill="hold"/>
                                        <p:tgtEl>
                                          <p:spTgt spid="10"/>
                                        </p:tgtEl>
                                        <p:attrNameLst>
                                          <p:attrName>ppt_h</p:attrName>
                                        </p:attrNameLst>
                                      </p:cBhvr>
                                      <p:tavLst>
                                        <p:tav tm="0">
                                          <p:val>
                                            <p:fltVal val="0"/>
                                          </p:val>
                                        </p:tav>
                                        <p:tav tm="100000">
                                          <p:val>
                                            <p:strVal val="#ppt_h"/>
                                          </p:val>
                                        </p:tav>
                                      </p:tavLst>
                                    </p:anim>
                                    <p:animEffect transition="in" filter="fade">
                                      <p:cBhvr>
                                        <p:cTn id="47" dur="500"/>
                                        <p:tgtEl>
                                          <p:spTgt spid="10"/>
                                        </p:tgtEl>
                                      </p:cBhvr>
                                    </p:animEffect>
                                  </p:childTnLst>
                                </p:cTn>
                              </p:par>
                              <p:par>
                                <p:cTn id="48" presetID="53" presetClass="entr" presetSubtype="16" fill="hold" grpId="0" nodeType="withEffect">
                                  <p:stCondLst>
                                    <p:cond delay="0"/>
                                  </p:stCondLst>
                                  <p:childTnLst>
                                    <p:set>
                                      <p:cBhvr>
                                        <p:cTn id="49" dur="1" fill="hold">
                                          <p:stCondLst>
                                            <p:cond delay="0"/>
                                          </p:stCondLst>
                                        </p:cTn>
                                        <p:tgtEl>
                                          <p:spTgt spid="11"/>
                                        </p:tgtEl>
                                        <p:attrNameLst>
                                          <p:attrName>style.visibility</p:attrName>
                                        </p:attrNameLst>
                                      </p:cBhvr>
                                      <p:to>
                                        <p:strVal val="visible"/>
                                      </p:to>
                                    </p:set>
                                    <p:anim calcmode="lin" valueType="num">
                                      <p:cBhvr>
                                        <p:cTn id="50" dur="500" fill="hold"/>
                                        <p:tgtEl>
                                          <p:spTgt spid="11"/>
                                        </p:tgtEl>
                                        <p:attrNameLst>
                                          <p:attrName>ppt_w</p:attrName>
                                        </p:attrNameLst>
                                      </p:cBhvr>
                                      <p:tavLst>
                                        <p:tav tm="0">
                                          <p:val>
                                            <p:fltVal val="0"/>
                                          </p:val>
                                        </p:tav>
                                        <p:tav tm="100000">
                                          <p:val>
                                            <p:strVal val="#ppt_w"/>
                                          </p:val>
                                        </p:tav>
                                      </p:tavLst>
                                    </p:anim>
                                    <p:anim calcmode="lin" valueType="num">
                                      <p:cBhvr>
                                        <p:cTn id="51" dur="500" fill="hold"/>
                                        <p:tgtEl>
                                          <p:spTgt spid="11"/>
                                        </p:tgtEl>
                                        <p:attrNameLst>
                                          <p:attrName>ppt_h</p:attrName>
                                        </p:attrNameLst>
                                      </p:cBhvr>
                                      <p:tavLst>
                                        <p:tav tm="0">
                                          <p:val>
                                            <p:fltVal val="0"/>
                                          </p:val>
                                        </p:tav>
                                        <p:tav tm="100000">
                                          <p:val>
                                            <p:strVal val="#ppt_h"/>
                                          </p:val>
                                        </p:tav>
                                      </p:tavLst>
                                    </p:anim>
                                    <p:animEffect transition="in" filter="fade">
                                      <p:cBhvr>
                                        <p:cTn id="52" dur="500"/>
                                        <p:tgtEl>
                                          <p:spTgt spid="11"/>
                                        </p:tgtEl>
                                      </p:cBhvr>
                                    </p:animEffect>
                                  </p:childTnLst>
                                </p:cTn>
                              </p:par>
                              <p:par>
                                <p:cTn id="53" presetID="53" presetClass="entr" presetSubtype="16" fill="hold" grpId="0" nodeType="withEffect">
                                  <p:stCondLst>
                                    <p:cond delay="0"/>
                                  </p:stCondLst>
                                  <p:childTnLst>
                                    <p:set>
                                      <p:cBhvr>
                                        <p:cTn id="54" dur="1" fill="hold">
                                          <p:stCondLst>
                                            <p:cond delay="0"/>
                                          </p:stCondLst>
                                        </p:cTn>
                                        <p:tgtEl>
                                          <p:spTgt spid="9"/>
                                        </p:tgtEl>
                                        <p:attrNameLst>
                                          <p:attrName>style.visibility</p:attrName>
                                        </p:attrNameLst>
                                      </p:cBhvr>
                                      <p:to>
                                        <p:strVal val="visible"/>
                                      </p:to>
                                    </p:set>
                                    <p:anim calcmode="lin" valueType="num">
                                      <p:cBhvr>
                                        <p:cTn id="55" dur="500" fill="hold"/>
                                        <p:tgtEl>
                                          <p:spTgt spid="9"/>
                                        </p:tgtEl>
                                        <p:attrNameLst>
                                          <p:attrName>ppt_w</p:attrName>
                                        </p:attrNameLst>
                                      </p:cBhvr>
                                      <p:tavLst>
                                        <p:tav tm="0">
                                          <p:val>
                                            <p:fltVal val="0"/>
                                          </p:val>
                                        </p:tav>
                                        <p:tav tm="100000">
                                          <p:val>
                                            <p:strVal val="#ppt_w"/>
                                          </p:val>
                                        </p:tav>
                                      </p:tavLst>
                                    </p:anim>
                                    <p:anim calcmode="lin" valueType="num">
                                      <p:cBhvr>
                                        <p:cTn id="56" dur="500" fill="hold"/>
                                        <p:tgtEl>
                                          <p:spTgt spid="9"/>
                                        </p:tgtEl>
                                        <p:attrNameLst>
                                          <p:attrName>ppt_h</p:attrName>
                                        </p:attrNameLst>
                                      </p:cBhvr>
                                      <p:tavLst>
                                        <p:tav tm="0">
                                          <p:val>
                                            <p:fltVal val="0"/>
                                          </p:val>
                                        </p:tav>
                                        <p:tav tm="100000">
                                          <p:val>
                                            <p:strVal val="#ppt_h"/>
                                          </p:val>
                                        </p:tav>
                                      </p:tavLst>
                                    </p:anim>
                                    <p:animEffect transition="in" filter="fade">
                                      <p:cBhvr>
                                        <p:cTn id="57" dur="500"/>
                                        <p:tgtEl>
                                          <p:spTgt spid="9"/>
                                        </p:tgtEl>
                                      </p:cBhvr>
                                    </p:animEffect>
                                  </p:childTnLst>
                                </p:cTn>
                              </p:par>
                              <p:par>
                                <p:cTn id="58" presetID="53" presetClass="entr" presetSubtype="16" fill="hold" grpId="0" nodeType="withEffect">
                                  <p:stCondLst>
                                    <p:cond delay="0"/>
                                  </p:stCondLst>
                                  <p:childTnLst>
                                    <p:set>
                                      <p:cBhvr>
                                        <p:cTn id="59" dur="1" fill="hold">
                                          <p:stCondLst>
                                            <p:cond delay="0"/>
                                          </p:stCondLst>
                                        </p:cTn>
                                        <p:tgtEl>
                                          <p:spTgt spid="13"/>
                                        </p:tgtEl>
                                        <p:attrNameLst>
                                          <p:attrName>style.visibility</p:attrName>
                                        </p:attrNameLst>
                                      </p:cBhvr>
                                      <p:to>
                                        <p:strVal val="visible"/>
                                      </p:to>
                                    </p:set>
                                    <p:anim calcmode="lin" valueType="num">
                                      <p:cBhvr>
                                        <p:cTn id="60" dur="500" fill="hold"/>
                                        <p:tgtEl>
                                          <p:spTgt spid="13"/>
                                        </p:tgtEl>
                                        <p:attrNameLst>
                                          <p:attrName>ppt_w</p:attrName>
                                        </p:attrNameLst>
                                      </p:cBhvr>
                                      <p:tavLst>
                                        <p:tav tm="0">
                                          <p:val>
                                            <p:fltVal val="0"/>
                                          </p:val>
                                        </p:tav>
                                        <p:tav tm="100000">
                                          <p:val>
                                            <p:strVal val="#ppt_w"/>
                                          </p:val>
                                        </p:tav>
                                      </p:tavLst>
                                    </p:anim>
                                    <p:anim calcmode="lin" valueType="num">
                                      <p:cBhvr>
                                        <p:cTn id="61" dur="500" fill="hold"/>
                                        <p:tgtEl>
                                          <p:spTgt spid="13"/>
                                        </p:tgtEl>
                                        <p:attrNameLst>
                                          <p:attrName>ppt_h</p:attrName>
                                        </p:attrNameLst>
                                      </p:cBhvr>
                                      <p:tavLst>
                                        <p:tav tm="0">
                                          <p:val>
                                            <p:fltVal val="0"/>
                                          </p:val>
                                        </p:tav>
                                        <p:tav tm="100000">
                                          <p:val>
                                            <p:strVal val="#ppt_h"/>
                                          </p:val>
                                        </p:tav>
                                      </p:tavLst>
                                    </p:anim>
                                    <p:animEffect transition="in" filter="fade">
                                      <p:cBhvr>
                                        <p:cTn id="6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5" grpId="0" animBg="1"/>
      <p:bldP spid="6" grpId="0" animBg="1"/>
      <p:bldP spid="8" grpId="0" animBg="1"/>
      <p:bldP spid="10" grpId="0" animBg="1"/>
      <p:bldP spid="11" grpId="0" animBg="1"/>
      <p:bldP spid="9" grpId="0" animBg="1"/>
      <p:bldP spid="2" grpId="0" animBg="1"/>
      <p:bldP spid="13" grpId="0" animBg="1"/>
      <p:bldP spid="14" grpId="0" animBg="1"/>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1A6C6EB-DFD1-7B80-045C-58181B06DEA5}"/>
              </a:ext>
            </a:extLst>
          </p:cNvPr>
          <p:cNvSpPr txBox="1"/>
          <p:nvPr/>
        </p:nvSpPr>
        <p:spPr>
          <a:xfrm>
            <a:off x="-2868" y="5999435"/>
            <a:ext cx="9146868" cy="707886"/>
          </a:xfrm>
          <a:prstGeom prst="rect">
            <a:avLst/>
          </a:prstGeom>
          <a:noFill/>
        </p:spPr>
        <p:txBody>
          <a:bodyPr wrap="square" rtlCol="0">
            <a:spAutoFit/>
          </a:bodyPr>
          <a:lstStyle/>
          <a:p>
            <a:pPr algn="r"/>
            <a:r>
              <a:rPr lang="en-US" altLang="en-US" sz="2000" dirty="0">
                <a:latin typeface="Arial Narrow" panose="020B0606020202030204" pitchFamily="34" charset="0"/>
                <a:cs typeface="Times New Roman" panose="02020603050405020304" pitchFamily="18" charset="0"/>
              </a:rPr>
              <a:t>Barnett–Cheatham Discussion on Divorce and Remarriage,</a:t>
            </a:r>
            <a:br>
              <a:rPr lang="en-US" altLang="en-US" sz="2000" dirty="0">
                <a:latin typeface="Arial Narrow" panose="020B0606020202030204" pitchFamily="34" charset="0"/>
                <a:cs typeface="Times New Roman" panose="02020603050405020304" pitchFamily="18" charset="0"/>
              </a:rPr>
            </a:br>
            <a:r>
              <a:rPr lang="en-US" altLang="en-US" sz="2000" i="1" dirty="0">
                <a:latin typeface="Arial Narrow" panose="020B0606020202030204" pitchFamily="34" charset="0"/>
                <a:cs typeface="Times New Roman" panose="02020603050405020304" pitchFamily="18" charset="0"/>
              </a:rPr>
              <a:t>The Gospel Anchor</a:t>
            </a:r>
            <a:r>
              <a:rPr lang="en-US" altLang="en-US" sz="2000" dirty="0">
                <a:latin typeface="Arial Narrow" panose="020B0606020202030204" pitchFamily="34" charset="0"/>
                <a:cs typeface="Times New Roman" panose="02020603050405020304" pitchFamily="18" charset="0"/>
              </a:rPr>
              <a:t>, June 1979, Vol. 5, p. 301</a:t>
            </a:r>
            <a:endParaRPr lang="en-US" sz="2000" dirty="0">
              <a:latin typeface="Arial Narrow" panose="020B0606020202030204" pitchFamily="34" charset="0"/>
            </a:endParaRPr>
          </a:p>
        </p:txBody>
      </p:sp>
      <p:sp>
        <p:nvSpPr>
          <p:cNvPr id="4" name="Rectangle 3">
            <a:extLst>
              <a:ext uri="{FF2B5EF4-FFF2-40B4-BE49-F238E27FC236}">
                <a16:creationId xmlns:a16="http://schemas.microsoft.com/office/drawing/2014/main" id="{679320E1-A823-AD07-3127-7E67CC96DD2B}"/>
              </a:ext>
            </a:extLst>
          </p:cNvPr>
          <p:cNvSpPr/>
          <p:nvPr/>
        </p:nvSpPr>
        <p:spPr>
          <a:xfrm>
            <a:off x="4288221" y="2270010"/>
            <a:ext cx="3794729" cy="370935"/>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5594391C-B9EF-D7EE-38E7-68E060CCBA3C}"/>
              </a:ext>
            </a:extLst>
          </p:cNvPr>
          <p:cNvSpPr/>
          <p:nvPr/>
        </p:nvSpPr>
        <p:spPr>
          <a:xfrm>
            <a:off x="1061545" y="3219001"/>
            <a:ext cx="1912883" cy="370935"/>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2FFA121-CD25-B221-84BA-E2C853927F60}"/>
              </a:ext>
            </a:extLst>
          </p:cNvPr>
          <p:cNvSpPr/>
          <p:nvPr/>
        </p:nvSpPr>
        <p:spPr>
          <a:xfrm>
            <a:off x="93313" y="2755951"/>
            <a:ext cx="3372924" cy="370935"/>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290B21B-FB62-4886-CA63-D71D48737489}"/>
              </a:ext>
            </a:extLst>
          </p:cNvPr>
          <p:cNvSpPr/>
          <p:nvPr/>
        </p:nvSpPr>
        <p:spPr>
          <a:xfrm>
            <a:off x="578568" y="3689715"/>
            <a:ext cx="2753211" cy="370935"/>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44AA73D-196A-7BA5-372C-C6AA3B404967}"/>
              </a:ext>
            </a:extLst>
          </p:cNvPr>
          <p:cNvSpPr/>
          <p:nvPr/>
        </p:nvSpPr>
        <p:spPr>
          <a:xfrm>
            <a:off x="5318236" y="3665824"/>
            <a:ext cx="3794729" cy="370935"/>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35656D0B-C81C-FF6C-59E3-D5A7829F76C1}"/>
              </a:ext>
            </a:extLst>
          </p:cNvPr>
          <p:cNvSpPr/>
          <p:nvPr/>
        </p:nvSpPr>
        <p:spPr>
          <a:xfrm>
            <a:off x="51761" y="4127879"/>
            <a:ext cx="9061203" cy="370935"/>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4A30FB83-DCBB-8791-6EDF-54FFE45A47DB}"/>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Is “Mental Divorce” Or “The Second Putting Away”</a:t>
            </a:r>
          </a:p>
        </p:txBody>
      </p:sp>
      <p:sp>
        <p:nvSpPr>
          <p:cNvPr id="7" name="TextBox 6">
            <a:extLst>
              <a:ext uri="{FF2B5EF4-FFF2-40B4-BE49-F238E27FC236}">
                <a16:creationId xmlns:a16="http://schemas.microsoft.com/office/drawing/2014/main" id="{FB681BEE-4A80-14DB-9FBE-2BE7B38CCFB1}"/>
              </a:ext>
            </a:extLst>
          </p:cNvPr>
          <p:cNvSpPr txBox="1"/>
          <p:nvPr/>
        </p:nvSpPr>
        <p:spPr>
          <a:xfrm>
            <a:off x="-2868" y="2163651"/>
            <a:ext cx="9146868" cy="3789884"/>
          </a:xfrm>
          <a:prstGeom prst="rect">
            <a:avLst/>
          </a:prstGeom>
          <a:noFill/>
        </p:spPr>
        <p:txBody>
          <a:bodyPr wrap="square" rtlCol="0">
            <a:spAutoFit/>
          </a:bodyPr>
          <a:lstStyle/>
          <a:p>
            <a:pPr marL="0" marR="0" algn="just">
              <a:lnSpc>
                <a:spcPct val="107000"/>
              </a:lnSpc>
              <a:spcBef>
                <a:spcPts val="0"/>
              </a:spcBef>
              <a:spcAft>
                <a:spcPts val="800"/>
              </a:spcAft>
            </a:pPr>
            <a:r>
              <a:rPr lang="en-US" sz="3000" kern="100" dirty="0">
                <a:effectLst/>
                <a:latin typeface="Arial Narrow" panose="020B0606020202030204" pitchFamily="34" charset="0"/>
                <a:ea typeface="Calibri" panose="020F0502020204030204" pitchFamily="34" charset="0"/>
                <a:cs typeface="Times New Roman" panose="02020603050405020304" pitchFamily="18" charset="0"/>
              </a:rPr>
              <a:t>“…When an innocent woman is divorced, this divorce is, in the </a:t>
            </a:r>
            <a:r>
              <a:rPr lang="en-US" sz="2800" kern="100" dirty="0">
                <a:effectLst/>
                <a:latin typeface="Arial Narrow" panose="020B0606020202030204" pitchFamily="34" charset="0"/>
                <a:ea typeface="Calibri" panose="020F0502020204030204" pitchFamily="34" charset="0"/>
                <a:cs typeface="Times New Roman" panose="02020603050405020304" pitchFamily="18" charset="0"/>
              </a:rPr>
              <a:t>sight of God ‘no divorce.’ He does not recognize it!  The innocent woman is still married in God’s sight and the husband who ‘divorced’ her is still married to her in God’s sight. Their marriage has not been dissolved and as far as </a:t>
            </a:r>
            <a:r>
              <a:rPr lang="en-US" sz="2800" i="1" kern="100" dirty="0">
                <a:effectLst/>
                <a:latin typeface="Arial Narrow" panose="020B0606020202030204" pitchFamily="34" charset="0"/>
                <a:ea typeface="Calibri" panose="020F0502020204030204" pitchFamily="34" charset="0"/>
                <a:cs typeface="Times New Roman" panose="02020603050405020304" pitchFamily="18" charset="0"/>
              </a:rPr>
              <a:t>God</a:t>
            </a:r>
            <a:r>
              <a:rPr lang="en-US" sz="2800" kern="100" dirty="0">
                <a:effectLst/>
                <a:latin typeface="Arial Narrow" panose="020B0606020202030204" pitchFamily="34" charset="0"/>
                <a:ea typeface="Calibri" panose="020F0502020204030204" pitchFamily="34" charset="0"/>
                <a:cs typeface="Times New Roman" panose="02020603050405020304" pitchFamily="18" charset="0"/>
              </a:rPr>
              <a:t> is concerned she </a:t>
            </a:r>
            <a:r>
              <a:rPr lang="en-US" sz="2800" i="1" kern="100" dirty="0">
                <a:effectLst/>
                <a:latin typeface="Arial Narrow" panose="020B0606020202030204" pitchFamily="34" charset="0"/>
                <a:ea typeface="Calibri" panose="020F0502020204030204" pitchFamily="34" charset="0"/>
                <a:cs typeface="Times New Roman" panose="02020603050405020304" pitchFamily="18" charset="0"/>
              </a:rPr>
              <a:t>is not</a:t>
            </a:r>
            <a:r>
              <a:rPr lang="en-US" sz="2800" kern="100" dirty="0">
                <a:effectLst/>
                <a:latin typeface="Arial Narrow" panose="020B0606020202030204" pitchFamily="34" charset="0"/>
                <a:ea typeface="Calibri" panose="020F0502020204030204" pitchFamily="34" charset="0"/>
                <a:cs typeface="Times New Roman" panose="02020603050405020304" pitchFamily="18" charset="0"/>
              </a:rPr>
              <a:t> ‘put away’ (</a:t>
            </a:r>
            <a:r>
              <a:rPr lang="en-US" sz="2800" i="1" kern="100" dirty="0">
                <a:effectLst/>
                <a:latin typeface="Arial Narrow" panose="020B0606020202030204" pitchFamily="34" charset="0"/>
                <a:ea typeface="Calibri" panose="020F0502020204030204" pitchFamily="34" charset="0"/>
                <a:cs typeface="Times New Roman" panose="02020603050405020304" pitchFamily="18" charset="0"/>
              </a:rPr>
              <a:t>apoluo</a:t>
            </a:r>
            <a:r>
              <a:rPr lang="en-US" sz="2800" kern="100" dirty="0">
                <a:effectLst/>
                <a:latin typeface="Arial Narrow" panose="020B0606020202030204" pitchFamily="34" charset="0"/>
                <a:ea typeface="Calibri" panose="020F0502020204030204" pitchFamily="34" charset="0"/>
                <a:cs typeface="Times New Roman" panose="02020603050405020304" pitchFamily="18" charset="0"/>
              </a:rPr>
              <a:t>). When her husband remarried he committed adultery. I contend that the innocent may then ‘put away’ her husband. Reason? That is exactly what Christ said she could do!”</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5F640659-AF40-1650-213B-E0BCDDBBE47A}"/>
              </a:ext>
            </a:extLst>
          </p:cNvPr>
          <p:cNvSpPr txBox="1"/>
          <p:nvPr/>
        </p:nvSpPr>
        <p:spPr>
          <a:xfrm>
            <a:off x="-12694" y="1135129"/>
            <a:ext cx="9154510" cy="892552"/>
          </a:xfrm>
          <a:prstGeom prst="rect">
            <a:avLst/>
          </a:prstGeom>
          <a:solidFill>
            <a:schemeClr val="bg1">
              <a:lumMod val="85000"/>
            </a:schemeClr>
          </a:solidFill>
          <a:effectLst>
            <a:softEdge rad="63500"/>
          </a:effectLst>
        </p:spPr>
        <p:txBody>
          <a:bodyPr wrap="square" rtlCol="0">
            <a:spAutoFit/>
          </a:bodyPr>
          <a:lstStyle/>
          <a:p>
            <a:pPr algn="ctr"/>
            <a:r>
              <a:rPr lang="en-US" sz="2600" b="1" dirty="0">
                <a:latin typeface="Arial Narrow" panose="020B0606020202030204" pitchFamily="34" charset="0"/>
              </a:rPr>
              <a:t>Not Only Does This Teaching Deny The Fact Of A Sinful Divorce,</a:t>
            </a:r>
            <a:br>
              <a:rPr lang="en-US" sz="2600" b="1" dirty="0">
                <a:latin typeface="Arial Narrow" panose="020B0606020202030204" pitchFamily="34" charset="0"/>
              </a:rPr>
            </a:br>
            <a:r>
              <a:rPr lang="en-US" sz="2600" b="1" dirty="0">
                <a:latin typeface="Arial Narrow" panose="020B0606020202030204" pitchFamily="34" charset="0"/>
              </a:rPr>
              <a:t>It Seeks To Justify A So-Called Second </a:t>
            </a:r>
            <a:r>
              <a:rPr lang="en-US" sz="2600" b="1" i="1" dirty="0">
                <a:latin typeface="Arial Narrow" panose="020B0606020202030204" pitchFamily="34" charset="0"/>
              </a:rPr>
              <a:t>Subjective</a:t>
            </a:r>
            <a:r>
              <a:rPr lang="en-US" sz="2600" b="1" dirty="0">
                <a:latin typeface="Arial Narrow" panose="020B0606020202030204" pitchFamily="34" charset="0"/>
              </a:rPr>
              <a:t> “Putting Away.”</a:t>
            </a:r>
          </a:p>
        </p:txBody>
      </p:sp>
      <p:sp>
        <p:nvSpPr>
          <p:cNvPr id="9" name="TextBox 8">
            <a:extLst>
              <a:ext uri="{FF2B5EF4-FFF2-40B4-BE49-F238E27FC236}">
                <a16:creationId xmlns:a16="http://schemas.microsoft.com/office/drawing/2014/main" id="{99E71D63-6254-6A8F-A6FD-27F5E745E88A}"/>
              </a:ext>
            </a:extLst>
          </p:cNvPr>
          <p:cNvSpPr txBox="1"/>
          <p:nvPr/>
        </p:nvSpPr>
        <p:spPr>
          <a:xfrm>
            <a:off x="-2868" y="422806"/>
            <a:ext cx="9144000" cy="523220"/>
          </a:xfrm>
          <a:prstGeom prst="rect">
            <a:avLst/>
          </a:prstGeom>
          <a:solidFill>
            <a:schemeClr val="tx1"/>
          </a:solidFill>
          <a:effectLst>
            <a:softEdge rad="63500"/>
          </a:effectLst>
        </p:spPr>
        <p:txBody>
          <a:bodyPr wrap="square" rtlCol="0">
            <a:spAutoFit/>
          </a:bodyPr>
          <a:lstStyle/>
          <a:p>
            <a:pPr algn="ctr"/>
            <a:r>
              <a:rPr lang="en-US" sz="2800" dirty="0">
                <a:solidFill>
                  <a:schemeClr val="bg1"/>
                </a:solidFill>
                <a:latin typeface="Arial Narrow" panose="020B0606020202030204" pitchFamily="34" charset="0"/>
              </a:rPr>
              <a:t>The Doctrine Of “Mental Divorce” Or “The Second Putting Away”</a:t>
            </a:r>
          </a:p>
        </p:txBody>
      </p:sp>
    </p:spTree>
    <p:extLst>
      <p:ext uri="{BB962C8B-B14F-4D97-AF65-F5344CB8AC3E}">
        <p14:creationId xmlns:p14="http://schemas.microsoft.com/office/powerpoint/2010/main" val="3337722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fltVal val="0"/>
                                          </p:val>
                                        </p:tav>
                                        <p:tav tm="100000">
                                          <p:val>
                                            <p:strVal val="#ppt_h"/>
                                          </p:val>
                                        </p:tav>
                                      </p:tavLst>
                                    </p:anim>
                                    <p:animEffect transition="in" filter="fade">
                                      <p:cBhvr>
                                        <p:cTn id="15" dur="500"/>
                                        <p:tgtEl>
                                          <p:spTgt spid="4"/>
                                        </p:tgtEl>
                                      </p:cBhvr>
                                    </p:animEffect>
                                  </p:childTnLst>
                                </p:cTn>
                              </p:par>
                              <p:par>
                                <p:cTn id="16" presetID="53" presetClass="entr" presetSubtype="16" fill="hold" grpId="0" nodeType="withEffect">
                                  <p:stCondLst>
                                    <p:cond delay="0"/>
                                  </p:stCondLst>
                                  <p:childTnLst>
                                    <p:set>
                                      <p:cBhvr>
                                        <p:cTn id="17" dur="1" fill="hold">
                                          <p:stCondLst>
                                            <p:cond delay="0"/>
                                          </p:stCondLst>
                                        </p:cTn>
                                        <p:tgtEl>
                                          <p:spTgt spid="13"/>
                                        </p:tgtEl>
                                        <p:attrNameLst>
                                          <p:attrName>style.visibility</p:attrName>
                                        </p:attrNameLst>
                                      </p:cBhvr>
                                      <p:to>
                                        <p:strVal val="visible"/>
                                      </p:to>
                                    </p:set>
                                    <p:anim calcmode="lin" valueType="num">
                                      <p:cBhvr>
                                        <p:cTn id="18" dur="500" fill="hold"/>
                                        <p:tgtEl>
                                          <p:spTgt spid="13"/>
                                        </p:tgtEl>
                                        <p:attrNameLst>
                                          <p:attrName>ppt_w</p:attrName>
                                        </p:attrNameLst>
                                      </p:cBhvr>
                                      <p:tavLst>
                                        <p:tav tm="0">
                                          <p:val>
                                            <p:fltVal val="0"/>
                                          </p:val>
                                        </p:tav>
                                        <p:tav tm="100000">
                                          <p:val>
                                            <p:strVal val="#ppt_w"/>
                                          </p:val>
                                        </p:tav>
                                      </p:tavLst>
                                    </p:anim>
                                    <p:anim calcmode="lin" valueType="num">
                                      <p:cBhvr>
                                        <p:cTn id="19" dur="500" fill="hold"/>
                                        <p:tgtEl>
                                          <p:spTgt spid="13"/>
                                        </p:tgtEl>
                                        <p:attrNameLst>
                                          <p:attrName>ppt_h</p:attrName>
                                        </p:attrNameLst>
                                      </p:cBhvr>
                                      <p:tavLst>
                                        <p:tav tm="0">
                                          <p:val>
                                            <p:fltVal val="0"/>
                                          </p:val>
                                        </p:tav>
                                        <p:tav tm="100000">
                                          <p:val>
                                            <p:strVal val="#ppt_h"/>
                                          </p:val>
                                        </p:tav>
                                      </p:tavLst>
                                    </p:anim>
                                    <p:animEffect transition="in" filter="fade">
                                      <p:cBhvr>
                                        <p:cTn id="20" dur="500"/>
                                        <p:tgtEl>
                                          <p:spTgt spid="13"/>
                                        </p:tgtEl>
                                      </p:cBhvr>
                                    </p:animEffect>
                                  </p:childTnLst>
                                </p:cTn>
                              </p:par>
                              <p:par>
                                <p:cTn id="21" presetID="53" presetClass="entr" presetSubtype="16"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p:cTn id="23" dur="500" fill="hold"/>
                                        <p:tgtEl>
                                          <p:spTgt spid="14"/>
                                        </p:tgtEl>
                                        <p:attrNameLst>
                                          <p:attrName>ppt_w</p:attrName>
                                        </p:attrNameLst>
                                      </p:cBhvr>
                                      <p:tavLst>
                                        <p:tav tm="0">
                                          <p:val>
                                            <p:fltVal val="0"/>
                                          </p:val>
                                        </p:tav>
                                        <p:tav tm="100000">
                                          <p:val>
                                            <p:strVal val="#ppt_w"/>
                                          </p:val>
                                        </p:tav>
                                      </p:tavLst>
                                    </p:anim>
                                    <p:anim calcmode="lin" valueType="num">
                                      <p:cBhvr>
                                        <p:cTn id="24" dur="500" fill="hold"/>
                                        <p:tgtEl>
                                          <p:spTgt spid="14"/>
                                        </p:tgtEl>
                                        <p:attrNameLst>
                                          <p:attrName>ppt_h</p:attrName>
                                        </p:attrNameLst>
                                      </p:cBhvr>
                                      <p:tavLst>
                                        <p:tav tm="0">
                                          <p:val>
                                            <p:fltVal val="0"/>
                                          </p:val>
                                        </p:tav>
                                        <p:tav tm="100000">
                                          <p:val>
                                            <p:strVal val="#ppt_h"/>
                                          </p:val>
                                        </p:tav>
                                      </p:tavLst>
                                    </p:anim>
                                    <p:animEffect transition="in" filter="fade">
                                      <p:cBhvr>
                                        <p:cTn id="25" dur="500"/>
                                        <p:tgtEl>
                                          <p:spTgt spid="14"/>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animEffect transition="in" filter="fade">
                                      <p:cBhvr>
                                        <p:cTn id="30" dur="500"/>
                                        <p:tgtEl>
                                          <p:spTgt spid="16"/>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17"/>
                                        </p:tgtEl>
                                        <p:attrNameLst>
                                          <p:attrName>style.visibility</p:attrName>
                                        </p:attrNameLst>
                                      </p:cBhvr>
                                      <p:to>
                                        <p:strVal val="visible"/>
                                      </p:to>
                                    </p:set>
                                    <p:anim calcmode="lin" valueType="num">
                                      <p:cBhvr>
                                        <p:cTn id="33" dur="500" fill="hold"/>
                                        <p:tgtEl>
                                          <p:spTgt spid="17"/>
                                        </p:tgtEl>
                                        <p:attrNameLst>
                                          <p:attrName>ppt_w</p:attrName>
                                        </p:attrNameLst>
                                      </p:cBhvr>
                                      <p:tavLst>
                                        <p:tav tm="0">
                                          <p:val>
                                            <p:fltVal val="0"/>
                                          </p:val>
                                        </p:tav>
                                        <p:tav tm="100000">
                                          <p:val>
                                            <p:strVal val="#ppt_w"/>
                                          </p:val>
                                        </p:tav>
                                      </p:tavLst>
                                    </p:anim>
                                    <p:anim calcmode="lin" valueType="num">
                                      <p:cBhvr>
                                        <p:cTn id="34" dur="500" fill="hold"/>
                                        <p:tgtEl>
                                          <p:spTgt spid="17"/>
                                        </p:tgtEl>
                                        <p:attrNameLst>
                                          <p:attrName>ppt_h</p:attrName>
                                        </p:attrNameLst>
                                      </p:cBhvr>
                                      <p:tavLst>
                                        <p:tav tm="0">
                                          <p:val>
                                            <p:fltVal val="0"/>
                                          </p:val>
                                        </p:tav>
                                        <p:tav tm="100000">
                                          <p:val>
                                            <p:strVal val="#ppt_h"/>
                                          </p:val>
                                        </p:tav>
                                      </p:tavLst>
                                    </p:anim>
                                    <p:animEffect transition="in" filter="fade">
                                      <p:cBhvr>
                                        <p:cTn id="35" dur="500"/>
                                        <p:tgtEl>
                                          <p:spTgt spid="17"/>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18"/>
                                        </p:tgtEl>
                                        <p:attrNameLst>
                                          <p:attrName>style.visibility</p:attrName>
                                        </p:attrNameLst>
                                      </p:cBhvr>
                                      <p:to>
                                        <p:strVal val="visible"/>
                                      </p:to>
                                    </p:set>
                                    <p:anim calcmode="lin" valueType="num">
                                      <p:cBhvr>
                                        <p:cTn id="38" dur="500" fill="hold"/>
                                        <p:tgtEl>
                                          <p:spTgt spid="18"/>
                                        </p:tgtEl>
                                        <p:attrNameLst>
                                          <p:attrName>ppt_w</p:attrName>
                                        </p:attrNameLst>
                                      </p:cBhvr>
                                      <p:tavLst>
                                        <p:tav tm="0">
                                          <p:val>
                                            <p:fltVal val="0"/>
                                          </p:val>
                                        </p:tav>
                                        <p:tav tm="100000">
                                          <p:val>
                                            <p:strVal val="#ppt_w"/>
                                          </p:val>
                                        </p:tav>
                                      </p:tavLst>
                                    </p:anim>
                                    <p:anim calcmode="lin" valueType="num">
                                      <p:cBhvr>
                                        <p:cTn id="39" dur="500" fill="hold"/>
                                        <p:tgtEl>
                                          <p:spTgt spid="18"/>
                                        </p:tgtEl>
                                        <p:attrNameLst>
                                          <p:attrName>ppt_h</p:attrName>
                                        </p:attrNameLst>
                                      </p:cBhvr>
                                      <p:tavLst>
                                        <p:tav tm="0">
                                          <p:val>
                                            <p:fltVal val="0"/>
                                          </p:val>
                                        </p:tav>
                                        <p:tav tm="100000">
                                          <p:val>
                                            <p:strVal val="#ppt_h"/>
                                          </p:val>
                                        </p:tav>
                                      </p:tavLst>
                                    </p:anim>
                                    <p:animEffect transition="in" filter="fade">
                                      <p:cBhvr>
                                        <p:cTn id="4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3" grpId="0" animBg="1"/>
      <p:bldP spid="14" grpId="0" animBg="1"/>
      <p:bldP spid="16" grpId="0" animBg="1"/>
      <p:bldP spid="17" grpId="0" animBg="1"/>
      <p:bldP spid="18" grpId="0" animBg="1"/>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1A6C6EB-DFD1-7B80-045C-58181B06DEA5}"/>
              </a:ext>
            </a:extLst>
          </p:cNvPr>
          <p:cNvSpPr txBox="1"/>
          <p:nvPr/>
        </p:nvSpPr>
        <p:spPr>
          <a:xfrm>
            <a:off x="7642" y="2467971"/>
            <a:ext cx="9146868" cy="707886"/>
          </a:xfrm>
          <a:prstGeom prst="rect">
            <a:avLst/>
          </a:prstGeom>
          <a:noFill/>
        </p:spPr>
        <p:txBody>
          <a:bodyPr wrap="square" rtlCol="0">
            <a:spAutoFit/>
          </a:bodyPr>
          <a:lstStyle/>
          <a:p>
            <a:pPr algn="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“Patton-Phillips Debate,” </a:t>
            </a:r>
            <a:r>
              <a:rPr lang="en-US" sz="2000" i="1" kern="100" dirty="0">
                <a:effectLst/>
                <a:latin typeface="Arial Narrow" panose="020B0606020202030204" pitchFamily="34" charset="0"/>
                <a:ea typeface="Calibri" panose="020F0502020204030204" pitchFamily="34" charset="0"/>
                <a:cs typeface="Times New Roman" panose="02020603050405020304" pitchFamily="18" charset="0"/>
              </a:rPr>
              <a:t>Searching The Scriptures</a:t>
            </a: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a:t>
            </a:r>
            <a:b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March 1987, Vol. 28 pp. 342-343</a:t>
            </a:r>
            <a:endParaRPr lang="en-US" sz="2000" dirty="0">
              <a:latin typeface="Arial Narrow" panose="020B0606020202030204" pitchFamily="34" charset="0"/>
            </a:endParaRPr>
          </a:p>
        </p:txBody>
      </p:sp>
      <p:sp>
        <p:nvSpPr>
          <p:cNvPr id="2" name="TextBox 1">
            <a:extLst>
              <a:ext uri="{FF2B5EF4-FFF2-40B4-BE49-F238E27FC236}">
                <a16:creationId xmlns:a16="http://schemas.microsoft.com/office/drawing/2014/main" id="{973FA242-5101-E61E-7222-99AFC3F9748F}"/>
              </a:ext>
            </a:extLst>
          </p:cNvPr>
          <p:cNvSpPr txBox="1"/>
          <p:nvPr/>
        </p:nvSpPr>
        <p:spPr>
          <a:xfrm>
            <a:off x="-2868" y="6157085"/>
            <a:ext cx="9146868" cy="707886"/>
          </a:xfrm>
          <a:prstGeom prst="rect">
            <a:avLst/>
          </a:prstGeom>
          <a:noFill/>
        </p:spPr>
        <p:txBody>
          <a:bodyPr wrap="square" rtlCol="0">
            <a:spAutoFit/>
          </a:bodyPr>
          <a:lstStyle/>
          <a:p>
            <a:pPr algn="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MDR </a:t>
            </a:r>
            <a:r>
              <a:rPr lang="en-US" sz="2000" kern="100" dirty="0">
                <a:latin typeface="Arial Narrow" panose="020B0606020202030204" pitchFamily="34" charset="0"/>
                <a:ea typeface="Calibri" panose="020F0502020204030204" pitchFamily="34" charset="0"/>
                <a:cs typeface="Times New Roman" panose="02020603050405020304" pitchFamily="18" charset="0"/>
              </a:rPr>
              <a:t>S</a:t>
            </a: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ermon </a:t>
            </a:r>
            <a:r>
              <a:rPr lang="en-US" sz="2000" kern="100" dirty="0">
                <a:latin typeface="Arial Narrow" panose="020B0606020202030204" pitchFamily="34" charset="0"/>
                <a:ea typeface="Calibri" panose="020F0502020204030204" pitchFamily="34" charset="0"/>
                <a:cs typeface="Times New Roman" panose="02020603050405020304" pitchFamily="18" charset="0"/>
              </a:rPr>
              <a:t>P</a:t>
            </a: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reached In </a:t>
            </a:r>
            <a:r>
              <a:rPr lang="en-US" sz="2000" kern="100" dirty="0" err="1">
                <a:effectLst/>
                <a:latin typeface="Arial Narrow" panose="020B0606020202030204" pitchFamily="34" charset="0"/>
                <a:ea typeface="Calibri" panose="020F0502020204030204" pitchFamily="34" charset="0"/>
                <a:cs typeface="Times New Roman" panose="02020603050405020304" pitchFamily="18" charset="0"/>
              </a:rPr>
              <a:t>Wilkesville</a:t>
            </a: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a:t>
            </a:r>
          </a:p>
          <a:p>
            <a:pPr algn="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OH, June 14, 1990</a:t>
            </a:r>
            <a:endParaRPr lang="en-US" sz="2000" dirty="0">
              <a:latin typeface="Arial Narrow" panose="020B0606020202030204" pitchFamily="34" charset="0"/>
            </a:endParaRPr>
          </a:p>
        </p:txBody>
      </p:sp>
      <p:sp>
        <p:nvSpPr>
          <p:cNvPr id="15" name="Rectangle 14">
            <a:extLst>
              <a:ext uri="{FF2B5EF4-FFF2-40B4-BE49-F238E27FC236}">
                <a16:creationId xmlns:a16="http://schemas.microsoft.com/office/drawing/2014/main" id="{D4801DD5-3A55-13CE-8094-9F2444277D59}"/>
              </a:ext>
            </a:extLst>
          </p:cNvPr>
          <p:cNvSpPr/>
          <p:nvPr/>
        </p:nvSpPr>
        <p:spPr>
          <a:xfrm>
            <a:off x="1282262" y="1995988"/>
            <a:ext cx="3594538" cy="370935"/>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4A30FB83-DCBB-8791-6EDF-54FFE45A47DB}"/>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Is “Mental Divorce” Or “The Second Putting Away”</a:t>
            </a:r>
          </a:p>
        </p:txBody>
      </p:sp>
      <p:sp>
        <p:nvSpPr>
          <p:cNvPr id="7" name="TextBox 6">
            <a:extLst>
              <a:ext uri="{FF2B5EF4-FFF2-40B4-BE49-F238E27FC236}">
                <a16:creationId xmlns:a16="http://schemas.microsoft.com/office/drawing/2014/main" id="{FB681BEE-4A80-14DB-9FBE-2BE7B38CCFB1}"/>
              </a:ext>
            </a:extLst>
          </p:cNvPr>
          <p:cNvSpPr txBox="1"/>
          <p:nvPr/>
        </p:nvSpPr>
        <p:spPr>
          <a:xfrm>
            <a:off x="-2871" y="986500"/>
            <a:ext cx="9146868" cy="2322239"/>
          </a:xfrm>
          <a:prstGeom prst="rect">
            <a:avLst/>
          </a:prstGeom>
          <a:noFill/>
        </p:spPr>
        <p:txBody>
          <a:bodyPr wrap="square" rtlCol="0">
            <a:spAutoFit/>
          </a:bodyPr>
          <a:lstStyle/>
          <a:p>
            <a:pPr marL="0" marR="0" algn="just">
              <a:lnSpc>
                <a:spcPct val="107000"/>
              </a:lnSpc>
              <a:spcBef>
                <a:spcPts val="0"/>
              </a:spcBef>
              <a:spcAft>
                <a:spcPts val="800"/>
              </a:spcAft>
            </a:pPr>
            <a:r>
              <a:rPr lang="en-US" sz="2800" b="1" u="sng" kern="100" dirty="0">
                <a:effectLst/>
                <a:latin typeface="Arial Narrow" panose="020B0606020202030204" pitchFamily="34" charset="0"/>
                <a:ea typeface="Calibri" panose="020F0502020204030204" pitchFamily="34" charset="0"/>
                <a:cs typeface="Times New Roman" panose="02020603050405020304" pitchFamily="18" charset="0"/>
              </a:rPr>
              <a:t>Marshall Patton</a:t>
            </a:r>
            <a:r>
              <a:rPr lang="en-US" sz="2800" kern="100" dirty="0">
                <a:effectLst/>
                <a:latin typeface="Arial Narrow" panose="020B0606020202030204" pitchFamily="34" charset="0"/>
                <a:ea typeface="Calibri" panose="020F0502020204030204" pitchFamily="34" charset="0"/>
                <a:cs typeface="Times New Roman" panose="02020603050405020304" pitchFamily="18" charset="0"/>
              </a:rPr>
              <a:t>: “Remember, to deny this divine right to such a person on the grounds of her being a put away person overlooks the fact that such putting away is futile and dethrones divine authority and</a:t>
            </a: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 </a:t>
            </a:r>
            <a:r>
              <a:rPr lang="en-US" sz="2800" kern="100" dirty="0">
                <a:effectLst/>
                <a:latin typeface="Arial Narrow" panose="020B0606020202030204" pitchFamily="34" charset="0"/>
                <a:ea typeface="Calibri" panose="020F0502020204030204" pitchFamily="34" charset="0"/>
                <a:cs typeface="Times New Roman" panose="02020603050405020304" pitchFamily="18" charset="0"/>
              </a:rPr>
              <a:t>enthrones</a:t>
            </a: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 </a:t>
            </a:r>
            <a:r>
              <a:rPr lang="en-US" sz="2800" kern="100" dirty="0">
                <a:effectLst/>
                <a:latin typeface="Arial Narrow" panose="020B0606020202030204" pitchFamily="34" charset="0"/>
                <a:ea typeface="Calibri" panose="020F0502020204030204" pitchFamily="34" charset="0"/>
                <a:cs typeface="Times New Roman" panose="02020603050405020304" pitchFamily="18" charset="0"/>
              </a:rPr>
              <a:t>human</a:t>
            </a:r>
            <a:r>
              <a:rPr lang="en-US" sz="2000" kern="100" dirty="0">
                <a:effectLst/>
                <a:latin typeface="Arial Narrow" panose="020B0606020202030204" pitchFamily="34" charset="0"/>
                <a:ea typeface="Calibri" panose="020F0502020204030204" pitchFamily="34" charset="0"/>
                <a:cs typeface="Times New Roman" panose="02020603050405020304" pitchFamily="18" charset="0"/>
              </a:rPr>
              <a:t> </a:t>
            </a:r>
            <a:r>
              <a:rPr lang="en-US" sz="2800" kern="100" dirty="0">
                <a:effectLst/>
                <a:latin typeface="Arial Narrow" panose="020B0606020202030204" pitchFamily="34" charset="0"/>
                <a:ea typeface="Calibri" panose="020F0502020204030204" pitchFamily="34" charset="0"/>
                <a:cs typeface="Times New Roman" panose="02020603050405020304" pitchFamily="18" charset="0"/>
              </a:rPr>
              <a:t>authority.”</a:t>
            </a:r>
          </a:p>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9" name="Rectangle 8">
            <a:extLst>
              <a:ext uri="{FF2B5EF4-FFF2-40B4-BE49-F238E27FC236}">
                <a16:creationId xmlns:a16="http://schemas.microsoft.com/office/drawing/2014/main" id="{7C322AF0-F75F-E201-C5C6-87AD79ACAA06}"/>
              </a:ext>
            </a:extLst>
          </p:cNvPr>
          <p:cNvSpPr/>
          <p:nvPr/>
        </p:nvSpPr>
        <p:spPr>
          <a:xfrm>
            <a:off x="51763" y="4437237"/>
            <a:ext cx="9029470" cy="370935"/>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6A345A6-7BEE-F331-4B33-1EC321C85F78}"/>
              </a:ext>
            </a:extLst>
          </p:cNvPr>
          <p:cNvSpPr/>
          <p:nvPr/>
        </p:nvSpPr>
        <p:spPr>
          <a:xfrm>
            <a:off x="51762" y="3974186"/>
            <a:ext cx="9011713" cy="370935"/>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A0D00CA-3E14-EEDD-22BD-F874CBF01C41}"/>
              </a:ext>
            </a:extLst>
          </p:cNvPr>
          <p:cNvSpPr/>
          <p:nvPr/>
        </p:nvSpPr>
        <p:spPr>
          <a:xfrm>
            <a:off x="8639502" y="3519969"/>
            <a:ext cx="441731" cy="370935"/>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A7C0F70-AE9C-F526-F08E-DC71429B38EC}"/>
              </a:ext>
            </a:extLst>
          </p:cNvPr>
          <p:cNvSpPr/>
          <p:nvPr/>
        </p:nvSpPr>
        <p:spPr>
          <a:xfrm>
            <a:off x="51762" y="4863598"/>
            <a:ext cx="3027770" cy="370935"/>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FFEB5F44-E2E3-A481-9AC4-8C0F80A69F92}"/>
              </a:ext>
            </a:extLst>
          </p:cNvPr>
          <p:cNvSpPr txBox="1"/>
          <p:nvPr/>
        </p:nvSpPr>
        <p:spPr>
          <a:xfrm>
            <a:off x="-2868" y="3435407"/>
            <a:ext cx="9146868" cy="3295902"/>
          </a:xfrm>
          <a:prstGeom prst="rect">
            <a:avLst/>
          </a:prstGeom>
          <a:noFill/>
        </p:spPr>
        <p:txBody>
          <a:bodyPr wrap="square" rtlCol="0">
            <a:spAutoFit/>
          </a:bodyPr>
          <a:lstStyle/>
          <a:p>
            <a:pPr algn="just">
              <a:lnSpc>
                <a:spcPct val="107000"/>
              </a:lnSpc>
              <a:spcAft>
                <a:spcPts val="800"/>
              </a:spcAft>
            </a:pPr>
            <a:r>
              <a:rPr lang="en-US" sz="2800" b="1" u="sng" kern="100" dirty="0">
                <a:effectLst/>
                <a:latin typeface="Arial Narrow" panose="020B0606020202030204" pitchFamily="34" charset="0"/>
                <a:ea typeface="Calibri" panose="020F0502020204030204" pitchFamily="34" charset="0"/>
                <a:cs typeface="Times New Roman" panose="02020603050405020304" pitchFamily="18" charset="0"/>
              </a:rPr>
              <a:t>Ron Halbrook</a:t>
            </a:r>
            <a:r>
              <a:rPr lang="en-US" sz="2800" kern="100" dirty="0">
                <a:effectLst/>
                <a:latin typeface="Arial Narrow" panose="020B0606020202030204" pitchFamily="34" charset="0"/>
                <a:ea typeface="Calibri" panose="020F0502020204030204" pitchFamily="34" charset="0"/>
                <a:cs typeface="Times New Roman" panose="02020603050405020304" pitchFamily="18" charset="0"/>
              </a:rPr>
              <a:t>:</a:t>
            </a:r>
            <a:r>
              <a:rPr lang="en-US" sz="2800" b="1" kern="100" dirty="0">
                <a:effectLst/>
                <a:latin typeface="Arial Narrow" panose="020B0606020202030204" pitchFamily="34" charset="0"/>
                <a:ea typeface="Calibri" panose="020F0502020204030204" pitchFamily="34" charset="0"/>
                <a:cs typeface="Times New Roman" panose="02020603050405020304" pitchFamily="18" charset="0"/>
              </a:rPr>
              <a:t>  </a:t>
            </a:r>
            <a:r>
              <a:rPr lang="en-US" sz="2800" kern="100" dirty="0">
                <a:effectLst/>
                <a:latin typeface="Arial Narrow" panose="020B0606020202030204" pitchFamily="34" charset="0"/>
                <a:ea typeface="Calibri" panose="020F0502020204030204" pitchFamily="34" charset="0"/>
                <a:cs typeface="Times New Roman" panose="02020603050405020304" pitchFamily="18" charset="0"/>
              </a:rPr>
              <a:t>“And so, in conclusion from this, we learn that an unscriptural divorce releases neither party from marriage. When you have an unscriptural divorce, as men count it, it’s not so with God. That bond is still in tact. And that little piece of paper is nothing in the sight of God. Just as well use it as Kleenex and blow your nose and drop it in the toilet. It doesn’t mean a thing to God. God’s law rules over the laws of men.”</a:t>
            </a:r>
            <a:endParaRPr lang="en-US" sz="4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0DF92749-9464-5A0B-AB66-A71114493783}"/>
              </a:ext>
            </a:extLst>
          </p:cNvPr>
          <p:cNvSpPr txBox="1"/>
          <p:nvPr/>
        </p:nvSpPr>
        <p:spPr>
          <a:xfrm>
            <a:off x="-2868" y="422806"/>
            <a:ext cx="9144000" cy="523220"/>
          </a:xfrm>
          <a:prstGeom prst="rect">
            <a:avLst/>
          </a:prstGeom>
          <a:solidFill>
            <a:schemeClr val="tx1"/>
          </a:solidFill>
          <a:effectLst>
            <a:softEdge rad="63500"/>
          </a:effectLst>
        </p:spPr>
        <p:txBody>
          <a:bodyPr wrap="square" rtlCol="0">
            <a:spAutoFit/>
          </a:bodyPr>
          <a:lstStyle/>
          <a:p>
            <a:pPr algn="ctr"/>
            <a:r>
              <a:rPr lang="en-US" sz="2800" dirty="0">
                <a:solidFill>
                  <a:schemeClr val="bg1"/>
                </a:solidFill>
                <a:latin typeface="Arial Narrow" panose="020B0606020202030204" pitchFamily="34" charset="0"/>
              </a:rPr>
              <a:t>The Doctrine Of “Mental Divorce” Or “The Second Putting Away”</a:t>
            </a:r>
          </a:p>
        </p:txBody>
      </p:sp>
    </p:spTree>
    <p:extLst>
      <p:ext uri="{BB962C8B-B14F-4D97-AF65-F5344CB8AC3E}">
        <p14:creationId xmlns:p14="http://schemas.microsoft.com/office/powerpoint/2010/main" val="2903391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childTnLst>
                          </p:cTn>
                        </p:par>
                        <p:par>
                          <p:cTn id="15" fill="hold">
                            <p:stCondLst>
                              <p:cond delay="500"/>
                            </p:stCondLst>
                            <p:childTnLst>
                              <p:par>
                                <p:cTn id="16" presetID="53" presetClass="entr" presetSubtype="16"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p:cTn id="18" dur="500" fill="hold"/>
                                        <p:tgtEl>
                                          <p:spTgt spid="3"/>
                                        </p:tgtEl>
                                        <p:attrNameLst>
                                          <p:attrName>ppt_w</p:attrName>
                                        </p:attrNameLst>
                                      </p:cBhvr>
                                      <p:tavLst>
                                        <p:tav tm="0">
                                          <p:val>
                                            <p:fltVal val="0"/>
                                          </p:val>
                                        </p:tav>
                                        <p:tav tm="100000">
                                          <p:val>
                                            <p:strVal val="#ppt_w"/>
                                          </p:val>
                                        </p:tav>
                                      </p:tavLst>
                                    </p:anim>
                                    <p:anim calcmode="lin" valueType="num">
                                      <p:cBhvr>
                                        <p:cTn id="19" dur="500" fill="hold"/>
                                        <p:tgtEl>
                                          <p:spTgt spid="3"/>
                                        </p:tgtEl>
                                        <p:attrNameLst>
                                          <p:attrName>ppt_h</p:attrName>
                                        </p:attrNameLst>
                                      </p:cBhvr>
                                      <p:tavLst>
                                        <p:tav tm="0">
                                          <p:val>
                                            <p:fltVal val="0"/>
                                          </p:val>
                                        </p:tav>
                                        <p:tav tm="100000">
                                          <p:val>
                                            <p:strVal val="#ppt_h"/>
                                          </p:val>
                                        </p:tav>
                                      </p:tavLst>
                                    </p:anim>
                                    <p:animEffect transition="in" filter="fade">
                                      <p:cBhvr>
                                        <p:cTn id="20" dur="500"/>
                                        <p:tgtEl>
                                          <p:spTgt spid="3"/>
                                        </p:tgtEl>
                                      </p:cBhvr>
                                    </p:animEffect>
                                  </p:childTnLst>
                                </p:cTn>
                              </p:par>
                              <p:par>
                                <p:cTn id="21" presetID="53" presetClass="entr" presetSubtype="16" fill="hold" grpId="0" nodeType="withEffect">
                                  <p:stCondLst>
                                    <p:cond delay="0"/>
                                  </p:stCondLst>
                                  <p:childTnLst>
                                    <p:set>
                                      <p:cBhvr>
                                        <p:cTn id="22" dur="1" fill="hold">
                                          <p:stCondLst>
                                            <p:cond delay="0"/>
                                          </p:stCondLst>
                                        </p:cTn>
                                        <p:tgtEl>
                                          <p:spTgt spid="2"/>
                                        </p:tgtEl>
                                        <p:attrNameLst>
                                          <p:attrName>style.visibility</p:attrName>
                                        </p:attrNameLst>
                                      </p:cBhvr>
                                      <p:to>
                                        <p:strVal val="visible"/>
                                      </p:to>
                                    </p:set>
                                    <p:anim calcmode="lin" valueType="num">
                                      <p:cBhvr>
                                        <p:cTn id="23" dur="500" fill="hold"/>
                                        <p:tgtEl>
                                          <p:spTgt spid="2"/>
                                        </p:tgtEl>
                                        <p:attrNameLst>
                                          <p:attrName>ppt_w</p:attrName>
                                        </p:attrNameLst>
                                      </p:cBhvr>
                                      <p:tavLst>
                                        <p:tav tm="0">
                                          <p:val>
                                            <p:fltVal val="0"/>
                                          </p:val>
                                        </p:tav>
                                        <p:tav tm="100000">
                                          <p:val>
                                            <p:strVal val="#ppt_w"/>
                                          </p:val>
                                        </p:tav>
                                      </p:tavLst>
                                    </p:anim>
                                    <p:anim calcmode="lin" valueType="num">
                                      <p:cBhvr>
                                        <p:cTn id="24" dur="500" fill="hold"/>
                                        <p:tgtEl>
                                          <p:spTgt spid="2"/>
                                        </p:tgtEl>
                                        <p:attrNameLst>
                                          <p:attrName>ppt_h</p:attrName>
                                        </p:attrNameLst>
                                      </p:cBhvr>
                                      <p:tavLst>
                                        <p:tav tm="0">
                                          <p:val>
                                            <p:fltVal val="0"/>
                                          </p:val>
                                        </p:tav>
                                        <p:tav tm="100000">
                                          <p:val>
                                            <p:strVal val="#ppt_h"/>
                                          </p:val>
                                        </p:tav>
                                      </p:tavLst>
                                    </p:anim>
                                    <p:animEffect transition="in" filter="fade">
                                      <p:cBhvr>
                                        <p:cTn id="25" dur="500"/>
                                        <p:tgtEl>
                                          <p:spTgt spid="2"/>
                                        </p:tgtEl>
                                      </p:cBhvr>
                                    </p:animEffect>
                                  </p:childTnLst>
                                </p:cTn>
                              </p:par>
                            </p:childTnLst>
                          </p:cTn>
                        </p:par>
                        <p:par>
                          <p:cTn id="26" fill="hold">
                            <p:stCondLst>
                              <p:cond delay="1000"/>
                            </p:stCondLst>
                            <p:childTnLst>
                              <p:par>
                                <p:cTn id="27" presetID="53" presetClass="entr" presetSubtype="16" fill="hold" grpId="0" nodeType="afterEffect">
                                  <p:stCondLst>
                                    <p:cond delay="0"/>
                                  </p:stCondLst>
                                  <p:childTnLst>
                                    <p:set>
                                      <p:cBhvr>
                                        <p:cTn id="28" dur="1" fill="hold">
                                          <p:stCondLst>
                                            <p:cond delay="0"/>
                                          </p:stCondLst>
                                        </p:cTn>
                                        <p:tgtEl>
                                          <p:spTgt spid="15"/>
                                        </p:tgtEl>
                                        <p:attrNameLst>
                                          <p:attrName>style.visibility</p:attrName>
                                        </p:attrNameLst>
                                      </p:cBhvr>
                                      <p:to>
                                        <p:strVal val="visible"/>
                                      </p:to>
                                    </p:set>
                                    <p:anim calcmode="lin" valueType="num">
                                      <p:cBhvr>
                                        <p:cTn id="29" dur="500" fill="hold"/>
                                        <p:tgtEl>
                                          <p:spTgt spid="15"/>
                                        </p:tgtEl>
                                        <p:attrNameLst>
                                          <p:attrName>ppt_w</p:attrName>
                                        </p:attrNameLst>
                                      </p:cBhvr>
                                      <p:tavLst>
                                        <p:tav tm="0">
                                          <p:val>
                                            <p:fltVal val="0"/>
                                          </p:val>
                                        </p:tav>
                                        <p:tav tm="100000">
                                          <p:val>
                                            <p:strVal val="#ppt_w"/>
                                          </p:val>
                                        </p:tav>
                                      </p:tavLst>
                                    </p:anim>
                                    <p:anim calcmode="lin" valueType="num">
                                      <p:cBhvr>
                                        <p:cTn id="30" dur="500" fill="hold"/>
                                        <p:tgtEl>
                                          <p:spTgt spid="15"/>
                                        </p:tgtEl>
                                        <p:attrNameLst>
                                          <p:attrName>ppt_h</p:attrName>
                                        </p:attrNameLst>
                                      </p:cBhvr>
                                      <p:tavLst>
                                        <p:tav tm="0">
                                          <p:val>
                                            <p:fltVal val="0"/>
                                          </p:val>
                                        </p:tav>
                                        <p:tav tm="100000">
                                          <p:val>
                                            <p:strVal val="#ppt_h"/>
                                          </p:val>
                                        </p:tav>
                                      </p:tavLst>
                                    </p:anim>
                                    <p:animEffect transition="in" filter="fade">
                                      <p:cBhvr>
                                        <p:cTn id="31" dur="500"/>
                                        <p:tgtEl>
                                          <p:spTgt spid="15"/>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9"/>
                                        </p:tgtEl>
                                        <p:attrNameLst>
                                          <p:attrName>style.visibility</p:attrName>
                                        </p:attrNameLst>
                                      </p:cBhvr>
                                      <p:to>
                                        <p:strVal val="visible"/>
                                      </p:to>
                                    </p:set>
                                    <p:anim calcmode="lin" valueType="num">
                                      <p:cBhvr>
                                        <p:cTn id="34" dur="500" fill="hold"/>
                                        <p:tgtEl>
                                          <p:spTgt spid="9"/>
                                        </p:tgtEl>
                                        <p:attrNameLst>
                                          <p:attrName>ppt_w</p:attrName>
                                        </p:attrNameLst>
                                      </p:cBhvr>
                                      <p:tavLst>
                                        <p:tav tm="0">
                                          <p:val>
                                            <p:fltVal val="0"/>
                                          </p:val>
                                        </p:tav>
                                        <p:tav tm="100000">
                                          <p:val>
                                            <p:strVal val="#ppt_w"/>
                                          </p:val>
                                        </p:tav>
                                      </p:tavLst>
                                    </p:anim>
                                    <p:anim calcmode="lin" valueType="num">
                                      <p:cBhvr>
                                        <p:cTn id="35" dur="500" fill="hold"/>
                                        <p:tgtEl>
                                          <p:spTgt spid="9"/>
                                        </p:tgtEl>
                                        <p:attrNameLst>
                                          <p:attrName>ppt_h</p:attrName>
                                        </p:attrNameLst>
                                      </p:cBhvr>
                                      <p:tavLst>
                                        <p:tav tm="0">
                                          <p:val>
                                            <p:fltVal val="0"/>
                                          </p:val>
                                        </p:tav>
                                        <p:tav tm="100000">
                                          <p:val>
                                            <p:strVal val="#ppt_h"/>
                                          </p:val>
                                        </p:tav>
                                      </p:tavLst>
                                    </p:anim>
                                    <p:animEffect transition="in" filter="fade">
                                      <p:cBhvr>
                                        <p:cTn id="36" dur="500"/>
                                        <p:tgtEl>
                                          <p:spTgt spid="9"/>
                                        </p:tgtEl>
                                      </p:cBhvr>
                                    </p:animEffect>
                                  </p:childTnLst>
                                </p:cTn>
                              </p:par>
                              <p:par>
                                <p:cTn id="37" presetID="53" presetClass="entr" presetSubtype="16"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p:cTn id="39" dur="500" fill="hold"/>
                                        <p:tgtEl>
                                          <p:spTgt spid="10"/>
                                        </p:tgtEl>
                                        <p:attrNameLst>
                                          <p:attrName>ppt_w</p:attrName>
                                        </p:attrNameLst>
                                      </p:cBhvr>
                                      <p:tavLst>
                                        <p:tav tm="0">
                                          <p:val>
                                            <p:fltVal val="0"/>
                                          </p:val>
                                        </p:tav>
                                        <p:tav tm="100000">
                                          <p:val>
                                            <p:strVal val="#ppt_w"/>
                                          </p:val>
                                        </p:tav>
                                      </p:tavLst>
                                    </p:anim>
                                    <p:anim calcmode="lin" valueType="num">
                                      <p:cBhvr>
                                        <p:cTn id="40" dur="500" fill="hold"/>
                                        <p:tgtEl>
                                          <p:spTgt spid="10"/>
                                        </p:tgtEl>
                                        <p:attrNameLst>
                                          <p:attrName>ppt_h</p:attrName>
                                        </p:attrNameLst>
                                      </p:cBhvr>
                                      <p:tavLst>
                                        <p:tav tm="0">
                                          <p:val>
                                            <p:fltVal val="0"/>
                                          </p:val>
                                        </p:tav>
                                        <p:tav tm="100000">
                                          <p:val>
                                            <p:strVal val="#ppt_h"/>
                                          </p:val>
                                        </p:tav>
                                      </p:tavLst>
                                    </p:anim>
                                    <p:animEffect transition="in" filter="fade">
                                      <p:cBhvr>
                                        <p:cTn id="41" dur="500"/>
                                        <p:tgtEl>
                                          <p:spTgt spid="10"/>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11"/>
                                        </p:tgtEl>
                                        <p:attrNameLst>
                                          <p:attrName>style.visibility</p:attrName>
                                        </p:attrNameLst>
                                      </p:cBhvr>
                                      <p:to>
                                        <p:strVal val="visible"/>
                                      </p:to>
                                    </p:set>
                                    <p:anim calcmode="lin" valueType="num">
                                      <p:cBhvr>
                                        <p:cTn id="44" dur="500" fill="hold"/>
                                        <p:tgtEl>
                                          <p:spTgt spid="11"/>
                                        </p:tgtEl>
                                        <p:attrNameLst>
                                          <p:attrName>ppt_w</p:attrName>
                                        </p:attrNameLst>
                                      </p:cBhvr>
                                      <p:tavLst>
                                        <p:tav tm="0">
                                          <p:val>
                                            <p:fltVal val="0"/>
                                          </p:val>
                                        </p:tav>
                                        <p:tav tm="100000">
                                          <p:val>
                                            <p:strVal val="#ppt_w"/>
                                          </p:val>
                                        </p:tav>
                                      </p:tavLst>
                                    </p:anim>
                                    <p:anim calcmode="lin" valueType="num">
                                      <p:cBhvr>
                                        <p:cTn id="45" dur="500" fill="hold"/>
                                        <p:tgtEl>
                                          <p:spTgt spid="11"/>
                                        </p:tgtEl>
                                        <p:attrNameLst>
                                          <p:attrName>ppt_h</p:attrName>
                                        </p:attrNameLst>
                                      </p:cBhvr>
                                      <p:tavLst>
                                        <p:tav tm="0">
                                          <p:val>
                                            <p:fltVal val="0"/>
                                          </p:val>
                                        </p:tav>
                                        <p:tav tm="100000">
                                          <p:val>
                                            <p:strVal val="#ppt_h"/>
                                          </p:val>
                                        </p:tav>
                                      </p:tavLst>
                                    </p:anim>
                                    <p:animEffect transition="in" filter="fade">
                                      <p:cBhvr>
                                        <p:cTn id="46" dur="500"/>
                                        <p:tgtEl>
                                          <p:spTgt spid="11"/>
                                        </p:tgtEl>
                                      </p:cBhvr>
                                    </p:animEffect>
                                  </p:childTnLst>
                                </p:cTn>
                              </p:par>
                              <p:par>
                                <p:cTn id="47" presetID="53" presetClass="entr" presetSubtype="16" fill="hold" grpId="0" nodeType="withEffect">
                                  <p:stCondLst>
                                    <p:cond delay="0"/>
                                  </p:stCondLst>
                                  <p:childTnLst>
                                    <p:set>
                                      <p:cBhvr>
                                        <p:cTn id="48" dur="1" fill="hold">
                                          <p:stCondLst>
                                            <p:cond delay="0"/>
                                          </p:stCondLst>
                                        </p:cTn>
                                        <p:tgtEl>
                                          <p:spTgt spid="20"/>
                                        </p:tgtEl>
                                        <p:attrNameLst>
                                          <p:attrName>style.visibility</p:attrName>
                                        </p:attrNameLst>
                                      </p:cBhvr>
                                      <p:to>
                                        <p:strVal val="visible"/>
                                      </p:to>
                                    </p:set>
                                    <p:anim calcmode="lin" valueType="num">
                                      <p:cBhvr>
                                        <p:cTn id="49" dur="500" fill="hold"/>
                                        <p:tgtEl>
                                          <p:spTgt spid="20"/>
                                        </p:tgtEl>
                                        <p:attrNameLst>
                                          <p:attrName>ppt_w</p:attrName>
                                        </p:attrNameLst>
                                      </p:cBhvr>
                                      <p:tavLst>
                                        <p:tav tm="0">
                                          <p:val>
                                            <p:fltVal val="0"/>
                                          </p:val>
                                        </p:tav>
                                        <p:tav tm="100000">
                                          <p:val>
                                            <p:strVal val="#ppt_w"/>
                                          </p:val>
                                        </p:tav>
                                      </p:tavLst>
                                    </p:anim>
                                    <p:anim calcmode="lin" valueType="num">
                                      <p:cBhvr>
                                        <p:cTn id="50" dur="500" fill="hold"/>
                                        <p:tgtEl>
                                          <p:spTgt spid="20"/>
                                        </p:tgtEl>
                                        <p:attrNameLst>
                                          <p:attrName>ppt_h</p:attrName>
                                        </p:attrNameLst>
                                      </p:cBhvr>
                                      <p:tavLst>
                                        <p:tav tm="0">
                                          <p:val>
                                            <p:fltVal val="0"/>
                                          </p:val>
                                        </p:tav>
                                        <p:tav tm="100000">
                                          <p:val>
                                            <p:strVal val="#ppt_h"/>
                                          </p:val>
                                        </p:tav>
                                      </p:tavLst>
                                    </p:anim>
                                    <p:animEffect transition="in" filter="fade">
                                      <p:cBhvr>
                                        <p:cTn id="51"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P spid="15" grpId="0" animBg="1"/>
      <p:bldP spid="7" grpId="0"/>
      <p:bldP spid="9" grpId="0" animBg="1"/>
      <p:bldP spid="10" grpId="0" animBg="1"/>
      <p:bldP spid="11" grpId="0" animBg="1"/>
      <p:bldP spid="20" grpId="0" animBg="1"/>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2ACF63C6-6B14-B3F6-F8D2-FB81150E6E91}"/>
              </a:ext>
            </a:extLst>
          </p:cNvPr>
          <p:cNvSpPr txBox="1"/>
          <p:nvPr/>
        </p:nvSpPr>
        <p:spPr>
          <a:xfrm>
            <a:off x="0" y="1999595"/>
            <a:ext cx="9144000" cy="457369"/>
          </a:xfrm>
          <a:prstGeom prst="rect">
            <a:avLst/>
          </a:prstGeom>
          <a:noFill/>
          <a:effectLst>
            <a:softEdge rad="63500"/>
          </a:effectLst>
        </p:spPr>
        <p:txBody>
          <a:bodyPr wrap="square" rtlCol="0">
            <a:spAutoFit/>
          </a:bodyPr>
          <a:lstStyle/>
          <a:p>
            <a:pPr algn="ctr">
              <a:lnSpc>
                <a:spcPct val="107000"/>
              </a:lnSpc>
              <a:spcAft>
                <a:spcPts val="800"/>
              </a:spcAft>
            </a:pPr>
            <a:r>
              <a:rPr lang="en-US" sz="2400" b="1" kern="100" dirty="0">
                <a:latin typeface="Arial Narrow" panose="020B0606020202030204" pitchFamily="34" charset="0"/>
                <a:ea typeface="Calibri" panose="020F0502020204030204" pitchFamily="34" charset="0"/>
                <a:cs typeface="Times New Roman" panose="02020603050405020304" pitchFamily="18" charset="0"/>
              </a:rPr>
              <a:t>There Are Many Obligations / Responsibilities In The Home (II Cor. 5:10)!</a:t>
            </a:r>
          </a:p>
        </p:txBody>
      </p:sp>
      <p:sp>
        <p:nvSpPr>
          <p:cNvPr id="16" name="TextBox 15">
            <a:extLst>
              <a:ext uri="{FF2B5EF4-FFF2-40B4-BE49-F238E27FC236}">
                <a16:creationId xmlns:a16="http://schemas.microsoft.com/office/drawing/2014/main" id="{5030DF3A-904B-AC36-B100-4426EA5C53E4}"/>
              </a:ext>
            </a:extLst>
          </p:cNvPr>
          <p:cNvSpPr txBox="1"/>
          <p:nvPr/>
        </p:nvSpPr>
        <p:spPr>
          <a:xfrm>
            <a:off x="5254" y="2585539"/>
            <a:ext cx="4566746" cy="1642886"/>
          </a:xfrm>
          <a:prstGeom prst="rect">
            <a:avLst/>
          </a:prstGeom>
          <a:solidFill>
            <a:schemeClr val="bg1">
              <a:lumMod val="85000"/>
            </a:schemeClr>
          </a:solidFill>
          <a:effectLst>
            <a:softEdge rad="63500"/>
          </a:effectLst>
        </p:spPr>
        <p:txBody>
          <a:bodyPr wrap="square" rtlCol="0">
            <a:spAutoFit/>
          </a:bodyPr>
          <a:lstStyle/>
          <a:p>
            <a:pPr algn="ctr">
              <a:lnSpc>
                <a:spcPct val="107000"/>
              </a:lnSpc>
              <a:spcAft>
                <a:spcPts val="800"/>
              </a:spcAft>
            </a:pPr>
            <a:r>
              <a:rPr lang="en-US" sz="2400" b="1" kern="100" dirty="0">
                <a:latin typeface="Arial Narrow" panose="020B0606020202030204" pitchFamily="34" charset="0"/>
                <a:ea typeface="Calibri" panose="020F0502020204030204" pitchFamily="34" charset="0"/>
                <a:cs typeface="Times New Roman" panose="02020603050405020304" pitchFamily="18" charset="0"/>
              </a:rPr>
              <a:t>Husbands</a:t>
            </a:r>
            <a:br>
              <a:rPr lang="en-US" sz="2400" kern="100" dirty="0">
                <a:latin typeface="Arial Narrow" panose="020B0606020202030204" pitchFamily="34" charset="0"/>
                <a:ea typeface="Calibri" panose="020F0502020204030204" pitchFamily="34" charset="0"/>
                <a:cs typeface="Times New Roman" panose="02020603050405020304" pitchFamily="18" charset="0"/>
              </a:rPr>
            </a:br>
            <a:r>
              <a:rPr lang="en-US" sz="2400" kern="100" dirty="0">
                <a:latin typeface="Arial Narrow" panose="020B0606020202030204" pitchFamily="34" charset="0"/>
                <a:ea typeface="Calibri" panose="020F0502020204030204" pitchFamily="34" charset="0"/>
                <a:cs typeface="Times New Roman" panose="02020603050405020304" pitchFamily="18" charset="0"/>
              </a:rPr>
              <a:t>Love</a:t>
            </a:r>
            <a:r>
              <a:rPr lang="en-US" kern="100" dirty="0">
                <a:latin typeface="Arial Narrow" panose="020B0606020202030204" pitchFamily="34" charset="0"/>
                <a:ea typeface="Calibri" panose="020F0502020204030204" pitchFamily="34" charset="0"/>
                <a:cs typeface="Times New Roman" panose="02020603050405020304" pitchFamily="18" charset="0"/>
              </a:rPr>
              <a:t> </a:t>
            </a:r>
            <a:r>
              <a:rPr lang="en-US" sz="2400" kern="100" dirty="0">
                <a:latin typeface="Arial Narrow" panose="020B0606020202030204" pitchFamily="34" charset="0"/>
                <a:ea typeface="Calibri" panose="020F0502020204030204" pitchFamily="34" charset="0"/>
                <a:cs typeface="Times New Roman" panose="02020603050405020304" pitchFamily="18" charset="0"/>
              </a:rPr>
              <a:t>Wife (Eph.</a:t>
            </a:r>
            <a:r>
              <a:rPr lang="en-US" sz="1600" kern="100" dirty="0">
                <a:latin typeface="Arial Narrow" panose="020B0606020202030204" pitchFamily="34" charset="0"/>
                <a:ea typeface="Calibri" panose="020F0502020204030204" pitchFamily="34" charset="0"/>
                <a:cs typeface="Times New Roman" panose="02020603050405020304" pitchFamily="18" charset="0"/>
              </a:rPr>
              <a:t> </a:t>
            </a:r>
            <a:r>
              <a:rPr lang="en-US" sz="2400" kern="100" dirty="0">
                <a:latin typeface="Arial Narrow" panose="020B0606020202030204" pitchFamily="34" charset="0"/>
                <a:ea typeface="Calibri" panose="020F0502020204030204" pitchFamily="34" charset="0"/>
                <a:cs typeface="Times New Roman" panose="02020603050405020304" pitchFamily="18" charset="0"/>
              </a:rPr>
              <a:t>5:25) Honor</a:t>
            </a:r>
            <a:r>
              <a:rPr lang="en-US" sz="2000" kern="100" dirty="0">
                <a:latin typeface="Arial Narrow" panose="020B0606020202030204" pitchFamily="34" charset="0"/>
                <a:ea typeface="Calibri" panose="020F0502020204030204" pitchFamily="34" charset="0"/>
                <a:cs typeface="Times New Roman" panose="02020603050405020304" pitchFamily="18" charset="0"/>
              </a:rPr>
              <a:t> </a:t>
            </a:r>
            <a:r>
              <a:rPr lang="en-US" sz="2400" kern="100" dirty="0">
                <a:latin typeface="Arial Narrow" panose="020B0606020202030204" pitchFamily="34" charset="0"/>
                <a:ea typeface="Calibri" panose="020F0502020204030204" pitchFamily="34" charset="0"/>
                <a:cs typeface="Times New Roman" panose="02020603050405020304" pitchFamily="18" charset="0"/>
              </a:rPr>
              <a:t>(I</a:t>
            </a:r>
            <a:r>
              <a:rPr lang="en-US" sz="1600" kern="100" dirty="0">
                <a:latin typeface="Arial Narrow" panose="020B0606020202030204" pitchFamily="34" charset="0"/>
                <a:ea typeface="Calibri" panose="020F0502020204030204" pitchFamily="34" charset="0"/>
                <a:cs typeface="Times New Roman" panose="02020603050405020304" pitchFamily="18" charset="0"/>
              </a:rPr>
              <a:t> </a:t>
            </a:r>
            <a:r>
              <a:rPr lang="en-US" sz="2400" kern="100" dirty="0">
                <a:latin typeface="Arial Narrow" panose="020B0606020202030204" pitchFamily="34" charset="0"/>
                <a:ea typeface="Calibri" panose="020F0502020204030204" pitchFamily="34" charset="0"/>
                <a:cs typeface="Times New Roman" panose="02020603050405020304" pitchFamily="18" charset="0"/>
              </a:rPr>
              <a:t>Pet.</a:t>
            </a:r>
            <a:r>
              <a:rPr lang="en-US" sz="1600" kern="100" dirty="0">
                <a:latin typeface="Arial Narrow" panose="020B0606020202030204" pitchFamily="34" charset="0"/>
                <a:ea typeface="Calibri" panose="020F0502020204030204" pitchFamily="34" charset="0"/>
                <a:cs typeface="Times New Roman" panose="02020603050405020304" pitchFamily="18" charset="0"/>
              </a:rPr>
              <a:t> </a:t>
            </a:r>
            <a:r>
              <a:rPr lang="en-US" sz="2400" kern="100" dirty="0">
                <a:latin typeface="Arial Narrow" panose="020B0606020202030204" pitchFamily="34" charset="0"/>
                <a:ea typeface="Calibri" panose="020F0502020204030204" pitchFamily="34" charset="0"/>
                <a:cs typeface="Times New Roman" panose="02020603050405020304" pitchFamily="18" charset="0"/>
              </a:rPr>
              <a:t>3:7) Provide For (I Tim. 5:8; II Thess. 3:10)</a:t>
            </a:r>
            <a:br>
              <a:rPr lang="en-US" sz="2400" kern="100" dirty="0">
                <a:latin typeface="Arial Narrow" panose="020B0606020202030204" pitchFamily="34" charset="0"/>
                <a:ea typeface="Calibri" panose="020F0502020204030204" pitchFamily="34" charset="0"/>
                <a:cs typeface="Times New Roman" panose="02020603050405020304" pitchFamily="18" charset="0"/>
              </a:rPr>
            </a:br>
            <a:r>
              <a:rPr lang="en-US" sz="2400" kern="100" dirty="0">
                <a:latin typeface="Arial Narrow" panose="020B0606020202030204" pitchFamily="34" charset="0"/>
                <a:ea typeface="Calibri" panose="020F0502020204030204" pitchFamily="34" charset="0"/>
                <a:cs typeface="Times New Roman" panose="02020603050405020304" pitchFamily="18" charset="0"/>
              </a:rPr>
              <a:t>Defraud Not (I Cor. 7:2-5) Etc. </a:t>
            </a:r>
          </a:p>
        </p:txBody>
      </p:sp>
      <p:sp>
        <p:nvSpPr>
          <p:cNvPr id="17" name="TextBox 16">
            <a:extLst>
              <a:ext uri="{FF2B5EF4-FFF2-40B4-BE49-F238E27FC236}">
                <a16:creationId xmlns:a16="http://schemas.microsoft.com/office/drawing/2014/main" id="{657F0EDF-C3FD-6022-F49B-487D42A71A27}"/>
              </a:ext>
            </a:extLst>
          </p:cNvPr>
          <p:cNvSpPr txBox="1"/>
          <p:nvPr/>
        </p:nvSpPr>
        <p:spPr>
          <a:xfrm>
            <a:off x="4582490" y="2580297"/>
            <a:ext cx="4566746" cy="1642886"/>
          </a:xfrm>
          <a:prstGeom prst="rect">
            <a:avLst/>
          </a:prstGeom>
          <a:solidFill>
            <a:schemeClr val="bg1">
              <a:lumMod val="85000"/>
            </a:schemeClr>
          </a:solidFill>
          <a:effectLst>
            <a:softEdge rad="63500"/>
          </a:effectLst>
        </p:spPr>
        <p:txBody>
          <a:bodyPr wrap="square" rtlCol="0">
            <a:spAutoFit/>
          </a:bodyPr>
          <a:lstStyle/>
          <a:p>
            <a:pPr algn="ctr">
              <a:lnSpc>
                <a:spcPct val="107000"/>
              </a:lnSpc>
              <a:spcAft>
                <a:spcPts val="800"/>
              </a:spcAft>
            </a:pPr>
            <a:r>
              <a:rPr lang="en-US" sz="2400" b="1" kern="100" dirty="0">
                <a:latin typeface="Arial Narrow" panose="020B0606020202030204" pitchFamily="34" charset="0"/>
                <a:ea typeface="Calibri" panose="020F0502020204030204" pitchFamily="34" charset="0"/>
                <a:cs typeface="Times New Roman" panose="02020603050405020304" pitchFamily="18" charset="0"/>
              </a:rPr>
              <a:t>Wives</a:t>
            </a:r>
            <a:br>
              <a:rPr lang="en-US" sz="2400" kern="100" dirty="0">
                <a:latin typeface="Arial Narrow" panose="020B0606020202030204" pitchFamily="34" charset="0"/>
                <a:ea typeface="Calibri" panose="020F0502020204030204" pitchFamily="34" charset="0"/>
                <a:cs typeface="Times New Roman" panose="02020603050405020304" pitchFamily="18" charset="0"/>
              </a:rPr>
            </a:br>
            <a:r>
              <a:rPr lang="en-US" sz="2400" kern="100" dirty="0">
                <a:latin typeface="Arial Narrow" panose="020B0606020202030204" pitchFamily="34" charset="0"/>
                <a:ea typeface="Calibri" panose="020F0502020204030204" pitchFamily="34" charset="0"/>
                <a:cs typeface="Times New Roman" panose="02020603050405020304" pitchFamily="18" charset="0"/>
              </a:rPr>
              <a:t>Love Husband (Tit. 2:4)</a:t>
            </a:r>
            <a:br>
              <a:rPr lang="en-US" sz="2400" kern="100" dirty="0">
                <a:latin typeface="Arial Narrow" panose="020B0606020202030204" pitchFamily="34" charset="0"/>
                <a:ea typeface="Calibri" panose="020F0502020204030204" pitchFamily="34" charset="0"/>
                <a:cs typeface="Times New Roman" panose="02020603050405020304" pitchFamily="18" charset="0"/>
              </a:rPr>
            </a:br>
            <a:r>
              <a:rPr lang="en-US" sz="2400" kern="100" dirty="0">
                <a:latin typeface="Arial Narrow" panose="020B0606020202030204" pitchFamily="34" charset="0"/>
                <a:ea typeface="Calibri" panose="020F0502020204030204" pitchFamily="34" charset="0"/>
                <a:cs typeface="Times New Roman" panose="02020603050405020304" pitchFamily="18" charset="0"/>
              </a:rPr>
              <a:t>Submit (Eph.</a:t>
            </a:r>
            <a:r>
              <a:rPr lang="en-US" sz="1600" kern="100" dirty="0">
                <a:latin typeface="Arial Narrow" panose="020B0606020202030204" pitchFamily="34" charset="0"/>
                <a:ea typeface="Calibri" panose="020F0502020204030204" pitchFamily="34" charset="0"/>
                <a:cs typeface="Times New Roman" panose="02020603050405020304" pitchFamily="18" charset="0"/>
              </a:rPr>
              <a:t> </a:t>
            </a:r>
            <a:r>
              <a:rPr lang="en-US" sz="2400" kern="100" dirty="0">
                <a:latin typeface="Arial Narrow" panose="020B0606020202030204" pitchFamily="34" charset="0"/>
                <a:ea typeface="Calibri" panose="020F0502020204030204" pitchFamily="34" charset="0"/>
                <a:cs typeface="Times New Roman" panose="02020603050405020304" pitchFamily="18" charset="0"/>
              </a:rPr>
              <a:t>5:22) Guide (I Tim. 5:14)</a:t>
            </a:r>
            <a:br>
              <a:rPr lang="en-US" sz="2400" kern="100" dirty="0">
                <a:latin typeface="Arial Narrow" panose="020B0606020202030204" pitchFamily="34" charset="0"/>
                <a:ea typeface="Calibri" panose="020F0502020204030204" pitchFamily="34" charset="0"/>
                <a:cs typeface="Times New Roman" panose="02020603050405020304" pitchFamily="18" charset="0"/>
              </a:rPr>
            </a:br>
            <a:r>
              <a:rPr lang="en-US" sz="2400" kern="100" dirty="0">
                <a:latin typeface="Arial Narrow" panose="020B0606020202030204" pitchFamily="34" charset="0"/>
                <a:ea typeface="Calibri" panose="020F0502020204030204" pitchFamily="34" charset="0"/>
                <a:cs typeface="Times New Roman" panose="02020603050405020304" pitchFamily="18" charset="0"/>
              </a:rPr>
              <a:t>Defraud Not (I Cor. 7:2-5) Etc.</a:t>
            </a:r>
          </a:p>
        </p:txBody>
      </p:sp>
      <p:sp>
        <p:nvSpPr>
          <p:cNvPr id="18" name="Text Box 5">
            <a:extLst>
              <a:ext uri="{FF2B5EF4-FFF2-40B4-BE49-F238E27FC236}">
                <a16:creationId xmlns:a16="http://schemas.microsoft.com/office/drawing/2014/main" id="{DCBDA933-64BD-EB17-4D7A-8BA1E0F48796}"/>
              </a:ext>
            </a:extLst>
          </p:cNvPr>
          <p:cNvSpPr txBox="1">
            <a:spLocks noChangeArrowheads="1"/>
          </p:cNvSpPr>
          <p:nvPr/>
        </p:nvSpPr>
        <p:spPr bwMode="auto">
          <a:xfrm>
            <a:off x="0" y="4451142"/>
            <a:ext cx="9144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sz="2400" dirty="0">
                <a:latin typeface="Arial Narrow" panose="020B0606020202030204" pitchFamily="34" charset="0"/>
              </a:rPr>
              <a:t>“Children” Are </a:t>
            </a:r>
            <a:r>
              <a:rPr lang="en-US" sz="2400" b="1" u="sng" dirty="0">
                <a:latin typeface="Arial Narrow" panose="020B0606020202030204" pitchFamily="34" charset="0"/>
              </a:rPr>
              <a:t>BOUND</a:t>
            </a:r>
            <a:r>
              <a:rPr lang="en-US" sz="2400" dirty="0">
                <a:latin typeface="Arial Narrow" panose="020B0606020202030204" pitchFamily="34" charset="0"/>
              </a:rPr>
              <a:t> By The Law To Obey Their Parents (Eph.</a:t>
            </a:r>
            <a:r>
              <a:rPr lang="en-US" sz="1200" dirty="0">
                <a:latin typeface="Arial Narrow" panose="020B0606020202030204" pitchFamily="34" charset="0"/>
              </a:rPr>
              <a:t> </a:t>
            </a:r>
            <a:r>
              <a:rPr lang="en-US" sz="2400" dirty="0">
                <a:latin typeface="Arial Narrow" panose="020B0606020202030204" pitchFamily="34" charset="0"/>
              </a:rPr>
              <a:t>6:1-3).</a:t>
            </a:r>
          </a:p>
        </p:txBody>
      </p:sp>
      <p:sp>
        <p:nvSpPr>
          <p:cNvPr id="19" name="Text Box 5">
            <a:extLst>
              <a:ext uri="{FF2B5EF4-FFF2-40B4-BE49-F238E27FC236}">
                <a16:creationId xmlns:a16="http://schemas.microsoft.com/office/drawing/2014/main" id="{1591F995-D1E7-9FA3-4384-70E665F042CA}"/>
              </a:ext>
            </a:extLst>
          </p:cNvPr>
          <p:cNvSpPr txBox="1">
            <a:spLocks noChangeArrowheads="1"/>
          </p:cNvSpPr>
          <p:nvPr/>
        </p:nvSpPr>
        <p:spPr bwMode="auto">
          <a:xfrm>
            <a:off x="0" y="5089638"/>
            <a:ext cx="9144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sz="2400" dirty="0">
                <a:latin typeface="Arial Narrow" panose="020B0606020202030204" pitchFamily="34" charset="0"/>
              </a:rPr>
              <a:t>“Fathers” Are </a:t>
            </a:r>
            <a:r>
              <a:rPr lang="en-US" sz="2400" b="1" u="sng" dirty="0">
                <a:latin typeface="Arial Narrow" panose="020B0606020202030204" pitchFamily="34" charset="0"/>
              </a:rPr>
              <a:t>BOUND</a:t>
            </a:r>
            <a:r>
              <a:rPr lang="en-US" sz="2400" dirty="0">
                <a:latin typeface="Arial Narrow" panose="020B0606020202030204" pitchFamily="34" charset="0"/>
              </a:rPr>
              <a:t> By The Law To Teach Their Children (Eph.</a:t>
            </a:r>
            <a:r>
              <a:rPr lang="en-US" sz="1200" dirty="0">
                <a:latin typeface="Arial Narrow" panose="020B0606020202030204" pitchFamily="34" charset="0"/>
              </a:rPr>
              <a:t> </a:t>
            </a:r>
            <a:r>
              <a:rPr lang="en-US" sz="2400" dirty="0">
                <a:latin typeface="Arial Narrow" panose="020B0606020202030204" pitchFamily="34" charset="0"/>
              </a:rPr>
              <a:t>6:4).</a:t>
            </a:r>
          </a:p>
        </p:txBody>
      </p:sp>
      <p:sp>
        <p:nvSpPr>
          <p:cNvPr id="20" name="Text Box 5">
            <a:extLst>
              <a:ext uri="{FF2B5EF4-FFF2-40B4-BE49-F238E27FC236}">
                <a16:creationId xmlns:a16="http://schemas.microsoft.com/office/drawing/2014/main" id="{9C9758B4-0062-7295-708B-56ABC1F1C1DA}"/>
              </a:ext>
            </a:extLst>
          </p:cNvPr>
          <p:cNvSpPr txBox="1">
            <a:spLocks noChangeArrowheads="1"/>
          </p:cNvSpPr>
          <p:nvPr/>
        </p:nvSpPr>
        <p:spPr bwMode="auto">
          <a:xfrm>
            <a:off x="0" y="5696614"/>
            <a:ext cx="9144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sz="2400" dirty="0">
                <a:latin typeface="Arial Narrow" panose="020B0606020202030204" pitchFamily="34" charset="0"/>
              </a:rPr>
              <a:t>“Servants”</a:t>
            </a:r>
            <a:r>
              <a:rPr lang="en-US" sz="2000" dirty="0">
                <a:latin typeface="Arial Narrow" panose="020B0606020202030204" pitchFamily="34" charset="0"/>
              </a:rPr>
              <a:t> </a:t>
            </a:r>
            <a:r>
              <a:rPr lang="en-US" sz="2400" dirty="0">
                <a:latin typeface="Arial Narrow" panose="020B0606020202030204" pitchFamily="34" charset="0"/>
              </a:rPr>
              <a:t>Are</a:t>
            </a:r>
            <a:r>
              <a:rPr lang="en-US" sz="2000" dirty="0">
                <a:latin typeface="Arial Narrow" panose="020B0606020202030204" pitchFamily="34" charset="0"/>
              </a:rPr>
              <a:t> </a:t>
            </a:r>
            <a:r>
              <a:rPr lang="en-US" sz="2400" b="1" u="sng" dirty="0">
                <a:latin typeface="Arial Narrow" panose="020B0606020202030204" pitchFamily="34" charset="0"/>
              </a:rPr>
              <a:t>BOUND</a:t>
            </a:r>
            <a:r>
              <a:rPr lang="en-US" sz="2000" dirty="0">
                <a:latin typeface="Arial Narrow" panose="020B0606020202030204" pitchFamily="34" charset="0"/>
              </a:rPr>
              <a:t> </a:t>
            </a:r>
            <a:r>
              <a:rPr lang="en-US" sz="2400" dirty="0">
                <a:latin typeface="Arial Narrow" panose="020B0606020202030204" pitchFamily="34" charset="0"/>
              </a:rPr>
              <a:t>By</a:t>
            </a:r>
            <a:r>
              <a:rPr lang="en-US" sz="2000" dirty="0">
                <a:latin typeface="Arial Narrow" panose="020B0606020202030204" pitchFamily="34" charset="0"/>
              </a:rPr>
              <a:t> </a:t>
            </a:r>
            <a:r>
              <a:rPr lang="en-US" sz="2400" dirty="0">
                <a:latin typeface="Arial Narrow" panose="020B0606020202030204" pitchFamily="34" charset="0"/>
              </a:rPr>
              <a:t>The</a:t>
            </a:r>
            <a:r>
              <a:rPr lang="en-US" sz="2000" dirty="0">
                <a:latin typeface="Arial Narrow" panose="020B0606020202030204" pitchFamily="34" charset="0"/>
              </a:rPr>
              <a:t> </a:t>
            </a:r>
            <a:r>
              <a:rPr lang="en-US" sz="2400" dirty="0">
                <a:latin typeface="Arial Narrow" panose="020B0606020202030204" pitchFamily="34" charset="0"/>
              </a:rPr>
              <a:t>Law</a:t>
            </a:r>
            <a:r>
              <a:rPr lang="en-US" sz="2000" dirty="0">
                <a:latin typeface="Arial Narrow" panose="020B0606020202030204" pitchFamily="34" charset="0"/>
              </a:rPr>
              <a:t> </a:t>
            </a:r>
            <a:r>
              <a:rPr lang="en-US" sz="2400" dirty="0">
                <a:latin typeface="Arial Narrow" panose="020B0606020202030204" pitchFamily="34" charset="0"/>
              </a:rPr>
              <a:t>To</a:t>
            </a:r>
            <a:r>
              <a:rPr lang="en-US" sz="2000" dirty="0">
                <a:latin typeface="Arial Narrow" panose="020B0606020202030204" pitchFamily="34" charset="0"/>
              </a:rPr>
              <a:t> </a:t>
            </a:r>
            <a:r>
              <a:rPr lang="en-US" sz="2400" dirty="0">
                <a:latin typeface="Arial Narrow" panose="020B0606020202030204" pitchFamily="34" charset="0"/>
              </a:rPr>
              <a:t>Serve</a:t>
            </a:r>
            <a:r>
              <a:rPr lang="en-US" sz="2000" dirty="0">
                <a:latin typeface="Arial Narrow" panose="020B0606020202030204" pitchFamily="34" charset="0"/>
              </a:rPr>
              <a:t> </a:t>
            </a:r>
            <a:r>
              <a:rPr lang="en-US" sz="2400" dirty="0">
                <a:latin typeface="Arial Narrow" panose="020B0606020202030204" pitchFamily="34" charset="0"/>
              </a:rPr>
              <a:t>Their</a:t>
            </a:r>
            <a:r>
              <a:rPr lang="en-US" sz="2000" dirty="0">
                <a:latin typeface="Arial Narrow" panose="020B0606020202030204" pitchFamily="34" charset="0"/>
              </a:rPr>
              <a:t> </a:t>
            </a:r>
            <a:r>
              <a:rPr lang="en-US" sz="2400" dirty="0">
                <a:latin typeface="Arial Narrow" panose="020B0606020202030204" pitchFamily="34" charset="0"/>
              </a:rPr>
              <a:t>Masters</a:t>
            </a:r>
            <a:r>
              <a:rPr lang="en-US" sz="2000" dirty="0">
                <a:latin typeface="Arial Narrow" panose="020B0606020202030204" pitchFamily="34" charset="0"/>
              </a:rPr>
              <a:t> </a:t>
            </a:r>
            <a:r>
              <a:rPr lang="en-US" sz="2400" dirty="0">
                <a:latin typeface="Arial Narrow" panose="020B0606020202030204" pitchFamily="34" charset="0"/>
              </a:rPr>
              <a:t>(Eph.</a:t>
            </a:r>
            <a:r>
              <a:rPr lang="en-US" sz="1200" dirty="0">
                <a:latin typeface="Arial Narrow" panose="020B0606020202030204" pitchFamily="34" charset="0"/>
              </a:rPr>
              <a:t> </a:t>
            </a:r>
            <a:r>
              <a:rPr lang="en-US" sz="2400" dirty="0">
                <a:latin typeface="Arial Narrow" panose="020B0606020202030204" pitchFamily="34" charset="0"/>
              </a:rPr>
              <a:t>6:5-8).</a:t>
            </a:r>
          </a:p>
        </p:txBody>
      </p:sp>
      <p:sp>
        <p:nvSpPr>
          <p:cNvPr id="21" name="Text Box 5">
            <a:extLst>
              <a:ext uri="{FF2B5EF4-FFF2-40B4-BE49-F238E27FC236}">
                <a16:creationId xmlns:a16="http://schemas.microsoft.com/office/drawing/2014/main" id="{E865EC2D-4E67-E3E8-710B-036A718F7A2B}"/>
              </a:ext>
            </a:extLst>
          </p:cNvPr>
          <p:cNvSpPr txBox="1">
            <a:spLocks noChangeArrowheads="1"/>
          </p:cNvSpPr>
          <p:nvPr/>
        </p:nvSpPr>
        <p:spPr bwMode="auto">
          <a:xfrm>
            <a:off x="0" y="6314091"/>
            <a:ext cx="9144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sz="2400" dirty="0">
                <a:latin typeface="Arial Narrow" panose="020B0606020202030204" pitchFamily="34" charset="0"/>
              </a:rPr>
              <a:t>“Masters” Are </a:t>
            </a:r>
            <a:r>
              <a:rPr lang="en-US" sz="2400" b="1" u="sng" dirty="0">
                <a:latin typeface="Arial Narrow" panose="020B0606020202030204" pitchFamily="34" charset="0"/>
              </a:rPr>
              <a:t>BOUND</a:t>
            </a:r>
            <a:r>
              <a:rPr lang="en-US" sz="2400" dirty="0">
                <a:latin typeface="Arial Narrow" panose="020B0606020202030204" pitchFamily="34" charset="0"/>
              </a:rPr>
              <a:t> By The Law Towards Their Servants (Eph.</a:t>
            </a:r>
            <a:r>
              <a:rPr lang="en-US" sz="1200" dirty="0">
                <a:latin typeface="Arial Narrow" panose="020B0606020202030204" pitchFamily="34" charset="0"/>
              </a:rPr>
              <a:t> </a:t>
            </a:r>
            <a:r>
              <a:rPr lang="en-US" sz="2400" dirty="0">
                <a:latin typeface="Arial Narrow" panose="020B0606020202030204" pitchFamily="34" charset="0"/>
              </a:rPr>
              <a:t>6:9).</a:t>
            </a:r>
          </a:p>
        </p:txBody>
      </p:sp>
      <p:sp>
        <p:nvSpPr>
          <p:cNvPr id="2" name="TextBox 1">
            <a:extLst>
              <a:ext uri="{FF2B5EF4-FFF2-40B4-BE49-F238E27FC236}">
                <a16:creationId xmlns:a16="http://schemas.microsoft.com/office/drawing/2014/main" id="{183A4D42-29F8-7FB1-BC59-F3B43A98EDD1}"/>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Is “Mental Divorce” Or “The Second Putting Away”</a:t>
            </a:r>
          </a:p>
        </p:txBody>
      </p:sp>
      <p:sp>
        <p:nvSpPr>
          <p:cNvPr id="6" name="TextBox 5">
            <a:extLst>
              <a:ext uri="{FF2B5EF4-FFF2-40B4-BE49-F238E27FC236}">
                <a16:creationId xmlns:a16="http://schemas.microsoft.com/office/drawing/2014/main" id="{EAEA86C1-0FA7-1E0A-D4F7-F1D1D15C3084}"/>
              </a:ext>
            </a:extLst>
          </p:cNvPr>
          <p:cNvSpPr txBox="1"/>
          <p:nvPr/>
        </p:nvSpPr>
        <p:spPr>
          <a:xfrm>
            <a:off x="7642" y="975990"/>
            <a:ext cx="9146868" cy="915764"/>
          </a:xfrm>
          <a:prstGeom prst="rect">
            <a:avLst/>
          </a:prstGeom>
          <a:solidFill>
            <a:schemeClr val="bg1">
              <a:lumMod val="85000"/>
            </a:schemeClr>
          </a:solidFill>
          <a:effectLst>
            <a:softEdge rad="63500"/>
          </a:effectLst>
        </p:spPr>
        <p:txBody>
          <a:bodyPr wrap="square" rtlCol="0">
            <a:spAutoFit/>
          </a:bodyPr>
          <a:lstStyle/>
          <a:p>
            <a:pPr marL="0" marR="0" algn="ctr">
              <a:lnSpc>
                <a:spcPct val="107000"/>
              </a:lnSpc>
              <a:spcBef>
                <a:spcPts val="0"/>
              </a:spcBef>
              <a:spcAft>
                <a:spcPts val="800"/>
              </a:spcAft>
            </a:pPr>
            <a:r>
              <a:rPr lang="en-US" sz="2600" b="1" kern="100" dirty="0">
                <a:effectLst/>
                <a:latin typeface="Arial Narrow" panose="020B0606020202030204" pitchFamily="34" charset="0"/>
                <a:ea typeface="Calibri" panose="020F0502020204030204" pitchFamily="34" charset="0"/>
                <a:cs typeface="Times New Roman" panose="02020603050405020304" pitchFamily="18" charset="0"/>
              </a:rPr>
              <a:t>This Teaching Confuses Marrying / Divorcing (What Man Does)</a:t>
            </a:r>
            <a:br>
              <a:rPr lang="en-US" sz="2600" b="1"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600" b="1" kern="100" dirty="0">
                <a:effectLst/>
                <a:latin typeface="Arial Narrow" panose="020B0606020202030204" pitchFamily="34" charset="0"/>
                <a:ea typeface="Calibri" panose="020F0502020204030204" pitchFamily="34" charset="0"/>
                <a:cs typeface="Times New Roman" panose="02020603050405020304" pitchFamily="18" charset="0"/>
              </a:rPr>
              <a:t>With Being (Individually) Divinely Bound / Loosed (What God Does)</a:t>
            </a:r>
            <a:r>
              <a:rPr lang="en-US" sz="2600" kern="100" dirty="0">
                <a:effectLst/>
                <a:latin typeface="Arial Narrow" panose="020B0606020202030204" pitchFamily="34" charset="0"/>
                <a:ea typeface="Calibri" panose="020F0502020204030204" pitchFamily="34" charset="0"/>
                <a:cs typeface="Times New Roman" panose="02020603050405020304" pitchFamily="18" charset="0"/>
              </a:rPr>
              <a:t>:</a:t>
            </a:r>
          </a:p>
        </p:txBody>
      </p:sp>
      <p:sp>
        <p:nvSpPr>
          <p:cNvPr id="7" name="TextBox 6">
            <a:extLst>
              <a:ext uri="{FF2B5EF4-FFF2-40B4-BE49-F238E27FC236}">
                <a16:creationId xmlns:a16="http://schemas.microsoft.com/office/drawing/2014/main" id="{372CCF9D-4229-AE09-995E-85DE654EC039}"/>
              </a:ext>
            </a:extLst>
          </p:cNvPr>
          <p:cNvSpPr txBox="1"/>
          <p:nvPr/>
        </p:nvSpPr>
        <p:spPr>
          <a:xfrm>
            <a:off x="-2868" y="422806"/>
            <a:ext cx="9144000" cy="523220"/>
          </a:xfrm>
          <a:prstGeom prst="rect">
            <a:avLst/>
          </a:prstGeom>
          <a:solidFill>
            <a:schemeClr val="tx1"/>
          </a:solidFill>
          <a:effectLst>
            <a:softEdge rad="63500"/>
          </a:effectLst>
        </p:spPr>
        <p:txBody>
          <a:bodyPr wrap="square" rtlCol="0">
            <a:spAutoFit/>
          </a:bodyPr>
          <a:lstStyle/>
          <a:p>
            <a:pPr algn="ctr"/>
            <a:r>
              <a:rPr lang="en-US" sz="2800" dirty="0">
                <a:solidFill>
                  <a:schemeClr val="bg1"/>
                </a:solidFill>
                <a:latin typeface="Arial Narrow" panose="020B0606020202030204" pitchFamily="34" charset="0"/>
              </a:rPr>
              <a:t>The Doctrine Of “Mental Divorce” Or “The Second Putting Away”</a:t>
            </a:r>
          </a:p>
        </p:txBody>
      </p:sp>
    </p:spTree>
    <p:extLst>
      <p:ext uri="{BB962C8B-B14F-4D97-AF65-F5344CB8AC3E}">
        <p14:creationId xmlns:p14="http://schemas.microsoft.com/office/powerpoint/2010/main" val="272869378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p:cTn id="13" dur="500" fill="hold"/>
                                        <p:tgtEl>
                                          <p:spTgt spid="15"/>
                                        </p:tgtEl>
                                        <p:attrNameLst>
                                          <p:attrName>ppt_w</p:attrName>
                                        </p:attrNameLst>
                                      </p:cBhvr>
                                      <p:tavLst>
                                        <p:tav tm="0">
                                          <p:val>
                                            <p:fltVal val="0"/>
                                          </p:val>
                                        </p:tav>
                                        <p:tav tm="100000">
                                          <p:val>
                                            <p:strVal val="#ppt_w"/>
                                          </p:val>
                                        </p:tav>
                                      </p:tavLst>
                                    </p:anim>
                                    <p:anim calcmode="lin" valueType="num">
                                      <p:cBhvr>
                                        <p:cTn id="14" dur="500" fill="hold"/>
                                        <p:tgtEl>
                                          <p:spTgt spid="15"/>
                                        </p:tgtEl>
                                        <p:attrNameLst>
                                          <p:attrName>ppt_h</p:attrName>
                                        </p:attrNameLst>
                                      </p:cBhvr>
                                      <p:tavLst>
                                        <p:tav tm="0">
                                          <p:val>
                                            <p:fltVal val="0"/>
                                          </p:val>
                                        </p:tav>
                                        <p:tav tm="100000">
                                          <p:val>
                                            <p:strVal val="#ppt_h"/>
                                          </p:val>
                                        </p:tav>
                                      </p:tavLst>
                                    </p:anim>
                                    <p:animEffect transition="in" filter="fade">
                                      <p:cBhvr>
                                        <p:cTn id="15" dur="500"/>
                                        <p:tgtEl>
                                          <p:spTgt spid="15"/>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p:cTn id="19" dur="500" fill="hold"/>
                                        <p:tgtEl>
                                          <p:spTgt spid="16"/>
                                        </p:tgtEl>
                                        <p:attrNameLst>
                                          <p:attrName>ppt_w</p:attrName>
                                        </p:attrNameLst>
                                      </p:cBhvr>
                                      <p:tavLst>
                                        <p:tav tm="0">
                                          <p:val>
                                            <p:fltVal val="0"/>
                                          </p:val>
                                        </p:tav>
                                        <p:tav tm="100000">
                                          <p:val>
                                            <p:strVal val="#ppt_w"/>
                                          </p:val>
                                        </p:tav>
                                      </p:tavLst>
                                    </p:anim>
                                    <p:anim calcmode="lin" valueType="num">
                                      <p:cBhvr>
                                        <p:cTn id="20" dur="500" fill="hold"/>
                                        <p:tgtEl>
                                          <p:spTgt spid="16"/>
                                        </p:tgtEl>
                                        <p:attrNameLst>
                                          <p:attrName>ppt_h</p:attrName>
                                        </p:attrNameLst>
                                      </p:cBhvr>
                                      <p:tavLst>
                                        <p:tav tm="0">
                                          <p:val>
                                            <p:fltVal val="0"/>
                                          </p:val>
                                        </p:tav>
                                        <p:tav tm="100000">
                                          <p:val>
                                            <p:strVal val="#ppt_h"/>
                                          </p:val>
                                        </p:tav>
                                      </p:tavLst>
                                    </p:anim>
                                    <p:animEffect transition="in" filter="fade">
                                      <p:cBhvr>
                                        <p:cTn id="21" dur="500"/>
                                        <p:tgtEl>
                                          <p:spTgt spid="16"/>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17"/>
                                        </p:tgtEl>
                                        <p:attrNameLst>
                                          <p:attrName>style.visibility</p:attrName>
                                        </p:attrNameLst>
                                      </p:cBhvr>
                                      <p:to>
                                        <p:strVal val="visible"/>
                                      </p:to>
                                    </p:set>
                                    <p:anim calcmode="lin" valueType="num">
                                      <p:cBhvr>
                                        <p:cTn id="24" dur="500" fill="hold"/>
                                        <p:tgtEl>
                                          <p:spTgt spid="17"/>
                                        </p:tgtEl>
                                        <p:attrNameLst>
                                          <p:attrName>ppt_w</p:attrName>
                                        </p:attrNameLst>
                                      </p:cBhvr>
                                      <p:tavLst>
                                        <p:tav tm="0">
                                          <p:val>
                                            <p:fltVal val="0"/>
                                          </p:val>
                                        </p:tav>
                                        <p:tav tm="100000">
                                          <p:val>
                                            <p:strVal val="#ppt_w"/>
                                          </p:val>
                                        </p:tav>
                                      </p:tavLst>
                                    </p:anim>
                                    <p:anim calcmode="lin" valueType="num">
                                      <p:cBhvr>
                                        <p:cTn id="25" dur="500" fill="hold"/>
                                        <p:tgtEl>
                                          <p:spTgt spid="17"/>
                                        </p:tgtEl>
                                        <p:attrNameLst>
                                          <p:attrName>ppt_h</p:attrName>
                                        </p:attrNameLst>
                                      </p:cBhvr>
                                      <p:tavLst>
                                        <p:tav tm="0">
                                          <p:val>
                                            <p:fltVal val="0"/>
                                          </p:val>
                                        </p:tav>
                                        <p:tav tm="100000">
                                          <p:val>
                                            <p:strVal val="#ppt_h"/>
                                          </p:val>
                                        </p:tav>
                                      </p:tavLst>
                                    </p:anim>
                                    <p:animEffect transition="in" filter="fade">
                                      <p:cBhvr>
                                        <p:cTn id="26" dur="500"/>
                                        <p:tgtEl>
                                          <p:spTgt spid="17"/>
                                        </p:tgtEl>
                                      </p:cBhvr>
                                    </p:animEffect>
                                  </p:childTnLst>
                                </p:cTn>
                              </p:par>
                            </p:childTnLst>
                          </p:cTn>
                        </p:par>
                        <p:par>
                          <p:cTn id="27" fill="hold">
                            <p:stCondLst>
                              <p:cond delay="1500"/>
                            </p:stCondLst>
                            <p:childTnLst>
                              <p:par>
                                <p:cTn id="28" presetID="53" presetClass="entr" presetSubtype="16" fill="hold" grpId="0" nodeType="afterEffect">
                                  <p:stCondLst>
                                    <p:cond delay="0"/>
                                  </p:stCondLst>
                                  <p:childTnLst>
                                    <p:set>
                                      <p:cBhvr>
                                        <p:cTn id="29" dur="1" fill="hold">
                                          <p:stCondLst>
                                            <p:cond delay="0"/>
                                          </p:stCondLst>
                                        </p:cTn>
                                        <p:tgtEl>
                                          <p:spTgt spid="18"/>
                                        </p:tgtEl>
                                        <p:attrNameLst>
                                          <p:attrName>style.visibility</p:attrName>
                                        </p:attrNameLst>
                                      </p:cBhvr>
                                      <p:to>
                                        <p:strVal val="visible"/>
                                      </p:to>
                                    </p:set>
                                    <p:anim calcmode="lin" valueType="num">
                                      <p:cBhvr>
                                        <p:cTn id="30" dur="500" fill="hold"/>
                                        <p:tgtEl>
                                          <p:spTgt spid="18"/>
                                        </p:tgtEl>
                                        <p:attrNameLst>
                                          <p:attrName>ppt_w</p:attrName>
                                        </p:attrNameLst>
                                      </p:cBhvr>
                                      <p:tavLst>
                                        <p:tav tm="0">
                                          <p:val>
                                            <p:fltVal val="0"/>
                                          </p:val>
                                        </p:tav>
                                        <p:tav tm="100000">
                                          <p:val>
                                            <p:strVal val="#ppt_w"/>
                                          </p:val>
                                        </p:tav>
                                      </p:tavLst>
                                    </p:anim>
                                    <p:anim calcmode="lin" valueType="num">
                                      <p:cBhvr>
                                        <p:cTn id="31" dur="500" fill="hold"/>
                                        <p:tgtEl>
                                          <p:spTgt spid="18"/>
                                        </p:tgtEl>
                                        <p:attrNameLst>
                                          <p:attrName>ppt_h</p:attrName>
                                        </p:attrNameLst>
                                      </p:cBhvr>
                                      <p:tavLst>
                                        <p:tav tm="0">
                                          <p:val>
                                            <p:fltVal val="0"/>
                                          </p:val>
                                        </p:tav>
                                        <p:tav tm="100000">
                                          <p:val>
                                            <p:strVal val="#ppt_h"/>
                                          </p:val>
                                        </p:tav>
                                      </p:tavLst>
                                    </p:anim>
                                    <p:animEffect transition="in" filter="fade">
                                      <p:cBhvr>
                                        <p:cTn id="32" dur="500"/>
                                        <p:tgtEl>
                                          <p:spTgt spid="18"/>
                                        </p:tgtEl>
                                      </p:cBhvr>
                                    </p:animEffect>
                                  </p:childTnLst>
                                </p:cTn>
                              </p:par>
                            </p:childTnLst>
                          </p:cTn>
                        </p:par>
                        <p:par>
                          <p:cTn id="33" fill="hold">
                            <p:stCondLst>
                              <p:cond delay="2000"/>
                            </p:stCondLst>
                            <p:childTnLst>
                              <p:par>
                                <p:cTn id="34" presetID="53" presetClass="entr" presetSubtype="16" fill="hold" grpId="0" nodeType="afterEffect">
                                  <p:stCondLst>
                                    <p:cond delay="0"/>
                                  </p:stCondLst>
                                  <p:childTnLst>
                                    <p:set>
                                      <p:cBhvr>
                                        <p:cTn id="35" dur="1" fill="hold">
                                          <p:stCondLst>
                                            <p:cond delay="0"/>
                                          </p:stCondLst>
                                        </p:cTn>
                                        <p:tgtEl>
                                          <p:spTgt spid="19"/>
                                        </p:tgtEl>
                                        <p:attrNameLst>
                                          <p:attrName>style.visibility</p:attrName>
                                        </p:attrNameLst>
                                      </p:cBhvr>
                                      <p:to>
                                        <p:strVal val="visible"/>
                                      </p:to>
                                    </p:set>
                                    <p:anim calcmode="lin" valueType="num">
                                      <p:cBhvr>
                                        <p:cTn id="36" dur="500" fill="hold"/>
                                        <p:tgtEl>
                                          <p:spTgt spid="19"/>
                                        </p:tgtEl>
                                        <p:attrNameLst>
                                          <p:attrName>ppt_w</p:attrName>
                                        </p:attrNameLst>
                                      </p:cBhvr>
                                      <p:tavLst>
                                        <p:tav tm="0">
                                          <p:val>
                                            <p:fltVal val="0"/>
                                          </p:val>
                                        </p:tav>
                                        <p:tav tm="100000">
                                          <p:val>
                                            <p:strVal val="#ppt_w"/>
                                          </p:val>
                                        </p:tav>
                                      </p:tavLst>
                                    </p:anim>
                                    <p:anim calcmode="lin" valueType="num">
                                      <p:cBhvr>
                                        <p:cTn id="37" dur="500" fill="hold"/>
                                        <p:tgtEl>
                                          <p:spTgt spid="19"/>
                                        </p:tgtEl>
                                        <p:attrNameLst>
                                          <p:attrName>ppt_h</p:attrName>
                                        </p:attrNameLst>
                                      </p:cBhvr>
                                      <p:tavLst>
                                        <p:tav tm="0">
                                          <p:val>
                                            <p:fltVal val="0"/>
                                          </p:val>
                                        </p:tav>
                                        <p:tav tm="100000">
                                          <p:val>
                                            <p:strVal val="#ppt_h"/>
                                          </p:val>
                                        </p:tav>
                                      </p:tavLst>
                                    </p:anim>
                                    <p:animEffect transition="in" filter="fade">
                                      <p:cBhvr>
                                        <p:cTn id="38" dur="500"/>
                                        <p:tgtEl>
                                          <p:spTgt spid="19"/>
                                        </p:tgtEl>
                                      </p:cBhvr>
                                    </p:animEffect>
                                  </p:childTnLst>
                                </p:cTn>
                              </p:par>
                            </p:childTnLst>
                          </p:cTn>
                        </p:par>
                        <p:par>
                          <p:cTn id="39" fill="hold">
                            <p:stCondLst>
                              <p:cond delay="2500"/>
                            </p:stCondLst>
                            <p:childTnLst>
                              <p:par>
                                <p:cTn id="40" presetID="53" presetClass="entr" presetSubtype="16" fill="hold" grpId="0" nodeType="afterEffect">
                                  <p:stCondLst>
                                    <p:cond delay="0"/>
                                  </p:stCondLst>
                                  <p:childTnLst>
                                    <p:set>
                                      <p:cBhvr>
                                        <p:cTn id="41" dur="1" fill="hold">
                                          <p:stCondLst>
                                            <p:cond delay="0"/>
                                          </p:stCondLst>
                                        </p:cTn>
                                        <p:tgtEl>
                                          <p:spTgt spid="20"/>
                                        </p:tgtEl>
                                        <p:attrNameLst>
                                          <p:attrName>style.visibility</p:attrName>
                                        </p:attrNameLst>
                                      </p:cBhvr>
                                      <p:to>
                                        <p:strVal val="visible"/>
                                      </p:to>
                                    </p:set>
                                    <p:anim calcmode="lin" valueType="num">
                                      <p:cBhvr>
                                        <p:cTn id="42" dur="500" fill="hold"/>
                                        <p:tgtEl>
                                          <p:spTgt spid="20"/>
                                        </p:tgtEl>
                                        <p:attrNameLst>
                                          <p:attrName>ppt_w</p:attrName>
                                        </p:attrNameLst>
                                      </p:cBhvr>
                                      <p:tavLst>
                                        <p:tav tm="0">
                                          <p:val>
                                            <p:fltVal val="0"/>
                                          </p:val>
                                        </p:tav>
                                        <p:tav tm="100000">
                                          <p:val>
                                            <p:strVal val="#ppt_w"/>
                                          </p:val>
                                        </p:tav>
                                      </p:tavLst>
                                    </p:anim>
                                    <p:anim calcmode="lin" valueType="num">
                                      <p:cBhvr>
                                        <p:cTn id="43" dur="500" fill="hold"/>
                                        <p:tgtEl>
                                          <p:spTgt spid="20"/>
                                        </p:tgtEl>
                                        <p:attrNameLst>
                                          <p:attrName>ppt_h</p:attrName>
                                        </p:attrNameLst>
                                      </p:cBhvr>
                                      <p:tavLst>
                                        <p:tav tm="0">
                                          <p:val>
                                            <p:fltVal val="0"/>
                                          </p:val>
                                        </p:tav>
                                        <p:tav tm="100000">
                                          <p:val>
                                            <p:strVal val="#ppt_h"/>
                                          </p:val>
                                        </p:tav>
                                      </p:tavLst>
                                    </p:anim>
                                    <p:animEffect transition="in" filter="fade">
                                      <p:cBhvr>
                                        <p:cTn id="44" dur="500"/>
                                        <p:tgtEl>
                                          <p:spTgt spid="20"/>
                                        </p:tgtEl>
                                      </p:cBhvr>
                                    </p:animEffect>
                                  </p:childTnLst>
                                </p:cTn>
                              </p:par>
                            </p:childTnLst>
                          </p:cTn>
                        </p:par>
                        <p:par>
                          <p:cTn id="45" fill="hold">
                            <p:stCondLst>
                              <p:cond delay="3000"/>
                            </p:stCondLst>
                            <p:childTnLst>
                              <p:par>
                                <p:cTn id="46" presetID="53" presetClass="entr" presetSubtype="16" fill="hold" grpId="0" nodeType="afterEffect">
                                  <p:stCondLst>
                                    <p:cond delay="0"/>
                                  </p:stCondLst>
                                  <p:childTnLst>
                                    <p:set>
                                      <p:cBhvr>
                                        <p:cTn id="47" dur="1" fill="hold">
                                          <p:stCondLst>
                                            <p:cond delay="0"/>
                                          </p:stCondLst>
                                        </p:cTn>
                                        <p:tgtEl>
                                          <p:spTgt spid="21"/>
                                        </p:tgtEl>
                                        <p:attrNameLst>
                                          <p:attrName>style.visibility</p:attrName>
                                        </p:attrNameLst>
                                      </p:cBhvr>
                                      <p:to>
                                        <p:strVal val="visible"/>
                                      </p:to>
                                    </p:set>
                                    <p:anim calcmode="lin" valueType="num">
                                      <p:cBhvr>
                                        <p:cTn id="48" dur="500" fill="hold"/>
                                        <p:tgtEl>
                                          <p:spTgt spid="21"/>
                                        </p:tgtEl>
                                        <p:attrNameLst>
                                          <p:attrName>ppt_w</p:attrName>
                                        </p:attrNameLst>
                                      </p:cBhvr>
                                      <p:tavLst>
                                        <p:tav tm="0">
                                          <p:val>
                                            <p:fltVal val="0"/>
                                          </p:val>
                                        </p:tav>
                                        <p:tav tm="100000">
                                          <p:val>
                                            <p:strVal val="#ppt_w"/>
                                          </p:val>
                                        </p:tav>
                                      </p:tavLst>
                                    </p:anim>
                                    <p:anim calcmode="lin" valueType="num">
                                      <p:cBhvr>
                                        <p:cTn id="49" dur="500" fill="hold"/>
                                        <p:tgtEl>
                                          <p:spTgt spid="21"/>
                                        </p:tgtEl>
                                        <p:attrNameLst>
                                          <p:attrName>ppt_h</p:attrName>
                                        </p:attrNameLst>
                                      </p:cBhvr>
                                      <p:tavLst>
                                        <p:tav tm="0">
                                          <p:val>
                                            <p:fltVal val="0"/>
                                          </p:val>
                                        </p:tav>
                                        <p:tav tm="100000">
                                          <p:val>
                                            <p:strVal val="#ppt_h"/>
                                          </p:val>
                                        </p:tav>
                                      </p:tavLst>
                                    </p:anim>
                                    <p:animEffect transition="in" filter="fade">
                                      <p:cBhvr>
                                        <p:cTn id="50"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animBg="1"/>
      <p:bldP spid="17" grpId="0" animBg="1"/>
      <p:bldP spid="18" grpId="0"/>
      <p:bldP spid="19" grpId="0"/>
      <p:bldP spid="20" grpId="0"/>
      <p:bldP spid="21" grpId="0"/>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73FA242-5101-E61E-7222-99AFC3F9748F}"/>
              </a:ext>
            </a:extLst>
          </p:cNvPr>
          <p:cNvSpPr txBox="1"/>
          <p:nvPr/>
        </p:nvSpPr>
        <p:spPr>
          <a:xfrm>
            <a:off x="-2868" y="6461878"/>
            <a:ext cx="9146868" cy="400110"/>
          </a:xfrm>
          <a:prstGeom prst="rect">
            <a:avLst/>
          </a:prstGeom>
          <a:noFill/>
        </p:spPr>
        <p:txBody>
          <a:bodyPr wrap="square" rtlCol="0">
            <a:spAutoFit/>
          </a:bodyPr>
          <a:lstStyle/>
          <a:p>
            <a:pPr algn="r">
              <a:spcBef>
                <a:spcPct val="50000"/>
              </a:spcBef>
              <a:defRPr/>
            </a:pPr>
            <a:r>
              <a:rPr lang="en-US" altLang="en-US" sz="2000" i="1" dirty="0">
                <a:latin typeface="Arial Narrow" panose="020B0606020202030204" pitchFamily="34" charset="0"/>
              </a:rPr>
              <a:t>Study Workbook – I Corinthians </a:t>
            </a:r>
            <a:r>
              <a:rPr lang="en-US" altLang="en-US" sz="2000" dirty="0">
                <a:latin typeface="Arial Narrow" panose="020B0606020202030204" pitchFamily="34" charset="0"/>
              </a:rPr>
              <a:t>(Comments on 7:10-11, p. 49)</a:t>
            </a:r>
          </a:p>
        </p:txBody>
      </p:sp>
      <p:sp>
        <p:nvSpPr>
          <p:cNvPr id="5" name="TextBox 4">
            <a:extLst>
              <a:ext uri="{FF2B5EF4-FFF2-40B4-BE49-F238E27FC236}">
                <a16:creationId xmlns:a16="http://schemas.microsoft.com/office/drawing/2014/main" id="{4A30FB83-DCBB-8791-6EDF-54FFE45A47DB}"/>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Is “Mental Divorce” Or “The Second Putting Away”</a:t>
            </a:r>
          </a:p>
        </p:txBody>
      </p:sp>
      <p:sp>
        <p:nvSpPr>
          <p:cNvPr id="7" name="TextBox 6">
            <a:extLst>
              <a:ext uri="{FF2B5EF4-FFF2-40B4-BE49-F238E27FC236}">
                <a16:creationId xmlns:a16="http://schemas.microsoft.com/office/drawing/2014/main" id="{FB681BEE-4A80-14DB-9FBE-2BE7B38CCFB1}"/>
              </a:ext>
            </a:extLst>
          </p:cNvPr>
          <p:cNvSpPr txBox="1"/>
          <p:nvPr/>
        </p:nvSpPr>
        <p:spPr>
          <a:xfrm>
            <a:off x="7642" y="975990"/>
            <a:ext cx="9146868" cy="915764"/>
          </a:xfrm>
          <a:prstGeom prst="rect">
            <a:avLst/>
          </a:prstGeom>
          <a:solidFill>
            <a:schemeClr val="bg1">
              <a:lumMod val="85000"/>
            </a:schemeClr>
          </a:solidFill>
          <a:effectLst>
            <a:softEdge rad="63500"/>
          </a:effectLst>
        </p:spPr>
        <p:txBody>
          <a:bodyPr wrap="square" rtlCol="0">
            <a:spAutoFit/>
          </a:bodyPr>
          <a:lstStyle/>
          <a:p>
            <a:pPr marL="0" marR="0" algn="ctr">
              <a:lnSpc>
                <a:spcPct val="107000"/>
              </a:lnSpc>
              <a:spcBef>
                <a:spcPts val="0"/>
              </a:spcBef>
              <a:spcAft>
                <a:spcPts val="800"/>
              </a:spcAft>
            </a:pPr>
            <a:r>
              <a:rPr lang="en-US" sz="2600" b="1" kern="100" dirty="0">
                <a:effectLst/>
                <a:latin typeface="Arial Narrow" panose="020B0606020202030204" pitchFamily="34" charset="0"/>
                <a:ea typeface="Calibri" panose="020F0502020204030204" pitchFamily="34" charset="0"/>
                <a:cs typeface="Times New Roman" panose="02020603050405020304" pitchFamily="18" charset="0"/>
              </a:rPr>
              <a:t>This Teaching Confuses Marrying / Divorcing (What Man Does)</a:t>
            </a:r>
            <a:br>
              <a:rPr lang="en-US" sz="2600" b="1" kern="100" dirty="0">
                <a:effectLst/>
                <a:latin typeface="Arial Narrow" panose="020B0606020202030204" pitchFamily="34" charset="0"/>
                <a:ea typeface="Calibri" panose="020F0502020204030204" pitchFamily="34" charset="0"/>
                <a:cs typeface="Times New Roman" panose="02020603050405020304" pitchFamily="18" charset="0"/>
              </a:rPr>
            </a:br>
            <a:r>
              <a:rPr lang="en-US" sz="2600" b="1" kern="100" dirty="0">
                <a:effectLst/>
                <a:latin typeface="Arial Narrow" panose="020B0606020202030204" pitchFamily="34" charset="0"/>
                <a:ea typeface="Calibri" panose="020F0502020204030204" pitchFamily="34" charset="0"/>
                <a:cs typeface="Times New Roman" panose="02020603050405020304" pitchFamily="18" charset="0"/>
              </a:rPr>
              <a:t>With Being (Individually) Divinely Bound / Loosed (What God Does)</a:t>
            </a:r>
            <a:r>
              <a:rPr lang="en-US" sz="2600" kern="100" dirty="0">
                <a:effectLst/>
                <a:latin typeface="Arial Narrow" panose="020B0606020202030204" pitchFamily="34" charset="0"/>
                <a:ea typeface="Calibri" panose="020F0502020204030204" pitchFamily="34" charset="0"/>
                <a:cs typeface="Times New Roman" panose="02020603050405020304" pitchFamily="18" charset="0"/>
              </a:rPr>
              <a:t>:</a:t>
            </a:r>
          </a:p>
        </p:txBody>
      </p:sp>
      <p:sp>
        <p:nvSpPr>
          <p:cNvPr id="4" name="TextBox 3">
            <a:extLst>
              <a:ext uri="{FF2B5EF4-FFF2-40B4-BE49-F238E27FC236}">
                <a16:creationId xmlns:a16="http://schemas.microsoft.com/office/drawing/2014/main" id="{D14B6654-E5EB-7DCE-3605-1DF6BF301DB5}"/>
              </a:ext>
            </a:extLst>
          </p:cNvPr>
          <p:cNvSpPr txBox="1"/>
          <p:nvPr/>
        </p:nvSpPr>
        <p:spPr>
          <a:xfrm>
            <a:off x="2392" y="3555778"/>
            <a:ext cx="9146868" cy="400110"/>
          </a:xfrm>
          <a:prstGeom prst="rect">
            <a:avLst/>
          </a:prstGeom>
          <a:noFill/>
        </p:spPr>
        <p:txBody>
          <a:bodyPr wrap="square" rtlCol="0">
            <a:spAutoFit/>
          </a:bodyPr>
          <a:lstStyle/>
          <a:p>
            <a:pPr algn="r">
              <a:spcBef>
                <a:spcPct val="50000"/>
              </a:spcBef>
              <a:defRPr/>
            </a:pPr>
            <a:r>
              <a:rPr lang="en-US" altLang="en-US" sz="2000" i="1" dirty="0">
                <a:latin typeface="Arial Narrow" panose="020B0606020202030204" pitchFamily="34" charset="0"/>
              </a:rPr>
              <a:t>Study Workbook – Matthew</a:t>
            </a:r>
            <a:r>
              <a:rPr lang="en-US" altLang="en-US" sz="2000" dirty="0">
                <a:latin typeface="Arial Narrow" panose="020B0606020202030204" pitchFamily="34" charset="0"/>
              </a:rPr>
              <a:t> [Book 2 (p. 51)] See Also (p. 5)</a:t>
            </a:r>
          </a:p>
        </p:txBody>
      </p:sp>
      <p:sp>
        <p:nvSpPr>
          <p:cNvPr id="12" name="Text Box 4">
            <a:extLst>
              <a:ext uri="{FF2B5EF4-FFF2-40B4-BE49-F238E27FC236}">
                <a16:creationId xmlns:a16="http://schemas.microsoft.com/office/drawing/2014/main" id="{D8726890-836C-D1E6-E470-1E3EBE8707EA}"/>
              </a:ext>
            </a:extLst>
          </p:cNvPr>
          <p:cNvSpPr txBox="1">
            <a:spLocks noChangeArrowheads="1"/>
          </p:cNvSpPr>
          <p:nvPr/>
        </p:nvSpPr>
        <p:spPr bwMode="auto">
          <a:xfrm>
            <a:off x="5254" y="5273554"/>
            <a:ext cx="9144000"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defRPr/>
            </a:pPr>
            <a:r>
              <a:rPr lang="en-US" altLang="en-US" sz="2600" dirty="0">
                <a:latin typeface="Arial Narrow" panose="020B0606020202030204" pitchFamily="34" charset="0"/>
              </a:rPr>
              <a:t>“When the civil courts declare a divorce, it is intended to make the separation permanent, but God’s law does not provide the same for any cause, only for the cause of fornication.”</a:t>
            </a:r>
          </a:p>
        </p:txBody>
      </p:sp>
      <p:sp>
        <p:nvSpPr>
          <p:cNvPr id="9" name="Rectangle 8">
            <a:extLst>
              <a:ext uri="{FF2B5EF4-FFF2-40B4-BE49-F238E27FC236}">
                <a16:creationId xmlns:a16="http://schemas.microsoft.com/office/drawing/2014/main" id="{9B5ED3BE-8D4C-6270-96F5-7415B0B757F5}"/>
              </a:ext>
            </a:extLst>
          </p:cNvPr>
          <p:cNvSpPr/>
          <p:nvPr/>
        </p:nvSpPr>
        <p:spPr>
          <a:xfrm>
            <a:off x="1345323" y="2437408"/>
            <a:ext cx="882867" cy="370935"/>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4AAC7D2-7D2C-FC47-5C76-316A575BAD67}"/>
              </a:ext>
            </a:extLst>
          </p:cNvPr>
          <p:cNvSpPr/>
          <p:nvPr/>
        </p:nvSpPr>
        <p:spPr>
          <a:xfrm>
            <a:off x="7767145" y="4476414"/>
            <a:ext cx="872358" cy="370935"/>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83904B3-DA2A-69D0-2647-9E838893A39A}"/>
              </a:ext>
            </a:extLst>
          </p:cNvPr>
          <p:cNvSpPr/>
          <p:nvPr/>
        </p:nvSpPr>
        <p:spPr>
          <a:xfrm>
            <a:off x="1345323" y="4471160"/>
            <a:ext cx="1313794" cy="370935"/>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Box 4">
            <a:extLst>
              <a:ext uri="{FF2B5EF4-FFF2-40B4-BE49-F238E27FC236}">
                <a16:creationId xmlns:a16="http://schemas.microsoft.com/office/drawing/2014/main" id="{20C899FA-3E88-36BB-4169-706D65D00440}"/>
              </a:ext>
            </a:extLst>
          </p:cNvPr>
          <p:cNvSpPr txBox="1">
            <a:spLocks noChangeArrowheads="1"/>
          </p:cNvSpPr>
          <p:nvPr/>
        </p:nvSpPr>
        <p:spPr bwMode="auto">
          <a:xfrm>
            <a:off x="0" y="3996549"/>
            <a:ext cx="9144000"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defRPr/>
            </a:pPr>
            <a:r>
              <a:rPr lang="en-US" altLang="en-US" sz="2600" b="1" u="sng" dirty="0">
                <a:latin typeface="Arial Narrow" panose="020B0606020202030204" pitchFamily="34" charset="0"/>
              </a:rPr>
              <a:t>Robert </a:t>
            </a:r>
            <a:r>
              <a:rPr lang="en-US" altLang="en-US" sz="2600" b="1" u="sng" dirty="0" err="1">
                <a:latin typeface="Arial Narrow" panose="020B0606020202030204" pitchFamily="34" charset="0"/>
              </a:rPr>
              <a:t>Harkrider</a:t>
            </a:r>
            <a:r>
              <a:rPr lang="en-US" altLang="en-US" sz="2600" dirty="0">
                <a:latin typeface="Arial Narrow" panose="020B0606020202030204" pitchFamily="34" charset="0"/>
              </a:rPr>
              <a:t>: “v. 11 – If there is a separation, remarriage to other parties is impossible. The marriage tie is so sacred that it cannot be dissolved by the will of either party.”</a:t>
            </a:r>
          </a:p>
        </p:txBody>
      </p:sp>
      <p:sp>
        <p:nvSpPr>
          <p:cNvPr id="16" name="TextBox 15">
            <a:extLst>
              <a:ext uri="{FF2B5EF4-FFF2-40B4-BE49-F238E27FC236}">
                <a16:creationId xmlns:a16="http://schemas.microsoft.com/office/drawing/2014/main" id="{263A04E9-99DD-D511-C89D-3CCA74D2328F}"/>
              </a:ext>
            </a:extLst>
          </p:cNvPr>
          <p:cNvSpPr txBox="1"/>
          <p:nvPr/>
        </p:nvSpPr>
        <p:spPr>
          <a:xfrm>
            <a:off x="-2868" y="422806"/>
            <a:ext cx="9144000" cy="523220"/>
          </a:xfrm>
          <a:prstGeom prst="rect">
            <a:avLst/>
          </a:prstGeom>
          <a:solidFill>
            <a:schemeClr val="tx1"/>
          </a:solidFill>
          <a:effectLst>
            <a:softEdge rad="63500"/>
          </a:effectLst>
        </p:spPr>
        <p:txBody>
          <a:bodyPr wrap="square" rtlCol="0">
            <a:spAutoFit/>
          </a:bodyPr>
          <a:lstStyle/>
          <a:p>
            <a:pPr algn="ctr"/>
            <a:r>
              <a:rPr lang="en-US" sz="2800" dirty="0">
                <a:solidFill>
                  <a:schemeClr val="bg1"/>
                </a:solidFill>
                <a:latin typeface="Arial Narrow" panose="020B0606020202030204" pitchFamily="34" charset="0"/>
              </a:rPr>
              <a:t>The Doctrine Of “Mental Divorce” Or “The Second Putting Away”</a:t>
            </a:r>
          </a:p>
        </p:txBody>
      </p:sp>
      <p:sp>
        <p:nvSpPr>
          <p:cNvPr id="17" name="Rectangle 16">
            <a:extLst>
              <a:ext uri="{FF2B5EF4-FFF2-40B4-BE49-F238E27FC236}">
                <a16:creationId xmlns:a16="http://schemas.microsoft.com/office/drawing/2014/main" id="{03158E9E-35BD-1907-69CA-4C508169CC3B}"/>
              </a:ext>
            </a:extLst>
          </p:cNvPr>
          <p:cNvSpPr/>
          <p:nvPr/>
        </p:nvSpPr>
        <p:spPr>
          <a:xfrm>
            <a:off x="1145628" y="2800014"/>
            <a:ext cx="1865583" cy="370935"/>
          </a:xfrm>
          <a:prstGeom prst="rect">
            <a:avLst/>
          </a:prstGeom>
          <a:solidFill>
            <a:srgbClr val="FFFF0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FFEB5F44-E2E3-A481-9AC4-8C0F80A69F92}"/>
              </a:ext>
            </a:extLst>
          </p:cNvPr>
          <p:cNvSpPr txBox="1"/>
          <p:nvPr/>
        </p:nvSpPr>
        <p:spPr>
          <a:xfrm>
            <a:off x="-2868" y="1953446"/>
            <a:ext cx="9146868" cy="1692771"/>
          </a:xfrm>
          <a:prstGeom prst="rect">
            <a:avLst/>
          </a:prstGeom>
          <a:noFill/>
        </p:spPr>
        <p:txBody>
          <a:bodyPr wrap="square" rtlCol="0">
            <a:spAutoFit/>
          </a:bodyPr>
          <a:lstStyle/>
          <a:p>
            <a:pPr algn="just">
              <a:spcBef>
                <a:spcPct val="50000"/>
              </a:spcBef>
              <a:defRPr/>
            </a:pPr>
            <a:r>
              <a:rPr lang="en-US" altLang="en-US" sz="2600" b="1" u="sng" dirty="0">
                <a:latin typeface="Arial Narrow" panose="020B0606020202030204" pitchFamily="34" charset="0"/>
              </a:rPr>
              <a:t>Robert </a:t>
            </a:r>
            <a:r>
              <a:rPr lang="en-US" altLang="en-US" sz="2600" b="1" u="sng" dirty="0" err="1">
                <a:latin typeface="Arial Narrow" panose="020B0606020202030204" pitchFamily="34" charset="0"/>
              </a:rPr>
              <a:t>Harkrider</a:t>
            </a:r>
            <a:r>
              <a:rPr lang="en-US" altLang="en-US" sz="2600" dirty="0">
                <a:latin typeface="Arial Narrow" panose="020B0606020202030204" pitchFamily="34" charset="0"/>
              </a:rPr>
              <a:t>: “A divorce which is merely sanctioned by human legislation cannot set aside a union which is ordained and joined together by God, Romans 7:1-3. Heathen courts often establish laws contrary to God’s, but God’s law is supreme, Acts 5:29.”</a:t>
            </a:r>
          </a:p>
        </p:txBody>
      </p:sp>
    </p:spTree>
    <p:extLst>
      <p:ext uri="{BB962C8B-B14F-4D97-AF65-F5344CB8AC3E}">
        <p14:creationId xmlns:p14="http://schemas.microsoft.com/office/powerpoint/2010/main" val="2822685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fltVal val="0"/>
                                          </p:val>
                                        </p:tav>
                                        <p:tav tm="100000">
                                          <p:val>
                                            <p:strVal val="#ppt_h"/>
                                          </p:val>
                                        </p:tav>
                                      </p:tavLst>
                                    </p:anim>
                                    <p:animEffect transition="in" filter="fade">
                                      <p:cBhvr>
                                        <p:cTn id="15" dur="500"/>
                                        <p:tgtEl>
                                          <p:spTgt spid="4"/>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500" fill="hold"/>
                                        <p:tgtEl>
                                          <p:spTgt spid="6"/>
                                        </p:tgtEl>
                                        <p:attrNameLst>
                                          <p:attrName>ppt_w</p:attrName>
                                        </p:attrNameLst>
                                      </p:cBhvr>
                                      <p:tavLst>
                                        <p:tav tm="0">
                                          <p:val>
                                            <p:fltVal val="0"/>
                                          </p:val>
                                        </p:tav>
                                        <p:tav tm="100000">
                                          <p:val>
                                            <p:strVal val="#ppt_w"/>
                                          </p:val>
                                        </p:tav>
                                      </p:tavLst>
                                    </p:anim>
                                    <p:anim calcmode="lin" valueType="num">
                                      <p:cBhvr>
                                        <p:cTn id="20" dur="500" fill="hold"/>
                                        <p:tgtEl>
                                          <p:spTgt spid="6"/>
                                        </p:tgtEl>
                                        <p:attrNameLst>
                                          <p:attrName>ppt_h</p:attrName>
                                        </p:attrNameLst>
                                      </p:cBhvr>
                                      <p:tavLst>
                                        <p:tav tm="0">
                                          <p:val>
                                            <p:fltVal val="0"/>
                                          </p:val>
                                        </p:tav>
                                        <p:tav tm="100000">
                                          <p:val>
                                            <p:strVal val="#ppt_h"/>
                                          </p:val>
                                        </p:tav>
                                      </p:tavLst>
                                    </p:anim>
                                    <p:animEffect transition="in" filter="fade">
                                      <p:cBhvr>
                                        <p:cTn id="21" dur="500"/>
                                        <p:tgtEl>
                                          <p:spTgt spid="6"/>
                                        </p:tgtEl>
                                      </p:cBhvr>
                                    </p:animEffect>
                                  </p:childTnLst>
                                </p:cTn>
                              </p:par>
                              <p:par>
                                <p:cTn id="22" presetID="53" presetClass="entr" presetSubtype="16" fill="hold" nodeType="with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p:cTn id="24" dur="500" fill="hold"/>
                                        <p:tgtEl>
                                          <p:spTgt spid="12"/>
                                        </p:tgtEl>
                                        <p:attrNameLst>
                                          <p:attrName>ppt_w</p:attrName>
                                        </p:attrNameLst>
                                      </p:cBhvr>
                                      <p:tavLst>
                                        <p:tav tm="0">
                                          <p:val>
                                            <p:fltVal val="0"/>
                                          </p:val>
                                        </p:tav>
                                        <p:tav tm="100000">
                                          <p:val>
                                            <p:strVal val="#ppt_w"/>
                                          </p:val>
                                        </p:tav>
                                      </p:tavLst>
                                    </p:anim>
                                    <p:anim calcmode="lin" valueType="num">
                                      <p:cBhvr>
                                        <p:cTn id="25" dur="500" fill="hold"/>
                                        <p:tgtEl>
                                          <p:spTgt spid="12"/>
                                        </p:tgtEl>
                                        <p:attrNameLst>
                                          <p:attrName>ppt_h</p:attrName>
                                        </p:attrNameLst>
                                      </p:cBhvr>
                                      <p:tavLst>
                                        <p:tav tm="0">
                                          <p:val>
                                            <p:fltVal val="0"/>
                                          </p:val>
                                        </p:tav>
                                        <p:tav tm="100000">
                                          <p:val>
                                            <p:strVal val="#ppt_h"/>
                                          </p:val>
                                        </p:tav>
                                      </p:tavLst>
                                    </p:anim>
                                    <p:animEffect transition="in" filter="fade">
                                      <p:cBhvr>
                                        <p:cTn id="26" dur="500"/>
                                        <p:tgtEl>
                                          <p:spTgt spid="12"/>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p:cTn id="29" dur="500" fill="hold"/>
                                        <p:tgtEl>
                                          <p:spTgt spid="2"/>
                                        </p:tgtEl>
                                        <p:attrNameLst>
                                          <p:attrName>ppt_w</p:attrName>
                                        </p:attrNameLst>
                                      </p:cBhvr>
                                      <p:tavLst>
                                        <p:tav tm="0">
                                          <p:val>
                                            <p:fltVal val="0"/>
                                          </p:val>
                                        </p:tav>
                                        <p:tav tm="100000">
                                          <p:val>
                                            <p:strVal val="#ppt_w"/>
                                          </p:val>
                                        </p:tav>
                                      </p:tavLst>
                                    </p:anim>
                                    <p:anim calcmode="lin" valueType="num">
                                      <p:cBhvr>
                                        <p:cTn id="30" dur="500" fill="hold"/>
                                        <p:tgtEl>
                                          <p:spTgt spid="2"/>
                                        </p:tgtEl>
                                        <p:attrNameLst>
                                          <p:attrName>ppt_h</p:attrName>
                                        </p:attrNameLst>
                                      </p:cBhvr>
                                      <p:tavLst>
                                        <p:tav tm="0">
                                          <p:val>
                                            <p:fltVal val="0"/>
                                          </p:val>
                                        </p:tav>
                                        <p:tav tm="100000">
                                          <p:val>
                                            <p:strVal val="#ppt_h"/>
                                          </p:val>
                                        </p:tav>
                                      </p:tavLst>
                                    </p:anim>
                                    <p:animEffect transition="in" filter="fade">
                                      <p:cBhvr>
                                        <p:cTn id="31" dur="500"/>
                                        <p:tgtEl>
                                          <p:spTgt spid="2"/>
                                        </p:tgtEl>
                                      </p:cBhvr>
                                    </p:animEffect>
                                  </p:childTnLst>
                                </p:cTn>
                              </p:par>
                            </p:childTnLst>
                          </p:cTn>
                        </p:par>
                        <p:par>
                          <p:cTn id="32" fill="hold">
                            <p:stCondLst>
                              <p:cond delay="1500"/>
                            </p:stCondLst>
                            <p:childTnLst>
                              <p:par>
                                <p:cTn id="33" presetID="53" presetClass="entr" presetSubtype="16" fill="hold" grpId="0" nodeType="after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p:cTn id="35" dur="500" fill="hold"/>
                                        <p:tgtEl>
                                          <p:spTgt spid="9"/>
                                        </p:tgtEl>
                                        <p:attrNameLst>
                                          <p:attrName>ppt_w</p:attrName>
                                        </p:attrNameLst>
                                      </p:cBhvr>
                                      <p:tavLst>
                                        <p:tav tm="0">
                                          <p:val>
                                            <p:fltVal val="0"/>
                                          </p:val>
                                        </p:tav>
                                        <p:tav tm="100000">
                                          <p:val>
                                            <p:strVal val="#ppt_w"/>
                                          </p:val>
                                        </p:tav>
                                      </p:tavLst>
                                    </p:anim>
                                    <p:anim calcmode="lin" valueType="num">
                                      <p:cBhvr>
                                        <p:cTn id="36" dur="500" fill="hold"/>
                                        <p:tgtEl>
                                          <p:spTgt spid="9"/>
                                        </p:tgtEl>
                                        <p:attrNameLst>
                                          <p:attrName>ppt_h</p:attrName>
                                        </p:attrNameLst>
                                      </p:cBhvr>
                                      <p:tavLst>
                                        <p:tav tm="0">
                                          <p:val>
                                            <p:fltVal val="0"/>
                                          </p:val>
                                        </p:tav>
                                        <p:tav tm="100000">
                                          <p:val>
                                            <p:strVal val="#ppt_h"/>
                                          </p:val>
                                        </p:tav>
                                      </p:tavLst>
                                    </p:anim>
                                    <p:animEffect transition="in" filter="fade">
                                      <p:cBhvr>
                                        <p:cTn id="37" dur="500"/>
                                        <p:tgtEl>
                                          <p:spTgt spid="9"/>
                                        </p:tgtEl>
                                      </p:cBhvr>
                                    </p:animEffect>
                                  </p:childTnLst>
                                </p:cTn>
                              </p:par>
                              <p:par>
                                <p:cTn id="38" presetID="53" presetClass="entr" presetSubtype="16" fill="hold" grpId="0" nodeType="withEffect">
                                  <p:stCondLst>
                                    <p:cond delay="0"/>
                                  </p:stCondLst>
                                  <p:childTnLst>
                                    <p:set>
                                      <p:cBhvr>
                                        <p:cTn id="39" dur="1" fill="hold">
                                          <p:stCondLst>
                                            <p:cond delay="0"/>
                                          </p:stCondLst>
                                        </p:cTn>
                                        <p:tgtEl>
                                          <p:spTgt spid="10"/>
                                        </p:tgtEl>
                                        <p:attrNameLst>
                                          <p:attrName>style.visibility</p:attrName>
                                        </p:attrNameLst>
                                      </p:cBhvr>
                                      <p:to>
                                        <p:strVal val="visible"/>
                                      </p:to>
                                    </p:set>
                                    <p:anim calcmode="lin" valueType="num">
                                      <p:cBhvr>
                                        <p:cTn id="40" dur="500" fill="hold"/>
                                        <p:tgtEl>
                                          <p:spTgt spid="10"/>
                                        </p:tgtEl>
                                        <p:attrNameLst>
                                          <p:attrName>ppt_w</p:attrName>
                                        </p:attrNameLst>
                                      </p:cBhvr>
                                      <p:tavLst>
                                        <p:tav tm="0">
                                          <p:val>
                                            <p:fltVal val="0"/>
                                          </p:val>
                                        </p:tav>
                                        <p:tav tm="100000">
                                          <p:val>
                                            <p:strVal val="#ppt_w"/>
                                          </p:val>
                                        </p:tav>
                                      </p:tavLst>
                                    </p:anim>
                                    <p:anim calcmode="lin" valueType="num">
                                      <p:cBhvr>
                                        <p:cTn id="41" dur="500" fill="hold"/>
                                        <p:tgtEl>
                                          <p:spTgt spid="10"/>
                                        </p:tgtEl>
                                        <p:attrNameLst>
                                          <p:attrName>ppt_h</p:attrName>
                                        </p:attrNameLst>
                                      </p:cBhvr>
                                      <p:tavLst>
                                        <p:tav tm="0">
                                          <p:val>
                                            <p:fltVal val="0"/>
                                          </p:val>
                                        </p:tav>
                                        <p:tav tm="100000">
                                          <p:val>
                                            <p:strVal val="#ppt_h"/>
                                          </p:val>
                                        </p:tav>
                                      </p:tavLst>
                                    </p:anim>
                                    <p:animEffect transition="in" filter="fade">
                                      <p:cBhvr>
                                        <p:cTn id="42" dur="500"/>
                                        <p:tgtEl>
                                          <p:spTgt spid="10"/>
                                        </p:tgtEl>
                                      </p:cBhvr>
                                    </p:animEffect>
                                  </p:childTnLst>
                                </p:cTn>
                              </p:par>
                              <p:par>
                                <p:cTn id="43" presetID="53" presetClass="entr" presetSubtype="16" fill="hold" grpId="0" nodeType="withEffect">
                                  <p:stCondLst>
                                    <p:cond delay="0"/>
                                  </p:stCondLst>
                                  <p:childTnLst>
                                    <p:set>
                                      <p:cBhvr>
                                        <p:cTn id="44" dur="1" fill="hold">
                                          <p:stCondLst>
                                            <p:cond delay="0"/>
                                          </p:stCondLst>
                                        </p:cTn>
                                        <p:tgtEl>
                                          <p:spTgt spid="13"/>
                                        </p:tgtEl>
                                        <p:attrNameLst>
                                          <p:attrName>style.visibility</p:attrName>
                                        </p:attrNameLst>
                                      </p:cBhvr>
                                      <p:to>
                                        <p:strVal val="visible"/>
                                      </p:to>
                                    </p:set>
                                    <p:anim calcmode="lin" valueType="num">
                                      <p:cBhvr>
                                        <p:cTn id="45" dur="500" fill="hold"/>
                                        <p:tgtEl>
                                          <p:spTgt spid="13"/>
                                        </p:tgtEl>
                                        <p:attrNameLst>
                                          <p:attrName>ppt_w</p:attrName>
                                        </p:attrNameLst>
                                      </p:cBhvr>
                                      <p:tavLst>
                                        <p:tav tm="0">
                                          <p:val>
                                            <p:fltVal val="0"/>
                                          </p:val>
                                        </p:tav>
                                        <p:tav tm="100000">
                                          <p:val>
                                            <p:strVal val="#ppt_w"/>
                                          </p:val>
                                        </p:tav>
                                      </p:tavLst>
                                    </p:anim>
                                    <p:anim calcmode="lin" valueType="num">
                                      <p:cBhvr>
                                        <p:cTn id="46" dur="500" fill="hold"/>
                                        <p:tgtEl>
                                          <p:spTgt spid="13"/>
                                        </p:tgtEl>
                                        <p:attrNameLst>
                                          <p:attrName>ppt_h</p:attrName>
                                        </p:attrNameLst>
                                      </p:cBhvr>
                                      <p:tavLst>
                                        <p:tav tm="0">
                                          <p:val>
                                            <p:fltVal val="0"/>
                                          </p:val>
                                        </p:tav>
                                        <p:tav tm="100000">
                                          <p:val>
                                            <p:strVal val="#ppt_h"/>
                                          </p:val>
                                        </p:tav>
                                      </p:tavLst>
                                    </p:anim>
                                    <p:animEffect transition="in" filter="fade">
                                      <p:cBhvr>
                                        <p:cTn id="47" dur="500"/>
                                        <p:tgtEl>
                                          <p:spTgt spid="13"/>
                                        </p:tgtEl>
                                      </p:cBhvr>
                                    </p:animEffect>
                                  </p:childTnLst>
                                </p:cTn>
                              </p:par>
                              <p:par>
                                <p:cTn id="48" presetID="53" presetClass="entr" presetSubtype="16" fill="hold" grpId="0" nodeType="withEffect">
                                  <p:stCondLst>
                                    <p:cond delay="0"/>
                                  </p:stCondLst>
                                  <p:childTnLst>
                                    <p:set>
                                      <p:cBhvr>
                                        <p:cTn id="49" dur="1" fill="hold">
                                          <p:stCondLst>
                                            <p:cond delay="0"/>
                                          </p:stCondLst>
                                        </p:cTn>
                                        <p:tgtEl>
                                          <p:spTgt spid="17"/>
                                        </p:tgtEl>
                                        <p:attrNameLst>
                                          <p:attrName>style.visibility</p:attrName>
                                        </p:attrNameLst>
                                      </p:cBhvr>
                                      <p:to>
                                        <p:strVal val="visible"/>
                                      </p:to>
                                    </p:set>
                                    <p:anim calcmode="lin" valueType="num">
                                      <p:cBhvr>
                                        <p:cTn id="50" dur="500" fill="hold"/>
                                        <p:tgtEl>
                                          <p:spTgt spid="17"/>
                                        </p:tgtEl>
                                        <p:attrNameLst>
                                          <p:attrName>ppt_w</p:attrName>
                                        </p:attrNameLst>
                                      </p:cBhvr>
                                      <p:tavLst>
                                        <p:tav tm="0">
                                          <p:val>
                                            <p:fltVal val="0"/>
                                          </p:val>
                                        </p:tav>
                                        <p:tav tm="100000">
                                          <p:val>
                                            <p:strVal val="#ppt_w"/>
                                          </p:val>
                                        </p:tav>
                                      </p:tavLst>
                                    </p:anim>
                                    <p:anim calcmode="lin" valueType="num">
                                      <p:cBhvr>
                                        <p:cTn id="51" dur="500" fill="hold"/>
                                        <p:tgtEl>
                                          <p:spTgt spid="17"/>
                                        </p:tgtEl>
                                        <p:attrNameLst>
                                          <p:attrName>ppt_h</p:attrName>
                                        </p:attrNameLst>
                                      </p:cBhvr>
                                      <p:tavLst>
                                        <p:tav tm="0">
                                          <p:val>
                                            <p:fltVal val="0"/>
                                          </p:val>
                                        </p:tav>
                                        <p:tav tm="100000">
                                          <p:val>
                                            <p:strVal val="#ppt_h"/>
                                          </p:val>
                                        </p:tav>
                                      </p:tavLst>
                                    </p:anim>
                                    <p:animEffect transition="in" filter="fade">
                                      <p:cBhvr>
                                        <p:cTn id="5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12" grpId="0"/>
      <p:bldP spid="9" grpId="0" animBg="1"/>
      <p:bldP spid="10" grpId="0" animBg="1"/>
      <p:bldP spid="13" grpId="0" animBg="1"/>
      <p:bldP spid="6" grpId="0"/>
      <p:bldP spid="17" grpId="0" animBg="1"/>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6670912-F70D-5761-81B8-A3DEBB42A830}"/>
              </a:ext>
            </a:extLst>
          </p:cNvPr>
          <p:cNvSpPr txBox="1"/>
          <p:nvPr/>
        </p:nvSpPr>
        <p:spPr>
          <a:xfrm>
            <a:off x="0" y="0"/>
            <a:ext cx="9144000" cy="400110"/>
          </a:xfrm>
          <a:prstGeom prst="rect">
            <a:avLst/>
          </a:prstGeom>
          <a:noFill/>
        </p:spPr>
        <p:txBody>
          <a:bodyPr wrap="square" rtlCol="0">
            <a:spAutoFit/>
          </a:bodyPr>
          <a:lstStyle/>
          <a:p>
            <a:pPr algn="ctr"/>
            <a:r>
              <a:rPr lang="en-US" sz="2000" dirty="0">
                <a:solidFill>
                  <a:schemeClr val="bg1">
                    <a:lumMod val="50000"/>
                  </a:schemeClr>
                </a:solidFill>
                <a:latin typeface="Arial Narrow" panose="020B0606020202030204" pitchFamily="34" charset="0"/>
              </a:rPr>
              <a:t>What Is “Mental Divorce” Or “The Second Putting Away”</a:t>
            </a:r>
          </a:p>
        </p:txBody>
      </p:sp>
      <p:sp>
        <p:nvSpPr>
          <p:cNvPr id="3" name="TextBox 2">
            <a:extLst>
              <a:ext uri="{FF2B5EF4-FFF2-40B4-BE49-F238E27FC236}">
                <a16:creationId xmlns:a16="http://schemas.microsoft.com/office/drawing/2014/main" id="{2B1F775A-FAB0-28CC-F6A4-7D2B57A4FDCC}"/>
              </a:ext>
            </a:extLst>
          </p:cNvPr>
          <p:cNvSpPr txBox="1"/>
          <p:nvPr/>
        </p:nvSpPr>
        <p:spPr>
          <a:xfrm>
            <a:off x="7642" y="1921936"/>
            <a:ext cx="9146868" cy="457241"/>
          </a:xfrm>
          <a:prstGeom prst="rect">
            <a:avLst/>
          </a:prstGeom>
          <a:solidFill>
            <a:schemeClr val="tx1"/>
          </a:solidFill>
          <a:effectLst>
            <a:softEdge rad="63500"/>
          </a:effectLst>
        </p:spPr>
        <p:txBody>
          <a:bodyPr wrap="square" rtlCol="0">
            <a:spAutoFit/>
          </a:bodyPr>
          <a:lstStyle/>
          <a:p>
            <a:pPr algn="ctr">
              <a:lnSpc>
                <a:spcPct val="107000"/>
              </a:lnSpc>
              <a:spcAft>
                <a:spcPts val="800"/>
              </a:spcAft>
            </a:pPr>
            <a:r>
              <a:rPr lang="en-US" sz="2400" b="1" kern="100" dirty="0">
                <a:solidFill>
                  <a:schemeClr val="bg1"/>
                </a:solidFill>
                <a:latin typeface="Arial Narrow" panose="020B0606020202030204" pitchFamily="34" charset="0"/>
                <a:ea typeface="Calibri" panose="020F0502020204030204" pitchFamily="34" charset="0"/>
                <a:cs typeface="Times New Roman" panose="02020603050405020304" pitchFamily="18" charset="0"/>
              </a:rPr>
              <a:t>Their Fundamental Presupposition Is That Man Cannot Sinfully Divorce</a:t>
            </a:r>
            <a:endParaRPr lang="en-US" sz="2400" kern="100" dirty="0">
              <a:solidFill>
                <a:schemeClr val="bg1"/>
              </a:solidFill>
              <a:latin typeface="Arial Narrow" panose="020B0606020202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1B226592-5D6B-9884-36FA-347D9C6B969B}"/>
              </a:ext>
            </a:extLst>
          </p:cNvPr>
          <p:cNvSpPr txBox="1"/>
          <p:nvPr/>
        </p:nvSpPr>
        <p:spPr>
          <a:xfrm>
            <a:off x="-2868" y="2459853"/>
            <a:ext cx="9146868" cy="461665"/>
          </a:xfrm>
          <a:prstGeom prst="rect">
            <a:avLst/>
          </a:prstGeom>
          <a:noFill/>
        </p:spPr>
        <p:txBody>
          <a:bodyPr wrap="square" rtlCol="0">
            <a:spAutoFit/>
          </a:bodyPr>
          <a:lstStyle/>
          <a:p>
            <a:pPr marL="465138" indent="-465138" algn="ctr">
              <a:spcBef>
                <a:spcPct val="0"/>
              </a:spcBef>
              <a:spcAft>
                <a:spcPct val="100000"/>
              </a:spcAft>
            </a:pPr>
            <a:r>
              <a:rPr lang="en-US" altLang="en-US" sz="2400" dirty="0">
                <a:latin typeface="Arial Narrow" panose="020B0606020202030204" pitchFamily="34" charset="0"/>
                <a:cs typeface="Times New Roman" panose="02020603050405020304" pitchFamily="18" charset="0"/>
              </a:rPr>
              <a:t>If A Divorce Is Not Biblically </a:t>
            </a:r>
            <a:r>
              <a:rPr lang="en-US" altLang="en-US" sz="2400" b="1" dirty="0">
                <a:latin typeface="Arial Narrow" panose="020B0606020202030204" pitchFamily="34" charset="0"/>
                <a:cs typeface="Times New Roman" panose="02020603050405020304" pitchFamily="18" charset="0"/>
              </a:rPr>
              <a:t>Lawful</a:t>
            </a:r>
            <a:r>
              <a:rPr lang="en-US" altLang="en-US" sz="2400" dirty="0">
                <a:latin typeface="Arial Narrow" panose="020B0606020202030204" pitchFamily="34" charset="0"/>
                <a:cs typeface="Times New Roman" panose="02020603050405020304" pitchFamily="18" charset="0"/>
              </a:rPr>
              <a:t>, It’s Not </a:t>
            </a:r>
            <a:r>
              <a:rPr lang="en-US" altLang="en-US" sz="2400" b="1" dirty="0">
                <a:latin typeface="Arial Narrow" panose="020B0606020202030204" pitchFamily="34" charset="0"/>
                <a:cs typeface="Times New Roman" panose="02020603050405020304" pitchFamily="18" charset="0"/>
              </a:rPr>
              <a:t>Legitimate</a:t>
            </a:r>
            <a:endParaRPr lang="en-US" altLang="en-US" sz="2400" dirty="0">
              <a:latin typeface="Arial Narrow" panose="020B0606020202030204" pitchFamily="34" charset="0"/>
            </a:endParaRPr>
          </a:p>
        </p:txBody>
      </p:sp>
      <p:sp>
        <p:nvSpPr>
          <p:cNvPr id="11" name="TextBox 10">
            <a:extLst>
              <a:ext uri="{FF2B5EF4-FFF2-40B4-BE49-F238E27FC236}">
                <a16:creationId xmlns:a16="http://schemas.microsoft.com/office/drawing/2014/main" id="{06339903-372D-A929-E03E-22893DBF58DD}"/>
              </a:ext>
            </a:extLst>
          </p:cNvPr>
          <p:cNvSpPr txBox="1"/>
          <p:nvPr/>
        </p:nvSpPr>
        <p:spPr>
          <a:xfrm>
            <a:off x="-1544" y="978851"/>
            <a:ext cx="9152620" cy="861774"/>
          </a:xfrm>
          <a:prstGeom prst="rect">
            <a:avLst/>
          </a:prstGeom>
          <a:solidFill>
            <a:schemeClr val="bg1">
              <a:lumMod val="85000"/>
            </a:schemeClr>
          </a:solidFill>
          <a:effectLst>
            <a:softEdge rad="63500"/>
          </a:effectLst>
        </p:spPr>
        <p:txBody>
          <a:bodyPr wrap="square" rtlCol="0">
            <a:spAutoFit/>
          </a:bodyPr>
          <a:lstStyle/>
          <a:p>
            <a:pPr algn="ctr"/>
            <a:r>
              <a:rPr lang="en-US" sz="2500" b="1" dirty="0">
                <a:latin typeface="Arial Narrow" panose="020B0606020202030204" pitchFamily="34" charset="0"/>
              </a:rPr>
              <a:t>The Teachers Of “Mental Divorce” Or “The Second Putting Away”</a:t>
            </a:r>
            <a:br>
              <a:rPr lang="en-US" sz="2500" b="1" dirty="0">
                <a:latin typeface="Arial Narrow" panose="020B0606020202030204" pitchFamily="34" charset="0"/>
              </a:rPr>
            </a:br>
            <a:r>
              <a:rPr lang="en-US" sz="2500" b="1" dirty="0">
                <a:latin typeface="Arial Narrow" panose="020B0606020202030204" pitchFamily="34" charset="0"/>
              </a:rPr>
              <a:t>Confess That Only Married People Can “Put Away</a:t>
            </a:r>
            <a:r>
              <a:rPr lang="en-US" sz="2500" dirty="0">
                <a:latin typeface="Arial Narrow" panose="020B0606020202030204" pitchFamily="34" charset="0"/>
              </a:rPr>
              <a:t>,</a:t>
            </a:r>
            <a:r>
              <a:rPr lang="en-US" sz="2500" b="1" dirty="0">
                <a:latin typeface="Arial Narrow" panose="020B0606020202030204" pitchFamily="34" charset="0"/>
              </a:rPr>
              <a:t>” Consequently…</a:t>
            </a:r>
          </a:p>
        </p:txBody>
      </p:sp>
      <p:sp>
        <p:nvSpPr>
          <p:cNvPr id="12" name="TextBox 11">
            <a:extLst>
              <a:ext uri="{FF2B5EF4-FFF2-40B4-BE49-F238E27FC236}">
                <a16:creationId xmlns:a16="http://schemas.microsoft.com/office/drawing/2014/main" id="{C873E491-EBB9-7652-8A07-97E781B05974}"/>
              </a:ext>
            </a:extLst>
          </p:cNvPr>
          <p:cNvSpPr txBox="1"/>
          <p:nvPr/>
        </p:nvSpPr>
        <p:spPr>
          <a:xfrm>
            <a:off x="3541991" y="4813749"/>
            <a:ext cx="5486393" cy="1200329"/>
          </a:xfrm>
          <a:prstGeom prst="rect">
            <a:avLst/>
          </a:prstGeom>
          <a:solidFill>
            <a:schemeClr val="bg1">
              <a:lumMod val="85000"/>
            </a:schemeClr>
          </a:solidFill>
          <a:effectLst>
            <a:softEdge rad="63500"/>
          </a:effectLst>
        </p:spPr>
        <p:txBody>
          <a:bodyPr wrap="square" rtlCol="0">
            <a:spAutoFit/>
          </a:bodyPr>
          <a:lstStyle/>
          <a:p>
            <a:pPr algn="ctr"/>
            <a:r>
              <a:rPr lang="en-US" sz="2400" b="1" dirty="0">
                <a:latin typeface="Arial Narrow" panose="020B0606020202030204" pitchFamily="34" charset="0"/>
              </a:rPr>
              <a:t>They Are Contending For</a:t>
            </a:r>
            <a:br>
              <a:rPr lang="en-US" sz="2400" b="1" dirty="0">
                <a:latin typeface="Arial Narrow" panose="020B0606020202030204" pitchFamily="34" charset="0"/>
              </a:rPr>
            </a:br>
            <a:r>
              <a:rPr lang="en-US" sz="2400" b="1" dirty="0">
                <a:latin typeface="Arial Narrow" panose="020B0606020202030204" pitchFamily="34" charset="0"/>
              </a:rPr>
              <a:t>The Unfortunate Victims Of Divorce</a:t>
            </a:r>
            <a:br>
              <a:rPr lang="en-US" sz="2400" dirty="0">
                <a:latin typeface="Arial Narrow" panose="020B0606020202030204" pitchFamily="34" charset="0"/>
              </a:rPr>
            </a:br>
            <a:r>
              <a:rPr lang="en-US" sz="2400" dirty="0">
                <a:latin typeface="Arial Narrow" panose="020B0606020202030204" pitchFamily="34" charset="0"/>
              </a:rPr>
              <a:t>(Cf. Mt. 19:11-12):</a:t>
            </a:r>
          </a:p>
        </p:txBody>
      </p:sp>
      <p:sp>
        <p:nvSpPr>
          <p:cNvPr id="13" name="TextBox 12">
            <a:extLst>
              <a:ext uri="{FF2B5EF4-FFF2-40B4-BE49-F238E27FC236}">
                <a16:creationId xmlns:a16="http://schemas.microsoft.com/office/drawing/2014/main" id="{5423F3CF-1ECE-3B7E-6205-56562812DFD0}"/>
              </a:ext>
            </a:extLst>
          </p:cNvPr>
          <p:cNvSpPr txBox="1"/>
          <p:nvPr/>
        </p:nvSpPr>
        <p:spPr>
          <a:xfrm>
            <a:off x="2392" y="3043178"/>
            <a:ext cx="9146868" cy="461665"/>
          </a:xfrm>
          <a:prstGeom prst="rect">
            <a:avLst/>
          </a:prstGeom>
          <a:noFill/>
        </p:spPr>
        <p:txBody>
          <a:bodyPr wrap="square" rtlCol="0">
            <a:spAutoFit/>
          </a:bodyPr>
          <a:lstStyle/>
          <a:p>
            <a:pPr marL="465138" indent="-465138" algn="ctr">
              <a:spcBef>
                <a:spcPct val="0"/>
              </a:spcBef>
              <a:spcAft>
                <a:spcPct val="100000"/>
              </a:spcAft>
            </a:pPr>
            <a:r>
              <a:rPr lang="en-US" altLang="en-US" sz="2400" dirty="0">
                <a:latin typeface="Arial Narrow" panose="020B0606020202030204" pitchFamily="34" charset="0"/>
                <a:cs typeface="Times New Roman" panose="02020603050405020304" pitchFamily="18" charset="0"/>
              </a:rPr>
              <a:t>If A Divorce Is Not Biblically </a:t>
            </a:r>
            <a:r>
              <a:rPr lang="en-US" altLang="en-US" sz="2400" b="1" dirty="0">
                <a:latin typeface="Arial Narrow" panose="020B0606020202030204" pitchFamily="34" charset="0"/>
                <a:cs typeface="Times New Roman" panose="02020603050405020304" pitchFamily="18" charset="0"/>
              </a:rPr>
              <a:t>Approved</a:t>
            </a:r>
            <a:r>
              <a:rPr lang="en-US" altLang="en-US" sz="2400" dirty="0">
                <a:latin typeface="Arial Narrow" panose="020B0606020202030204" pitchFamily="34" charset="0"/>
                <a:cs typeface="Times New Roman" panose="02020603050405020304" pitchFamily="18" charset="0"/>
              </a:rPr>
              <a:t>, It’s Not </a:t>
            </a:r>
            <a:r>
              <a:rPr lang="en-US" altLang="en-US" sz="2400" b="1" dirty="0">
                <a:latin typeface="Arial Narrow" panose="020B0606020202030204" pitchFamily="34" charset="0"/>
                <a:cs typeface="Times New Roman" panose="02020603050405020304" pitchFamily="18" charset="0"/>
              </a:rPr>
              <a:t>Actual</a:t>
            </a:r>
            <a:r>
              <a:rPr lang="en-US" altLang="en-US" sz="2400" dirty="0">
                <a:latin typeface="Arial Narrow" panose="020B0606020202030204" pitchFamily="34" charset="0"/>
              </a:rPr>
              <a:t> </a:t>
            </a:r>
          </a:p>
        </p:txBody>
      </p:sp>
      <p:sp>
        <p:nvSpPr>
          <p:cNvPr id="14" name="TextBox 13">
            <a:extLst>
              <a:ext uri="{FF2B5EF4-FFF2-40B4-BE49-F238E27FC236}">
                <a16:creationId xmlns:a16="http://schemas.microsoft.com/office/drawing/2014/main" id="{5C438B52-9713-9566-9EB9-F5EBB640431C}"/>
              </a:ext>
            </a:extLst>
          </p:cNvPr>
          <p:cNvSpPr txBox="1"/>
          <p:nvPr/>
        </p:nvSpPr>
        <p:spPr>
          <a:xfrm>
            <a:off x="-8594" y="3647519"/>
            <a:ext cx="9146868" cy="461665"/>
          </a:xfrm>
          <a:prstGeom prst="rect">
            <a:avLst/>
          </a:prstGeom>
          <a:noFill/>
        </p:spPr>
        <p:txBody>
          <a:bodyPr wrap="square" rtlCol="0">
            <a:spAutoFit/>
          </a:bodyPr>
          <a:lstStyle/>
          <a:p>
            <a:pPr marL="465138" indent="-465138" algn="ctr">
              <a:spcBef>
                <a:spcPct val="0"/>
              </a:spcBef>
              <a:spcAft>
                <a:spcPct val="100000"/>
              </a:spcAft>
            </a:pPr>
            <a:r>
              <a:rPr lang="en-US" altLang="en-US" sz="2400" dirty="0">
                <a:latin typeface="Arial Narrow" panose="020B0606020202030204" pitchFamily="34" charset="0"/>
                <a:cs typeface="Times New Roman" panose="02020603050405020304" pitchFamily="18" charset="0"/>
              </a:rPr>
              <a:t>If A Divorce Is Not Biblically </a:t>
            </a:r>
            <a:r>
              <a:rPr lang="en-US" altLang="en-US" sz="2400" b="1" dirty="0">
                <a:latin typeface="Arial Narrow" panose="020B0606020202030204" pitchFamily="34" charset="0"/>
                <a:cs typeface="Times New Roman" panose="02020603050405020304" pitchFamily="18" charset="0"/>
              </a:rPr>
              <a:t>Permissible</a:t>
            </a:r>
            <a:r>
              <a:rPr lang="en-US" altLang="en-US" sz="2400" dirty="0">
                <a:latin typeface="Arial Narrow" panose="020B0606020202030204" pitchFamily="34" charset="0"/>
                <a:cs typeface="Times New Roman" panose="02020603050405020304" pitchFamily="18" charset="0"/>
              </a:rPr>
              <a:t>, It’s Not </a:t>
            </a:r>
            <a:r>
              <a:rPr lang="en-US" altLang="en-US" sz="2400" b="1" dirty="0">
                <a:latin typeface="Arial Narrow" panose="020B0606020202030204" pitchFamily="34" charset="0"/>
                <a:cs typeface="Times New Roman" panose="02020603050405020304" pitchFamily="18" charset="0"/>
              </a:rPr>
              <a:t>Possible</a:t>
            </a:r>
            <a:endParaRPr lang="en-US" altLang="en-US" sz="2400" dirty="0">
              <a:latin typeface="Arial Narrow" panose="020B0606020202030204" pitchFamily="34" charset="0"/>
            </a:endParaRPr>
          </a:p>
        </p:txBody>
      </p:sp>
      <p:sp>
        <p:nvSpPr>
          <p:cNvPr id="15" name="TextBox 14">
            <a:extLst>
              <a:ext uri="{FF2B5EF4-FFF2-40B4-BE49-F238E27FC236}">
                <a16:creationId xmlns:a16="http://schemas.microsoft.com/office/drawing/2014/main" id="{0911D235-74C8-429D-A421-FC97FB0506F9}"/>
              </a:ext>
            </a:extLst>
          </p:cNvPr>
          <p:cNvSpPr txBox="1"/>
          <p:nvPr/>
        </p:nvSpPr>
        <p:spPr>
          <a:xfrm>
            <a:off x="-3334" y="4249974"/>
            <a:ext cx="9146868" cy="461665"/>
          </a:xfrm>
          <a:prstGeom prst="rect">
            <a:avLst/>
          </a:prstGeom>
          <a:noFill/>
        </p:spPr>
        <p:txBody>
          <a:bodyPr wrap="square" rtlCol="0">
            <a:spAutoFit/>
          </a:bodyPr>
          <a:lstStyle/>
          <a:p>
            <a:pPr marL="465138" indent="-465138" algn="ctr">
              <a:spcBef>
                <a:spcPct val="0"/>
              </a:spcBef>
              <a:spcAft>
                <a:spcPct val="100000"/>
              </a:spcAft>
            </a:pPr>
            <a:r>
              <a:rPr lang="en-US" altLang="en-US" sz="2400" dirty="0">
                <a:latin typeface="Arial Narrow" panose="020B0606020202030204" pitchFamily="34" charset="0"/>
                <a:cs typeface="Times New Roman" panose="02020603050405020304" pitchFamily="18" charset="0"/>
              </a:rPr>
              <a:t>If A Divorce Is Not Biblically </a:t>
            </a:r>
            <a:r>
              <a:rPr lang="en-US" altLang="en-US" sz="2400" b="1" dirty="0">
                <a:latin typeface="Arial Narrow" panose="020B0606020202030204" pitchFamily="34" charset="0"/>
                <a:cs typeface="Times New Roman" panose="02020603050405020304" pitchFamily="18" charset="0"/>
              </a:rPr>
              <a:t>Right</a:t>
            </a:r>
            <a:r>
              <a:rPr lang="en-US" altLang="en-US" sz="2400" dirty="0">
                <a:latin typeface="Arial Narrow" panose="020B0606020202030204" pitchFamily="34" charset="0"/>
                <a:cs typeface="Times New Roman" panose="02020603050405020304" pitchFamily="18" charset="0"/>
              </a:rPr>
              <a:t>, It’s Not </a:t>
            </a:r>
            <a:r>
              <a:rPr lang="en-US" altLang="en-US" sz="2400" b="1" dirty="0">
                <a:latin typeface="Arial Narrow" panose="020B0606020202030204" pitchFamily="34" charset="0"/>
                <a:cs typeface="Times New Roman" panose="02020603050405020304" pitchFamily="18" charset="0"/>
              </a:rPr>
              <a:t>Real</a:t>
            </a:r>
            <a:endParaRPr lang="en-US" altLang="en-US" sz="2400" dirty="0">
              <a:latin typeface="Arial Narrow" panose="020B0606020202030204" pitchFamily="34" charset="0"/>
            </a:endParaRPr>
          </a:p>
        </p:txBody>
      </p:sp>
      <p:sp>
        <p:nvSpPr>
          <p:cNvPr id="16" name="TextBox 15">
            <a:extLst>
              <a:ext uri="{FF2B5EF4-FFF2-40B4-BE49-F238E27FC236}">
                <a16:creationId xmlns:a16="http://schemas.microsoft.com/office/drawing/2014/main" id="{F71930E0-833A-9C73-988A-841FF2904D61}"/>
              </a:ext>
            </a:extLst>
          </p:cNvPr>
          <p:cNvSpPr txBox="1"/>
          <p:nvPr/>
        </p:nvSpPr>
        <p:spPr>
          <a:xfrm>
            <a:off x="3541990" y="5996152"/>
            <a:ext cx="5486393" cy="830997"/>
          </a:xfrm>
          <a:prstGeom prst="rect">
            <a:avLst/>
          </a:prstGeom>
          <a:noFill/>
          <a:effectLst>
            <a:softEdge rad="63500"/>
          </a:effectLst>
        </p:spPr>
        <p:txBody>
          <a:bodyPr wrap="square" rtlCol="0">
            <a:spAutoFit/>
          </a:bodyPr>
          <a:lstStyle/>
          <a:p>
            <a:pPr algn="ctr"/>
            <a:r>
              <a:rPr lang="en-US" sz="2400" b="1" dirty="0">
                <a:latin typeface="Arial Narrow" panose="020B0606020202030204" pitchFamily="34" charset="0"/>
              </a:rPr>
              <a:t>The</a:t>
            </a:r>
            <a:r>
              <a:rPr lang="en-US" sz="2400" dirty="0">
                <a:latin typeface="Arial Narrow" panose="020B0606020202030204" pitchFamily="34" charset="0"/>
              </a:rPr>
              <a:t> </a:t>
            </a:r>
            <a:r>
              <a:rPr lang="en-US" sz="2400" b="1" dirty="0">
                <a:latin typeface="Arial Narrow" panose="020B0606020202030204" pitchFamily="34" charset="0"/>
              </a:rPr>
              <a:t>Jews </a:t>
            </a:r>
            <a:r>
              <a:rPr lang="en-US" sz="2400" b="1" i="1" dirty="0">
                <a:latin typeface="Arial Narrow" panose="020B0606020202030204" pitchFamily="34" charset="0"/>
              </a:rPr>
              <a:t>Sinfully Married </a:t>
            </a:r>
            <a:r>
              <a:rPr lang="en-US" sz="2400" dirty="0">
                <a:latin typeface="Arial Narrow" panose="020B0606020202030204" pitchFamily="34" charset="0"/>
              </a:rPr>
              <a:t>/ </a:t>
            </a:r>
            <a:r>
              <a:rPr lang="en-US" sz="2400" b="1" i="1" dirty="0">
                <a:latin typeface="Arial Narrow" panose="020B0606020202030204" pitchFamily="34" charset="0"/>
              </a:rPr>
              <a:t>Divorced</a:t>
            </a:r>
            <a:br>
              <a:rPr lang="en-US" sz="2400" b="1" i="1" dirty="0">
                <a:latin typeface="Arial Narrow" panose="020B0606020202030204" pitchFamily="34" charset="0"/>
              </a:rPr>
            </a:br>
            <a:r>
              <a:rPr lang="en-US" sz="2400" b="1" dirty="0">
                <a:latin typeface="Arial Narrow" panose="020B0606020202030204" pitchFamily="34" charset="0"/>
              </a:rPr>
              <a:t>Even Under The Law Of Moses (</a:t>
            </a:r>
            <a:r>
              <a:rPr lang="en-US" sz="2400" b="1" dirty="0">
                <a:solidFill>
                  <a:srgbClr val="1A1A1A"/>
                </a:solidFill>
                <a:latin typeface="Arial Narrow" panose="020B0606020202030204" pitchFamily="34" charset="0"/>
              </a:rPr>
              <a:t>Theocracy</a:t>
            </a:r>
            <a:r>
              <a:rPr lang="en-US" sz="2400" b="1" dirty="0">
                <a:latin typeface="Arial Narrow" panose="020B0606020202030204" pitchFamily="34" charset="0"/>
              </a:rPr>
              <a:t>)</a:t>
            </a:r>
            <a:r>
              <a:rPr lang="en-US" sz="2400" dirty="0">
                <a:latin typeface="Arial Narrow" panose="020B0606020202030204" pitchFamily="34" charset="0"/>
              </a:rPr>
              <a:t>!</a:t>
            </a:r>
          </a:p>
        </p:txBody>
      </p:sp>
      <p:sp>
        <p:nvSpPr>
          <p:cNvPr id="17" name="Speech Bubble: Rectangle 16">
            <a:extLst>
              <a:ext uri="{FF2B5EF4-FFF2-40B4-BE49-F238E27FC236}">
                <a16:creationId xmlns:a16="http://schemas.microsoft.com/office/drawing/2014/main" id="{EBBB7AFA-395A-85F7-7B9D-BE89AD9ECA08}"/>
              </a:ext>
            </a:extLst>
          </p:cNvPr>
          <p:cNvSpPr/>
          <p:nvPr/>
        </p:nvSpPr>
        <p:spPr>
          <a:xfrm>
            <a:off x="552267" y="3126987"/>
            <a:ext cx="614385" cy="1224310"/>
          </a:xfrm>
          <a:prstGeom prst="wedgeRectCallout">
            <a:avLst>
              <a:gd name="adj1" fmla="val 102463"/>
              <a:gd name="adj2" fmla="val -34528"/>
            </a:avLst>
          </a:prstGeom>
          <a:solidFill>
            <a:schemeClr val="bg1">
              <a:lumMod val="75000"/>
            </a:schemeClr>
          </a:solidFill>
          <a:effectLst>
            <a:softEdge rad="6350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Arial Narrow" panose="020B0606020202030204" pitchFamily="34" charset="0"/>
              </a:rPr>
              <a:t>It’s</a:t>
            </a:r>
            <a:br>
              <a:rPr lang="en-US" sz="2400" dirty="0">
                <a:solidFill>
                  <a:schemeClr val="tx1"/>
                </a:solidFill>
                <a:latin typeface="Arial Narrow" panose="020B0606020202030204" pitchFamily="34" charset="0"/>
              </a:rPr>
            </a:br>
            <a:r>
              <a:rPr lang="en-US" sz="2400" dirty="0">
                <a:solidFill>
                  <a:schemeClr val="tx1"/>
                </a:solidFill>
                <a:latin typeface="Arial Narrow" panose="020B0606020202030204" pitchFamily="34" charset="0"/>
              </a:rPr>
              <a:t>Not</a:t>
            </a:r>
            <a:br>
              <a:rPr lang="en-US" sz="2400" dirty="0">
                <a:solidFill>
                  <a:schemeClr val="tx1"/>
                </a:solidFill>
                <a:latin typeface="Arial Narrow" panose="020B0606020202030204" pitchFamily="34" charset="0"/>
              </a:rPr>
            </a:br>
            <a:r>
              <a:rPr lang="en-US" sz="2400" dirty="0">
                <a:solidFill>
                  <a:schemeClr val="tx1"/>
                </a:solidFill>
                <a:latin typeface="Arial Narrow" panose="020B0606020202030204" pitchFamily="34" charset="0"/>
              </a:rPr>
              <a:t>Fair</a:t>
            </a:r>
          </a:p>
        </p:txBody>
      </p:sp>
      <p:sp>
        <p:nvSpPr>
          <p:cNvPr id="7" name="TextBox 6">
            <a:extLst>
              <a:ext uri="{FF2B5EF4-FFF2-40B4-BE49-F238E27FC236}">
                <a16:creationId xmlns:a16="http://schemas.microsoft.com/office/drawing/2014/main" id="{65F92668-93B1-2289-AF3B-EABBACFAE88C}"/>
              </a:ext>
            </a:extLst>
          </p:cNvPr>
          <p:cNvSpPr txBox="1"/>
          <p:nvPr/>
        </p:nvSpPr>
        <p:spPr>
          <a:xfrm>
            <a:off x="-2868" y="422806"/>
            <a:ext cx="9144000" cy="523220"/>
          </a:xfrm>
          <a:prstGeom prst="rect">
            <a:avLst/>
          </a:prstGeom>
          <a:solidFill>
            <a:schemeClr val="tx1"/>
          </a:solidFill>
          <a:effectLst>
            <a:softEdge rad="63500"/>
          </a:effectLst>
        </p:spPr>
        <p:txBody>
          <a:bodyPr wrap="square" rtlCol="0">
            <a:spAutoFit/>
          </a:bodyPr>
          <a:lstStyle/>
          <a:p>
            <a:pPr algn="ctr"/>
            <a:r>
              <a:rPr lang="en-US" sz="2800" dirty="0">
                <a:solidFill>
                  <a:schemeClr val="bg1"/>
                </a:solidFill>
                <a:latin typeface="Arial Narrow" panose="020B0606020202030204" pitchFamily="34" charset="0"/>
              </a:rPr>
              <a:t>The Doctrine Of “Mental Divorce” Or “The Second Putting Away”</a:t>
            </a:r>
          </a:p>
        </p:txBody>
      </p:sp>
      <p:pic>
        <p:nvPicPr>
          <p:cNvPr id="9" name="Picture 8">
            <a:extLst>
              <a:ext uri="{FF2B5EF4-FFF2-40B4-BE49-F238E27FC236}">
                <a16:creationId xmlns:a16="http://schemas.microsoft.com/office/drawing/2014/main" id="{BB63875B-6290-FEAB-033E-C37D5BF158F7}"/>
              </a:ext>
            </a:extLst>
          </p:cNvPr>
          <p:cNvPicPr>
            <a:picLocks noChangeAspect="1"/>
          </p:cNvPicPr>
          <p:nvPr/>
        </p:nvPicPr>
        <p:blipFill>
          <a:blip r:embed="rId3">
            <a:extLst>
              <a:ext uri="{BEBA8EAE-BF5A-486C-A8C5-ECC9F3942E4B}">
                <a14:imgProps xmlns:a14="http://schemas.microsoft.com/office/drawing/2010/main">
                  <a14:imgLayer r:embed="rId4">
                    <a14:imgEffect>
                      <a14:saturation sat="0"/>
                    </a14:imgEffect>
                  </a14:imgLayer>
                </a14:imgProps>
              </a:ext>
            </a:extLst>
          </a:blip>
          <a:stretch>
            <a:fillRect/>
          </a:stretch>
        </p:blipFill>
        <p:spPr>
          <a:xfrm>
            <a:off x="47644" y="4848145"/>
            <a:ext cx="3441790" cy="1987356"/>
          </a:xfrm>
          <a:prstGeom prst="rect">
            <a:avLst/>
          </a:prstGeom>
          <a:effectLst>
            <a:softEdge rad="63500"/>
          </a:effectLst>
        </p:spPr>
      </p:pic>
      <p:sp>
        <p:nvSpPr>
          <p:cNvPr id="10" name="TextBox 9">
            <a:extLst>
              <a:ext uri="{FF2B5EF4-FFF2-40B4-BE49-F238E27FC236}">
                <a16:creationId xmlns:a16="http://schemas.microsoft.com/office/drawing/2014/main" id="{9131AB8E-7D9A-DEF8-C6B8-5B10EECFD8E9}"/>
              </a:ext>
            </a:extLst>
          </p:cNvPr>
          <p:cNvSpPr txBox="1"/>
          <p:nvPr/>
        </p:nvSpPr>
        <p:spPr>
          <a:xfrm>
            <a:off x="1618592" y="5044973"/>
            <a:ext cx="966951" cy="646331"/>
          </a:xfrm>
          <a:prstGeom prst="rect">
            <a:avLst/>
          </a:prstGeom>
          <a:noFill/>
        </p:spPr>
        <p:txBody>
          <a:bodyPr wrap="square" rtlCol="0">
            <a:spAutoFit/>
          </a:bodyPr>
          <a:lstStyle/>
          <a:p>
            <a:pPr algn="ctr"/>
            <a:r>
              <a:rPr lang="en-US" dirty="0"/>
              <a:t>It’s Not</a:t>
            </a:r>
            <a:br>
              <a:rPr lang="en-US" dirty="0"/>
            </a:br>
            <a:r>
              <a:rPr lang="en-US" dirty="0"/>
              <a:t>Real</a:t>
            </a:r>
          </a:p>
        </p:txBody>
      </p:sp>
    </p:spTree>
    <p:extLst>
      <p:ext uri="{BB962C8B-B14F-4D97-AF65-F5344CB8AC3E}">
        <p14:creationId xmlns:p14="http://schemas.microsoft.com/office/powerpoint/2010/main" val="1046233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 calcmode="lin" valueType="num">
                                      <p:cBhvr>
                                        <p:cTn id="19"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6">
                                            <p:txEl>
                                              <p:pRg st="0" end="0"/>
                                            </p:txEl>
                                          </p:spTgt>
                                        </p:tgtEl>
                                      </p:cBhvr>
                                    </p:animEffect>
                                  </p:childTnLst>
                                </p:cTn>
                              </p:par>
                            </p:childTnLst>
                          </p:cTn>
                        </p:par>
                        <p:par>
                          <p:cTn id="22" fill="hold">
                            <p:stCondLst>
                              <p:cond delay="1500"/>
                            </p:stCondLst>
                            <p:childTnLst>
                              <p:par>
                                <p:cTn id="23" presetID="53" presetClass="entr" presetSubtype="16" fill="hold" nodeType="afterEffect">
                                  <p:stCondLst>
                                    <p:cond delay="0"/>
                                  </p:stCondLst>
                                  <p:childTnLst>
                                    <p:set>
                                      <p:cBhvr>
                                        <p:cTn id="24" dur="1" fill="hold">
                                          <p:stCondLst>
                                            <p:cond delay="0"/>
                                          </p:stCondLst>
                                        </p:cTn>
                                        <p:tgtEl>
                                          <p:spTgt spid="13">
                                            <p:txEl>
                                              <p:pRg st="0" end="0"/>
                                            </p:txEl>
                                          </p:spTgt>
                                        </p:tgtEl>
                                        <p:attrNameLst>
                                          <p:attrName>style.visibility</p:attrName>
                                        </p:attrNameLst>
                                      </p:cBhvr>
                                      <p:to>
                                        <p:strVal val="visible"/>
                                      </p:to>
                                    </p:set>
                                    <p:anim calcmode="lin" valueType="num">
                                      <p:cBhvr>
                                        <p:cTn id="25" dur="500" fill="hold"/>
                                        <p:tgtEl>
                                          <p:spTgt spid="13">
                                            <p:txEl>
                                              <p:pRg st="0" end="0"/>
                                            </p:txEl>
                                          </p:spTgt>
                                        </p:tgtEl>
                                        <p:attrNameLst>
                                          <p:attrName>ppt_w</p:attrName>
                                        </p:attrNameLst>
                                      </p:cBhvr>
                                      <p:tavLst>
                                        <p:tav tm="0">
                                          <p:val>
                                            <p:fltVal val="0"/>
                                          </p:val>
                                        </p:tav>
                                        <p:tav tm="100000">
                                          <p:val>
                                            <p:strVal val="#ppt_w"/>
                                          </p:val>
                                        </p:tav>
                                      </p:tavLst>
                                    </p:anim>
                                    <p:anim calcmode="lin" valueType="num">
                                      <p:cBhvr>
                                        <p:cTn id="26" dur="500" fill="hold"/>
                                        <p:tgtEl>
                                          <p:spTgt spid="13">
                                            <p:txEl>
                                              <p:pRg st="0" end="0"/>
                                            </p:txEl>
                                          </p:spTgt>
                                        </p:tgtEl>
                                        <p:attrNameLst>
                                          <p:attrName>ppt_h</p:attrName>
                                        </p:attrNameLst>
                                      </p:cBhvr>
                                      <p:tavLst>
                                        <p:tav tm="0">
                                          <p:val>
                                            <p:fltVal val="0"/>
                                          </p:val>
                                        </p:tav>
                                        <p:tav tm="100000">
                                          <p:val>
                                            <p:strVal val="#ppt_h"/>
                                          </p:val>
                                        </p:tav>
                                      </p:tavLst>
                                    </p:anim>
                                    <p:animEffect transition="in" filter="fade">
                                      <p:cBhvr>
                                        <p:cTn id="27" dur="500"/>
                                        <p:tgtEl>
                                          <p:spTgt spid="13">
                                            <p:txEl>
                                              <p:pRg st="0" end="0"/>
                                            </p:txEl>
                                          </p:spTgt>
                                        </p:tgtEl>
                                      </p:cBhvr>
                                    </p:animEffect>
                                  </p:childTnLst>
                                </p:cTn>
                              </p:par>
                            </p:childTnLst>
                          </p:cTn>
                        </p:par>
                        <p:par>
                          <p:cTn id="28" fill="hold">
                            <p:stCondLst>
                              <p:cond delay="2000"/>
                            </p:stCondLst>
                            <p:childTnLst>
                              <p:par>
                                <p:cTn id="29" presetID="53" presetClass="entr" presetSubtype="16" fill="hold" nodeType="afterEffect">
                                  <p:stCondLst>
                                    <p:cond delay="0"/>
                                  </p:stCondLst>
                                  <p:childTnLst>
                                    <p:set>
                                      <p:cBhvr>
                                        <p:cTn id="30" dur="1" fill="hold">
                                          <p:stCondLst>
                                            <p:cond delay="0"/>
                                          </p:stCondLst>
                                        </p:cTn>
                                        <p:tgtEl>
                                          <p:spTgt spid="14">
                                            <p:txEl>
                                              <p:pRg st="0" end="0"/>
                                            </p:txEl>
                                          </p:spTgt>
                                        </p:tgtEl>
                                        <p:attrNameLst>
                                          <p:attrName>style.visibility</p:attrName>
                                        </p:attrNameLst>
                                      </p:cBhvr>
                                      <p:to>
                                        <p:strVal val="visible"/>
                                      </p:to>
                                    </p:set>
                                    <p:anim calcmode="lin" valueType="num">
                                      <p:cBhvr>
                                        <p:cTn id="31" dur="500" fill="hold"/>
                                        <p:tgtEl>
                                          <p:spTgt spid="14">
                                            <p:txEl>
                                              <p:pRg st="0" end="0"/>
                                            </p:txEl>
                                          </p:spTgt>
                                        </p:tgtEl>
                                        <p:attrNameLst>
                                          <p:attrName>ppt_w</p:attrName>
                                        </p:attrNameLst>
                                      </p:cBhvr>
                                      <p:tavLst>
                                        <p:tav tm="0">
                                          <p:val>
                                            <p:fltVal val="0"/>
                                          </p:val>
                                        </p:tav>
                                        <p:tav tm="100000">
                                          <p:val>
                                            <p:strVal val="#ppt_w"/>
                                          </p:val>
                                        </p:tav>
                                      </p:tavLst>
                                    </p:anim>
                                    <p:anim calcmode="lin" valueType="num">
                                      <p:cBhvr>
                                        <p:cTn id="32" dur="500" fill="hold"/>
                                        <p:tgtEl>
                                          <p:spTgt spid="14">
                                            <p:txEl>
                                              <p:pRg st="0" end="0"/>
                                            </p:txEl>
                                          </p:spTgt>
                                        </p:tgtEl>
                                        <p:attrNameLst>
                                          <p:attrName>ppt_h</p:attrName>
                                        </p:attrNameLst>
                                      </p:cBhvr>
                                      <p:tavLst>
                                        <p:tav tm="0">
                                          <p:val>
                                            <p:fltVal val="0"/>
                                          </p:val>
                                        </p:tav>
                                        <p:tav tm="100000">
                                          <p:val>
                                            <p:strVal val="#ppt_h"/>
                                          </p:val>
                                        </p:tav>
                                      </p:tavLst>
                                    </p:anim>
                                    <p:animEffect transition="in" filter="fade">
                                      <p:cBhvr>
                                        <p:cTn id="33" dur="500"/>
                                        <p:tgtEl>
                                          <p:spTgt spid="14">
                                            <p:txEl>
                                              <p:pRg st="0" end="0"/>
                                            </p:txEl>
                                          </p:spTgt>
                                        </p:tgtEl>
                                      </p:cBhvr>
                                    </p:animEffect>
                                  </p:childTnLst>
                                </p:cTn>
                              </p:par>
                            </p:childTnLst>
                          </p:cTn>
                        </p:par>
                        <p:par>
                          <p:cTn id="34" fill="hold">
                            <p:stCondLst>
                              <p:cond delay="2500"/>
                            </p:stCondLst>
                            <p:childTnLst>
                              <p:par>
                                <p:cTn id="35" presetID="53" presetClass="entr" presetSubtype="16" fill="hold" nodeType="afterEffect">
                                  <p:stCondLst>
                                    <p:cond delay="0"/>
                                  </p:stCondLst>
                                  <p:childTnLst>
                                    <p:set>
                                      <p:cBhvr>
                                        <p:cTn id="36" dur="1" fill="hold">
                                          <p:stCondLst>
                                            <p:cond delay="0"/>
                                          </p:stCondLst>
                                        </p:cTn>
                                        <p:tgtEl>
                                          <p:spTgt spid="15">
                                            <p:txEl>
                                              <p:pRg st="0" end="0"/>
                                            </p:txEl>
                                          </p:spTgt>
                                        </p:tgtEl>
                                        <p:attrNameLst>
                                          <p:attrName>style.visibility</p:attrName>
                                        </p:attrNameLst>
                                      </p:cBhvr>
                                      <p:to>
                                        <p:strVal val="visible"/>
                                      </p:to>
                                    </p:set>
                                    <p:anim calcmode="lin" valueType="num">
                                      <p:cBhvr>
                                        <p:cTn id="37" dur="500" fill="hold"/>
                                        <p:tgtEl>
                                          <p:spTgt spid="15">
                                            <p:txEl>
                                              <p:pRg st="0" end="0"/>
                                            </p:txEl>
                                          </p:spTgt>
                                        </p:tgtEl>
                                        <p:attrNameLst>
                                          <p:attrName>ppt_w</p:attrName>
                                        </p:attrNameLst>
                                      </p:cBhvr>
                                      <p:tavLst>
                                        <p:tav tm="0">
                                          <p:val>
                                            <p:fltVal val="0"/>
                                          </p:val>
                                        </p:tav>
                                        <p:tav tm="100000">
                                          <p:val>
                                            <p:strVal val="#ppt_w"/>
                                          </p:val>
                                        </p:tav>
                                      </p:tavLst>
                                    </p:anim>
                                    <p:anim calcmode="lin" valueType="num">
                                      <p:cBhvr>
                                        <p:cTn id="38" dur="500" fill="hold"/>
                                        <p:tgtEl>
                                          <p:spTgt spid="15">
                                            <p:txEl>
                                              <p:pRg st="0" end="0"/>
                                            </p:txEl>
                                          </p:spTgt>
                                        </p:tgtEl>
                                        <p:attrNameLst>
                                          <p:attrName>ppt_h</p:attrName>
                                        </p:attrNameLst>
                                      </p:cBhvr>
                                      <p:tavLst>
                                        <p:tav tm="0">
                                          <p:val>
                                            <p:fltVal val="0"/>
                                          </p:val>
                                        </p:tav>
                                        <p:tav tm="100000">
                                          <p:val>
                                            <p:strVal val="#ppt_h"/>
                                          </p:val>
                                        </p:tav>
                                      </p:tavLst>
                                    </p:anim>
                                    <p:animEffect transition="in" filter="fade">
                                      <p:cBhvr>
                                        <p:cTn id="39" dur="500"/>
                                        <p:tgtEl>
                                          <p:spTgt spid="15">
                                            <p:txEl>
                                              <p:pRg st="0" end="0"/>
                                            </p:txEl>
                                          </p:spTgt>
                                        </p:tgtEl>
                                      </p:cBhvr>
                                    </p:animEffect>
                                  </p:childTnLst>
                                </p:cTn>
                              </p:par>
                            </p:childTnLst>
                          </p:cTn>
                        </p:par>
                        <p:par>
                          <p:cTn id="40" fill="hold">
                            <p:stCondLst>
                              <p:cond delay="3000"/>
                            </p:stCondLst>
                            <p:childTnLst>
                              <p:par>
                                <p:cTn id="41" presetID="31" presetClass="entr" presetSubtype="0" fill="hold" grpId="0" nodeType="after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p:cTn id="43" dur="500" fill="hold"/>
                                        <p:tgtEl>
                                          <p:spTgt spid="17"/>
                                        </p:tgtEl>
                                        <p:attrNameLst>
                                          <p:attrName>ppt_w</p:attrName>
                                        </p:attrNameLst>
                                      </p:cBhvr>
                                      <p:tavLst>
                                        <p:tav tm="0">
                                          <p:val>
                                            <p:fltVal val="0"/>
                                          </p:val>
                                        </p:tav>
                                        <p:tav tm="100000">
                                          <p:val>
                                            <p:strVal val="#ppt_w"/>
                                          </p:val>
                                        </p:tav>
                                      </p:tavLst>
                                    </p:anim>
                                    <p:anim calcmode="lin" valueType="num">
                                      <p:cBhvr>
                                        <p:cTn id="44" dur="500" fill="hold"/>
                                        <p:tgtEl>
                                          <p:spTgt spid="17"/>
                                        </p:tgtEl>
                                        <p:attrNameLst>
                                          <p:attrName>ppt_h</p:attrName>
                                        </p:attrNameLst>
                                      </p:cBhvr>
                                      <p:tavLst>
                                        <p:tav tm="0">
                                          <p:val>
                                            <p:fltVal val="0"/>
                                          </p:val>
                                        </p:tav>
                                        <p:tav tm="100000">
                                          <p:val>
                                            <p:strVal val="#ppt_h"/>
                                          </p:val>
                                        </p:tav>
                                      </p:tavLst>
                                    </p:anim>
                                    <p:anim calcmode="lin" valueType="num">
                                      <p:cBhvr>
                                        <p:cTn id="45" dur="500" fill="hold"/>
                                        <p:tgtEl>
                                          <p:spTgt spid="17"/>
                                        </p:tgtEl>
                                        <p:attrNameLst>
                                          <p:attrName>style.rotation</p:attrName>
                                        </p:attrNameLst>
                                      </p:cBhvr>
                                      <p:tavLst>
                                        <p:tav tm="0">
                                          <p:val>
                                            <p:fltVal val="90"/>
                                          </p:val>
                                        </p:tav>
                                        <p:tav tm="100000">
                                          <p:val>
                                            <p:fltVal val="0"/>
                                          </p:val>
                                        </p:tav>
                                      </p:tavLst>
                                    </p:anim>
                                    <p:animEffect transition="in" filter="fade">
                                      <p:cBhvr>
                                        <p:cTn id="46" dur="500"/>
                                        <p:tgtEl>
                                          <p:spTgt spid="17"/>
                                        </p:tgtEl>
                                      </p:cBhvr>
                                    </p:animEffect>
                                  </p:childTnLst>
                                </p:cTn>
                              </p:par>
                              <p:par>
                                <p:cTn id="47" presetID="53" presetClass="entr" presetSubtype="16" fill="hold" nodeType="with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p:cTn id="49" dur="500" fill="hold"/>
                                        <p:tgtEl>
                                          <p:spTgt spid="9"/>
                                        </p:tgtEl>
                                        <p:attrNameLst>
                                          <p:attrName>ppt_w</p:attrName>
                                        </p:attrNameLst>
                                      </p:cBhvr>
                                      <p:tavLst>
                                        <p:tav tm="0">
                                          <p:val>
                                            <p:fltVal val="0"/>
                                          </p:val>
                                        </p:tav>
                                        <p:tav tm="100000">
                                          <p:val>
                                            <p:strVal val="#ppt_w"/>
                                          </p:val>
                                        </p:tav>
                                      </p:tavLst>
                                    </p:anim>
                                    <p:anim calcmode="lin" valueType="num">
                                      <p:cBhvr>
                                        <p:cTn id="50" dur="500" fill="hold"/>
                                        <p:tgtEl>
                                          <p:spTgt spid="9"/>
                                        </p:tgtEl>
                                        <p:attrNameLst>
                                          <p:attrName>ppt_h</p:attrName>
                                        </p:attrNameLst>
                                      </p:cBhvr>
                                      <p:tavLst>
                                        <p:tav tm="0">
                                          <p:val>
                                            <p:fltVal val="0"/>
                                          </p:val>
                                        </p:tav>
                                        <p:tav tm="100000">
                                          <p:val>
                                            <p:strVal val="#ppt_h"/>
                                          </p:val>
                                        </p:tav>
                                      </p:tavLst>
                                    </p:anim>
                                    <p:animEffect transition="in" filter="fade">
                                      <p:cBhvr>
                                        <p:cTn id="51" dur="500"/>
                                        <p:tgtEl>
                                          <p:spTgt spid="9"/>
                                        </p:tgtEl>
                                      </p:cBhvr>
                                    </p:animEffect>
                                  </p:childTnLst>
                                </p:cTn>
                              </p:par>
                              <p:par>
                                <p:cTn id="52" presetID="53" presetClass="entr" presetSubtype="16" fill="hold" grpId="0" nodeType="withEffect">
                                  <p:stCondLst>
                                    <p:cond delay="0"/>
                                  </p:stCondLst>
                                  <p:childTnLst>
                                    <p:set>
                                      <p:cBhvr>
                                        <p:cTn id="53" dur="1" fill="hold">
                                          <p:stCondLst>
                                            <p:cond delay="0"/>
                                          </p:stCondLst>
                                        </p:cTn>
                                        <p:tgtEl>
                                          <p:spTgt spid="10"/>
                                        </p:tgtEl>
                                        <p:attrNameLst>
                                          <p:attrName>style.visibility</p:attrName>
                                        </p:attrNameLst>
                                      </p:cBhvr>
                                      <p:to>
                                        <p:strVal val="visible"/>
                                      </p:to>
                                    </p:set>
                                    <p:anim calcmode="lin" valueType="num">
                                      <p:cBhvr>
                                        <p:cTn id="54" dur="500" fill="hold"/>
                                        <p:tgtEl>
                                          <p:spTgt spid="10"/>
                                        </p:tgtEl>
                                        <p:attrNameLst>
                                          <p:attrName>ppt_w</p:attrName>
                                        </p:attrNameLst>
                                      </p:cBhvr>
                                      <p:tavLst>
                                        <p:tav tm="0">
                                          <p:val>
                                            <p:fltVal val="0"/>
                                          </p:val>
                                        </p:tav>
                                        <p:tav tm="100000">
                                          <p:val>
                                            <p:strVal val="#ppt_w"/>
                                          </p:val>
                                        </p:tav>
                                      </p:tavLst>
                                    </p:anim>
                                    <p:anim calcmode="lin" valueType="num">
                                      <p:cBhvr>
                                        <p:cTn id="55" dur="500" fill="hold"/>
                                        <p:tgtEl>
                                          <p:spTgt spid="10"/>
                                        </p:tgtEl>
                                        <p:attrNameLst>
                                          <p:attrName>ppt_h</p:attrName>
                                        </p:attrNameLst>
                                      </p:cBhvr>
                                      <p:tavLst>
                                        <p:tav tm="0">
                                          <p:val>
                                            <p:fltVal val="0"/>
                                          </p:val>
                                        </p:tav>
                                        <p:tav tm="100000">
                                          <p:val>
                                            <p:strVal val="#ppt_h"/>
                                          </p:val>
                                        </p:tav>
                                      </p:tavLst>
                                    </p:anim>
                                    <p:animEffect transition="in" filter="fade">
                                      <p:cBhvr>
                                        <p:cTn id="56" dur="500"/>
                                        <p:tgtEl>
                                          <p:spTgt spid="10"/>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12"/>
                                        </p:tgtEl>
                                        <p:attrNameLst>
                                          <p:attrName>style.visibility</p:attrName>
                                        </p:attrNameLst>
                                      </p:cBhvr>
                                      <p:to>
                                        <p:strVal val="visible"/>
                                      </p:to>
                                    </p:set>
                                    <p:anim calcmode="lin" valueType="num">
                                      <p:cBhvr>
                                        <p:cTn id="59" dur="500" fill="hold"/>
                                        <p:tgtEl>
                                          <p:spTgt spid="12"/>
                                        </p:tgtEl>
                                        <p:attrNameLst>
                                          <p:attrName>ppt_w</p:attrName>
                                        </p:attrNameLst>
                                      </p:cBhvr>
                                      <p:tavLst>
                                        <p:tav tm="0">
                                          <p:val>
                                            <p:fltVal val="0"/>
                                          </p:val>
                                        </p:tav>
                                        <p:tav tm="100000">
                                          <p:val>
                                            <p:strVal val="#ppt_w"/>
                                          </p:val>
                                        </p:tav>
                                      </p:tavLst>
                                    </p:anim>
                                    <p:anim calcmode="lin" valueType="num">
                                      <p:cBhvr>
                                        <p:cTn id="60" dur="500" fill="hold"/>
                                        <p:tgtEl>
                                          <p:spTgt spid="12"/>
                                        </p:tgtEl>
                                        <p:attrNameLst>
                                          <p:attrName>ppt_h</p:attrName>
                                        </p:attrNameLst>
                                      </p:cBhvr>
                                      <p:tavLst>
                                        <p:tav tm="0">
                                          <p:val>
                                            <p:fltVal val="0"/>
                                          </p:val>
                                        </p:tav>
                                        <p:tav tm="100000">
                                          <p:val>
                                            <p:strVal val="#ppt_h"/>
                                          </p:val>
                                        </p:tav>
                                      </p:tavLst>
                                    </p:anim>
                                    <p:animEffect transition="in" filter="fade">
                                      <p:cBhvr>
                                        <p:cTn id="61" dur="500"/>
                                        <p:tgtEl>
                                          <p:spTgt spid="12"/>
                                        </p:tgtEl>
                                      </p:cBhvr>
                                    </p:animEffect>
                                  </p:childTnLst>
                                </p:cTn>
                              </p:par>
                              <p:par>
                                <p:cTn id="62" presetID="53" presetClass="entr" presetSubtype="16" fill="hold" grpId="0" nodeType="withEffect">
                                  <p:stCondLst>
                                    <p:cond delay="0"/>
                                  </p:stCondLst>
                                  <p:childTnLst>
                                    <p:set>
                                      <p:cBhvr>
                                        <p:cTn id="63" dur="1" fill="hold">
                                          <p:stCondLst>
                                            <p:cond delay="0"/>
                                          </p:stCondLst>
                                        </p:cTn>
                                        <p:tgtEl>
                                          <p:spTgt spid="16"/>
                                        </p:tgtEl>
                                        <p:attrNameLst>
                                          <p:attrName>style.visibility</p:attrName>
                                        </p:attrNameLst>
                                      </p:cBhvr>
                                      <p:to>
                                        <p:strVal val="visible"/>
                                      </p:to>
                                    </p:set>
                                    <p:anim calcmode="lin" valueType="num">
                                      <p:cBhvr>
                                        <p:cTn id="64" dur="500" fill="hold"/>
                                        <p:tgtEl>
                                          <p:spTgt spid="16"/>
                                        </p:tgtEl>
                                        <p:attrNameLst>
                                          <p:attrName>ppt_w</p:attrName>
                                        </p:attrNameLst>
                                      </p:cBhvr>
                                      <p:tavLst>
                                        <p:tav tm="0">
                                          <p:val>
                                            <p:fltVal val="0"/>
                                          </p:val>
                                        </p:tav>
                                        <p:tav tm="100000">
                                          <p:val>
                                            <p:strVal val="#ppt_w"/>
                                          </p:val>
                                        </p:tav>
                                      </p:tavLst>
                                    </p:anim>
                                    <p:anim calcmode="lin" valueType="num">
                                      <p:cBhvr>
                                        <p:cTn id="65" dur="500" fill="hold"/>
                                        <p:tgtEl>
                                          <p:spTgt spid="16"/>
                                        </p:tgtEl>
                                        <p:attrNameLst>
                                          <p:attrName>ppt_h</p:attrName>
                                        </p:attrNameLst>
                                      </p:cBhvr>
                                      <p:tavLst>
                                        <p:tav tm="0">
                                          <p:val>
                                            <p:fltVal val="0"/>
                                          </p:val>
                                        </p:tav>
                                        <p:tav tm="100000">
                                          <p:val>
                                            <p:strVal val="#ppt_h"/>
                                          </p:val>
                                        </p:tav>
                                      </p:tavLst>
                                    </p:anim>
                                    <p:animEffect transition="in" filter="fade">
                                      <p:cBhvr>
                                        <p:cTn id="66"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1" grpId="0" animBg="1"/>
      <p:bldP spid="12" grpId="0" animBg="1"/>
      <p:bldP spid="16" grpId="0"/>
      <p:bldP spid="17" grpId="0" animBg="1"/>
      <p:bldP spid="10"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8137</Words>
  <Application>Microsoft Office PowerPoint</Application>
  <PresentationFormat>On-screen Show (4:3)</PresentationFormat>
  <Paragraphs>323</Paragraphs>
  <Slides>30</Slides>
  <Notes>23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Arial Narrow</vt:lpstr>
      <vt:lpstr>Calibri</vt:lpstr>
      <vt:lpstr>Calibri Light</vt:lpstr>
      <vt:lpstr>CG Times (W1)</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 Belknap</dc:creator>
  <cp:lastModifiedBy>Rachel Dockens</cp:lastModifiedBy>
  <cp:revision>228</cp:revision>
  <cp:lastPrinted>2023-10-06T19:09:16Z</cp:lastPrinted>
  <dcterms:created xsi:type="dcterms:W3CDTF">2023-08-15T17:16:41Z</dcterms:created>
  <dcterms:modified xsi:type="dcterms:W3CDTF">2023-11-09T19:41:21Z</dcterms:modified>
</cp:coreProperties>
</file>