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  <p:sldMasterId id="2147483694" r:id="rId2"/>
  </p:sldMasterIdLst>
  <p:notesMasterIdLst>
    <p:notesMasterId r:id="rId10"/>
  </p:notesMasterIdLst>
  <p:sldIdLst>
    <p:sldId id="12318" r:id="rId3"/>
    <p:sldId id="12319" r:id="rId4"/>
    <p:sldId id="12320" r:id="rId5"/>
    <p:sldId id="12321" r:id="rId6"/>
    <p:sldId id="12322" r:id="rId7"/>
    <p:sldId id="12323" r:id="rId8"/>
    <p:sldId id="12324" r:id="rId9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  <a:srgbClr val="660066"/>
    <a:srgbClr val="000000"/>
    <a:srgbClr val="000066"/>
    <a:srgbClr val="800000"/>
    <a:srgbClr val="00CCFF"/>
    <a:srgbClr val="0099CC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880" autoAdjust="0"/>
    <p:restoredTop sz="86325" autoAdjust="0"/>
  </p:normalViewPr>
  <p:slideViewPr>
    <p:cSldViewPr>
      <p:cViewPr varScale="1">
        <p:scale>
          <a:sx n="121" d="100"/>
          <a:sy n="121" d="100"/>
        </p:scale>
        <p:origin x="582" y="9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2971" y="-8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DE7A2-50D1-4400-88E2-5E32D940C051}" type="datetimeFigureOut">
              <a:rPr lang="en-US"/>
              <a:pPr/>
              <a:t>5/10/2023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F674F-5FF1-4C50-AE02-5B1470F93F7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4865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5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6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9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3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0D04A-6EF7-4665-B131-E359AC6C5C6A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5/10/2023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8E0A6-1D75-4B7B-8C39-611D36EF233F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53380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0D04A-6EF7-4665-B131-E359AC6C5C6A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5/10/2023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8E0A6-1D75-4B7B-8C39-611D36EF233F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34665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0D04A-6EF7-4665-B131-E359AC6C5C6A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5/10/2023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8E0A6-1D75-4B7B-8C39-611D36EF233F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05876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80116" y="976168"/>
            <a:ext cx="5972551" cy="1159928"/>
          </a:xfrm>
        </p:spPr>
        <p:txBody>
          <a:bodyPr anchor="b">
            <a:normAutofit/>
          </a:bodyPr>
          <a:lstStyle>
            <a:lvl1pPr algn="r">
              <a:defRPr sz="405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Rectangle 6" descr="Decorative">
            <a:extLst>
              <a:ext uri="{FF2B5EF4-FFF2-40B4-BE49-F238E27FC236}">
                <a16:creationId xmlns:a16="http://schemas.microsoft.com/office/drawing/2014/main" id="{6ECB70F6-AF4F-45AF-97D9-7CC1F22C982A}"/>
              </a:ext>
            </a:extLst>
          </p:cNvPr>
          <p:cNvSpPr/>
          <p:nvPr userDrawn="1"/>
        </p:nvSpPr>
        <p:spPr>
          <a:xfrm>
            <a:off x="0" y="2104093"/>
            <a:ext cx="9144000" cy="303940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362143" y="2333262"/>
            <a:ext cx="4590517" cy="1610089"/>
          </a:xfrm>
        </p:spPr>
        <p:txBody>
          <a:bodyPr/>
          <a:lstStyle>
            <a:lvl1pPr marL="0" indent="0" algn="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5/10/2023</a:t>
            </a:fld>
            <a:endParaRPr lang="en-US" dirty="0"/>
          </a:p>
        </p:txBody>
      </p:sp>
      <p:cxnSp>
        <p:nvCxnSpPr>
          <p:cNvPr id="8" name="Straight Connector 7" descr="Decorative">
            <a:extLst>
              <a:ext uri="{FF2B5EF4-FFF2-40B4-BE49-F238E27FC236}">
                <a16:creationId xmlns:a16="http://schemas.microsoft.com/office/drawing/2014/main" id="{353239CF-1A98-42CB-9B0C-D21FF4AAA328}"/>
              </a:ext>
            </a:extLst>
          </p:cNvPr>
          <p:cNvCxnSpPr>
            <a:cxnSpLocks/>
          </p:cNvCxnSpPr>
          <p:nvPr userDrawn="1"/>
        </p:nvCxnSpPr>
        <p:spPr>
          <a:xfrm>
            <a:off x="2159726" y="0"/>
            <a:ext cx="0" cy="5143500"/>
          </a:xfrm>
          <a:prstGeom prst="line">
            <a:avLst/>
          </a:prstGeom>
          <a:ln w="57150">
            <a:solidFill>
              <a:srgbClr val="DE5F00"/>
            </a:solidFill>
          </a:ln>
          <a:effectLst>
            <a:outerShdw blurRad="38100" dist="38100" dir="2700000" algn="tl" rotWithShape="0">
              <a:prstClr val="black">
                <a:alpha val="6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val 8" descr="Decorative">
            <a:extLst>
              <a:ext uri="{FF2B5EF4-FFF2-40B4-BE49-F238E27FC236}">
                <a16:creationId xmlns:a16="http://schemas.microsoft.com/office/drawing/2014/main" id="{91CC0C86-D505-4C06-B9ED-C467EBDFAA5B}"/>
              </a:ext>
            </a:extLst>
          </p:cNvPr>
          <p:cNvSpPr/>
          <p:nvPr userDrawn="1"/>
        </p:nvSpPr>
        <p:spPr>
          <a:xfrm>
            <a:off x="399200" y="394332"/>
            <a:ext cx="2698729" cy="2698729"/>
          </a:xfrm>
          <a:prstGeom prst="ellipse">
            <a:avLst/>
          </a:prstGeom>
          <a:solidFill>
            <a:schemeClr val="accent5"/>
          </a:solidFill>
          <a:ln>
            <a:noFill/>
          </a:ln>
          <a:effectLst>
            <a:outerShdw blurRad="38100" dist="38100" dir="1200000" algn="l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27629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5/10/2023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57080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" name="Straight Connector 29" descr="Decorative">
            <a:extLst>
              <a:ext uri="{FF2B5EF4-FFF2-40B4-BE49-F238E27FC236}">
                <a16:creationId xmlns:a16="http://schemas.microsoft.com/office/drawing/2014/main" id="{2B461177-3094-4F0D-AF8B-34AA690D5A18}"/>
              </a:ext>
            </a:extLst>
          </p:cNvPr>
          <p:cNvCxnSpPr>
            <a:cxnSpLocks/>
          </p:cNvCxnSpPr>
          <p:nvPr userDrawn="1"/>
        </p:nvCxnSpPr>
        <p:spPr>
          <a:xfrm>
            <a:off x="817871" y="0"/>
            <a:ext cx="0" cy="5143500"/>
          </a:xfrm>
          <a:prstGeom prst="line">
            <a:avLst/>
          </a:prstGeom>
          <a:ln w="38100">
            <a:solidFill>
              <a:schemeClr val="accent5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Oval 30" descr="Decorative">
            <a:extLst>
              <a:ext uri="{FF2B5EF4-FFF2-40B4-BE49-F238E27FC236}">
                <a16:creationId xmlns:a16="http://schemas.microsoft.com/office/drawing/2014/main" id="{E7F63A94-F44E-49C8-91D3-0F79F90C296E}"/>
              </a:ext>
            </a:extLst>
          </p:cNvPr>
          <p:cNvSpPr/>
          <p:nvPr userDrawn="1"/>
        </p:nvSpPr>
        <p:spPr>
          <a:xfrm>
            <a:off x="119308" y="165162"/>
            <a:ext cx="1022227" cy="1022227"/>
          </a:xfrm>
          <a:prstGeom prst="ellipse">
            <a:avLst/>
          </a:prstGeom>
          <a:solidFill>
            <a:schemeClr val="accent5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1902" y="226314"/>
            <a:ext cx="7235190" cy="55549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01902" y="1110996"/>
            <a:ext cx="7235190" cy="35538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5/10/2023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40638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0D04A-6EF7-4665-B131-E359AC6C5C6A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5/10/2023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8E0A6-1D75-4B7B-8C39-611D36EF233F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77380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6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3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49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66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82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99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16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32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0D04A-6EF7-4665-B131-E359AC6C5C6A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5/10/2023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8E0A6-1D75-4B7B-8C39-611D36EF233F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00243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0D04A-6EF7-4665-B131-E359AC6C5C6A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5/10/2023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8E0A6-1D75-4B7B-8C39-611D36EF233F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69097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66" indent="0">
              <a:buNone/>
              <a:defRPr sz="2000" b="1"/>
            </a:lvl2pPr>
            <a:lvl3pPr marL="914333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29" indent="0">
              <a:buNone/>
              <a:defRPr sz="1600" b="1"/>
            </a:lvl6pPr>
            <a:lvl7pPr marL="2742995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6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5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66" indent="0">
              <a:buNone/>
              <a:defRPr sz="2000" b="1"/>
            </a:lvl2pPr>
            <a:lvl3pPr marL="914333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29" indent="0">
              <a:buNone/>
              <a:defRPr sz="1600" b="1"/>
            </a:lvl6pPr>
            <a:lvl7pPr marL="2742995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6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5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0D04A-6EF7-4665-B131-E359AC6C5C6A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5/10/2023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8E0A6-1D75-4B7B-8C39-611D36EF233F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70965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0D04A-6EF7-4665-B131-E359AC6C5C6A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5/10/2023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8E0A6-1D75-4B7B-8C39-611D36EF233F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8158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0D04A-6EF7-4665-B131-E359AC6C5C6A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5/10/2023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8E0A6-1D75-4B7B-8C39-611D36EF233F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50569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8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94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8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166" indent="0">
              <a:buNone/>
              <a:defRPr sz="1200"/>
            </a:lvl2pPr>
            <a:lvl3pPr marL="914333" indent="0">
              <a:buNone/>
              <a:defRPr sz="1000"/>
            </a:lvl3pPr>
            <a:lvl4pPr marL="1371498" indent="0">
              <a:buNone/>
              <a:defRPr sz="900"/>
            </a:lvl4pPr>
            <a:lvl5pPr marL="1828664" indent="0">
              <a:buNone/>
              <a:defRPr sz="900"/>
            </a:lvl5pPr>
            <a:lvl6pPr marL="2285829" indent="0">
              <a:buNone/>
              <a:defRPr sz="900"/>
            </a:lvl6pPr>
            <a:lvl7pPr marL="2742995" indent="0">
              <a:buNone/>
              <a:defRPr sz="900"/>
            </a:lvl7pPr>
            <a:lvl8pPr marL="3200160" indent="0">
              <a:buNone/>
              <a:defRPr sz="900"/>
            </a:lvl8pPr>
            <a:lvl9pPr marL="3657326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0D04A-6EF7-4665-B131-E359AC6C5C6A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5/10/2023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8E0A6-1D75-4B7B-8C39-611D36EF233F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55880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166" indent="0">
              <a:buNone/>
              <a:defRPr sz="2800"/>
            </a:lvl2pPr>
            <a:lvl3pPr marL="914333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29" indent="0">
              <a:buNone/>
              <a:defRPr sz="2000"/>
            </a:lvl6pPr>
            <a:lvl7pPr marL="2742995" indent="0">
              <a:buNone/>
              <a:defRPr sz="2000"/>
            </a:lvl7pPr>
            <a:lvl8pPr marL="3200160" indent="0">
              <a:buNone/>
              <a:defRPr sz="2000"/>
            </a:lvl8pPr>
            <a:lvl9pPr marL="3657326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9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166" indent="0">
              <a:buNone/>
              <a:defRPr sz="1200"/>
            </a:lvl2pPr>
            <a:lvl3pPr marL="914333" indent="0">
              <a:buNone/>
              <a:defRPr sz="1000"/>
            </a:lvl3pPr>
            <a:lvl4pPr marL="1371498" indent="0">
              <a:buNone/>
              <a:defRPr sz="900"/>
            </a:lvl4pPr>
            <a:lvl5pPr marL="1828664" indent="0">
              <a:buNone/>
              <a:defRPr sz="900"/>
            </a:lvl5pPr>
            <a:lvl6pPr marL="2285829" indent="0">
              <a:buNone/>
              <a:defRPr sz="900"/>
            </a:lvl6pPr>
            <a:lvl7pPr marL="2742995" indent="0">
              <a:buNone/>
              <a:defRPr sz="900"/>
            </a:lvl7pPr>
            <a:lvl8pPr marL="3200160" indent="0">
              <a:buNone/>
              <a:defRPr sz="900"/>
            </a:lvl8pPr>
            <a:lvl9pPr marL="3657326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0D04A-6EF7-4665-B131-E359AC6C5C6A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5/10/2023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8E0A6-1D75-4B7B-8C39-611D36EF233F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36542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34" tIns="45717" rIns="91434" bIns="45717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34" tIns="45717" rIns="91434" bIns="45717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34" tIns="45717" rIns="91434" bIns="45717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333"/>
            <a:fld id="{6C20D04A-6EF7-4665-B131-E359AC6C5C6A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 defTabSz="914333"/>
              <a:t>5/10/2023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34" tIns="45717" rIns="91434" bIns="45717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333"/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34" tIns="45717" rIns="91434" bIns="45717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333"/>
            <a:fld id="{7BC8E0A6-1D75-4B7B-8C39-611D36EF233F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 defTabSz="914333"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281745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xStyles>
    <p:titleStyle>
      <a:lvl1pPr algn="ctr" defTabSz="914333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75" indent="-342875" algn="l" defTabSz="914333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95" indent="-285729" algn="l" defTabSz="914333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15" indent="-228582" algn="l" defTabSz="914333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80" indent="-228582" algn="l" defTabSz="914333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46" indent="-228582" algn="l" defTabSz="914333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11" indent="-228582" algn="l" defTabSz="914333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78" indent="-228582" algn="l" defTabSz="914333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44" indent="-228582" algn="l" defTabSz="914333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909" indent="-228582" algn="l" defTabSz="914333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3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6" algn="l" defTabSz="91433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33" algn="l" defTabSz="91433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98" algn="l" defTabSz="91433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64" algn="l" defTabSz="91433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29" algn="l" defTabSz="91433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95" algn="l" defTabSz="91433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60" algn="l" defTabSz="91433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26" algn="l" defTabSz="91433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2641905-CA29-4C6D-A661-B6F8AF84CC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B3B73C-16A3-42D6-850C-EBF6BD00DE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2544AF-C497-4399-8ABF-9A01639B509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3758CA-A8E6-42F7-B1EF-7CD67C896548}" type="datetimeFigureOut">
              <a:rPr lang="en-US" smtClean="0"/>
              <a:t>5/10/2023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BDBA3E-2751-48C4-A352-4E06A06D81B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0ECC4B-31D9-4D6D-A6F4-4BCF915FA97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861539-9EA3-4D1C-87C6-4924D4680DF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9624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8" r:id="rId2"/>
    <p:sldLayoutId id="2147483699" r:id="rId3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5" name="Rectangle 39944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143" y="0"/>
            <a:ext cx="9141714" cy="51435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39940" name="Picture 4" descr="What is the Parable of the Sower? Bible Meaning &amp; Commentary">
            <a:extLst>
              <a:ext uri="{FF2B5EF4-FFF2-40B4-BE49-F238E27FC236}">
                <a16:creationId xmlns:a16="http://schemas.microsoft.com/office/drawing/2014/main" id="{B1992F3A-5FB4-7735-5593-3FACA1C7B16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94" r="-2" b="-2"/>
          <a:stretch/>
        </p:blipFill>
        <p:spPr bwMode="auto">
          <a:xfrm>
            <a:off x="20" y="961"/>
            <a:ext cx="9143980" cy="51425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B2A49362-9FFA-4A3C-ABE6-482A2C778DDF}"/>
              </a:ext>
            </a:extLst>
          </p:cNvPr>
          <p:cNvSpPr txBox="1"/>
          <p:nvPr/>
        </p:nvSpPr>
        <p:spPr>
          <a:xfrm>
            <a:off x="2286" y="2140863"/>
            <a:ext cx="9141714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000" i="0" u="none" strike="noStrike" kern="1200" cap="none" spc="0" normalizeH="0" baseline="0" noProof="0" dirty="0">
                <a:ln>
                  <a:noFill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glow rad="127000">
                    <a:prstClr val="white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Imprint MT Shadow" panose="04020605060303030202" pitchFamily="82" charset="0"/>
                <a:ea typeface="+mn-ea"/>
                <a:cs typeface="+mn-cs"/>
              </a:rPr>
              <a:t>“Hear the Parable of the Sower”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4000" dirty="0">
              <a:solidFill>
                <a:srgbClr val="FF0000"/>
              </a:solidFill>
              <a:effectLst>
                <a:glow rad="127000">
                  <a:prstClr val="white"/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mprint MT Shadow" panose="04020605060303030202" pitchFamily="82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000" dirty="0">
                <a:solidFill>
                  <a:srgbClr val="FF0000"/>
                </a:solidFill>
                <a:effectLst>
                  <a:glow rad="127000">
                    <a:prstClr val="white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rint MT Shadow" panose="04020605060303030202" pitchFamily="82" charset="0"/>
              </a:rPr>
              <a:t>Matthew 13:3-9</a:t>
            </a:r>
            <a:endParaRPr kumimoji="0" lang="en-US" sz="40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127000">
                  <a:prstClr val="white"/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Imprint MT Shadow" panose="04020605060303030202" pitchFamily="82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164642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5" name="Rectangle 39944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143" y="0"/>
            <a:ext cx="9141714" cy="51435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39940" name="Picture 4" descr="What is the Parable of the Sower? Bible Meaning &amp; Commentary">
            <a:extLst>
              <a:ext uri="{FF2B5EF4-FFF2-40B4-BE49-F238E27FC236}">
                <a16:creationId xmlns:a16="http://schemas.microsoft.com/office/drawing/2014/main" id="{B1992F3A-5FB4-7735-5593-3FACA1C7B16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94" r="-2" b="-2"/>
          <a:stretch/>
        </p:blipFill>
        <p:spPr bwMode="auto">
          <a:xfrm>
            <a:off x="20" y="961"/>
            <a:ext cx="9143980" cy="51425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B2A49362-9FFA-4A3C-ABE6-482A2C778DDF}"/>
              </a:ext>
            </a:extLst>
          </p:cNvPr>
          <p:cNvSpPr txBox="1"/>
          <p:nvPr/>
        </p:nvSpPr>
        <p:spPr>
          <a:xfrm>
            <a:off x="0" y="0"/>
            <a:ext cx="9141714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/>
              <a:tabLst/>
              <a:defRPr/>
            </a:pPr>
            <a:r>
              <a:rPr kumimoji="0" lang="en-US" sz="5000" i="0" u="none" strike="noStrike" kern="1200" cap="none" spc="0" normalizeH="0" baseline="0" noProof="0" dirty="0">
                <a:ln>
                  <a:noFill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glow rad="127000">
                    <a:prstClr val="white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Imprint MT Shadow" panose="04020605060303030202" pitchFamily="82" charset="0"/>
                <a:ea typeface="+mn-ea"/>
                <a:cs typeface="+mn-cs"/>
              </a:rPr>
              <a:t>“</a:t>
            </a:r>
            <a:r>
              <a:rPr kumimoji="0" lang="en-US" sz="5000" i="0" u="none" strike="noStrike" kern="1200" cap="small" spc="0" normalizeH="0" noProof="0" dirty="0">
                <a:ln>
                  <a:noFill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glow rad="127000">
                    <a:prstClr val="white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Imprint MT Shadow" panose="04020605060303030202" pitchFamily="82" charset="0"/>
                <a:ea typeface="+mn-ea"/>
                <a:cs typeface="+mn-cs"/>
              </a:rPr>
              <a:t>Understand All the Parables</a:t>
            </a:r>
            <a:r>
              <a:rPr kumimoji="0" lang="en-US" sz="5000" i="0" u="none" strike="noStrike" kern="1200" cap="none" spc="0" normalizeH="0" baseline="0" noProof="0" dirty="0">
                <a:ln>
                  <a:noFill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glow rad="127000">
                    <a:prstClr val="white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Imprint MT Shadow" panose="04020605060303030202" pitchFamily="82" charset="0"/>
                <a:ea typeface="+mn-ea"/>
                <a:cs typeface="+mn-cs"/>
              </a:rPr>
              <a:t>”</a:t>
            </a:r>
          </a:p>
          <a:p>
            <a:pPr marL="1828800" marR="0" lvl="0" indent="-91440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127000">
                    <a:prstClr val="white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Imprint MT Shadow" panose="04020605060303030202" pitchFamily="82" charset="0"/>
                <a:ea typeface="+mn-ea"/>
                <a:cs typeface="+mn-cs"/>
              </a:rPr>
              <a:t>Mark 4:13</a:t>
            </a:r>
          </a:p>
          <a:p>
            <a:pPr marL="1828800" marR="0" lvl="0" indent="-91440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4000" dirty="0">
                <a:solidFill>
                  <a:srgbClr val="FF0000"/>
                </a:solidFill>
                <a:effectLst>
                  <a:glow rad="127000">
                    <a:prstClr val="white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rint MT Shadow" panose="04020605060303030202" pitchFamily="82" charset="0"/>
              </a:rPr>
              <a:t>Matthew 13:10-17, 34-35</a:t>
            </a:r>
          </a:p>
          <a:p>
            <a:pPr marL="2743200" lvl="2" indent="-914400">
              <a:buFont typeface="+mj-lt"/>
              <a:buAutoNum type="arabicPeriod"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127000">
                    <a:prstClr val="white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Imprint MT Shadow" panose="04020605060303030202" pitchFamily="82" charset="0"/>
                <a:ea typeface="+mn-ea"/>
                <a:cs typeface="+mn-cs"/>
              </a:rPr>
              <a:t>Matthew 13:31-32, 33, 44, 47-52</a:t>
            </a:r>
          </a:p>
          <a:p>
            <a:pPr marL="2743200" lvl="2" indent="-914400">
              <a:buFont typeface="+mj-lt"/>
              <a:buAutoNum type="arabicPeriod"/>
            </a:pPr>
            <a:r>
              <a:rPr lang="en-US" sz="4000" dirty="0">
                <a:solidFill>
                  <a:srgbClr val="FF0000"/>
                </a:solidFill>
                <a:effectLst>
                  <a:glow rad="127000">
                    <a:prstClr val="white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rint MT Shadow" panose="04020605060303030202" pitchFamily="82" charset="0"/>
              </a:rPr>
              <a:t>Matthew 16:5-12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127000">
                  <a:prstClr val="white"/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Imprint MT Shadow" panose="04020605060303030202" pitchFamily="82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55158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5" name="Rectangle 39944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143" y="0"/>
            <a:ext cx="9141714" cy="51435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39940" name="Picture 4" descr="What is the Parable of the Sower? Bible Meaning &amp; Commentary">
            <a:extLst>
              <a:ext uri="{FF2B5EF4-FFF2-40B4-BE49-F238E27FC236}">
                <a16:creationId xmlns:a16="http://schemas.microsoft.com/office/drawing/2014/main" id="{B1992F3A-5FB4-7735-5593-3FACA1C7B16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94" r="-2" b="-2"/>
          <a:stretch/>
        </p:blipFill>
        <p:spPr bwMode="auto">
          <a:xfrm>
            <a:off x="20" y="961"/>
            <a:ext cx="9143980" cy="51425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B2A49362-9FFA-4A3C-ABE6-482A2C778DDF}"/>
              </a:ext>
            </a:extLst>
          </p:cNvPr>
          <p:cNvSpPr txBox="1"/>
          <p:nvPr/>
        </p:nvSpPr>
        <p:spPr>
          <a:xfrm>
            <a:off x="0" y="0"/>
            <a:ext cx="9141714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2"/>
              <a:tabLst/>
              <a:defRPr/>
            </a:pPr>
            <a:r>
              <a:rPr kumimoji="0" lang="en-US" sz="5000" b="0" i="0" u="none" strike="noStrike" kern="1200" cap="none" spc="0" normalizeH="0" baseline="0" noProof="0" dirty="0">
                <a:ln>
                  <a:noFill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glow rad="127000">
                    <a:prstClr val="white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Imprint MT Shadow" panose="04020605060303030202" pitchFamily="82" charset="0"/>
                <a:ea typeface="+mn-ea"/>
                <a:cs typeface="+mn-cs"/>
              </a:rPr>
              <a:t>“</a:t>
            </a:r>
            <a:r>
              <a:rPr kumimoji="0" lang="en-US" sz="5000" b="0" i="0" u="none" strike="noStrike" kern="1200" cap="small" spc="0" normalizeH="0" baseline="0" noProof="0" dirty="0">
                <a:ln>
                  <a:noFill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glow rad="127000">
                    <a:prstClr val="white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Imprint MT Shadow" panose="04020605060303030202" pitchFamily="82" charset="0"/>
                <a:ea typeface="+mn-ea"/>
                <a:cs typeface="+mn-cs"/>
              </a:rPr>
              <a:t>He Himself Does Not Know How</a:t>
            </a:r>
            <a:r>
              <a:rPr kumimoji="0" lang="en-US" sz="5000" b="0" i="0" u="none" strike="noStrike" kern="1200" cap="none" spc="0" normalizeH="0" baseline="0" noProof="0" dirty="0">
                <a:ln>
                  <a:noFill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glow rad="127000">
                    <a:prstClr val="white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Imprint MT Shadow" panose="04020605060303030202" pitchFamily="82" charset="0"/>
                <a:ea typeface="+mn-ea"/>
                <a:cs typeface="+mn-cs"/>
              </a:rPr>
              <a:t>”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127000">
                    <a:prstClr val="white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Imprint MT Shadow" panose="04020605060303030202" pitchFamily="82" charset="0"/>
                <a:ea typeface="+mn-ea"/>
                <a:cs typeface="+mn-cs"/>
              </a:rPr>
              <a:t>Mark 4:3</a:t>
            </a:r>
          </a:p>
          <a:p>
            <a:pPr marL="2743200" lvl="2" indent="-914400">
              <a:buFont typeface="+mj-lt"/>
              <a:buAutoNum type="arabicPeriod"/>
            </a:pPr>
            <a:r>
              <a:rPr lang="en-US" sz="4000" dirty="0">
                <a:solidFill>
                  <a:srgbClr val="FF0000"/>
                </a:solidFill>
                <a:effectLst>
                  <a:glow rad="127000">
                    <a:prstClr val="white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rint MT Shadow" panose="04020605060303030202" pitchFamily="82" charset="0"/>
              </a:rPr>
              <a:t>John 12:24</a:t>
            </a:r>
          </a:p>
          <a:p>
            <a:pPr marL="2743200" lvl="2" indent="-914400">
              <a:buFont typeface="+mj-lt"/>
              <a:buAutoNum type="arabicPeriod"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127000">
                    <a:prstClr val="white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Imprint MT Shadow" panose="04020605060303030202" pitchFamily="82" charset="0"/>
                <a:ea typeface="+mn-ea"/>
                <a:cs typeface="+mn-cs"/>
              </a:rPr>
              <a:t>Acts 17:17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127000">
                    <a:prstClr val="white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Imprint MT Shadow" panose="04020605060303030202" pitchFamily="82" charset="0"/>
                <a:ea typeface="+mn-ea"/>
                <a:cs typeface="+mn-cs"/>
              </a:rPr>
              <a:t>Mark 4:26-29</a:t>
            </a:r>
          </a:p>
        </p:txBody>
      </p:sp>
    </p:spTree>
    <p:extLst>
      <p:ext uri="{BB962C8B-B14F-4D97-AF65-F5344CB8AC3E}">
        <p14:creationId xmlns:p14="http://schemas.microsoft.com/office/powerpoint/2010/main" val="1671958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5" name="Rectangle 39944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143" y="0"/>
            <a:ext cx="9141714" cy="51435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39940" name="Picture 4" descr="What is the Parable of the Sower? Bible Meaning &amp; Commentary">
            <a:extLst>
              <a:ext uri="{FF2B5EF4-FFF2-40B4-BE49-F238E27FC236}">
                <a16:creationId xmlns:a16="http://schemas.microsoft.com/office/drawing/2014/main" id="{B1992F3A-5FB4-7735-5593-3FACA1C7B16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94" r="-2" b="-2"/>
          <a:stretch/>
        </p:blipFill>
        <p:spPr bwMode="auto">
          <a:xfrm>
            <a:off x="20" y="961"/>
            <a:ext cx="9143980" cy="51425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B2A49362-9FFA-4A3C-ABE6-482A2C778DDF}"/>
              </a:ext>
            </a:extLst>
          </p:cNvPr>
          <p:cNvSpPr txBox="1"/>
          <p:nvPr/>
        </p:nvSpPr>
        <p:spPr>
          <a:xfrm>
            <a:off x="0" y="0"/>
            <a:ext cx="914171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3"/>
              <a:tabLst/>
              <a:defRPr/>
            </a:pPr>
            <a:r>
              <a:rPr kumimoji="0" lang="en-US" sz="5000" b="0" i="0" u="none" strike="noStrike" kern="1200" cap="none" spc="0" normalizeH="0" baseline="0" noProof="0" dirty="0">
                <a:ln>
                  <a:noFill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glow rad="127000">
                    <a:prstClr val="white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Imprint MT Shadow" panose="04020605060303030202" pitchFamily="82" charset="0"/>
                <a:ea typeface="+mn-ea"/>
                <a:cs typeface="+mn-cs"/>
              </a:rPr>
              <a:t>“</a:t>
            </a:r>
            <a:r>
              <a:rPr kumimoji="0" lang="en-US" sz="5000" b="0" i="0" u="none" strike="noStrike" kern="1200" cap="small" spc="0" normalizeH="0" baseline="0" noProof="0" dirty="0">
                <a:ln>
                  <a:noFill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glow rad="127000">
                    <a:prstClr val="white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Imprint MT Shadow" panose="04020605060303030202" pitchFamily="82" charset="0"/>
                <a:ea typeface="+mn-ea"/>
                <a:cs typeface="+mn-cs"/>
              </a:rPr>
              <a:t>The Seed Is the Word of God</a:t>
            </a:r>
            <a:r>
              <a:rPr kumimoji="0" lang="en-US" sz="5000" b="0" i="0" u="none" strike="noStrike" kern="1200" cap="none" spc="0" normalizeH="0" baseline="0" noProof="0" dirty="0">
                <a:ln>
                  <a:noFill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glow rad="127000">
                    <a:prstClr val="white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Imprint MT Shadow" panose="04020605060303030202" pitchFamily="82" charset="0"/>
                <a:ea typeface="+mn-ea"/>
                <a:cs typeface="+mn-cs"/>
              </a:rPr>
              <a:t>”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127000">
                    <a:prstClr val="white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Imprint MT Shadow" panose="04020605060303030202" pitchFamily="82" charset="0"/>
                <a:ea typeface="+mn-ea"/>
                <a:cs typeface="+mn-cs"/>
              </a:rPr>
              <a:t>Luke 8:11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4000" dirty="0">
                <a:solidFill>
                  <a:srgbClr val="FF0000"/>
                </a:solidFill>
                <a:effectLst>
                  <a:glow rad="127000">
                    <a:prstClr val="white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rint MT Shadow" panose="04020605060303030202" pitchFamily="82" charset="0"/>
              </a:rPr>
              <a:t>2</a:t>
            </a:r>
            <a:r>
              <a:rPr lang="en-US" sz="4000" baseline="30000" dirty="0">
                <a:solidFill>
                  <a:srgbClr val="FF0000"/>
                </a:solidFill>
                <a:effectLst>
                  <a:glow rad="127000">
                    <a:prstClr val="white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rint MT Shadow" panose="04020605060303030202" pitchFamily="82" charset="0"/>
              </a:rPr>
              <a:t>nd</a:t>
            </a:r>
            <a:r>
              <a:rPr lang="en-US" sz="4000" dirty="0">
                <a:solidFill>
                  <a:srgbClr val="FF0000"/>
                </a:solidFill>
                <a:effectLst>
                  <a:glow rad="127000">
                    <a:prstClr val="white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rint MT Shadow" panose="04020605060303030202" pitchFamily="82" charset="0"/>
              </a:rPr>
              <a:t> Timothy 3:14-4:5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127000">
                  <a:prstClr val="white"/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Imprint MT Shadow" panose="04020605060303030202" pitchFamily="82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72522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5" name="Rectangle 39944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143" y="0"/>
            <a:ext cx="9141714" cy="51435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39940" name="Picture 4" descr="What is the Parable of the Sower? Bible Meaning &amp; Commentary">
            <a:extLst>
              <a:ext uri="{FF2B5EF4-FFF2-40B4-BE49-F238E27FC236}">
                <a16:creationId xmlns:a16="http://schemas.microsoft.com/office/drawing/2014/main" id="{B1992F3A-5FB4-7735-5593-3FACA1C7B16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94" r="-2" b="-2"/>
          <a:stretch/>
        </p:blipFill>
        <p:spPr bwMode="auto">
          <a:xfrm>
            <a:off x="20" y="961"/>
            <a:ext cx="9143980" cy="51425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B2A49362-9FFA-4A3C-ABE6-482A2C778DDF}"/>
              </a:ext>
            </a:extLst>
          </p:cNvPr>
          <p:cNvSpPr txBox="1"/>
          <p:nvPr/>
        </p:nvSpPr>
        <p:spPr>
          <a:xfrm>
            <a:off x="0" y="0"/>
            <a:ext cx="9141714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4"/>
              <a:tabLst/>
              <a:defRPr/>
            </a:pPr>
            <a:r>
              <a:rPr kumimoji="0" lang="en-US" sz="5000" b="0" i="0" u="none" strike="noStrike" kern="1200" cap="none" spc="0" normalizeH="0" baseline="0" noProof="0" dirty="0">
                <a:ln>
                  <a:noFill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glow rad="127000">
                    <a:prstClr val="white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Imprint MT Shadow" panose="04020605060303030202" pitchFamily="82" charset="0"/>
                <a:ea typeface="+mn-ea"/>
                <a:cs typeface="+mn-cs"/>
              </a:rPr>
              <a:t>“</a:t>
            </a:r>
            <a:r>
              <a:rPr kumimoji="0" lang="en-US" sz="5000" b="0" i="0" u="none" strike="noStrike" kern="1200" cap="small" spc="0" normalizeH="0" baseline="0" noProof="0" dirty="0">
                <a:ln>
                  <a:noFill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glow rad="127000">
                    <a:prstClr val="white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Imprint MT Shadow" panose="04020605060303030202" pitchFamily="82" charset="0"/>
                <a:ea typeface="+mn-ea"/>
                <a:cs typeface="+mn-cs"/>
              </a:rPr>
              <a:t>Then the Devil Comes</a:t>
            </a:r>
            <a:r>
              <a:rPr kumimoji="0" lang="en-US" sz="5000" b="0" i="0" u="none" strike="noStrike" kern="1200" cap="none" spc="0" normalizeH="0" baseline="0" noProof="0" dirty="0">
                <a:ln>
                  <a:noFill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glow rad="127000">
                    <a:prstClr val="white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Imprint MT Shadow" panose="04020605060303030202" pitchFamily="82" charset="0"/>
                <a:ea typeface="+mn-ea"/>
                <a:cs typeface="+mn-cs"/>
              </a:rPr>
              <a:t>”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127000">
                    <a:prstClr val="white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Imprint MT Shadow" panose="04020605060303030202" pitchFamily="82" charset="0"/>
                <a:ea typeface="+mn-ea"/>
                <a:cs typeface="+mn-cs"/>
              </a:rPr>
              <a:t>Luke 8:12; Matthew 13:19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127000">
                    <a:prstClr val="white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Imprint MT Shadow" panose="04020605060303030202" pitchFamily="82" charset="0"/>
                <a:ea typeface="+mn-ea"/>
                <a:cs typeface="+mn-cs"/>
              </a:rPr>
              <a:t>Hebrews 4:2</a:t>
            </a:r>
          </a:p>
        </p:txBody>
      </p:sp>
    </p:spTree>
    <p:extLst>
      <p:ext uri="{BB962C8B-B14F-4D97-AF65-F5344CB8AC3E}">
        <p14:creationId xmlns:p14="http://schemas.microsoft.com/office/powerpoint/2010/main" val="2515179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5" name="Rectangle 39944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143" y="0"/>
            <a:ext cx="9141714" cy="51435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39940" name="Picture 4" descr="What is the Parable of the Sower? Bible Meaning &amp; Commentary">
            <a:extLst>
              <a:ext uri="{FF2B5EF4-FFF2-40B4-BE49-F238E27FC236}">
                <a16:creationId xmlns:a16="http://schemas.microsoft.com/office/drawing/2014/main" id="{B1992F3A-5FB4-7735-5593-3FACA1C7B16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94" r="-2" b="-2"/>
          <a:stretch/>
        </p:blipFill>
        <p:spPr bwMode="auto">
          <a:xfrm>
            <a:off x="20" y="961"/>
            <a:ext cx="9143980" cy="51425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B2A49362-9FFA-4A3C-ABE6-482A2C778DDF}"/>
              </a:ext>
            </a:extLst>
          </p:cNvPr>
          <p:cNvSpPr txBox="1"/>
          <p:nvPr/>
        </p:nvSpPr>
        <p:spPr>
          <a:xfrm>
            <a:off x="0" y="0"/>
            <a:ext cx="9141714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5"/>
              <a:tabLst/>
              <a:defRPr/>
            </a:pPr>
            <a:r>
              <a:rPr kumimoji="0" lang="en-US" sz="5000" b="0" i="0" u="none" strike="noStrike" kern="1200" cap="none" spc="0" normalizeH="0" baseline="0" noProof="0" dirty="0">
                <a:ln>
                  <a:noFill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glow rad="127000">
                    <a:prstClr val="white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Imprint MT Shadow" panose="04020605060303030202" pitchFamily="82" charset="0"/>
                <a:ea typeface="+mn-ea"/>
                <a:cs typeface="+mn-cs"/>
              </a:rPr>
              <a:t>“</a:t>
            </a:r>
            <a:r>
              <a:rPr kumimoji="0" lang="en-US" sz="5000" b="0" i="0" u="none" strike="noStrike" kern="1200" cap="small" spc="0" normalizeH="0" baseline="0" noProof="0" dirty="0">
                <a:ln>
                  <a:noFill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glow rad="127000">
                    <a:prstClr val="white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Imprint MT Shadow" panose="04020605060303030202" pitchFamily="82" charset="0"/>
                <a:ea typeface="+mn-ea"/>
                <a:cs typeface="+mn-cs"/>
              </a:rPr>
              <a:t>No Root</a:t>
            </a:r>
            <a:r>
              <a:rPr kumimoji="0" lang="en-US" sz="5000" b="0" i="0" u="none" strike="noStrike" kern="1200" cap="none" spc="0" normalizeH="0" baseline="0" noProof="0" dirty="0">
                <a:ln>
                  <a:noFill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glow rad="127000">
                    <a:prstClr val="white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Imprint MT Shadow" panose="04020605060303030202" pitchFamily="82" charset="0"/>
                <a:ea typeface="+mn-ea"/>
                <a:cs typeface="+mn-cs"/>
              </a:rPr>
              <a:t>”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127000">
                    <a:prstClr val="white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Imprint MT Shadow" panose="04020605060303030202" pitchFamily="82" charset="0"/>
                <a:ea typeface="+mn-ea"/>
                <a:cs typeface="+mn-cs"/>
              </a:rPr>
              <a:t>Luke 8:13-14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4000" dirty="0">
                <a:solidFill>
                  <a:srgbClr val="FF0000"/>
                </a:solidFill>
                <a:effectLst>
                  <a:glow rad="127000">
                    <a:prstClr val="white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rint MT Shadow" panose="04020605060303030202" pitchFamily="82" charset="0"/>
              </a:rPr>
              <a:t>Hebrews 10:26-31; 2</a:t>
            </a:r>
            <a:r>
              <a:rPr lang="en-US" sz="4000" baseline="30000" dirty="0">
                <a:solidFill>
                  <a:srgbClr val="FF0000"/>
                </a:solidFill>
                <a:effectLst>
                  <a:glow rad="127000">
                    <a:prstClr val="white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rint MT Shadow" panose="04020605060303030202" pitchFamily="82" charset="0"/>
              </a:rPr>
              <a:t>nd</a:t>
            </a:r>
            <a:r>
              <a:rPr lang="en-US" sz="4000" dirty="0">
                <a:solidFill>
                  <a:srgbClr val="FF0000"/>
                </a:solidFill>
                <a:effectLst>
                  <a:glow rad="127000">
                    <a:prstClr val="white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rint MT Shadow" panose="04020605060303030202" pitchFamily="82" charset="0"/>
              </a:rPr>
              <a:t> Peter 2:20-22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127000">
                    <a:prstClr val="white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Imprint MT Shadow" panose="04020605060303030202" pitchFamily="82" charset="0"/>
                <a:ea typeface="+mn-ea"/>
                <a:cs typeface="+mn-cs"/>
              </a:rPr>
              <a:t>Colossians 2:6-7</a:t>
            </a:r>
          </a:p>
        </p:txBody>
      </p:sp>
    </p:spTree>
    <p:extLst>
      <p:ext uri="{BB962C8B-B14F-4D97-AF65-F5344CB8AC3E}">
        <p14:creationId xmlns:p14="http://schemas.microsoft.com/office/powerpoint/2010/main" val="38271447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5" name="Rectangle 39944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143" y="0"/>
            <a:ext cx="9141714" cy="51435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39940" name="Picture 4" descr="What is the Parable of the Sower? Bible Meaning &amp; Commentary">
            <a:extLst>
              <a:ext uri="{FF2B5EF4-FFF2-40B4-BE49-F238E27FC236}">
                <a16:creationId xmlns:a16="http://schemas.microsoft.com/office/drawing/2014/main" id="{B1992F3A-5FB4-7735-5593-3FACA1C7B16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94" r="-2" b="-2"/>
          <a:stretch/>
        </p:blipFill>
        <p:spPr bwMode="auto">
          <a:xfrm>
            <a:off x="20" y="961"/>
            <a:ext cx="9143980" cy="51425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B2A49362-9FFA-4A3C-ABE6-482A2C778DDF}"/>
              </a:ext>
            </a:extLst>
          </p:cNvPr>
          <p:cNvSpPr txBox="1"/>
          <p:nvPr/>
        </p:nvSpPr>
        <p:spPr>
          <a:xfrm>
            <a:off x="0" y="0"/>
            <a:ext cx="9141714" cy="4862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6"/>
              <a:tabLst/>
              <a:defRPr/>
            </a:pPr>
            <a:r>
              <a:rPr kumimoji="0" lang="en-US" sz="5000" b="0" i="0" u="none" strike="noStrike" kern="1200" cap="none" spc="0" normalizeH="0" baseline="0" noProof="0" dirty="0">
                <a:ln>
                  <a:noFill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glow rad="127000">
                    <a:prstClr val="white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Imprint MT Shadow" panose="04020605060303030202" pitchFamily="82" charset="0"/>
                <a:ea typeface="+mn-ea"/>
                <a:cs typeface="+mn-cs"/>
              </a:rPr>
              <a:t>“</a:t>
            </a:r>
            <a:r>
              <a:rPr kumimoji="0" lang="en-US" sz="5000" b="0" i="0" u="none" strike="noStrike" kern="1200" cap="small" spc="0" normalizeH="0" baseline="0" noProof="0" dirty="0">
                <a:ln>
                  <a:noFill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glow rad="127000">
                    <a:prstClr val="white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Imprint MT Shadow" panose="04020605060303030202" pitchFamily="82" charset="0"/>
                <a:ea typeface="+mn-ea"/>
                <a:cs typeface="+mn-cs"/>
              </a:rPr>
              <a:t>Some a Hundredfold, Some Sixty, Some Thirty</a:t>
            </a:r>
            <a:r>
              <a:rPr kumimoji="0" lang="en-US" sz="5000" b="0" i="0" u="none" strike="noStrike" kern="1200" cap="none" spc="0" normalizeH="0" baseline="0" noProof="0" dirty="0">
                <a:ln>
                  <a:noFill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glow rad="127000">
                    <a:prstClr val="white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Imprint MT Shadow" panose="04020605060303030202" pitchFamily="82" charset="0"/>
                <a:ea typeface="+mn-ea"/>
                <a:cs typeface="+mn-cs"/>
              </a:rPr>
              <a:t>”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127000">
                    <a:prstClr val="white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Imprint MT Shadow" panose="04020605060303030202" pitchFamily="82" charset="0"/>
                <a:ea typeface="+mn-ea"/>
                <a:cs typeface="+mn-cs"/>
              </a:rPr>
              <a:t>Matthew 13:8, 23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4000" dirty="0">
                <a:solidFill>
                  <a:srgbClr val="FF0000"/>
                </a:solidFill>
                <a:effectLst>
                  <a:glow rad="127000">
                    <a:prstClr val="white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rint MT Shadow" panose="04020605060303030202" pitchFamily="82" charset="0"/>
              </a:rPr>
              <a:t>Acts 2:41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127000">
                    <a:prstClr val="white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Imprint MT Shadow" panose="04020605060303030202" pitchFamily="82" charset="0"/>
                <a:ea typeface="+mn-ea"/>
                <a:cs typeface="+mn-cs"/>
              </a:rPr>
              <a:t>Acts 16:15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4000" dirty="0">
                <a:solidFill>
                  <a:srgbClr val="FF0000"/>
                </a:solidFill>
                <a:effectLst>
                  <a:glow rad="127000">
                    <a:prstClr val="white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rint MT Shadow" panose="04020605060303030202" pitchFamily="82" charset="0"/>
              </a:rPr>
              <a:t>Acts 8:38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127000">
                  <a:prstClr val="white"/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Imprint MT Shadow" panose="04020605060303030202" pitchFamily="82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17887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Custom 5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83E1C8"/>
      </a:accent2>
      <a:accent3>
        <a:srgbClr val="A7EA52"/>
      </a:accent3>
      <a:accent4>
        <a:srgbClr val="5ECCF3"/>
      </a:accent4>
      <a:accent5>
        <a:srgbClr val="FF8021"/>
      </a:accent5>
      <a:accent6>
        <a:srgbClr val="F14124"/>
      </a:accent6>
      <a:hlink>
        <a:srgbClr val="2B816A"/>
      </a:hlink>
      <a:folHlink>
        <a:srgbClr val="59A8D1"/>
      </a:folHlink>
    </a:clrScheme>
    <a:fontScheme name="Custom 5">
      <a:majorFont>
        <a:latin typeface="Daytona Pro Condensed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33717026_win32_fixed" id="{CCDC63C5-818D-45AA-843F-107F5999B5CF}" vid="{FE66B006-5057-4731-8F4D-20C03A5D2414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110</Words>
  <Application>Microsoft Office PowerPoint</Application>
  <PresentationFormat>On-screen Show (16:9)</PresentationFormat>
  <Paragraphs>28</Paragraphs>
  <Slides>7</Slides>
  <Notes>0</Notes>
  <HiddenSlides>7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Avenir Next LT Pro</vt:lpstr>
      <vt:lpstr>Calibri</vt:lpstr>
      <vt:lpstr>Daytona Pro Condensed</vt:lpstr>
      <vt:lpstr>Imprint MT Shadow</vt:lpstr>
      <vt:lpstr>3_Office Theme</vt:lpstr>
      <vt:lpstr>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AQ2 Technologies, LLC.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Template</dc:title>
  <dc:creator>RJStevensMusic.com</dc:creator>
  <cp:lastModifiedBy>Rachel Dockens</cp:lastModifiedBy>
  <cp:revision>271</cp:revision>
  <dcterms:created xsi:type="dcterms:W3CDTF">2008-03-16T18:22:36Z</dcterms:created>
  <dcterms:modified xsi:type="dcterms:W3CDTF">2023-05-10T17:08:41Z</dcterms:modified>
</cp:coreProperties>
</file>