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 id="2147483714" r:id="rId2"/>
  </p:sldMasterIdLst>
  <p:notesMasterIdLst>
    <p:notesMasterId r:id="rId10"/>
  </p:notesMasterIdLst>
  <p:sldIdLst>
    <p:sldId id="12404" r:id="rId3"/>
    <p:sldId id="399" r:id="rId4"/>
    <p:sldId id="405" r:id="rId5"/>
    <p:sldId id="406" r:id="rId6"/>
    <p:sldId id="407" r:id="rId7"/>
    <p:sldId id="408" r:id="rId8"/>
    <p:sldId id="40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CC"/>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67" autoAdjust="0"/>
    <p:restoredTop sz="94660"/>
  </p:normalViewPr>
  <p:slideViewPr>
    <p:cSldViewPr snapToGrid="0">
      <p:cViewPr varScale="1">
        <p:scale>
          <a:sx n="104" d="100"/>
          <a:sy n="104" d="100"/>
        </p:scale>
        <p:origin x="21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B64F4-E7D7-46D3-90A7-FEEC4034C0D7}" type="datetimeFigureOut">
              <a:rPr lang="en-US" smtClean="0"/>
              <a:t>6/14/2023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7E70CE-8525-4B1D-B070-76B9766C06A5}" type="slidenum">
              <a:rPr lang="en-US" smtClean="0"/>
              <a:t>‹#›</a:t>
            </a:fld>
            <a:endParaRPr lang="en-US"/>
          </a:p>
        </p:txBody>
      </p:sp>
    </p:spTree>
    <p:extLst>
      <p:ext uri="{BB962C8B-B14F-4D97-AF65-F5344CB8AC3E}">
        <p14:creationId xmlns:p14="http://schemas.microsoft.com/office/powerpoint/2010/main" val="1069332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sz="1200" b="1" u="none" strike="noStrike" kern="1200" dirty="0">
                <a:solidFill>
                  <a:schemeClr val="tx1"/>
                </a:solidFill>
                <a:effectLst/>
                <a:latin typeface="Arial" charset="0"/>
                <a:ea typeface="+mn-ea"/>
                <a:cs typeface="Arial" charset="0"/>
              </a:rPr>
              <a:t>Matthew 1:20</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Joseph was not merely the husband of the mother of Jesus, and thus only incidentally connected to the Son of God.  Rather, he was directly instructed by the Lord’s angel to proceed in marriage to Mary, and thus implicitly expected to raise the Boy Jesus.</a:t>
            </a:r>
          </a:p>
          <a:p>
            <a:r>
              <a:rPr lang="en-US" sz="1200" b="1" u="none" strike="noStrike" kern="1200" dirty="0">
                <a:solidFill>
                  <a:schemeClr val="tx1"/>
                </a:solidFill>
                <a:effectLst/>
                <a:latin typeface="Arial" charset="0"/>
                <a:ea typeface="+mn-ea"/>
                <a:cs typeface="Arial" charset="0"/>
              </a:rPr>
              <a:t>Luke 2:27, 41; 3:23</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Although he was only </a:t>
            </a:r>
            <a:r>
              <a:rPr lang="en-US" sz="1200" i="1" kern="1200" dirty="0">
                <a:solidFill>
                  <a:schemeClr val="tx1"/>
                </a:solidFill>
                <a:effectLst/>
                <a:latin typeface="Arial" charset="0"/>
                <a:ea typeface="+mn-ea"/>
                <a:cs typeface="Arial" charset="0"/>
              </a:rPr>
              <a:t>“supposed”</a:t>
            </a:r>
            <a:r>
              <a:rPr lang="en-US" sz="1200" kern="1200" dirty="0">
                <a:solidFill>
                  <a:schemeClr val="tx1"/>
                </a:solidFill>
                <a:effectLst/>
                <a:latin typeface="Arial" charset="0"/>
                <a:ea typeface="+mn-ea"/>
                <a:cs typeface="Arial" charset="0"/>
              </a:rPr>
              <a:t> to be Jesus’ father, he was, correctly, identified as one of His </a:t>
            </a:r>
            <a:r>
              <a:rPr lang="en-US" sz="1200" i="1" kern="1200" dirty="0">
                <a:solidFill>
                  <a:schemeClr val="tx1"/>
                </a:solidFill>
                <a:effectLst/>
                <a:latin typeface="Arial" charset="0"/>
                <a:ea typeface="+mn-ea"/>
                <a:cs typeface="Arial" charset="0"/>
              </a:rPr>
              <a:t>“parents”</a:t>
            </a:r>
            <a:r>
              <a:rPr lang="en-US" sz="1200" kern="1200" dirty="0">
                <a:solidFill>
                  <a:schemeClr val="tx1"/>
                </a:solidFill>
                <a:effectLst/>
                <a:latin typeface="Arial" charset="0"/>
                <a:ea typeface="+mn-ea"/>
                <a:cs typeface="Arial" charset="0"/>
              </a:rPr>
              <a:t> more than once in Scripture, insomuch as he was responsible for raising the Child.</a:t>
            </a:r>
          </a:p>
          <a:p>
            <a:r>
              <a:rPr lang="en-US" sz="1200" b="1" u="none" strike="noStrike" kern="1200" dirty="0">
                <a:solidFill>
                  <a:schemeClr val="tx1"/>
                </a:solidFill>
                <a:effectLst/>
                <a:latin typeface="Arial" charset="0"/>
                <a:ea typeface="+mn-ea"/>
                <a:cs typeface="Arial" charset="0"/>
              </a:rPr>
              <a:t>Deuteronomy 25:5-10; James 1:27; 1</a:t>
            </a:r>
            <a:r>
              <a:rPr lang="en-US" sz="1200" b="1" u="none" strike="noStrike" kern="1200" baseline="30000" dirty="0">
                <a:solidFill>
                  <a:schemeClr val="tx1"/>
                </a:solidFill>
                <a:effectLst/>
                <a:latin typeface="Arial" charset="0"/>
                <a:ea typeface="+mn-ea"/>
                <a:cs typeface="Arial" charset="0"/>
              </a:rPr>
              <a:t>st</a:t>
            </a:r>
            <a:r>
              <a:rPr lang="en-US" sz="1200" b="1" u="none" strike="noStrike" kern="1200" dirty="0">
                <a:solidFill>
                  <a:schemeClr val="tx1"/>
                </a:solidFill>
                <a:effectLst/>
                <a:latin typeface="Arial" charset="0"/>
                <a:ea typeface="+mn-ea"/>
                <a:cs typeface="Arial" charset="0"/>
              </a:rPr>
              <a:t> Corinthians 7:39; Matthew 19:9</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There are multiple situations, acknowledged by God, in which a man might raise another’s child.  Under the Law of Moses, a man was obligated to marry his late brother’s widow if she was childless in order to bring forth children in the name of the deceased.  To the present, genuine religion involves providing for orphans.  Widows may remarry, which might involve a new husband raising another man’s kids.  A mother may have cause to divorce her husband, if he was guilty of fornication, and marry another man who would be involved in raising her children.</a:t>
            </a:r>
          </a:p>
          <a:p>
            <a:endParaRPr lang="en-US" dirty="0"/>
          </a:p>
        </p:txBody>
      </p:sp>
      <p:sp>
        <p:nvSpPr>
          <p:cNvPr id="4" name="Slide Number Placeholder 3"/>
          <p:cNvSpPr>
            <a:spLocks noGrp="1"/>
          </p:cNvSpPr>
          <p:nvPr>
            <p:ph type="sldNum" sz="quarter" idx="10"/>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B763157F-30C3-4EDC-A9F5-C6EEB19B8506}" type="slidenum">
              <a:rPr kumimoji="0" lang="en-US" altLang="en-US"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66788" rtl="0" eaLnBrk="1" fontAlgn="base" latinLnBrk="0" hangingPunct="1">
                <a:lnSpc>
                  <a:spcPct val="100000"/>
                </a:lnSpc>
                <a:spcBef>
                  <a:spcPct val="0"/>
                </a:spcBef>
                <a:spcAft>
                  <a:spcPct val="0"/>
                </a:spcAft>
                <a:buClrTx/>
                <a:buSzTx/>
                <a:buFontTx/>
                <a:buNone/>
                <a:tabLst/>
                <a:defRPr/>
              </a:pPr>
              <a:t>1</a:t>
            </a:fld>
            <a:endParaRPr kumimoji="0" lang="en-US" altLang="en-US"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3528336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sz="1200" b="1" u="none" strike="noStrike" kern="1200" dirty="0">
                <a:solidFill>
                  <a:schemeClr val="tx1"/>
                </a:solidFill>
                <a:effectLst/>
                <a:latin typeface="Arial" charset="0"/>
                <a:ea typeface="+mn-ea"/>
                <a:cs typeface="Arial" charset="0"/>
              </a:rPr>
              <a:t>Matthew 1:20</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Joseph was not merely the husband of the mother of Jesus, and thus only incidentally connected to the Son of God.  Rather, he was directly instructed by the Lord’s angel to proceed in marriage to Mary, and thus implicitly expected to raise the Boy Jesus.</a:t>
            </a:r>
          </a:p>
          <a:p>
            <a:r>
              <a:rPr lang="en-US" sz="1200" b="1" u="none" strike="noStrike" kern="1200" dirty="0">
                <a:solidFill>
                  <a:schemeClr val="tx1"/>
                </a:solidFill>
                <a:effectLst/>
                <a:latin typeface="Arial" charset="0"/>
                <a:ea typeface="+mn-ea"/>
                <a:cs typeface="Arial" charset="0"/>
              </a:rPr>
              <a:t>Luke 2:27, 41; 3:23</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Although he was only </a:t>
            </a:r>
            <a:r>
              <a:rPr lang="en-US" sz="1200" i="1" kern="1200" dirty="0">
                <a:solidFill>
                  <a:schemeClr val="tx1"/>
                </a:solidFill>
                <a:effectLst/>
                <a:latin typeface="Arial" charset="0"/>
                <a:ea typeface="+mn-ea"/>
                <a:cs typeface="Arial" charset="0"/>
              </a:rPr>
              <a:t>“supposed”</a:t>
            </a:r>
            <a:r>
              <a:rPr lang="en-US" sz="1200" kern="1200" dirty="0">
                <a:solidFill>
                  <a:schemeClr val="tx1"/>
                </a:solidFill>
                <a:effectLst/>
                <a:latin typeface="Arial" charset="0"/>
                <a:ea typeface="+mn-ea"/>
                <a:cs typeface="Arial" charset="0"/>
              </a:rPr>
              <a:t> to be Jesus’ father, he was, correctly, identified as one of His </a:t>
            </a:r>
            <a:r>
              <a:rPr lang="en-US" sz="1200" i="1" kern="1200" dirty="0">
                <a:solidFill>
                  <a:schemeClr val="tx1"/>
                </a:solidFill>
                <a:effectLst/>
                <a:latin typeface="Arial" charset="0"/>
                <a:ea typeface="+mn-ea"/>
                <a:cs typeface="Arial" charset="0"/>
              </a:rPr>
              <a:t>“parents”</a:t>
            </a:r>
            <a:r>
              <a:rPr lang="en-US" sz="1200" kern="1200" dirty="0">
                <a:solidFill>
                  <a:schemeClr val="tx1"/>
                </a:solidFill>
                <a:effectLst/>
                <a:latin typeface="Arial" charset="0"/>
                <a:ea typeface="+mn-ea"/>
                <a:cs typeface="Arial" charset="0"/>
              </a:rPr>
              <a:t> more than once in Scripture, insomuch as he was responsible for raising the Child.</a:t>
            </a:r>
          </a:p>
          <a:p>
            <a:r>
              <a:rPr lang="en-US" sz="1200" b="1" u="none" strike="noStrike" kern="1200" dirty="0">
                <a:solidFill>
                  <a:schemeClr val="tx1"/>
                </a:solidFill>
                <a:effectLst/>
                <a:latin typeface="Arial" charset="0"/>
                <a:ea typeface="+mn-ea"/>
                <a:cs typeface="Arial" charset="0"/>
              </a:rPr>
              <a:t>Deuteronomy 25:5-10; James 1:27; 1</a:t>
            </a:r>
            <a:r>
              <a:rPr lang="en-US" sz="1200" b="1" u="none" strike="noStrike" kern="1200" baseline="30000" dirty="0">
                <a:solidFill>
                  <a:schemeClr val="tx1"/>
                </a:solidFill>
                <a:effectLst/>
                <a:latin typeface="Arial" charset="0"/>
                <a:ea typeface="+mn-ea"/>
                <a:cs typeface="Arial" charset="0"/>
              </a:rPr>
              <a:t>st</a:t>
            </a:r>
            <a:r>
              <a:rPr lang="en-US" sz="1200" b="1" u="none" strike="noStrike" kern="1200" dirty="0">
                <a:solidFill>
                  <a:schemeClr val="tx1"/>
                </a:solidFill>
                <a:effectLst/>
                <a:latin typeface="Arial" charset="0"/>
                <a:ea typeface="+mn-ea"/>
                <a:cs typeface="Arial" charset="0"/>
              </a:rPr>
              <a:t> Corinthians 7:39; Matthew 19:9</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There are multiple situations, acknowledged by God, in which a man might raise another’s child.  Under the Law of Moses, a man was obligated to marry his late brother’s widow if she was childless in order to bring forth children in the name of the deceased.  To the present, genuine religion involves providing for orphans.  Widows may remarry, which might involve a new husband raising another man’s kids.  A mother may have cause to divorce her husband, if he was guilty of fornication, and marry another man who would be involved in raising her children.</a:t>
            </a:r>
          </a:p>
          <a:p>
            <a:endParaRPr lang="en-US" dirty="0"/>
          </a:p>
        </p:txBody>
      </p:sp>
      <p:sp>
        <p:nvSpPr>
          <p:cNvPr id="4" name="Slide Number Placeholder 3"/>
          <p:cNvSpPr>
            <a:spLocks noGrp="1"/>
          </p:cNvSpPr>
          <p:nvPr>
            <p:ph type="sldNum" sz="quarter" idx="10"/>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B763157F-30C3-4EDC-A9F5-C6EEB19B8506}" type="slidenum">
              <a:rPr kumimoji="0" lang="en-US" altLang="en-US"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66788" rtl="0" eaLnBrk="1" fontAlgn="base" latinLnBrk="0" hangingPunct="1">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1219747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sz="1200" b="1" u="none" strike="noStrike" kern="1200" dirty="0">
                <a:solidFill>
                  <a:schemeClr val="tx1"/>
                </a:solidFill>
                <a:effectLst/>
                <a:latin typeface="Arial" charset="0"/>
                <a:ea typeface="+mn-ea"/>
                <a:cs typeface="Arial" charset="0"/>
              </a:rPr>
              <a:t>Matthew 13:55; Mark 6:3</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In two narratives of a single event, Jesus was regarded by His neighbors in Nazareth as </a:t>
            </a:r>
            <a:r>
              <a:rPr lang="en-US" sz="1200" i="1" kern="1200" dirty="0">
                <a:solidFill>
                  <a:schemeClr val="tx1"/>
                </a:solidFill>
                <a:effectLst/>
                <a:latin typeface="Arial" charset="0"/>
                <a:ea typeface="+mn-ea"/>
                <a:cs typeface="Arial" charset="0"/>
              </a:rPr>
              <a:t>“the carpenter’s son”</a:t>
            </a:r>
            <a:r>
              <a:rPr lang="en-US" sz="1200" kern="1200" dirty="0">
                <a:solidFill>
                  <a:schemeClr val="tx1"/>
                </a:solidFill>
                <a:effectLst/>
                <a:latin typeface="Arial" charset="0"/>
                <a:ea typeface="+mn-ea"/>
                <a:cs typeface="Arial" charset="0"/>
              </a:rPr>
              <a:t> and </a:t>
            </a:r>
            <a:r>
              <a:rPr lang="en-US" sz="1200" i="1" kern="1200" dirty="0">
                <a:solidFill>
                  <a:schemeClr val="tx1"/>
                </a:solidFill>
                <a:effectLst/>
                <a:latin typeface="Arial" charset="0"/>
                <a:ea typeface="+mn-ea"/>
                <a:cs typeface="Arial" charset="0"/>
              </a:rPr>
              <a:t>“the carpenter”</a:t>
            </a:r>
            <a:r>
              <a:rPr lang="en-US" sz="1200" kern="1200" dirty="0">
                <a:solidFill>
                  <a:schemeClr val="tx1"/>
                </a:solidFill>
                <a:effectLst/>
                <a:latin typeface="Arial" charset="0"/>
                <a:ea typeface="+mn-ea"/>
                <a:cs typeface="Arial" charset="0"/>
              </a:rPr>
              <a:t>, meaning Joseph was a carpenter who, evidently, taught Jesus the same skills.</a:t>
            </a:r>
          </a:p>
          <a:p>
            <a:r>
              <a:rPr lang="en-US" sz="1200" b="1" u="none" strike="noStrike" kern="1200" dirty="0">
                <a:solidFill>
                  <a:schemeClr val="tx1"/>
                </a:solidFill>
                <a:effectLst/>
                <a:latin typeface="Arial" charset="0"/>
                <a:ea typeface="+mn-ea"/>
                <a:cs typeface="Arial" charset="0"/>
              </a:rPr>
              <a:t>2</a:t>
            </a:r>
            <a:r>
              <a:rPr lang="en-US" sz="1200" b="1" u="none" strike="noStrike" kern="1200" baseline="30000" dirty="0">
                <a:solidFill>
                  <a:schemeClr val="tx1"/>
                </a:solidFill>
                <a:effectLst/>
                <a:latin typeface="Arial" charset="0"/>
                <a:ea typeface="+mn-ea"/>
                <a:cs typeface="Arial" charset="0"/>
              </a:rPr>
              <a:t>nd</a:t>
            </a:r>
            <a:r>
              <a:rPr lang="en-US" sz="1200" b="1" u="none" strike="noStrike" kern="1200" dirty="0">
                <a:solidFill>
                  <a:schemeClr val="tx1"/>
                </a:solidFill>
                <a:effectLst/>
                <a:latin typeface="Arial" charset="0"/>
                <a:ea typeface="+mn-ea"/>
                <a:cs typeface="Arial" charset="0"/>
              </a:rPr>
              <a:t> Thessalonians 3:10; Proverbs 16:26</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Work is a prerequisite to eating.  A man should not only work, but also teach the children under his guidance to do the same.</a:t>
            </a:r>
          </a:p>
          <a:p>
            <a:r>
              <a:rPr lang="en-US" sz="1200" b="1" u="none" strike="noStrike" kern="1200" dirty="0">
                <a:solidFill>
                  <a:schemeClr val="tx1"/>
                </a:solidFill>
                <a:effectLst/>
                <a:latin typeface="Arial" charset="0"/>
                <a:ea typeface="+mn-ea"/>
                <a:cs typeface="Arial" charset="0"/>
              </a:rPr>
              <a:t>1</a:t>
            </a:r>
            <a:r>
              <a:rPr lang="en-US" sz="1200" b="1" u="none" strike="noStrike" kern="1200" baseline="30000" dirty="0">
                <a:solidFill>
                  <a:schemeClr val="tx1"/>
                </a:solidFill>
                <a:effectLst/>
                <a:latin typeface="Arial" charset="0"/>
                <a:ea typeface="+mn-ea"/>
                <a:cs typeface="Arial" charset="0"/>
              </a:rPr>
              <a:t>st</a:t>
            </a:r>
            <a:r>
              <a:rPr lang="en-US" sz="1200" b="1" u="none" strike="noStrike" kern="1200" dirty="0">
                <a:solidFill>
                  <a:schemeClr val="tx1"/>
                </a:solidFill>
                <a:effectLst/>
                <a:latin typeface="Arial" charset="0"/>
                <a:ea typeface="+mn-ea"/>
                <a:cs typeface="Arial" charset="0"/>
              </a:rPr>
              <a:t> Timothy 5:8</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The man who won’t provide for his household has denied the faith.</a:t>
            </a:r>
          </a:p>
        </p:txBody>
      </p:sp>
      <p:sp>
        <p:nvSpPr>
          <p:cNvPr id="4" name="Slide Number Placeholder 3"/>
          <p:cNvSpPr>
            <a:spLocks noGrp="1"/>
          </p:cNvSpPr>
          <p:nvPr>
            <p:ph type="sldNum" sz="quarter" idx="10"/>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B763157F-30C3-4EDC-A9F5-C6EEB19B8506}" type="slidenum">
              <a:rPr kumimoji="0" lang="en-US" altLang="en-US"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66788" rtl="0" eaLnBrk="1" fontAlgn="base" latinLnBrk="0" hangingPunct="1">
                <a:lnSpc>
                  <a:spcPct val="100000"/>
                </a:lnSpc>
                <a:spcBef>
                  <a:spcPct val="0"/>
                </a:spcBef>
                <a:spcAft>
                  <a:spcPct val="0"/>
                </a:spcAft>
                <a:buClrTx/>
                <a:buSzTx/>
                <a:buFontTx/>
                <a:buNone/>
                <a:tabLst/>
                <a:defRPr/>
              </a:pPr>
              <a:t>3</a:t>
            </a:fld>
            <a:endParaRPr kumimoji="0" lang="en-US" altLang="en-US"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83078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sz="1200" b="1" u="none" strike="noStrike" kern="1200" dirty="0">
                <a:solidFill>
                  <a:schemeClr val="tx1"/>
                </a:solidFill>
                <a:effectLst/>
                <a:latin typeface="Arial" charset="0"/>
                <a:ea typeface="+mn-ea"/>
                <a:cs typeface="Arial" charset="0"/>
              </a:rPr>
              <a:t>Luke 2:21-24, 39-41</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That Jesus was circumcised on the eighth day as the Law required, that Mary was purified following childbirth as the Law required, that Jesus was presented in the temple and sacrifices offered as the Law required, that </a:t>
            </a:r>
            <a:r>
              <a:rPr lang="en-US" sz="1200" i="1" kern="1200" dirty="0">
                <a:solidFill>
                  <a:schemeClr val="tx1"/>
                </a:solidFill>
                <a:effectLst/>
                <a:latin typeface="Arial" charset="0"/>
                <a:ea typeface="+mn-ea"/>
                <a:cs typeface="Arial" charset="0"/>
              </a:rPr>
              <a:t>“they had performed all things according to the law of the Lord”</a:t>
            </a:r>
            <a:r>
              <a:rPr lang="en-US" sz="1200" kern="1200" dirty="0">
                <a:solidFill>
                  <a:schemeClr val="tx1"/>
                </a:solidFill>
                <a:effectLst/>
                <a:latin typeface="Arial" charset="0"/>
                <a:ea typeface="+mn-ea"/>
                <a:cs typeface="Arial" charset="0"/>
              </a:rPr>
              <a:t>, that </a:t>
            </a:r>
            <a:r>
              <a:rPr lang="en-US" sz="1200" i="1" kern="1200" dirty="0">
                <a:solidFill>
                  <a:schemeClr val="tx1"/>
                </a:solidFill>
                <a:effectLst/>
                <a:latin typeface="Arial" charset="0"/>
                <a:ea typeface="+mn-ea"/>
                <a:cs typeface="Arial" charset="0"/>
              </a:rPr>
              <a:t>“the Child grew and became strong in spirit”</a:t>
            </a:r>
            <a:r>
              <a:rPr lang="en-US" sz="1200" kern="1200" dirty="0">
                <a:solidFill>
                  <a:schemeClr val="tx1"/>
                </a:solidFill>
                <a:effectLst/>
                <a:latin typeface="Arial" charset="0"/>
                <a:ea typeface="+mn-ea"/>
                <a:cs typeface="Arial" charset="0"/>
              </a:rPr>
              <a:t>, and that they made an annual pilgrimage for Passover as the law required demonstrates that Jesus was raised by godly parents who took religion seriously.</a:t>
            </a:r>
          </a:p>
          <a:p>
            <a:r>
              <a:rPr lang="en-US" sz="1200" b="1" u="none" strike="noStrike" kern="1200" dirty="0">
                <a:solidFill>
                  <a:schemeClr val="tx1"/>
                </a:solidFill>
                <a:effectLst/>
                <a:latin typeface="Arial" charset="0"/>
                <a:ea typeface="+mn-ea"/>
                <a:cs typeface="Arial" charset="0"/>
              </a:rPr>
              <a:t>Joshua 24:15; Genesis 18:19</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To raise His own Son, God chose a man like Joshua – who made the decision for his household to serve Jehovah no matter what others did, a man like Abraham – whom God trusted to command his household to keep God’s way.</a:t>
            </a:r>
          </a:p>
          <a:p>
            <a:r>
              <a:rPr lang="en-US" sz="1200" b="1" u="none" strike="noStrike" kern="1200" dirty="0">
                <a:solidFill>
                  <a:schemeClr val="tx1"/>
                </a:solidFill>
                <a:effectLst/>
                <a:latin typeface="Arial" charset="0"/>
                <a:ea typeface="+mn-ea"/>
                <a:cs typeface="Arial" charset="0"/>
              </a:rPr>
              <a:t>Deuteronomy 6:5-9; Ephesians 6:4</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God always has and always will require fathers to keep their children aware of God’s word.</a:t>
            </a:r>
          </a:p>
          <a:p>
            <a:r>
              <a:rPr lang="en-US" sz="1200" b="1" u="none" strike="noStrike" kern="1200" dirty="0">
                <a:solidFill>
                  <a:schemeClr val="tx1"/>
                </a:solidFill>
                <a:effectLst/>
                <a:latin typeface="Arial" charset="0"/>
                <a:ea typeface="+mn-ea"/>
                <a:cs typeface="Arial" charset="0"/>
              </a:rPr>
              <a:t>Hebrews 10:25</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Worshipping God regularly is as necessary now as it was then.</a:t>
            </a:r>
          </a:p>
        </p:txBody>
      </p:sp>
      <p:sp>
        <p:nvSpPr>
          <p:cNvPr id="4" name="Slide Number Placeholder 3"/>
          <p:cNvSpPr>
            <a:spLocks noGrp="1"/>
          </p:cNvSpPr>
          <p:nvPr>
            <p:ph type="sldNum" sz="quarter" idx="10"/>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B763157F-30C3-4EDC-A9F5-C6EEB19B8506}" type="slidenum">
              <a:rPr kumimoji="0" lang="en-US" altLang="en-US"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66788" rtl="0" eaLnBrk="1" fontAlgn="base" latinLnBrk="0" hangingPunct="1">
                <a:lnSpc>
                  <a:spcPct val="100000"/>
                </a:lnSpc>
                <a:spcBef>
                  <a:spcPct val="0"/>
                </a:spcBef>
                <a:spcAft>
                  <a:spcPct val="0"/>
                </a:spcAft>
                <a:buClrTx/>
                <a:buSzTx/>
                <a:buFontTx/>
                <a:buNone/>
                <a:tabLst/>
                <a:defRPr/>
              </a:pPr>
              <a:t>4</a:t>
            </a:fld>
            <a:endParaRPr kumimoji="0" lang="en-US" altLang="en-US"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1088362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sz="1200" b="1" u="none" strike="noStrike" kern="1200" dirty="0">
                <a:solidFill>
                  <a:schemeClr val="tx1"/>
                </a:solidFill>
                <a:effectLst/>
                <a:latin typeface="Arial" charset="0"/>
                <a:ea typeface="+mn-ea"/>
                <a:cs typeface="Arial" charset="0"/>
              </a:rPr>
              <a:t>Matthew 1:18-19</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Prior to angelic intervention Joseph did not know how his betrothed wife had become pregnant since they had not yet consummated the marriage sexually.  Accordingly, he intended to divorce her, but knew that mercy was the better part of justice.</a:t>
            </a:r>
          </a:p>
          <a:p>
            <a:r>
              <a:rPr lang="en-US" sz="1200" b="1" u="none" strike="noStrike" kern="1200" dirty="0">
                <a:solidFill>
                  <a:schemeClr val="tx1"/>
                </a:solidFill>
                <a:effectLst/>
                <a:latin typeface="Arial" charset="0"/>
                <a:ea typeface="+mn-ea"/>
                <a:cs typeface="Arial" charset="0"/>
              </a:rPr>
              <a:t>Deuteronomy 22:13-15, 20-21, 23-27; 24:1</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Under Moses’ Law, Joseph would have been well within his rights to divorce her, and possibly have her executed, but he chose kindness.</a:t>
            </a:r>
          </a:p>
          <a:p>
            <a:r>
              <a:rPr lang="en-US" sz="1200" b="1" u="none" strike="noStrike" kern="1200" dirty="0">
                <a:solidFill>
                  <a:schemeClr val="tx1"/>
                </a:solidFill>
                <a:effectLst/>
                <a:latin typeface="Arial" charset="0"/>
                <a:ea typeface="+mn-ea"/>
                <a:cs typeface="Arial" charset="0"/>
              </a:rPr>
              <a:t>John 7:24</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Righteous judgment is not based on appearance, so it was wise of Joseph to refrain from the harshest possible sentence.</a:t>
            </a:r>
          </a:p>
          <a:p>
            <a:r>
              <a:rPr lang="en-US" sz="1200" b="1" u="none" strike="noStrike" kern="1200" dirty="0">
                <a:solidFill>
                  <a:schemeClr val="tx1"/>
                </a:solidFill>
                <a:effectLst/>
                <a:latin typeface="Arial" charset="0"/>
                <a:ea typeface="+mn-ea"/>
                <a:cs typeface="Arial" charset="0"/>
              </a:rPr>
              <a:t>Luke 6:36; Romans 12:17-19</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God calls on His people to be merciful as He is merciful.  Vengeance does not belong to man.</a:t>
            </a:r>
          </a:p>
          <a:p>
            <a:r>
              <a:rPr lang="en-US" sz="1200" b="1" u="none" strike="noStrike" kern="1200" dirty="0">
                <a:solidFill>
                  <a:schemeClr val="tx1"/>
                </a:solidFill>
                <a:effectLst/>
                <a:latin typeface="Arial" charset="0"/>
                <a:ea typeface="+mn-ea"/>
                <a:cs typeface="Arial" charset="0"/>
              </a:rPr>
              <a:t>1</a:t>
            </a:r>
            <a:r>
              <a:rPr lang="en-US" sz="1200" b="1" u="none" strike="noStrike" kern="1200" baseline="30000" dirty="0">
                <a:solidFill>
                  <a:schemeClr val="tx1"/>
                </a:solidFill>
                <a:effectLst/>
                <a:latin typeface="Arial" charset="0"/>
                <a:ea typeface="+mn-ea"/>
                <a:cs typeface="Arial" charset="0"/>
              </a:rPr>
              <a:t>st</a:t>
            </a:r>
            <a:r>
              <a:rPr lang="en-US" sz="1200" b="1" u="none" strike="noStrike" kern="1200" dirty="0">
                <a:solidFill>
                  <a:schemeClr val="tx1"/>
                </a:solidFill>
                <a:effectLst/>
                <a:latin typeface="Arial" charset="0"/>
                <a:ea typeface="+mn-ea"/>
                <a:cs typeface="Arial" charset="0"/>
              </a:rPr>
              <a:t> Corinthians 13:4-6</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Joseph manifested the qualities of real love in that he was longsuffering, unprovoked, and would not seek his own.</a:t>
            </a:r>
          </a:p>
          <a:p>
            <a:r>
              <a:rPr lang="en-US" sz="1200" b="1" u="none" strike="noStrike" kern="1200" dirty="0">
                <a:solidFill>
                  <a:schemeClr val="tx1"/>
                </a:solidFill>
                <a:effectLst/>
                <a:latin typeface="Arial" charset="0"/>
                <a:ea typeface="+mn-ea"/>
                <a:cs typeface="Arial" charset="0"/>
              </a:rPr>
              <a:t>1</a:t>
            </a:r>
            <a:r>
              <a:rPr lang="en-US" sz="1200" b="1" u="none" strike="noStrike" kern="1200" baseline="30000" dirty="0">
                <a:solidFill>
                  <a:schemeClr val="tx1"/>
                </a:solidFill>
                <a:effectLst/>
                <a:latin typeface="Arial" charset="0"/>
                <a:ea typeface="+mn-ea"/>
                <a:cs typeface="Arial" charset="0"/>
              </a:rPr>
              <a:t>st</a:t>
            </a:r>
            <a:r>
              <a:rPr lang="en-US" sz="1200" b="1" u="none" strike="noStrike" kern="1200" dirty="0">
                <a:solidFill>
                  <a:schemeClr val="tx1"/>
                </a:solidFill>
                <a:effectLst/>
                <a:latin typeface="Arial" charset="0"/>
                <a:ea typeface="+mn-ea"/>
                <a:cs typeface="Arial" charset="0"/>
              </a:rPr>
              <a:t> Peter 3:7</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A godly man is understanding toward his wife, and a solid marriage leads to happier children.</a:t>
            </a:r>
          </a:p>
        </p:txBody>
      </p:sp>
      <p:sp>
        <p:nvSpPr>
          <p:cNvPr id="4" name="Slide Number Placeholder 3"/>
          <p:cNvSpPr>
            <a:spLocks noGrp="1"/>
          </p:cNvSpPr>
          <p:nvPr>
            <p:ph type="sldNum" sz="quarter" idx="10"/>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B763157F-30C3-4EDC-A9F5-C6EEB19B8506}" type="slidenum">
              <a:rPr kumimoji="0" lang="en-US" altLang="en-US"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66788" rtl="0" eaLnBrk="1" fontAlgn="base" latinLnBrk="0" hangingPunct="1">
                <a:lnSpc>
                  <a:spcPct val="100000"/>
                </a:lnSpc>
                <a:spcBef>
                  <a:spcPct val="0"/>
                </a:spcBef>
                <a:spcAft>
                  <a:spcPct val="0"/>
                </a:spcAft>
                <a:buClrTx/>
                <a:buSzTx/>
                <a:buFontTx/>
                <a:buNone/>
                <a:tabLst/>
                <a:defRPr/>
              </a:pPr>
              <a:t>5</a:t>
            </a:fld>
            <a:endParaRPr kumimoji="0" lang="en-US" altLang="en-US"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1107469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sz="1200" b="1" u="none" strike="noStrike" kern="1200" dirty="0">
                <a:solidFill>
                  <a:schemeClr val="tx1"/>
                </a:solidFill>
                <a:effectLst/>
                <a:latin typeface="Arial" charset="0"/>
                <a:ea typeface="+mn-ea"/>
                <a:cs typeface="Arial" charset="0"/>
              </a:rPr>
              <a:t>Luke 2:42-45</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Joseph and Mary unintentionally left Jesus in Jerusalem on their return to Nazareth when he was twelve.  Even the best parents can be forgetful.</a:t>
            </a:r>
          </a:p>
          <a:p>
            <a:r>
              <a:rPr lang="en-US" sz="1200" b="1" u="none" strike="noStrike" kern="1200" dirty="0">
                <a:solidFill>
                  <a:schemeClr val="tx1"/>
                </a:solidFill>
                <a:effectLst/>
                <a:latin typeface="Arial" charset="0"/>
                <a:ea typeface="+mn-ea"/>
                <a:cs typeface="Arial" charset="0"/>
              </a:rPr>
              <a:t>1</a:t>
            </a:r>
            <a:r>
              <a:rPr lang="en-US" sz="1200" b="1" u="none" strike="noStrike" kern="1200" baseline="30000" dirty="0">
                <a:solidFill>
                  <a:schemeClr val="tx1"/>
                </a:solidFill>
                <a:effectLst/>
                <a:latin typeface="Arial" charset="0"/>
                <a:ea typeface="+mn-ea"/>
                <a:cs typeface="Arial" charset="0"/>
              </a:rPr>
              <a:t>st</a:t>
            </a:r>
            <a:r>
              <a:rPr lang="en-US" sz="1200" b="1" u="none" strike="noStrike" kern="1200" dirty="0">
                <a:solidFill>
                  <a:schemeClr val="tx1"/>
                </a:solidFill>
                <a:effectLst/>
                <a:latin typeface="Arial" charset="0"/>
                <a:ea typeface="+mn-ea"/>
                <a:cs typeface="Arial" charset="0"/>
              </a:rPr>
              <a:t> Corinthians 1:14-16</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The apostle Paul admitted to not remembering all the people he had baptized in Corinth.  Memory lapses are not sinful, even if they occasionally hurt some feelings.</a:t>
            </a:r>
          </a:p>
        </p:txBody>
      </p:sp>
      <p:sp>
        <p:nvSpPr>
          <p:cNvPr id="4" name="Slide Number Placeholder 3"/>
          <p:cNvSpPr>
            <a:spLocks noGrp="1"/>
          </p:cNvSpPr>
          <p:nvPr>
            <p:ph type="sldNum" sz="quarter" idx="10"/>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B763157F-30C3-4EDC-A9F5-C6EEB19B8506}" type="slidenum">
              <a:rPr kumimoji="0" lang="en-US" altLang="en-US"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66788" rtl="0" eaLnBrk="1" fontAlgn="base" latinLnBrk="0" hangingPunct="1">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357007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sz="1200" b="1" u="none" strike="noStrike" kern="1200" dirty="0">
                <a:solidFill>
                  <a:schemeClr val="tx1"/>
                </a:solidFill>
                <a:effectLst/>
                <a:latin typeface="Arial" charset="0"/>
                <a:ea typeface="+mn-ea"/>
                <a:cs typeface="Arial" charset="0"/>
              </a:rPr>
              <a:t>Luke 2:22-24; Leviticus 12:1-8</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The choice of two turtledoves or two pigeons in lieu of a lamb to sacrifice for Mary’s purification following childbirth means they could not bring a lamb. Most likely, they couldn’t afford it. Joseph and Mary were not well off.</a:t>
            </a:r>
          </a:p>
          <a:p>
            <a:r>
              <a:rPr lang="en-US" sz="1200" b="1" u="none" strike="noStrike" kern="1200" dirty="0">
                <a:solidFill>
                  <a:schemeClr val="tx1"/>
                </a:solidFill>
                <a:effectLst/>
                <a:latin typeface="Arial" charset="0"/>
                <a:ea typeface="+mn-ea"/>
                <a:cs typeface="Arial" charset="0"/>
              </a:rPr>
              <a:t>2</a:t>
            </a:r>
            <a:r>
              <a:rPr lang="en-US" sz="1200" b="1" u="none" strike="noStrike" kern="1200" baseline="30000" dirty="0">
                <a:solidFill>
                  <a:schemeClr val="tx1"/>
                </a:solidFill>
                <a:effectLst/>
                <a:latin typeface="Arial" charset="0"/>
                <a:ea typeface="+mn-ea"/>
                <a:cs typeface="Arial" charset="0"/>
              </a:rPr>
              <a:t>nd</a:t>
            </a:r>
            <a:r>
              <a:rPr lang="en-US" sz="1200" b="1" u="none" strike="noStrike" kern="1200" dirty="0">
                <a:solidFill>
                  <a:schemeClr val="tx1"/>
                </a:solidFill>
                <a:effectLst/>
                <a:latin typeface="Arial" charset="0"/>
                <a:ea typeface="+mn-ea"/>
                <a:cs typeface="Arial" charset="0"/>
              </a:rPr>
              <a:t> Corinthians 8:9</a:t>
            </a:r>
            <a:endParaRPr lang="en-US" sz="1200" u="none" strike="noStrike"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Jesus is known to have been poor. It was a status he retained from infancy until His death. Clearly, financial stability was not a major concern when Jehovah entrusted the guardianship of His Son to Joseph. Those who wait to achieve economic goals before raising kids will usually wait too long.</a:t>
            </a:r>
          </a:p>
        </p:txBody>
      </p:sp>
      <p:sp>
        <p:nvSpPr>
          <p:cNvPr id="4" name="Slide Number Placeholder 3"/>
          <p:cNvSpPr>
            <a:spLocks noGrp="1"/>
          </p:cNvSpPr>
          <p:nvPr>
            <p:ph type="sldNum" sz="quarter" idx="10"/>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B763157F-30C3-4EDC-A9F5-C6EEB19B8506}" type="slidenum">
              <a:rPr kumimoji="0" lang="en-US" altLang="en-US"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66788" rtl="0" eaLnBrk="1" fontAlgn="base" latinLnBrk="0" hangingPunct="1">
                <a:lnSpc>
                  <a:spcPct val="100000"/>
                </a:lnSpc>
                <a:spcBef>
                  <a:spcPct val="0"/>
                </a:spcBef>
                <a:spcAft>
                  <a:spcPct val="0"/>
                </a:spcAft>
                <a:buClrTx/>
                <a:buSzTx/>
                <a:buFontTx/>
                <a:buNone/>
                <a:tabLst/>
                <a:defRPr/>
              </a:pPr>
              <a:t>7</a:t>
            </a:fld>
            <a:endParaRPr kumimoji="0" lang="en-US" altLang="en-US"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2145137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E56DACE5-8C23-438B-B1B5-14D22F1611B3}" type="slidenum">
              <a:rPr lang="en-US" altLang="en-US"/>
              <a:pPr/>
              <a:t>‹#›</a:t>
            </a:fld>
            <a:endParaRPr lang="en-US" altLang="en-US" dirty="0"/>
          </a:p>
        </p:txBody>
      </p:sp>
    </p:spTree>
    <p:extLst>
      <p:ext uri="{BB962C8B-B14F-4D97-AF65-F5344CB8AC3E}">
        <p14:creationId xmlns:p14="http://schemas.microsoft.com/office/powerpoint/2010/main" val="3801418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F7CD1B6C-78DE-44E6-8834-976AFA83D688}" type="slidenum">
              <a:rPr lang="en-US" altLang="en-US"/>
              <a:pPr/>
              <a:t>‹#›</a:t>
            </a:fld>
            <a:endParaRPr lang="en-US" altLang="en-US" dirty="0"/>
          </a:p>
        </p:txBody>
      </p:sp>
    </p:spTree>
    <p:extLst>
      <p:ext uri="{BB962C8B-B14F-4D97-AF65-F5344CB8AC3E}">
        <p14:creationId xmlns:p14="http://schemas.microsoft.com/office/powerpoint/2010/main" val="1631006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132121A3-1560-4D46-93C5-8D826383102E}" type="slidenum">
              <a:rPr lang="en-US" altLang="en-US"/>
              <a:pPr/>
              <a:t>‹#›</a:t>
            </a:fld>
            <a:endParaRPr lang="en-US" altLang="en-US" dirty="0"/>
          </a:p>
        </p:txBody>
      </p:sp>
    </p:spTree>
    <p:extLst>
      <p:ext uri="{BB962C8B-B14F-4D97-AF65-F5344CB8AC3E}">
        <p14:creationId xmlns:p14="http://schemas.microsoft.com/office/powerpoint/2010/main" val="408807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56DACE5-8C23-438B-B1B5-14D22F1611B3}"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1538066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2B60F78-9A45-4A35-9699-89316CF4A4E7}"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6065410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159B114-55B9-4558-8266-1E0E01F32404}"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20671862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6CFDDDC-E38B-48D0-A043-7D50FB94CEDB}"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40614976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0BDD2304-6C06-4B7A-8A3D-2A84998BB816}"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1001044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0D694BCE-1511-404B-BF51-6E68D8CD23D6}"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192415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BEA815AC-0A0E-4D81-A4CB-9A625675A96E}"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38644090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9EE33024-FD0B-452D-93C0-03D3A5BE00D8}"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4104309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12B60F78-9A45-4A35-9699-89316CF4A4E7}" type="slidenum">
              <a:rPr lang="en-US" altLang="en-US"/>
              <a:pPr/>
              <a:t>‹#›</a:t>
            </a:fld>
            <a:endParaRPr lang="en-US" altLang="en-US" dirty="0"/>
          </a:p>
        </p:txBody>
      </p:sp>
    </p:spTree>
    <p:extLst>
      <p:ext uri="{BB962C8B-B14F-4D97-AF65-F5344CB8AC3E}">
        <p14:creationId xmlns:p14="http://schemas.microsoft.com/office/powerpoint/2010/main" val="33142701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A6482732-8E61-49D6-94C3-F0F9A570061D}"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42065401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F7CD1B6C-78DE-44E6-8834-976AFA83D688}"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14428524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32121A3-1560-4D46-93C5-8D826383102E}"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1818714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6159B114-55B9-4558-8266-1E0E01F32404}" type="slidenum">
              <a:rPr lang="en-US" altLang="en-US"/>
              <a:pPr/>
              <a:t>‹#›</a:t>
            </a:fld>
            <a:endParaRPr lang="en-US" altLang="en-US" dirty="0"/>
          </a:p>
        </p:txBody>
      </p:sp>
    </p:spTree>
    <p:extLst>
      <p:ext uri="{BB962C8B-B14F-4D97-AF65-F5344CB8AC3E}">
        <p14:creationId xmlns:p14="http://schemas.microsoft.com/office/powerpoint/2010/main" val="3167564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26CFDDDC-E38B-48D0-A043-7D50FB94CEDB}" type="slidenum">
              <a:rPr lang="en-US" altLang="en-US"/>
              <a:pPr/>
              <a:t>‹#›</a:t>
            </a:fld>
            <a:endParaRPr lang="en-US" altLang="en-US" dirty="0"/>
          </a:p>
        </p:txBody>
      </p:sp>
    </p:spTree>
    <p:extLst>
      <p:ext uri="{BB962C8B-B14F-4D97-AF65-F5344CB8AC3E}">
        <p14:creationId xmlns:p14="http://schemas.microsoft.com/office/powerpoint/2010/main" val="812811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fld id="{0BDD2304-6C06-4B7A-8A3D-2A84998BB816}" type="slidenum">
              <a:rPr lang="en-US" altLang="en-US"/>
              <a:pPr/>
              <a:t>‹#›</a:t>
            </a:fld>
            <a:endParaRPr lang="en-US" altLang="en-US" dirty="0"/>
          </a:p>
        </p:txBody>
      </p:sp>
    </p:spTree>
    <p:extLst>
      <p:ext uri="{BB962C8B-B14F-4D97-AF65-F5344CB8AC3E}">
        <p14:creationId xmlns:p14="http://schemas.microsoft.com/office/powerpoint/2010/main" val="304594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fld id="{0D694BCE-1511-404B-BF51-6E68D8CD23D6}" type="slidenum">
              <a:rPr lang="en-US" altLang="en-US"/>
              <a:pPr/>
              <a:t>‹#›</a:t>
            </a:fld>
            <a:endParaRPr lang="en-US" altLang="en-US" dirty="0"/>
          </a:p>
        </p:txBody>
      </p:sp>
    </p:spTree>
    <p:extLst>
      <p:ext uri="{BB962C8B-B14F-4D97-AF65-F5344CB8AC3E}">
        <p14:creationId xmlns:p14="http://schemas.microsoft.com/office/powerpoint/2010/main" val="3716041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fld id="{BEA815AC-0A0E-4D81-A4CB-9A625675A96E}" type="slidenum">
              <a:rPr lang="en-US" altLang="en-US"/>
              <a:pPr/>
              <a:t>‹#›</a:t>
            </a:fld>
            <a:endParaRPr lang="en-US" altLang="en-US" dirty="0"/>
          </a:p>
        </p:txBody>
      </p:sp>
    </p:spTree>
    <p:extLst>
      <p:ext uri="{BB962C8B-B14F-4D97-AF65-F5344CB8AC3E}">
        <p14:creationId xmlns:p14="http://schemas.microsoft.com/office/powerpoint/2010/main" val="2065710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9EE33024-FD0B-452D-93C0-03D3A5BE00D8}" type="slidenum">
              <a:rPr lang="en-US" altLang="en-US"/>
              <a:pPr/>
              <a:t>‹#›</a:t>
            </a:fld>
            <a:endParaRPr lang="en-US" altLang="en-US" dirty="0"/>
          </a:p>
        </p:txBody>
      </p:sp>
    </p:spTree>
    <p:extLst>
      <p:ext uri="{BB962C8B-B14F-4D97-AF65-F5344CB8AC3E}">
        <p14:creationId xmlns:p14="http://schemas.microsoft.com/office/powerpoint/2010/main" val="2267209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A6482732-8E61-49D6-94C3-F0F9A570061D}" type="slidenum">
              <a:rPr lang="en-US" altLang="en-US"/>
              <a:pPr/>
              <a:t>‹#›</a:t>
            </a:fld>
            <a:endParaRPr lang="en-US" altLang="en-US" dirty="0"/>
          </a:p>
        </p:txBody>
      </p:sp>
    </p:spTree>
    <p:extLst>
      <p:ext uri="{BB962C8B-B14F-4D97-AF65-F5344CB8AC3E}">
        <p14:creationId xmlns:p14="http://schemas.microsoft.com/office/powerpoint/2010/main" val="2165665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b="0">
                <a:latin typeface="+mn-lt"/>
                <a:cs typeface="Arial" charset="0"/>
              </a:defRPr>
            </a:lvl1pPr>
          </a:lstStyle>
          <a:p>
            <a:pPr>
              <a:defRPr/>
            </a:pPr>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a:latin typeface="+mn-lt"/>
                <a:cs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a:latin typeface="Arial" charset="0"/>
              </a:defRPr>
            </a:lvl1pPr>
          </a:lstStyle>
          <a:p>
            <a:fld id="{94742E67-A8BC-4151-AD6D-B36AF4287466}" type="slidenum">
              <a:rPr lang="en-US" altLang="en-US"/>
              <a:pPr/>
              <a:t>‹#›</a:t>
            </a:fld>
            <a:endParaRPr lang="en-US" altLang="en-US" dirty="0"/>
          </a:p>
        </p:txBody>
      </p:sp>
    </p:spTree>
    <p:extLst>
      <p:ext uri="{BB962C8B-B14F-4D97-AF65-F5344CB8AC3E}">
        <p14:creationId xmlns:p14="http://schemas.microsoft.com/office/powerpoint/2010/main" val="1293755753"/>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b="0">
                <a:latin typeface="+mn-lt"/>
                <a:cs typeface="Arial" charset="0"/>
              </a:defRPr>
            </a:lvl1pPr>
          </a:lstStyle>
          <a:p>
            <a:pPr>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a:latin typeface="+mn-lt"/>
                <a:cs typeface="Arial" charset="0"/>
              </a:defRPr>
            </a:lvl1pPr>
          </a:lstStyle>
          <a:p>
            <a:pPr>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a:latin typeface="Arial" charset="0"/>
              </a:defRPr>
            </a:lvl1pPr>
          </a:lstStyle>
          <a:p>
            <a:fld id="{94742E67-A8BC-4151-AD6D-B36AF4287466}"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253416511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bg>
      <p:bgPr>
        <a:solidFill>
          <a:srgbClr val="3366CC"/>
        </a:solidFill>
        <a:effectLst/>
      </p:bgPr>
    </p:bg>
    <p:spTree>
      <p:nvGrpSpPr>
        <p:cNvPr id="1" name=""/>
        <p:cNvGrpSpPr/>
        <p:nvPr/>
      </p:nvGrpSpPr>
      <p:grpSpPr>
        <a:xfrm>
          <a:off x="0" y="0"/>
          <a:ext cx="0" cy="0"/>
          <a:chOff x="0" y="0"/>
          <a:chExt cx="0" cy="0"/>
        </a:xfrm>
      </p:grpSpPr>
      <p:pic>
        <p:nvPicPr>
          <p:cNvPr id="3076" name="Picture 4" descr="http://www.a1gifts.co.uk/images/prodimages/26030L-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2000249"/>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533900" y="2613391"/>
            <a:ext cx="7658100" cy="1631216"/>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5000" b="0" i="0" u="none" strike="noStrike" kern="1200" cap="none" spc="0" normalizeH="0" baseline="0" noProof="0" dirty="0">
                <a:ln>
                  <a:noFill/>
                </a:ln>
                <a:solidFill>
                  <a:schemeClr val="bg1"/>
                </a:solidFill>
                <a:effectLst>
                  <a:glow rad="127000">
                    <a:srgbClr val="000066"/>
                  </a:glow>
                  <a:outerShdw blurRad="38100" dist="38100" dir="2700000" algn="tl">
                    <a:srgbClr val="000000">
                      <a:alpha val="43137"/>
                    </a:srgbClr>
                  </a:outerShdw>
                </a:effectLst>
                <a:uLnTx/>
                <a:uFillTx/>
                <a:latin typeface="PCSBTransliterated" panose="02020603050405020304" pitchFamily="18" charset="0"/>
                <a:ea typeface="+mn-ea"/>
                <a:cs typeface="Arial" charset="0"/>
              </a:rPr>
              <a:t>THE MAN G</a:t>
            </a:r>
            <a:r>
              <a:rPr kumimoji="0" lang="en-US" sz="5000" b="0" i="0" u="none" strike="noStrike" kern="1200" cap="small" spc="0" normalizeH="0" baseline="0" noProof="0" dirty="0">
                <a:ln>
                  <a:noFill/>
                </a:ln>
                <a:solidFill>
                  <a:schemeClr val="bg1"/>
                </a:solidFill>
                <a:effectLst>
                  <a:glow rad="127000">
                    <a:srgbClr val="000066"/>
                  </a:glow>
                  <a:outerShdw blurRad="38100" dist="38100" dir="2700000" algn="tl">
                    <a:srgbClr val="000000">
                      <a:alpha val="43137"/>
                    </a:srgbClr>
                  </a:outerShdw>
                </a:effectLst>
                <a:uLnTx/>
                <a:uFillTx/>
                <a:latin typeface="PCSBTransliterated" panose="02020603050405020304" pitchFamily="18" charset="0"/>
                <a:ea typeface="+mn-ea"/>
                <a:cs typeface="Arial" charset="0"/>
              </a:rPr>
              <a:t>OD</a:t>
            </a:r>
            <a:r>
              <a:rPr kumimoji="0" lang="en-US" sz="5000" b="0" i="0" u="none" strike="noStrike" kern="1200" cap="none" spc="0" normalizeH="0" baseline="0" noProof="0" dirty="0">
                <a:ln>
                  <a:noFill/>
                </a:ln>
                <a:solidFill>
                  <a:schemeClr val="bg1"/>
                </a:solidFill>
                <a:effectLst>
                  <a:glow rad="127000">
                    <a:srgbClr val="000066"/>
                  </a:glow>
                  <a:outerShdw blurRad="38100" dist="38100" dir="2700000" algn="tl">
                    <a:srgbClr val="000000">
                      <a:alpha val="43137"/>
                    </a:srgbClr>
                  </a:outerShdw>
                </a:effectLst>
                <a:uLnTx/>
                <a:uFillTx/>
                <a:latin typeface="PCSBTransliterated" panose="02020603050405020304" pitchFamily="18" charset="0"/>
                <a:ea typeface="+mn-ea"/>
                <a:cs typeface="Arial" charset="0"/>
              </a:rPr>
              <a:t> CHOSE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5000" b="0" i="0" u="none" strike="noStrike" kern="1200" cap="none" spc="0" normalizeH="0" baseline="0" noProof="0" dirty="0">
                <a:ln>
                  <a:noFill/>
                </a:ln>
                <a:solidFill>
                  <a:schemeClr val="bg1"/>
                </a:solidFill>
                <a:effectLst>
                  <a:glow rad="127000">
                    <a:srgbClr val="000066"/>
                  </a:glow>
                  <a:outerShdw blurRad="38100" dist="38100" dir="2700000" algn="tl">
                    <a:srgbClr val="000000">
                      <a:alpha val="43137"/>
                    </a:srgbClr>
                  </a:outerShdw>
                </a:effectLst>
                <a:uLnTx/>
                <a:uFillTx/>
                <a:latin typeface="PCSBTransliterated" panose="02020603050405020304" pitchFamily="18" charset="0"/>
                <a:ea typeface="+mn-ea"/>
                <a:cs typeface="Arial" charset="0"/>
              </a:rPr>
              <a:t>TO RAISE </a:t>
            </a:r>
            <a:r>
              <a:rPr kumimoji="0" lang="en-US" sz="5000" b="0" i="0" u="none" strike="noStrike" kern="1200" cap="small" spc="0" normalizeH="0" baseline="0" noProof="0" dirty="0">
                <a:ln>
                  <a:noFill/>
                </a:ln>
                <a:solidFill>
                  <a:schemeClr val="bg1"/>
                </a:solidFill>
                <a:effectLst>
                  <a:glow rad="127000">
                    <a:srgbClr val="000066"/>
                  </a:glow>
                  <a:outerShdw blurRad="38100" dist="38100" dir="2700000" algn="tl">
                    <a:srgbClr val="000000">
                      <a:alpha val="43137"/>
                    </a:srgbClr>
                  </a:outerShdw>
                </a:effectLst>
                <a:uLnTx/>
                <a:uFillTx/>
                <a:latin typeface="PCSBTransliterated" panose="02020603050405020304" pitchFamily="18" charset="0"/>
                <a:ea typeface="+mn-ea"/>
                <a:cs typeface="Arial" charset="0"/>
              </a:rPr>
              <a:t>HIS SON</a:t>
            </a:r>
          </a:p>
        </p:txBody>
      </p:sp>
    </p:spTree>
    <p:extLst>
      <p:ext uri="{BB962C8B-B14F-4D97-AF65-F5344CB8AC3E}">
        <p14:creationId xmlns:p14="http://schemas.microsoft.com/office/powerpoint/2010/main" val="146768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bg>
      <p:bgPr>
        <a:solidFill>
          <a:srgbClr val="3366CC"/>
        </a:solidFill>
        <a:effectLst/>
      </p:bgPr>
    </p:bg>
    <p:spTree>
      <p:nvGrpSpPr>
        <p:cNvPr id="1" name=""/>
        <p:cNvGrpSpPr/>
        <p:nvPr/>
      </p:nvGrpSpPr>
      <p:grpSpPr>
        <a:xfrm>
          <a:off x="0" y="0"/>
          <a:ext cx="0" cy="0"/>
          <a:chOff x="0" y="0"/>
          <a:chExt cx="0" cy="0"/>
        </a:xfrm>
      </p:grpSpPr>
      <p:pic>
        <p:nvPicPr>
          <p:cNvPr id="3076" name="Picture 4" descr="http://www.a1gifts.co.uk/images/prodimages/26030L-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52400"/>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533900" y="765543"/>
            <a:ext cx="7658100" cy="1631216"/>
          </a:xfrm>
          <a:prstGeom prst="rect">
            <a:avLst/>
          </a:prstGeom>
          <a:noFill/>
        </p:spPr>
        <p:txBody>
          <a:bodyPr wrap="square" rtlCol="0">
            <a:spAutoFit/>
          </a:bodyPr>
          <a:lstStyle/>
          <a:p>
            <a:pPr algn="ctr" eaLnBrk="0" fontAlgn="base" hangingPunct="0">
              <a:spcBef>
                <a:spcPct val="0"/>
              </a:spcBef>
              <a:spcAft>
                <a:spcPct val="0"/>
              </a:spcAft>
            </a:pPr>
            <a:r>
              <a:rPr lang="en-US" sz="5000"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THE MAN G</a:t>
            </a:r>
            <a:r>
              <a:rPr lang="en-US" sz="5000" cap="small"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OD</a:t>
            </a:r>
            <a:r>
              <a:rPr lang="en-US" sz="5000"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 CHOSE</a:t>
            </a:r>
          </a:p>
          <a:p>
            <a:pPr algn="ctr" eaLnBrk="0" fontAlgn="base" hangingPunct="0">
              <a:spcBef>
                <a:spcPct val="0"/>
              </a:spcBef>
              <a:spcAft>
                <a:spcPct val="0"/>
              </a:spcAft>
            </a:pPr>
            <a:r>
              <a:rPr lang="en-US" sz="5000"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TO RAISE </a:t>
            </a:r>
            <a:r>
              <a:rPr lang="en-US" sz="5000" cap="small"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HIS SON</a:t>
            </a:r>
          </a:p>
        </p:txBody>
      </p:sp>
      <p:sp>
        <p:nvSpPr>
          <p:cNvPr id="7" name="TextBox 6"/>
          <p:cNvSpPr txBox="1"/>
          <p:nvPr/>
        </p:nvSpPr>
        <p:spPr>
          <a:xfrm>
            <a:off x="0" y="3010360"/>
            <a:ext cx="12192000" cy="3477875"/>
          </a:xfrm>
          <a:prstGeom prst="rect">
            <a:avLst/>
          </a:prstGeom>
          <a:noFill/>
        </p:spPr>
        <p:txBody>
          <a:bodyPr wrap="square" rtlCol="0">
            <a:spAutoFit/>
          </a:bodyPr>
          <a:lstStyle/>
          <a:p>
            <a:pPr marL="914400" indent="-914400" eaLnBrk="0" fontAlgn="base" hangingPunct="0">
              <a:spcBef>
                <a:spcPct val="0"/>
              </a:spcBef>
              <a:spcAft>
                <a:spcPct val="0"/>
              </a:spcAft>
              <a:buFont typeface="+mj-lt"/>
              <a:buAutoNum type="romanUcPeriod"/>
            </a:pPr>
            <a:r>
              <a:rPr lang="en-US" sz="4000" b="1" cap="small"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A man who would be a parent to a child not his own</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Matthew 1:20</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Luke 2:27, 41; 3:23</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Deuteronomy 25:5-10; James 1:27; 1</a:t>
            </a:r>
            <a:r>
              <a:rPr lang="en-US" sz="3500" b="1" baseline="30000"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st</a:t>
            </a: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 Corinthians 7:39; Matthew 19:9</a:t>
            </a:r>
          </a:p>
        </p:txBody>
      </p:sp>
    </p:spTree>
    <p:extLst>
      <p:ext uri="{BB962C8B-B14F-4D97-AF65-F5344CB8AC3E}">
        <p14:creationId xmlns:p14="http://schemas.microsoft.com/office/powerpoint/2010/main" val="36969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bg>
      <p:bgPr>
        <a:solidFill>
          <a:srgbClr val="3366CC"/>
        </a:solidFill>
        <a:effectLst/>
      </p:bgPr>
    </p:bg>
    <p:spTree>
      <p:nvGrpSpPr>
        <p:cNvPr id="1" name=""/>
        <p:cNvGrpSpPr/>
        <p:nvPr/>
      </p:nvGrpSpPr>
      <p:grpSpPr>
        <a:xfrm>
          <a:off x="0" y="0"/>
          <a:ext cx="0" cy="0"/>
          <a:chOff x="0" y="0"/>
          <a:chExt cx="0" cy="0"/>
        </a:xfrm>
      </p:grpSpPr>
      <p:pic>
        <p:nvPicPr>
          <p:cNvPr id="3076" name="Picture 4" descr="http://www.a1gifts.co.uk/images/prodimages/26030L-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52400"/>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533900" y="765543"/>
            <a:ext cx="7658100" cy="1631216"/>
          </a:xfrm>
          <a:prstGeom prst="rect">
            <a:avLst/>
          </a:prstGeom>
          <a:noFill/>
        </p:spPr>
        <p:txBody>
          <a:bodyPr wrap="square" rtlCol="0">
            <a:spAutoFit/>
          </a:bodyPr>
          <a:lstStyle/>
          <a:p>
            <a:pPr algn="ctr" eaLnBrk="0" fontAlgn="base" hangingPunct="0">
              <a:spcBef>
                <a:spcPct val="0"/>
              </a:spcBef>
              <a:spcAft>
                <a:spcPct val="0"/>
              </a:spcAft>
            </a:pPr>
            <a:r>
              <a:rPr lang="en-US" sz="5000"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THE MAN G</a:t>
            </a:r>
            <a:r>
              <a:rPr lang="en-US" sz="5000" cap="small"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OD</a:t>
            </a:r>
            <a:r>
              <a:rPr lang="en-US" sz="5000"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 CHOSE</a:t>
            </a:r>
          </a:p>
          <a:p>
            <a:pPr algn="ctr" eaLnBrk="0" fontAlgn="base" hangingPunct="0">
              <a:spcBef>
                <a:spcPct val="0"/>
              </a:spcBef>
              <a:spcAft>
                <a:spcPct val="0"/>
              </a:spcAft>
            </a:pPr>
            <a:r>
              <a:rPr lang="en-US" sz="5000"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TO RAISE </a:t>
            </a:r>
            <a:r>
              <a:rPr lang="en-US" sz="5000" cap="small"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HIS SON</a:t>
            </a:r>
          </a:p>
        </p:txBody>
      </p:sp>
      <p:sp>
        <p:nvSpPr>
          <p:cNvPr id="7" name="TextBox 6"/>
          <p:cNvSpPr txBox="1"/>
          <p:nvPr/>
        </p:nvSpPr>
        <p:spPr>
          <a:xfrm>
            <a:off x="0" y="3010360"/>
            <a:ext cx="12192000" cy="2939266"/>
          </a:xfrm>
          <a:prstGeom prst="rect">
            <a:avLst/>
          </a:prstGeom>
          <a:noFill/>
        </p:spPr>
        <p:txBody>
          <a:bodyPr wrap="square" rtlCol="0">
            <a:spAutoFit/>
          </a:bodyPr>
          <a:lstStyle/>
          <a:p>
            <a:pPr marL="914400" indent="-914400" eaLnBrk="0" fontAlgn="base" hangingPunct="0">
              <a:spcBef>
                <a:spcPct val="0"/>
              </a:spcBef>
              <a:spcAft>
                <a:spcPct val="0"/>
              </a:spcAft>
              <a:buFont typeface="+mj-lt"/>
              <a:buAutoNum type="romanUcPeriod" startAt="2"/>
            </a:pPr>
            <a:r>
              <a:rPr lang="en-US" sz="4000" b="1" cap="small"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A working man who would teach the Boy a trade</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Matthew 13:55; Mark 6:3</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2</a:t>
            </a:r>
            <a:r>
              <a:rPr lang="en-US" sz="3500" b="1" baseline="30000"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nd</a:t>
            </a: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 Thessalonians 3:10; Proverbs 16:26</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1</a:t>
            </a:r>
            <a:r>
              <a:rPr lang="en-US" sz="3500" b="1" baseline="30000"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st</a:t>
            </a: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 Timothy 5:8</a:t>
            </a:r>
          </a:p>
        </p:txBody>
      </p:sp>
    </p:spTree>
    <p:extLst>
      <p:ext uri="{BB962C8B-B14F-4D97-AF65-F5344CB8AC3E}">
        <p14:creationId xmlns:p14="http://schemas.microsoft.com/office/powerpoint/2010/main" val="371250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0">
  <p:cSld>
    <p:bg>
      <p:bgPr>
        <a:solidFill>
          <a:srgbClr val="3366CC"/>
        </a:solidFill>
        <a:effectLst/>
      </p:bgPr>
    </p:bg>
    <p:spTree>
      <p:nvGrpSpPr>
        <p:cNvPr id="1" name=""/>
        <p:cNvGrpSpPr/>
        <p:nvPr/>
      </p:nvGrpSpPr>
      <p:grpSpPr>
        <a:xfrm>
          <a:off x="0" y="0"/>
          <a:ext cx="0" cy="0"/>
          <a:chOff x="0" y="0"/>
          <a:chExt cx="0" cy="0"/>
        </a:xfrm>
      </p:grpSpPr>
      <p:pic>
        <p:nvPicPr>
          <p:cNvPr id="3076" name="Picture 4" descr="http://www.a1gifts.co.uk/images/prodimages/26030L-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52400"/>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533900" y="765543"/>
            <a:ext cx="7658100" cy="1631216"/>
          </a:xfrm>
          <a:prstGeom prst="rect">
            <a:avLst/>
          </a:prstGeom>
          <a:noFill/>
        </p:spPr>
        <p:txBody>
          <a:bodyPr wrap="square" rtlCol="0">
            <a:spAutoFit/>
          </a:bodyPr>
          <a:lstStyle/>
          <a:p>
            <a:pPr algn="ctr" eaLnBrk="0" fontAlgn="base" hangingPunct="0">
              <a:spcBef>
                <a:spcPct val="0"/>
              </a:spcBef>
              <a:spcAft>
                <a:spcPct val="0"/>
              </a:spcAft>
            </a:pPr>
            <a:r>
              <a:rPr lang="en-US" sz="5000" cap="all"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The Man God Chose</a:t>
            </a:r>
          </a:p>
          <a:p>
            <a:pPr algn="ctr" eaLnBrk="0" fontAlgn="base" hangingPunct="0">
              <a:spcBef>
                <a:spcPct val="0"/>
              </a:spcBef>
              <a:spcAft>
                <a:spcPct val="0"/>
              </a:spcAft>
            </a:pPr>
            <a:r>
              <a:rPr lang="en-US" sz="5000" cap="all"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To Raise His Son</a:t>
            </a:r>
          </a:p>
        </p:txBody>
      </p:sp>
      <p:sp>
        <p:nvSpPr>
          <p:cNvPr id="7" name="TextBox 6"/>
          <p:cNvSpPr txBox="1"/>
          <p:nvPr/>
        </p:nvSpPr>
        <p:spPr>
          <a:xfrm>
            <a:off x="0" y="3010360"/>
            <a:ext cx="12192000" cy="3477875"/>
          </a:xfrm>
          <a:prstGeom prst="rect">
            <a:avLst/>
          </a:prstGeom>
          <a:noFill/>
        </p:spPr>
        <p:txBody>
          <a:bodyPr wrap="square" rtlCol="0">
            <a:spAutoFit/>
          </a:bodyPr>
          <a:lstStyle/>
          <a:p>
            <a:pPr marL="914400" indent="-914400" eaLnBrk="0" fontAlgn="base" hangingPunct="0">
              <a:spcBef>
                <a:spcPct val="0"/>
              </a:spcBef>
              <a:spcAft>
                <a:spcPct val="0"/>
              </a:spcAft>
              <a:buFont typeface="+mj-lt"/>
              <a:buAutoNum type="romanUcPeriod" startAt="3"/>
            </a:pPr>
            <a:r>
              <a:rPr lang="en-US" sz="4000" b="1" cap="small"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A religious man who worshiped regularly with his family</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Luke 2:21-24, 39-41</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Joshua 24:15; Genesis 18:19</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Deuteronomy 6:5-9; Ephesians 6:4</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Hebrews 10:25</a:t>
            </a:r>
          </a:p>
        </p:txBody>
      </p:sp>
    </p:spTree>
    <p:extLst>
      <p:ext uri="{BB962C8B-B14F-4D97-AF65-F5344CB8AC3E}">
        <p14:creationId xmlns:p14="http://schemas.microsoft.com/office/powerpoint/2010/main" val="2875956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bg>
      <p:bgPr>
        <a:solidFill>
          <a:srgbClr val="3366CC"/>
        </a:solidFill>
        <a:effectLst/>
      </p:bgPr>
    </p:bg>
    <p:spTree>
      <p:nvGrpSpPr>
        <p:cNvPr id="1" name=""/>
        <p:cNvGrpSpPr/>
        <p:nvPr/>
      </p:nvGrpSpPr>
      <p:grpSpPr>
        <a:xfrm>
          <a:off x="0" y="0"/>
          <a:ext cx="0" cy="0"/>
          <a:chOff x="0" y="0"/>
          <a:chExt cx="0" cy="0"/>
        </a:xfrm>
      </p:grpSpPr>
      <p:pic>
        <p:nvPicPr>
          <p:cNvPr id="3076" name="Picture 4" descr="http://www.a1gifts.co.uk/images/prodimages/26030L-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52400"/>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533900" y="765543"/>
            <a:ext cx="7658100" cy="1631216"/>
          </a:xfrm>
          <a:prstGeom prst="rect">
            <a:avLst/>
          </a:prstGeom>
          <a:noFill/>
        </p:spPr>
        <p:txBody>
          <a:bodyPr wrap="square" rtlCol="0">
            <a:spAutoFit/>
          </a:bodyPr>
          <a:lstStyle/>
          <a:p>
            <a:pPr algn="ctr" eaLnBrk="0" fontAlgn="base" hangingPunct="0">
              <a:spcBef>
                <a:spcPct val="0"/>
              </a:spcBef>
              <a:spcAft>
                <a:spcPct val="0"/>
              </a:spcAft>
            </a:pPr>
            <a:r>
              <a:rPr lang="en-US" sz="5000" cap="all"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The Man God Chose</a:t>
            </a:r>
          </a:p>
          <a:p>
            <a:pPr algn="ctr" eaLnBrk="0" fontAlgn="base" hangingPunct="0">
              <a:spcBef>
                <a:spcPct val="0"/>
              </a:spcBef>
              <a:spcAft>
                <a:spcPct val="0"/>
              </a:spcAft>
            </a:pPr>
            <a:r>
              <a:rPr lang="en-US" sz="5000" cap="all"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To Raise His Son</a:t>
            </a:r>
          </a:p>
        </p:txBody>
      </p:sp>
      <p:sp>
        <p:nvSpPr>
          <p:cNvPr id="7" name="TextBox 6"/>
          <p:cNvSpPr txBox="1"/>
          <p:nvPr/>
        </p:nvSpPr>
        <p:spPr>
          <a:xfrm>
            <a:off x="0" y="3010359"/>
            <a:ext cx="12192000" cy="3939540"/>
          </a:xfrm>
          <a:prstGeom prst="rect">
            <a:avLst/>
          </a:prstGeom>
          <a:noFill/>
        </p:spPr>
        <p:txBody>
          <a:bodyPr wrap="square" rtlCol="0">
            <a:spAutoFit/>
          </a:bodyPr>
          <a:lstStyle/>
          <a:p>
            <a:pPr marL="914400" indent="-914400" eaLnBrk="0" fontAlgn="base" hangingPunct="0">
              <a:spcBef>
                <a:spcPct val="0"/>
              </a:spcBef>
              <a:spcAft>
                <a:spcPct val="0"/>
              </a:spcAft>
              <a:buFont typeface="+mj-lt"/>
              <a:buAutoNum type="romanUcPeriod" startAt="4"/>
            </a:pPr>
            <a:r>
              <a:rPr lang="en-US" sz="4000" b="1" cap="small"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A</a:t>
            </a:r>
            <a:r>
              <a:rPr lang="en-US" sz="4000" b="1" cap="small" spc="-300"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 </a:t>
            </a:r>
            <a:r>
              <a:rPr lang="en-US" sz="4000" b="1" cap="small"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just</a:t>
            </a:r>
            <a:r>
              <a:rPr lang="en-US" sz="4000" b="1" cap="small" spc="-300"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 </a:t>
            </a:r>
            <a:r>
              <a:rPr lang="en-US" sz="4000" b="1" cap="small"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man</a:t>
            </a:r>
            <a:r>
              <a:rPr lang="en-US" sz="4000" b="1" cap="small" spc="-300"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 </a:t>
            </a:r>
            <a:r>
              <a:rPr lang="en-US" sz="4000" b="1" cap="small"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who</a:t>
            </a:r>
            <a:r>
              <a:rPr lang="en-US" sz="4000" b="1" cap="small" spc="-300"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 </a:t>
            </a:r>
            <a:r>
              <a:rPr lang="en-US" sz="4000" b="1" cap="small"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understood</a:t>
            </a:r>
            <a:r>
              <a:rPr lang="en-US" sz="4000" b="1" cap="small" spc="-300"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 </a:t>
            </a:r>
            <a:r>
              <a:rPr lang="en-US" sz="4000" b="1" cap="small"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mercy</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Matthew 1:18-19</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Deuteronomy 22:13-15,20-21,23-27; 24:1</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John 7:24</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Luke 6:36; Romans 12:17-19</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1</a:t>
            </a:r>
            <a:r>
              <a:rPr lang="en-US" sz="3500" b="1" baseline="30000"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st</a:t>
            </a: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 Corinthians 13:4-6</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1</a:t>
            </a:r>
            <a:r>
              <a:rPr lang="en-US" sz="3500" b="1" baseline="30000"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st</a:t>
            </a: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 Peter 3:7</a:t>
            </a:r>
          </a:p>
        </p:txBody>
      </p:sp>
    </p:spTree>
    <p:extLst>
      <p:ext uri="{BB962C8B-B14F-4D97-AF65-F5344CB8AC3E}">
        <p14:creationId xmlns:p14="http://schemas.microsoft.com/office/powerpoint/2010/main" val="1002458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0">
  <p:cSld>
    <p:bg>
      <p:bgPr>
        <a:solidFill>
          <a:srgbClr val="3366CC"/>
        </a:solidFill>
        <a:effectLst/>
      </p:bgPr>
    </p:bg>
    <p:spTree>
      <p:nvGrpSpPr>
        <p:cNvPr id="1" name=""/>
        <p:cNvGrpSpPr/>
        <p:nvPr/>
      </p:nvGrpSpPr>
      <p:grpSpPr>
        <a:xfrm>
          <a:off x="0" y="0"/>
          <a:ext cx="0" cy="0"/>
          <a:chOff x="0" y="0"/>
          <a:chExt cx="0" cy="0"/>
        </a:xfrm>
      </p:grpSpPr>
      <p:pic>
        <p:nvPicPr>
          <p:cNvPr id="3076" name="Picture 4" descr="http://www.a1gifts.co.uk/images/prodimages/26030L-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52400"/>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533900" y="765543"/>
            <a:ext cx="7658100" cy="1631216"/>
          </a:xfrm>
          <a:prstGeom prst="rect">
            <a:avLst/>
          </a:prstGeom>
          <a:noFill/>
        </p:spPr>
        <p:txBody>
          <a:bodyPr wrap="square" rtlCol="0">
            <a:spAutoFit/>
          </a:bodyPr>
          <a:lstStyle/>
          <a:p>
            <a:pPr algn="ctr" eaLnBrk="0" fontAlgn="base" hangingPunct="0">
              <a:spcBef>
                <a:spcPct val="0"/>
              </a:spcBef>
              <a:spcAft>
                <a:spcPct val="0"/>
              </a:spcAft>
            </a:pPr>
            <a:r>
              <a:rPr lang="en-US" sz="5000" cap="all"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The Man God Chose</a:t>
            </a:r>
          </a:p>
          <a:p>
            <a:pPr algn="ctr" eaLnBrk="0" fontAlgn="base" hangingPunct="0">
              <a:spcBef>
                <a:spcPct val="0"/>
              </a:spcBef>
              <a:spcAft>
                <a:spcPct val="0"/>
              </a:spcAft>
            </a:pPr>
            <a:r>
              <a:rPr lang="en-US" sz="5000" cap="all"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To Raise His Son</a:t>
            </a:r>
          </a:p>
        </p:txBody>
      </p:sp>
      <p:sp>
        <p:nvSpPr>
          <p:cNvPr id="7" name="TextBox 6"/>
          <p:cNvSpPr txBox="1"/>
          <p:nvPr/>
        </p:nvSpPr>
        <p:spPr>
          <a:xfrm>
            <a:off x="0" y="3010360"/>
            <a:ext cx="12192000" cy="2400657"/>
          </a:xfrm>
          <a:prstGeom prst="rect">
            <a:avLst/>
          </a:prstGeom>
          <a:noFill/>
        </p:spPr>
        <p:txBody>
          <a:bodyPr wrap="square" rtlCol="0">
            <a:spAutoFit/>
          </a:bodyPr>
          <a:lstStyle/>
          <a:p>
            <a:pPr marL="914400" indent="-914400" eaLnBrk="0" fontAlgn="base" hangingPunct="0">
              <a:spcBef>
                <a:spcPct val="0"/>
              </a:spcBef>
              <a:spcAft>
                <a:spcPct val="0"/>
              </a:spcAft>
              <a:buFont typeface="+mj-lt"/>
              <a:buAutoNum type="romanUcPeriod" startAt="5"/>
            </a:pPr>
            <a:r>
              <a:rPr lang="en-US" sz="4000" b="1" cap="small"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An imperfect man who would overlook the Boy at least once</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Luke 2:42-45</a:t>
            </a:r>
          </a:p>
          <a:p>
            <a:pPr marL="1828800" lvl="2" indent="-91440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1</a:t>
            </a:r>
            <a:r>
              <a:rPr lang="en-US" sz="3500" b="1" baseline="30000"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st</a:t>
            </a: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 Corinthians 1:14-16</a:t>
            </a:r>
          </a:p>
        </p:txBody>
      </p:sp>
    </p:spTree>
    <p:extLst>
      <p:ext uri="{BB962C8B-B14F-4D97-AF65-F5344CB8AC3E}">
        <p14:creationId xmlns:p14="http://schemas.microsoft.com/office/powerpoint/2010/main" val="182971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bg>
      <p:bgPr>
        <a:solidFill>
          <a:srgbClr val="3366CC"/>
        </a:solidFill>
        <a:effectLst/>
      </p:bgPr>
    </p:bg>
    <p:spTree>
      <p:nvGrpSpPr>
        <p:cNvPr id="1" name=""/>
        <p:cNvGrpSpPr/>
        <p:nvPr/>
      </p:nvGrpSpPr>
      <p:grpSpPr>
        <a:xfrm>
          <a:off x="0" y="0"/>
          <a:ext cx="0" cy="0"/>
          <a:chOff x="0" y="0"/>
          <a:chExt cx="0" cy="0"/>
        </a:xfrm>
      </p:grpSpPr>
      <p:pic>
        <p:nvPicPr>
          <p:cNvPr id="3076" name="Picture 4" descr="http://www.a1gifts.co.uk/images/prodimages/26030L-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52400"/>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533900" y="765543"/>
            <a:ext cx="7658100" cy="1631216"/>
          </a:xfrm>
          <a:prstGeom prst="rect">
            <a:avLst/>
          </a:prstGeom>
          <a:noFill/>
        </p:spPr>
        <p:txBody>
          <a:bodyPr wrap="square" rtlCol="0">
            <a:spAutoFit/>
          </a:bodyPr>
          <a:lstStyle/>
          <a:p>
            <a:pPr algn="ctr" eaLnBrk="0" fontAlgn="base" hangingPunct="0">
              <a:spcBef>
                <a:spcPct val="0"/>
              </a:spcBef>
              <a:spcAft>
                <a:spcPct val="0"/>
              </a:spcAft>
            </a:pPr>
            <a:r>
              <a:rPr lang="en-US" sz="5000" cap="all"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The Man God Chose</a:t>
            </a:r>
          </a:p>
          <a:p>
            <a:pPr algn="ctr" eaLnBrk="0" fontAlgn="base" hangingPunct="0">
              <a:spcBef>
                <a:spcPct val="0"/>
              </a:spcBef>
              <a:spcAft>
                <a:spcPct val="0"/>
              </a:spcAft>
            </a:pPr>
            <a:r>
              <a:rPr lang="en-US" sz="5000" cap="all" dirty="0">
                <a:solidFill>
                  <a:schemeClr val="bg1"/>
                </a:solidFill>
                <a:effectLst>
                  <a:glow rad="127000">
                    <a:srgbClr val="000066"/>
                  </a:glow>
                  <a:outerShdw blurRad="38100" dist="38100" dir="2700000" algn="tl">
                    <a:srgbClr val="000000">
                      <a:alpha val="43137"/>
                    </a:srgbClr>
                  </a:outerShdw>
                </a:effectLst>
                <a:latin typeface="PCSBTransliterated" panose="02020603050405020304" pitchFamily="18" charset="0"/>
                <a:cs typeface="Arial" charset="0"/>
              </a:rPr>
              <a:t>To Raise His Son</a:t>
            </a:r>
          </a:p>
        </p:txBody>
      </p:sp>
      <p:sp>
        <p:nvSpPr>
          <p:cNvPr id="7" name="TextBox 6"/>
          <p:cNvSpPr txBox="1"/>
          <p:nvPr/>
        </p:nvSpPr>
        <p:spPr>
          <a:xfrm>
            <a:off x="0" y="3010359"/>
            <a:ext cx="12192000" cy="1785104"/>
          </a:xfrm>
          <a:prstGeom prst="rect">
            <a:avLst/>
          </a:prstGeom>
          <a:noFill/>
        </p:spPr>
        <p:txBody>
          <a:bodyPr wrap="square" rtlCol="0">
            <a:spAutoFit/>
          </a:bodyPr>
          <a:lstStyle/>
          <a:p>
            <a:pPr marL="914400" indent="-914400" eaLnBrk="0" fontAlgn="base" hangingPunct="0">
              <a:spcBef>
                <a:spcPct val="0"/>
              </a:spcBef>
              <a:spcAft>
                <a:spcPct val="0"/>
              </a:spcAft>
              <a:buFont typeface="+mj-lt"/>
              <a:buAutoNum type="romanUcPeriod" startAt="6"/>
            </a:pPr>
            <a:r>
              <a:rPr lang="en-US" sz="4000" b="1" cap="small" dirty="0">
                <a:solidFill>
                  <a:srgbClr val="000066"/>
                </a:solidFill>
                <a:effectLst>
                  <a:glow rad="127000">
                    <a:schemeClr val="bg1">
                      <a:lumMod val="95000"/>
                    </a:schemeClr>
                  </a:glow>
                  <a:outerShdw blurRad="38100" dist="38100" dir="2700000" algn="tl">
                    <a:srgbClr val="000000">
                      <a:alpha val="43137"/>
                    </a:srgbClr>
                  </a:outerShdw>
                </a:effectLst>
                <a:latin typeface="PCSBTransliterated" panose="02020603050405020304" pitchFamily="18" charset="0"/>
                <a:cs typeface="Arial" charset="0"/>
              </a:rPr>
              <a:t>A man of limited means</a:t>
            </a:r>
          </a:p>
          <a:p>
            <a:pPr marL="1657350" lvl="2" indent="-74295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Luke 2:22-24; Leviticus 12:1-8</a:t>
            </a:r>
          </a:p>
          <a:p>
            <a:pPr marL="1657350" lvl="2" indent="-742950" eaLnBrk="0" fontAlgn="base" hangingPunct="0">
              <a:spcBef>
                <a:spcPct val="0"/>
              </a:spcBef>
              <a:spcAft>
                <a:spcPct val="0"/>
              </a:spcAft>
              <a:buFont typeface="+mj-lt"/>
              <a:buAutoNum type="alphaUcPeriod"/>
            </a:pP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2</a:t>
            </a:r>
            <a:r>
              <a:rPr lang="en-US" sz="3500" b="1" baseline="30000"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nd</a:t>
            </a:r>
            <a:r>
              <a:rPr lang="en-US" sz="3500" b="1" dirty="0">
                <a:solidFill>
                  <a:srgbClr val="FFFFFF"/>
                </a:solidFill>
                <a:effectLst>
                  <a:outerShdw blurRad="38100" dist="38100" dir="2700000" algn="tl">
                    <a:srgbClr val="000000">
                      <a:alpha val="43137"/>
                    </a:srgbClr>
                  </a:outerShdw>
                </a:effectLst>
                <a:latin typeface="High Tower Text" panose="02040502050506030303" pitchFamily="18" charset="0"/>
                <a:cs typeface="Arial" charset="0"/>
              </a:rPr>
              <a:t> Corinthians 8:9</a:t>
            </a:r>
          </a:p>
        </p:txBody>
      </p:sp>
    </p:spTree>
    <p:extLst>
      <p:ext uri="{BB962C8B-B14F-4D97-AF65-F5344CB8AC3E}">
        <p14:creationId xmlns:p14="http://schemas.microsoft.com/office/powerpoint/2010/main" val="3103113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Riesling" pitchFamily="2"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Riesling" pitchFamily="2"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Riesling" pitchFamily="2"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Riesling" pitchFamily="2"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1261</Words>
  <Application>Microsoft Office PowerPoint</Application>
  <PresentationFormat>Widescreen</PresentationFormat>
  <Paragraphs>93</Paragraphs>
  <Slides>7</Slides>
  <Notes>7</Notes>
  <HiddenSlides>7</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High Tower Text</vt:lpstr>
      <vt:lpstr>PCSBTransliterated</vt:lpstr>
      <vt:lpstr>Default Design</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Dockens</dc:creator>
  <cp:lastModifiedBy>Rachel Dockens</cp:lastModifiedBy>
  <cp:revision>75</cp:revision>
  <dcterms:created xsi:type="dcterms:W3CDTF">2023-05-27T00:35:32Z</dcterms:created>
  <dcterms:modified xsi:type="dcterms:W3CDTF">2023-06-15T01:23:20Z</dcterms:modified>
</cp:coreProperties>
</file>