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9"/>
  </p:notesMasterIdLst>
  <p:sldIdLst>
    <p:sldId id="12768" r:id="rId2"/>
    <p:sldId id="12767" r:id="rId3"/>
    <p:sldId id="257"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7" d="100"/>
          <a:sy n="107"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B64F4-E7D7-46D3-90A7-FEEC4034C0D7}" type="datetimeFigureOut">
              <a:rPr lang="en-US" smtClean="0"/>
              <a:t>9/30/2023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7E70CE-8525-4B1D-B070-76B9766C06A5}" type="slidenum">
              <a:rPr lang="en-US" smtClean="0"/>
              <a:t>‹#›</a:t>
            </a:fld>
            <a:endParaRPr lang="en-US"/>
          </a:p>
        </p:txBody>
      </p:sp>
    </p:spTree>
    <p:extLst>
      <p:ext uri="{BB962C8B-B14F-4D97-AF65-F5344CB8AC3E}">
        <p14:creationId xmlns:p14="http://schemas.microsoft.com/office/powerpoint/2010/main" val="106933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1844FE5F-E474-462C-8E45-46DD53B6B74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C402C09-6DEF-48F4-9805-29051B1E014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099" name="Rectangle 2">
            <a:extLst>
              <a:ext uri="{FF2B5EF4-FFF2-40B4-BE49-F238E27FC236}">
                <a16:creationId xmlns:a16="http://schemas.microsoft.com/office/drawing/2014/main" id="{6D72CB34-C3DB-46EF-9ACC-F69C4438E97D}"/>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986F7BD5-663E-433F-9AA4-F849BBCE0FC2}"/>
              </a:ext>
            </a:extLst>
          </p:cNvPr>
          <p:cNvSpPr>
            <a:spLocks noGrp="1" noChangeArrowheads="1"/>
          </p:cNvSpPr>
          <p:nvPr>
            <p:ph type="body" idx="1"/>
          </p:nvPr>
        </p:nvSpPr>
        <p:spPr/>
        <p:txBody>
          <a:bodyPr/>
          <a:lstStyle/>
          <a:p>
            <a:pPr>
              <a:defRPr/>
            </a:pPr>
            <a:r>
              <a:rPr lang="en-US" b="1" cap="small" dirty="0"/>
              <a:t> </a:t>
            </a:r>
            <a:endParaRPr lang="en-US" dirty="0"/>
          </a:p>
          <a:p>
            <a:pPr>
              <a:defRPr/>
            </a:pPr>
            <a:r>
              <a:rPr lang="en-US" b="1" dirty="0"/>
              <a:t>1</a:t>
            </a:r>
            <a:r>
              <a:rPr lang="en-US" b="1" baseline="30000" dirty="0"/>
              <a:t>st</a:t>
            </a:r>
            <a:r>
              <a:rPr lang="en-US" b="1" dirty="0"/>
              <a:t> Kings 11:26-12:24</a:t>
            </a:r>
            <a:endParaRPr lang="en-US" dirty="0"/>
          </a:p>
          <a:p>
            <a:pPr>
              <a:defRPr/>
            </a:pPr>
            <a:r>
              <a:rPr lang="en-US" dirty="0"/>
              <a:t>Background: To punish Solomon for leading the people of Israel into idol worship, God removed ten of the twelve tribes from the rule of his descendants.  Jeroboam would be king over the northern territory.</a:t>
            </a:r>
          </a:p>
          <a:p>
            <a:pPr>
              <a:defRPr/>
            </a:pPr>
            <a:r>
              <a:rPr lang="en-US" b="1" dirty="0"/>
              <a:t>1</a:t>
            </a:r>
            <a:r>
              <a:rPr lang="en-US" b="1" baseline="30000" dirty="0"/>
              <a:t>st</a:t>
            </a:r>
            <a:r>
              <a:rPr lang="en-US" b="1" dirty="0"/>
              <a:t> Kings 12:25-33</a:t>
            </a:r>
            <a:endParaRPr lang="en-US" dirty="0"/>
          </a:p>
          <a:p>
            <a:pPr>
              <a:defRPr/>
            </a:pPr>
            <a:r>
              <a:rPr lang="en-US" dirty="0"/>
              <a:t>To solidify his reign, Jeroboam established an alternative religion that would keep the people from returning to Judah.</a:t>
            </a:r>
          </a:p>
        </p:txBody>
      </p:sp>
    </p:spTree>
    <p:extLst>
      <p:ext uri="{BB962C8B-B14F-4D97-AF65-F5344CB8AC3E}">
        <p14:creationId xmlns:p14="http://schemas.microsoft.com/office/powerpoint/2010/main" val="1607024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1844FE5F-E474-462C-8E45-46DD53B6B74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C402C09-6DEF-48F4-9805-29051B1E0147}"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099" name="Rectangle 2">
            <a:extLst>
              <a:ext uri="{FF2B5EF4-FFF2-40B4-BE49-F238E27FC236}">
                <a16:creationId xmlns:a16="http://schemas.microsoft.com/office/drawing/2014/main" id="{6D72CB34-C3DB-46EF-9ACC-F69C4438E97D}"/>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986F7BD5-663E-433F-9AA4-F849BBCE0FC2}"/>
              </a:ext>
            </a:extLst>
          </p:cNvPr>
          <p:cNvSpPr>
            <a:spLocks noGrp="1" noChangeArrowheads="1"/>
          </p:cNvSpPr>
          <p:nvPr>
            <p:ph type="body" idx="1"/>
          </p:nvPr>
        </p:nvSpPr>
        <p:spPr/>
        <p:txBody>
          <a:bodyPr/>
          <a:lstStyle/>
          <a:p>
            <a:pPr>
              <a:defRPr/>
            </a:pPr>
            <a:r>
              <a:rPr lang="en-US" b="1" cap="small" dirty="0"/>
              <a:t> </a:t>
            </a:r>
            <a:endParaRPr lang="en-US" dirty="0"/>
          </a:p>
          <a:p>
            <a:pPr>
              <a:defRPr/>
            </a:pPr>
            <a:r>
              <a:rPr lang="en-US" b="1" dirty="0"/>
              <a:t>1</a:t>
            </a:r>
            <a:r>
              <a:rPr lang="en-US" b="1" baseline="30000" dirty="0"/>
              <a:t>st</a:t>
            </a:r>
            <a:r>
              <a:rPr lang="en-US" b="1" dirty="0"/>
              <a:t> Kings 11:26-12:24</a:t>
            </a:r>
            <a:endParaRPr lang="en-US" dirty="0"/>
          </a:p>
          <a:p>
            <a:pPr>
              <a:defRPr/>
            </a:pPr>
            <a:r>
              <a:rPr lang="en-US" dirty="0"/>
              <a:t>Background: To punish Solomon for leading the people of Israel into idol worship, God removed ten of the twelve tribes from the rule of his descendants.  Jeroboam would be king over the northern territory.</a:t>
            </a:r>
          </a:p>
          <a:p>
            <a:pPr>
              <a:defRPr/>
            </a:pPr>
            <a:r>
              <a:rPr lang="en-US" b="1" dirty="0"/>
              <a:t>1</a:t>
            </a:r>
            <a:r>
              <a:rPr lang="en-US" b="1" baseline="30000" dirty="0"/>
              <a:t>st</a:t>
            </a:r>
            <a:r>
              <a:rPr lang="en-US" b="1" dirty="0"/>
              <a:t> Kings 12:25-33</a:t>
            </a:r>
            <a:endParaRPr lang="en-US" dirty="0"/>
          </a:p>
          <a:p>
            <a:pPr>
              <a:defRPr/>
            </a:pPr>
            <a:r>
              <a:rPr lang="en-US" dirty="0"/>
              <a:t>To solidify his reign, Jeroboam established an alternative religion that would keep the people from returning to Judah.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85B1E88-ED39-4019-A4D5-031B39815655}"/>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D64386-9101-409B-9278-6CD1644CC750}"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D1297EBC-AD59-439B-89BB-9DBC59C3C104}"/>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19B7A704-1BE1-4A7D-92A8-F3CAF08B572A}"/>
              </a:ext>
            </a:extLst>
          </p:cNvPr>
          <p:cNvSpPr>
            <a:spLocks noGrp="1" noChangeArrowheads="1"/>
          </p:cNvSpPr>
          <p:nvPr>
            <p:ph type="body" idx="1"/>
          </p:nvPr>
        </p:nvSpPr>
        <p:spPr/>
        <p:txBody>
          <a:bodyPr/>
          <a:lstStyle/>
          <a:p>
            <a:pPr>
              <a:defRPr/>
            </a:pPr>
            <a:r>
              <a:rPr lang="en-US" b="1" cap="small" dirty="0"/>
              <a:t> </a:t>
            </a:r>
            <a:r>
              <a:rPr lang="en-US" b="1" dirty="0"/>
              <a:t>1</a:t>
            </a:r>
            <a:r>
              <a:rPr lang="en-US" b="1" baseline="30000" dirty="0"/>
              <a:t>st</a:t>
            </a:r>
            <a:r>
              <a:rPr lang="en-US" b="1" dirty="0"/>
              <a:t> Kings 12:33</a:t>
            </a:r>
            <a:endParaRPr lang="en-US" dirty="0"/>
          </a:p>
          <a:p>
            <a:pPr>
              <a:defRPr/>
            </a:pPr>
            <a:r>
              <a:rPr lang="en-US" dirty="0"/>
              <a:t>This system of worship </a:t>
            </a:r>
            <a:r>
              <a:rPr lang="en-US" i="1" dirty="0"/>
              <a:t>“he had devised in his own heart”</a:t>
            </a:r>
            <a:r>
              <a:rPr lang="en-US" dirty="0"/>
              <a:t>.  It was not heaven-sent.</a:t>
            </a:r>
          </a:p>
          <a:p>
            <a:pPr>
              <a:defRPr/>
            </a:pPr>
            <a:r>
              <a:rPr lang="en-US" b="1" dirty="0"/>
              <a:t>Matthew 21:23, 25</a:t>
            </a:r>
            <a:endParaRPr lang="en-US" dirty="0"/>
          </a:p>
          <a:p>
            <a:pPr>
              <a:defRPr/>
            </a:pPr>
            <a:r>
              <a:rPr lang="en-US" dirty="0"/>
              <a:t>Religious authority comes either from heaven or from men.</a:t>
            </a:r>
          </a:p>
          <a:p>
            <a:pPr>
              <a:defRPr/>
            </a:pPr>
            <a:r>
              <a:rPr lang="en-US" b="1" dirty="0"/>
              <a:t>Proverbs 3:5; 14:12</a:t>
            </a:r>
            <a:endParaRPr lang="en-US" dirty="0"/>
          </a:p>
          <a:p>
            <a:pPr>
              <a:defRPr/>
            </a:pPr>
            <a:r>
              <a:rPr lang="en-US" dirty="0"/>
              <a:t>It is Jehovah in whom each must trust, not oneself.  What seems right to man, without consulting God, ends only in destruction.</a:t>
            </a:r>
          </a:p>
          <a:p>
            <a:pPr>
              <a:defRPr/>
            </a:pPr>
            <a:r>
              <a:rPr lang="en-US" b="1" dirty="0"/>
              <a:t>Isaiah 55:8-9</a:t>
            </a:r>
            <a:endParaRPr lang="en-US" dirty="0"/>
          </a:p>
          <a:p>
            <a:pPr>
              <a:defRPr/>
            </a:pPr>
            <a:r>
              <a:rPr lang="en-US" dirty="0"/>
              <a:t>It is because God, by His very nature, is supreme that men must yield to His will.</a:t>
            </a:r>
          </a:p>
          <a:p>
            <a:pPr>
              <a:defRPr/>
            </a:pPr>
            <a:r>
              <a:rPr lang="en-US" b="1" dirty="0"/>
              <a:t>Colossians 3:17</a:t>
            </a:r>
            <a:endParaRPr lang="en-US" dirty="0"/>
          </a:p>
          <a:p>
            <a:pPr>
              <a:defRPr/>
            </a:pPr>
            <a:r>
              <a:rPr lang="en-US" dirty="0"/>
              <a:t>All religious action must be undertaken in the name, that is by the authority of, Christ Jesus.</a:t>
            </a:r>
          </a:p>
          <a:p>
            <a:pPr eaLnBrk="1" hangingPunct="1">
              <a:defRPr/>
            </a:pPr>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3247AFF-FF7B-498F-99C0-38C4ED893989}"/>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F991A74-1CB3-410D-93B4-15EB4B52780E}"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8195" name="Rectangle 2">
            <a:extLst>
              <a:ext uri="{FF2B5EF4-FFF2-40B4-BE49-F238E27FC236}">
                <a16:creationId xmlns:a16="http://schemas.microsoft.com/office/drawing/2014/main" id="{144E964F-AAE3-49B3-BA0C-3798CF59ACD3}"/>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AEE1C0E2-F179-4C4D-BEF2-D4FDCB9AD094}"/>
              </a:ext>
            </a:extLst>
          </p:cNvPr>
          <p:cNvSpPr>
            <a:spLocks noGrp="1" noChangeArrowheads="1"/>
          </p:cNvSpPr>
          <p:nvPr>
            <p:ph type="body" idx="1"/>
          </p:nvPr>
        </p:nvSpPr>
        <p:spPr>
          <a:noFill/>
        </p:spPr>
        <p:txBody>
          <a:bodyPr/>
          <a:lstStyle/>
          <a:p>
            <a:r>
              <a:rPr lang="en-US" altLang="en-US" b="1"/>
              <a:t>1</a:t>
            </a:r>
            <a:r>
              <a:rPr lang="en-US" altLang="en-US" b="1" baseline="30000"/>
              <a:t>st</a:t>
            </a:r>
            <a:r>
              <a:rPr lang="en-US" altLang="en-US" b="1"/>
              <a:t> Kings 12:26-27</a:t>
            </a:r>
            <a:endParaRPr lang="en-US" altLang="en-US"/>
          </a:p>
          <a:p>
            <a:r>
              <a:rPr lang="en-US" altLang="en-US"/>
              <a:t>It was because he feared losing his kingdom back to Rehoboam that Jeroboam elected to establish this new order.  He wanted to keep his people from leaving him.</a:t>
            </a:r>
          </a:p>
          <a:p>
            <a:r>
              <a:rPr lang="en-US" altLang="en-US" b="1"/>
              <a:t>Acts 20:28-30</a:t>
            </a:r>
            <a:endParaRPr lang="en-US" altLang="en-US"/>
          </a:p>
          <a:p>
            <a:r>
              <a:rPr lang="en-US" altLang="en-US"/>
              <a:t>Elders are warned of those who would </a:t>
            </a:r>
            <a:r>
              <a:rPr lang="en-US" altLang="en-US" i="1"/>
              <a:t>“draw away the disciples after themselves”</a:t>
            </a:r>
            <a:r>
              <a:rPr lang="en-US" altLang="en-US"/>
              <a:t>.</a:t>
            </a:r>
          </a:p>
          <a:p>
            <a:r>
              <a:rPr lang="en-US" altLang="en-US" b="1"/>
              <a:t>2</a:t>
            </a:r>
            <a:r>
              <a:rPr lang="en-US" altLang="en-US" b="1" baseline="30000"/>
              <a:t>nd</a:t>
            </a:r>
            <a:r>
              <a:rPr lang="en-US" altLang="en-US" b="1"/>
              <a:t> Peter 2:1-2</a:t>
            </a:r>
            <a:endParaRPr lang="en-US" altLang="en-US"/>
          </a:p>
          <a:p>
            <a:r>
              <a:rPr lang="en-US" altLang="en-US" i="1"/>
              <a:t>“Many will follow their destructive ways”</a:t>
            </a:r>
            <a:r>
              <a:rPr lang="en-US" altLang="en-US"/>
              <a:t>, Peter warned.</a:t>
            </a:r>
          </a:p>
          <a:p>
            <a:r>
              <a:rPr lang="en-US" altLang="en-US" b="1"/>
              <a:t>John 6:66-69</a:t>
            </a:r>
            <a:endParaRPr lang="en-US" altLang="en-US"/>
          </a:p>
          <a:p>
            <a:r>
              <a:rPr lang="en-US" altLang="en-US"/>
              <a:t>Though </a:t>
            </a:r>
            <a:r>
              <a:rPr lang="en-US" altLang="en-US" i="1"/>
              <a:t>“many of His disciples went back and walked with Him no more”</a:t>
            </a:r>
            <a:r>
              <a:rPr lang="en-US" altLang="en-US"/>
              <a:t> Jesus did not alter the message to accommodate them.  He only asked His remaining followers if they wanted to leave, too.</a:t>
            </a:r>
          </a:p>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83468156-B502-4074-96F4-B1AEA80159DD}"/>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820AB3B-F9B1-40C8-BED7-00CAA26630A8}"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243" name="Rectangle 2">
            <a:extLst>
              <a:ext uri="{FF2B5EF4-FFF2-40B4-BE49-F238E27FC236}">
                <a16:creationId xmlns:a16="http://schemas.microsoft.com/office/drawing/2014/main" id="{D134920C-8F32-4739-A115-A867933B7E9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5D1131A2-F2EB-4327-8D11-6C9273D67ABE}"/>
              </a:ext>
            </a:extLst>
          </p:cNvPr>
          <p:cNvSpPr>
            <a:spLocks noGrp="1" noChangeArrowheads="1"/>
          </p:cNvSpPr>
          <p:nvPr>
            <p:ph type="body" idx="1"/>
          </p:nvPr>
        </p:nvSpPr>
        <p:spPr/>
        <p:txBody>
          <a:bodyPr/>
          <a:lstStyle/>
          <a:p>
            <a:pPr>
              <a:defRPr/>
            </a:pPr>
            <a:r>
              <a:rPr lang="en-US" b="1" cap="small" dirty="0"/>
              <a:t> </a:t>
            </a:r>
            <a:endParaRPr lang="en-US" dirty="0"/>
          </a:p>
          <a:p>
            <a:pPr>
              <a:defRPr/>
            </a:pPr>
            <a:r>
              <a:rPr lang="en-US" b="1" dirty="0"/>
              <a:t>1</a:t>
            </a:r>
            <a:r>
              <a:rPr lang="en-US" b="1" baseline="30000" dirty="0"/>
              <a:t>st</a:t>
            </a:r>
            <a:r>
              <a:rPr lang="en-US" b="1" dirty="0"/>
              <a:t> Kings 12:28-29</a:t>
            </a:r>
            <a:endParaRPr lang="en-US" dirty="0"/>
          </a:p>
          <a:p>
            <a:pPr>
              <a:defRPr/>
            </a:pPr>
            <a:r>
              <a:rPr lang="en-US" dirty="0"/>
              <a:t>Jeroboam offered Bethel and Dan as alternative locations to Jerusalem for worship, suggesting the people would not need to travel so far.</a:t>
            </a:r>
          </a:p>
          <a:p>
            <a:pPr>
              <a:defRPr/>
            </a:pPr>
            <a:r>
              <a:rPr lang="en-US" b="1" dirty="0"/>
              <a:t>Deuteronomy 12:5-7, 13-14</a:t>
            </a:r>
            <a:endParaRPr lang="en-US" dirty="0"/>
          </a:p>
          <a:p>
            <a:pPr>
              <a:defRPr/>
            </a:pPr>
            <a:r>
              <a:rPr lang="en-US" dirty="0"/>
              <a:t>God had commanded the Israelites to go to the place where He would put His name, which was later identified as Jerusalem.</a:t>
            </a:r>
          </a:p>
          <a:p>
            <a:pPr>
              <a:defRPr/>
            </a:pPr>
            <a:r>
              <a:rPr lang="en-US" b="1" dirty="0"/>
              <a:t>2</a:t>
            </a:r>
            <a:r>
              <a:rPr lang="en-US" b="1" baseline="30000" dirty="0"/>
              <a:t>nd</a:t>
            </a:r>
            <a:r>
              <a:rPr lang="en-US" b="1" dirty="0"/>
              <a:t> Peter 2:19</a:t>
            </a:r>
            <a:endParaRPr lang="en-US" dirty="0"/>
          </a:p>
          <a:p>
            <a:pPr>
              <a:defRPr/>
            </a:pPr>
            <a:r>
              <a:rPr lang="en-US" dirty="0"/>
              <a:t>Where liberty, including convenience, is offered, corruption and bondage are often the real result.</a:t>
            </a:r>
          </a:p>
          <a:p>
            <a:pPr>
              <a:defRPr/>
            </a:pPr>
            <a:r>
              <a:rPr lang="en-US" b="1" dirty="0"/>
              <a:t>2</a:t>
            </a:r>
            <a:r>
              <a:rPr lang="en-US" b="1" baseline="30000" dirty="0"/>
              <a:t>nd</a:t>
            </a:r>
            <a:r>
              <a:rPr lang="en-US" b="1" dirty="0"/>
              <a:t> Timothy 4:3-4</a:t>
            </a:r>
            <a:endParaRPr lang="en-US" dirty="0"/>
          </a:p>
          <a:p>
            <a:pPr>
              <a:defRPr/>
            </a:pPr>
            <a:r>
              <a:rPr lang="en-US" dirty="0"/>
              <a:t>Those unwilling to </a:t>
            </a:r>
            <a:r>
              <a:rPr lang="en-US" i="1" dirty="0"/>
              <a:t>“endure sound doctrine”</a:t>
            </a:r>
            <a:r>
              <a:rPr lang="en-US" dirty="0"/>
              <a:t> will find preaching more suitable to their preferences.</a:t>
            </a:r>
          </a:p>
          <a:p>
            <a:pPr>
              <a:defRPr/>
            </a:pPr>
            <a:r>
              <a:rPr lang="en-US" b="1" dirty="0"/>
              <a:t>Matthew 7:13-14</a:t>
            </a:r>
            <a:endParaRPr lang="en-US" dirty="0"/>
          </a:p>
          <a:p>
            <a:pPr>
              <a:defRPr/>
            </a:pPr>
            <a:r>
              <a:rPr lang="en-US" i="1" dirty="0"/>
              <a:t>“Difficult is the way”</a:t>
            </a:r>
            <a:r>
              <a:rPr lang="en-US" dirty="0"/>
              <a:t>, said the Lord.  It’s not about convenience!  </a:t>
            </a:r>
            <a:r>
              <a:rPr lang="en-US" b="1" dirty="0"/>
              <a:t>Do hard things!</a:t>
            </a:r>
            <a:endParaRPr lang="en-US" dirty="0"/>
          </a:p>
          <a:p>
            <a:pPr>
              <a:defRPr/>
            </a:pPr>
            <a:r>
              <a:rPr lang="en-US" b="1" dirty="0"/>
              <a:t>Mark 8:34-38</a:t>
            </a:r>
            <a:endParaRPr lang="en-US" dirty="0"/>
          </a:p>
          <a:p>
            <a:pPr>
              <a:defRPr/>
            </a:pPr>
            <a:r>
              <a:rPr lang="en-US" dirty="0"/>
              <a:t>The Lord who left the glory of heaven to wear mortal flesh, who was born in a manger, raised by a carpenter, and murdered by His countrymen knows something of sacrifice and self-denial.  He demands the same of His people.</a:t>
            </a:r>
          </a:p>
          <a:p>
            <a:pPr eaLnBrk="1" hangingPunct="1">
              <a:defRPr/>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6061E26D-E6A8-402F-96B9-7F5E9CA62401}"/>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87BA826-8E2E-4596-B8E2-65F936D54DA6}"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2291" name="Rectangle 2">
            <a:extLst>
              <a:ext uri="{FF2B5EF4-FFF2-40B4-BE49-F238E27FC236}">
                <a16:creationId xmlns:a16="http://schemas.microsoft.com/office/drawing/2014/main" id="{8AAD5BCD-3A4A-4B49-8B47-D18971988DB7}"/>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E070040A-222A-402C-85FD-1F683DFC3E06}"/>
              </a:ext>
            </a:extLst>
          </p:cNvPr>
          <p:cNvSpPr>
            <a:spLocks noGrp="1" noChangeArrowheads="1"/>
          </p:cNvSpPr>
          <p:nvPr>
            <p:ph type="body" idx="1"/>
          </p:nvPr>
        </p:nvSpPr>
        <p:spPr/>
        <p:txBody>
          <a:bodyPr/>
          <a:lstStyle/>
          <a:p>
            <a:pPr>
              <a:defRPr/>
            </a:pPr>
            <a:r>
              <a:rPr lang="en-US" b="1" cap="small" dirty="0"/>
              <a:t> </a:t>
            </a:r>
            <a:endParaRPr lang="en-US" dirty="0"/>
          </a:p>
          <a:p>
            <a:pPr>
              <a:defRPr/>
            </a:pPr>
            <a:r>
              <a:rPr lang="en-US" b="1" dirty="0"/>
              <a:t>1</a:t>
            </a:r>
            <a:r>
              <a:rPr lang="en-US" b="1" baseline="30000" dirty="0"/>
              <a:t>st</a:t>
            </a:r>
            <a:r>
              <a:rPr lang="en-US" b="1" dirty="0"/>
              <a:t> Kings 12:31-32</a:t>
            </a:r>
            <a:endParaRPr lang="en-US" dirty="0"/>
          </a:p>
          <a:p>
            <a:pPr>
              <a:defRPr/>
            </a:pPr>
            <a:r>
              <a:rPr lang="en-US" dirty="0"/>
              <a:t>The religious feast ordained by Jeroboam was designed to be </a:t>
            </a:r>
            <a:r>
              <a:rPr lang="en-US" i="1" dirty="0"/>
              <a:t>“like the feast that was in Judah”</a:t>
            </a:r>
            <a:r>
              <a:rPr lang="en-US" dirty="0"/>
              <a:t>.  This was intended to ease the people into the transition and comfort them in their change.</a:t>
            </a:r>
          </a:p>
          <a:p>
            <a:pPr>
              <a:defRPr/>
            </a:pPr>
            <a:r>
              <a:rPr lang="en-US" b="1" dirty="0"/>
              <a:t>2</a:t>
            </a:r>
            <a:r>
              <a:rPr lang="en-US" b="1" baseline="30000" dirty="0"/>
              <a:t>nd</a:t>
            </a:r>
            <a:r>
              <a:rPr lang="en-US" b="1" dirty="0"/>
              <a:t> Corinthians 11:13-15</a:t>
            </a:r>
            <a:endParaRPr lang="en-US" dirty="0"/>
          </a:p>
          <a:p>
            <a:pPr>
              <a:defRPr/>
            </a:pPr>
            <a:r>
              <a:rPr lang="en-US" dirty="0"/>
              <a:t>The devil, who is master of disguise – masquerading as an angel of light, loves the semblance of truth, just not truth itself.</a:t>
            </a:r>
          </a:p>
          <a:p>
            <a:pPr>
              <a:defRPr/>
            </a:pPr>
            <a:r>
              <a:rPr lang="en-US" b="1" dirty="0"/>
              <a:t>Galatians 1:6-10</a:t>
            </a:r>
            <a:endParaRPr lang="en-US" dirty="0"/>
          </a:p>
          <a:p>
            <a:pPr>
              <a:defRPr/>
            </a:pPr>
            <a:r>
              <a:rPr lang="en-US" dirty="0"/>
              <a:t>The apostle pronounces damnation upon anyone, including angels and apostles, who would pervert the gospel.</a:t>
            </a:r>
          </a:p>
          <a:p>
            <a:pPr>
              <a:defRPr/>
            </a:pPr>
            <a:r>
              <a:rPr lang="en-US" b="1" dirty="0"/>
              <a:t>Matthew 7:21</a:t>
            </a:r>
            <a:endParaRPr lang="en-US" dirty="0"/>
          </a:p>
          <a:p>
            <a:pPr>
              <a:defRPr/>
            </a:pPr>
            <a:r>
              <a:rPr lang="en-US" dirty="0"/>
              <a:t>It is never enough to do some things right.  We must go all the 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E08CFF67-8F67-49C8-B6C6-ACBB10865A30}"/>
              </a:ext>
            </a:extLst>
          </p:cNvPr>
          <p:cNvSpPr>
            <a:spLocks noGrp="1" noChangeArrowheads="1"/>
          </p:cNvSpPr>
          <p:nvPr>
            <p:ph type="sldNum" sz="quarter" idx="5"/>
          </p:nvPr>
        </p:nvSpPr>
        <p:spPr>
          <a:noFill/>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7ACEBC2-0F53-4412-8286-5897BBF50323}"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598017D3-239C-4F44-B30C-055E0477176B}"/>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6E0E8EF3-B3EB-41A1-A0C2-4334C58CFC71}"/>
              </a:ext>
            </a:extLst>
          </p:cNvPr>
          <p:cNvSpPr>
            <a:spLocks noGrp="1" noChangeArrowheads="1"/>
          </p:cNvSpPr>
          <p:nvPr>
            <p:ph type="body" idx="1"/>
          </p:nvPr>
        </p:nvSpPr>
        <p:spPr>
          <a:noFill/>
        </p:spPr>
        <p:txBody>
          <a:bodyPr/>
          <a:lstStyle/>
          <a:p>
            <a:r>
              <a:rPr lang="en-US" altLang="en-US" b="1"/>
              <a:t>2</a:t>
            </a:r>
            <a:r>
              <a:rPr lang="en-US" altLang="en-US" b="1" baseline="30000"/>
              <a:t>nd</a:t>
            </a:r>
            <a:r>
              <a:rPr lang="en-US" altLang="en-US" b="1"/>
              <a:t> Kings 17:6-18</a:t>
            </a:r>
            <a:endParaRPr lang="en-US" altLang="en-US"/>
          </a:p>
          <a:p>
            <a:r>
              <a:rPr lang="en-US" altLang="en-US"/>
              <a:t>The final outcome is that Samaria, the eventual name of Jeroboam’s northern kingdom, was besieged by Assyria and overthrown.  The Israelites were taken into exile because of their idolatrous ways.</a:t>
            </a:r>
          </a:p>
          <a:p>
            <a:r>
              <a:rPr lang="en-US" altLang="en-US" b="1"/>
              <a:t>2</a:t>
            </a:r>
            <a:r>
              <a:rPr lang="en-US" altLang="en-US" b="1" baseline="30000"/>
              <a:t>nd</a:t>
            </a:r>
            <a:r>
              <a:rPr lang="en-US" altLang="en-US" b="1"/>
              <a:t> Timothy 3:13-17</a:t>
            </a:r>
            <a:endParaRPr lang="en-US" altLang="en-US"/>
          </a:p>
          <a:p>
            <a:r>
              <a:rPr lang="en-US" altLang="en-US"/>
              <a:t>Because deception will never go away, it is incumbent upon each soul to know the truth of salvation in God’s word.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sz="quarter"/>
          </p:nvPr>
        </p:nvSpPr>
        <p:spPr>
          <a:xfrm>
            <a:off x="914400" y="1676400"/>
            <a:ext cx="10363200" cy="1828800"/>
          </a:xfrm>
        </p:spPr>
        <p:txBody>
          <a:bodyPr/>
          <a:lstStyle>
            <a:lvl1pPr>
              <a:defRPr/>
            </a:lvl1pPr>
          </a:lstStyle>
          <a:p>
            <a:pPr lvl="0"/>
            <a:r>
              <a:rPr lang="en-US" altLang="en-US" noProof="0"/>
              <a:t>Click to edit Master title style</a:t>
            </a:r>
          </a:p>
        </p:txBody>
      </p:sp>
      <p:sp>
        <p:nvSpPr>
          <p:cNvPr id="8195" name="Rectangle 3"/>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4" name="Rectangle 4">
            <a:extLst>
              <a:ext uri="{FF2B5EF4-FFF2-40B4-BE49-F238E27FC236}">
                <a16:creationId xmlns:a16="http://schemas.microsoft.com/office/drawing/2014/main" id="{EA2DF174-C2D4-4316-B795-92BC62A1995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D663D20-9FCB-47BF-AEF1-F2CAF571A9C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1705022-9217-4A01-B39B-0880642D1292}"/>
              </a:ext>
            </a:extLst>
          </p:cNvPr>
          <p:cNvSpPr>
            <a:spLocks noGrp="1" noChangeArrowheads="1"/>
          </p:cNvSpPr>
          <p:nvPr>
            <p:ph type="sldNum" sz="quarter" idx="12"/>
          </p:nvPr>
        </p:nvSpPr>
        <p:spPr>
          <a:ln/>
        </p:spPr>
        <p:txBody>
          <a:bodyPr/>
          <a:lstStyle>
            <a:lvl1pPr>
              <a:defRPr/>
            </a:lvl1pPr>
          </a:lstStyle>
          <a:p>
            <a:fld id="{1965F2DB-D3E8-4FA1-AC52-DDF9E98AC986}" type="slidenum">
              <a:rPr lang="en-US" altLang="en-US"/>
              <a:pPr/>
              <a:t>‹#›</a:t>
            </a:fld>
            <a:endParaRPr lang="en-US" altLang="en-US"/>
          </a:p>
        </p:txBody>
      </p:sp>
    </p:spTree>
    <p:extLst>
      <p:ext uri="{BB962C8B-B14F-4D97-AF65-F5344CB8AC3E}">
        <p14:creationId xmlns:p14="http://schemas.microsoft.com/office/powerpoint/2010/main" val="2786383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77EB8DA-5824-422F-92C6-EF154834F96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ED8CFED1-5FF2-47C9-97C7-ED0FFA68E68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02D009EF-EC59-42D9-874E-B30AE3A5A1BC}"/>
              </a:ext>
            </a:extLst>
          </p:cNvPr>
          <p:cNvSpPr>
            <a:spLocks noGrp="1" noChangeArrowheads="1"/>
          </p:cNvSpPr>
          <p:nvPr>
            <p:ph type="sldNum" sz="quarter" idx="12"/>
          </p:nvPr>
        </p:nvSpPr>
        <p:spPr>
          <a:ln/>
        </p:spPr>
        <p:txBody>
          <a:bodyPr/>
          <a:lstStyle>
            <a:lvl1pPr>
              <a:defRPr/>
            </a:lvl1pPr>
          </a:lstStyle>
          <a:p>
            <a:fld id="{177D3958-4299-4957-AF63-6614942181F5}" type="slidenum">
              <a:rPr lang="en-US" altLang="en-US"/>
              <a:pPr/>
              <a:t>‹#›</a:t>
            </a:fld>
            <a:endParaRPr lang="en-US" altLang="en-US"/>
          </a:p>
        </p:txBody>
      </p:sp>
    </p:spTree>
    <p:extLst>
      <p:ext uri="{BB962C8B-B14F-4D97-AF65-F5344CB8AC3E}">
        <p14:creationId xmlns:p14="http://schemas.microsoft.com/office/powerpoint/2010/main" val="229416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81000"/>
            <a:ext cx="27432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81000"/>
            <a:ext cx="8026400" cy="5715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BB0061F-47DE-4418-A738-BAEC716B196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7FC6D2E-61B3-4895-84F8-3FBB2C8B813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800A573-DCEC-4814-8EC0-704A09884AD6}"/>
              </a:ext>
            </a:extLst>
          </p:cNvPr>
          <p:cNvSpPr>
            <a:spLocks noGrp="1" noChangeArrowheads="1"/>
          </p:cNvSpPr>
          <p:nvPr>
            <p:ph type="sldNum" sz="quarter" idx="12"/>
          </p:nvPr>
        </p:nvSpPr>
        <p:spPr>
          <a:ln/>
        </p:spPr>
        <p:txBody>
          <a:bodyPr/>
          <a:lstStyle>
            <a:lvl1pPr>
              <a:defRPr/>
            </a:lvl1pPr>
          </a:lstStyle>
          <a:p>
            <a:fld id="{9A72FF31-A9F9-461B-9BCB-5B19EA9FD283}" type="slidenum">
              <a:rPr lang="en-US" altLang="en-US"/>
              <a:pPr/>
              <a:t>‹#›</a:t>
            </a:fld>
            <a:endParaRPr lang="en-US" altLang="en-US"/>
          </a:p>
        </p:txBody>
      </p:sp>
    </p:spTree>
    <p:extLst>
      <p:ext uri="{BB962C8B-B14F-4D97-AF65-F5344CB8AC3E}">
        <p14:creationId xmlns:p14="http://schemas.microsoft.com/office/powerpoint/2010/main" val="1875967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CCDEE65-D950-41F3-B5DB-B399EF2A455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7FA61F4-C6FE-4ACF-9C7B-F6156E72848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BA99597-1BC5-45EC-AEC3-D763EFF7E79E}"/>
              </a:ext>
            </a:extLst>
          </p:cNvPr>
          <p:cNvSpPr>
            <a:spLocks noGrp="1" noChangeArrowheads="1"/>
          </p:cNvSpPr>
          <p:nvPr>
            <p:ph type="sldNum" sz="quarter" idx="12"/>
          </p:nvPr>
        </p:nvSpPr>
        <p:spPr>
          <a:ln/>
        </p:spPr>
        <p:txBody>
          <a:bodyPr/>
          <a:lstStyle>
            <a:lvl1pPr>
              <a:defRPr/>
            </a:lvl1pPr>
          </a:lstStyle>
          <a:p>
            <a:fld id="{64624790-4378-421F-90F7-A35145280EB6}" type="slidenum">
              <a:rPr lang="en-US" altLang="en-US"/>
              <a:pPr/>
              <a:t>‹#›</a:t>
            </a:fld>
            <a:endParaRPr lang="en-US" altLang="en-US"/>
          </a:p>
        </p:txBody>
      </p:sp>
    </p:spTree>
    <p:extLst>
      <p:ext uri="{BB962C8B-B14F-4D97-AF65-F5344CB8AC3E}">
        <p14:creationId xmlns:p14="http://schemas.microsoft.com/office/powerpoint/2010/main" val="1656750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a:extLst>
              <a:ext uri="{FF2B5EF4-FFF2-40B4-BE49-F238E27FC236}">
                <a16:creationId xmlns:a16="http://schemas.microsoft.com/office/drawing/2014/main" id="{67561352-9EC7-48FC-9F98-EAEE2CBC38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BC89925-24EF-4C94-AAF6-322079D1DAE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3FD57AC-F710-4E96-9289-93F60E7B93E4}"/>
              </a:ext>
            </a:extLst>
          </p:cNvPr>
          <p:cNvSpPr>
            <a:spLocks noGrp="1" noChangeArrowheads="1"/>
          </p:cNvSpPr>
          <p:nvPr>
            <p:ph type="sldNum" sz="quarter" idx="12"/>
          </p:nvPr>
        </p:nvSpPr>
        <p:spPr>
          <a:ln/>
        </p:spPr>
        <p:txBody>
          <a:bodyPr/>
          <a:lstStyle>
            <a:lvl1pPr>
              <a:defRPr/>
            </a:lvl1pPr>
          </a:lstStyle>
          <a:p>
            <a:fld id="{52572E40-C4AC-4791-9E89-8CB191F8C9A1}" type="slidenum">
              <a:rPr lang="en-US" altLang="en-US"/>
              <a:pPr/>
              <a:t>‹#›</a:t>
            </a:fld>
            <a:endParaRPr lang="en-US" altLang="en-US"/>
          </a:p>
        </p:txBody>
      </p:sp>
    </p:spTree>
    <p:extLst>
      <p:ext uri="{BB962C8B-B14F-4D97-AF65-F5344CB8AC3E}">
        <p14:creationId xmlns:p14="http://schemas.microsoft.com/office/powerpoint/2010/main" val="7682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981200"/>
            <a:ext cx="5384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3848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0C279989-0830-466D-9EF1-E5FABD5DA7C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E2E7C68-D879-4B8E-97E0-430F4E53C2A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59E34BF4-FA4B-45A0-857C-F6B5333E1F8E}"/>
              </a:ext>
            </a:extLst>
          </p:cNvPr>
          <p:cNvSpPr>
            <a:spLocks noGrp="1" noChangeArrowheads="1"/>
          </p:cNvSpPr>
          <p:nvPr>
            <p:ph type="sldNum" sz="quarter" idx="12"/>
          </p:nvPr>
        </p:nvSpPr>
        <p:spPr>
          <a:ln/>
        </p:spPr>
        <p:txBody>
          <a:bodyPr/>
          <a:lstStyle>
            <a:lvl1pPr>
              <a:defRPr/>
            </a:lvl1pPr>
          </a:lstStyle>
          <a:p>
            <a:fld id="{E5A3050D-99ED-4FE6-BC91-F923015E309B}" type="slidenum">
              <a:rPr lang="en-US" altLang="en-US"/>
              <a:pPr/>
              <a:t>‹#›</a:t>
            </a:fld>
            <a:endParaRPr lang="en-US" altLang="en-US"/>
          </a:p>
        </p:txBody>
      </p:sp>
    </p:spTree>
    <p:extLst>
      <p:ext uri="{BB962C8B-B14F-4D97-AF65-F5344CB8AC3E}">
        <p14:creationId xmlns:p14="http://schemas.microsoft.com/office/powerpoint/2010/main" val="275280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622DC4A-B2AD-4575-B2B5-C4FF61367CA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62D48CBD-9A6C-4A0D-AFD5-050688D7AF9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AAD7D9B7-241D-40B6-9F04-EF46D85B128E}"/>
              </a:ext>
            </a:extLst>
          </p:cNvPr>
          <p:cNvSpPr>
            <a:spLocks noGrp="1" noChangeArrowheads="1"/>
          </p:cNvSpPr>
          <p:nvPr>
            <p:ph type="sldNum" sz="quarter" idx="12"/>
          </p:nvPr>
        </p:nvSpPr>
        <p:spPr>
          <a:ln/>
        </p:spPr>
        <p:txBody>
          <a:bodyPr/>
          <a:lstStyle>
            <a:lvl1pPr>
              <a:defRPr/>
            </a:lvl1pPr>
          </a:lstStyle>
          <a:p>
            <a:fld id="{FB87AF1D-BFD3-4854-A78D-8ED2A35A0749}" type="slidenum">
              <a:rPr lang="en-US" altLang="en-US"/>
              <a:pPr/>
              <a:t>‹#›</a:t>
            </a:fld>
            <a:endParaRPr lang="en-US" altLang="en-US"/>
          </a:p>
        </p:txBody>
      </p:sp>
    </p:spTree>
    <p:extLst>
      <p:ext uri="{BB962C8B-B14F-4D97-AF65-F5344CB8AC3E}">
        <p14:creationId xmlns:p14="http://schemas.microsoft.com/office/powerpoint/2010/main" val="1239718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95E0251A-E4DD-4BAC-A3AC-DA00FA83BE4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5699E673-7254-4A95-A3AD-925336E830E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719D3D92-1F7C-47E6-B2A2-E77EC4FB4CE6}"/>
              </a:ext>
            </a:extLst>
          </p:cNvPr>
          <p:cNvSpPr>
            <a:spLocks noGrp="1" noChangeArrowheads="1"/>
          </p:cNvSpPr>
          <p:nvPr>
            <p:ph type="sldNum" sz="quarter" idx="12"/>
          </p:nvPr>
        </p:nvSpPr>
        <p:spPr>
          <a:ln/>
        </p:spPr>
        <p:txBody>
          <a:bodyPr/>
          <a:lstStyle>
            <a:lvl1pPr>
              <a:defRPr/>
            </a:lvl1pPr>
          </a:lstStyle>
          <a:p>
            <a:fld id="{F66738C8-E399-44DB-91D9-F9FCA7323890}" type="slidenum">
              <a:rPr lang="en-US" altLang="en-US"/>
              <a:pPr/>
              <a:t>‹#›</a:t>
            </a:fld>
            <a:endParaRPr lang="en-US" altLang="en-US"/>
          </a:p>
        </p:txBody>
      </p:sp>
    </p:spTree>
    <p:extLst>
      <p:ext uri="{BB962C8B-B14F-4D97-AF65-F5344CB8AC3E}">
        <p14:creationId xmlns:p14="http://schemas.microsoft.com/office/powerpoint/2010/main" val="72199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BC7E373-9575-4C5F-B99F-E93E61191E1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A2F495A9-EB49-4640-AF9C-C3B33675638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EA73295C-A328-4AA9-BAA6-20F6C0D6C606}"/>
              </a:ext>
            </a:extLst>
          </p:cNvPr>
          <p:cNvSpPr>
            <a:spLocks noGrp="1" noChangeArrowheads="1"/>
          </p:cNvSpPr>
          <p:nvPr>
            <p:ph type="sldNum" sz="quarter" idx="12"/>
          </p:nvPr>
        </p:nvSpPr>
        <p:spPr>
          <a:ln/>
        </p:spPr>
        <p:txBody>
          <a:bodyPr/>
          <a:lstStyle>
            <a:lvl1pPr>
              <a:defRPr/>
            </a:lvl1pPr>
          </a:lstStyle>
          <a:p>
            <a:fld id="{2D44EC81-902B-4B31-9003-E1B0CB9D31CD}" type="slidenum">
              <a:rPr lang="en-US" altLang="en-US"/>
              <a:pPr/>
              <a:t>‹#›</a:t>
            </a:fld>
            <a:endParaRPr lang="en-US" altLang="en-US"/>
          </a:p>
        </p:txBody>
      </p:sp>
    </p:spTree>
    <p:extLst>
      <p:ext uri="{BB962C8B-B14F-4D97-AF65-F5344CB8AC3E}">
        <p14:creationId xmlns:p14="http://schemas.microsoft.com/office/powerpoint/2010/main" val="283572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4B92B8C5-EDA8-4EE5-8891-90CC9968248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2B6CBCE-0606-46C9-B2C5-DE94240C582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77EEC12-C73A-461F-9024-91609344D314}"/>
              </a:ext>
            </a:extLst>
          </p:cNvPr>
          <p:cNvSpPr>
            <a:spLocks noGrp="1" noChangeArrowheads="1"/>
          </p:cNvSpPr>
          <p:nvPr>
            <p:ph type="sldNum" sz="quarter" idx="12"/>
          </p:nvPr>
        </p:nvSpPr>
        <p:spPr>
          <a:ln/>
        </p:spPr>
        <p:txBody>
          <a:bodyPr/>
          <a:lstStyle>
            <a:lvl1pPr>
              <a:defRPr/>
            </a:lvl1pPr>
          </a:lstStyle>
          <a:p>
            <a:fld id="{176B519D-07E2-4EA0-9394-AD31D9258ABE}" type="slidenum">
              <a:rPr lang="en-US" altLang="en-US"/>
              <a:pPr/>
              <a:t>‹#›</a:t>
            </a:fld>
            <a:endParaRPr lang="en-US" altLang="en-US"/>
          </a:p>
        </p:txBody>
      </p:sp>
    </p:spTree>
    <p:extLst>
      <p:ext uri="{BB962C8B-B14F-4D97-AF65-F5344CB8AC3E}">
        <p14:creationId xmlns:p14="http://schemas.microsoft.com/office/powerpoint/2010/main" val="2232265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a:extLst>
              <a:ext uri="{FF2B5EF4-FFF2-40B4-BE49-F238E27FC236}">
                <a16:creationId xmlns:a16="http://schemas.microsoft.com/office/drawing/2014/main" id="{4CF50F06-45A6-4939-9EFB-DD10D039087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C84BDE3-41B8-407A-9D70-247A568C5F7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E533E29-0E8A-4B85-8C94-C28EFC0CCDC9}"/>
              </a:ext>
            </a:extLst>
          </p:cNvPr>
          <p:cNvSpPr>
            <a:spLocks noGrp="1" noChangeArrowheads="1"/>
          </p:cNvSpPr>
          <p:nvPr>
            <p:ph type="sldNum" sz="quarter" idx="12"/>
          </p:nvPr>
        </p:nvSpPr>
        <p:spPr>
          <a:ln/>
        </p:spPr>
        <p:txBody>
          <a:bodyPr/>
          <a:lstStyle>
            <a:lvl1pPr>
              <a:defRPr/>
            </a:lvl1pPr>
          </a:lstStyle>
          <a:p>
            <a:fld id="{ACC687FF-5F1C-4CB0-8AAE-1F2A424D8AD9}" type="slidenum">
              <a:rPr lang="en-US" altLang="en-US"/>
              <a:pPr/>
              <a:t>‹#›</a:t>
            </a:fld>
            <a:endParaRPr lang="en-US" altLang="en-US"/>
          </a:p>
        </p:txBody>
      </p:sp>
    </p:spTree>
    <p:extLst>
      <p:ext uri="{BB962C8B-B14F-4D97-AF65-F5344CB8AC3E}">
        <p14:creationId xmlns:p14="http://schemas.microsoft.com/office/powerpoint/2010/main" val="154755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193BDE7-E29E-4C8F-A934-C09A8FFCEBB5}"/>
              </a:ext>
            </a:extLst>
          </p:cNvPr>
          <p:cNvSpPr>
            <a:spLocks noGrp="1" noChangeArrowheads="1"/>
          </p:cNvSpPr>
          <p:nvPr>
            <p:ph type="title"/>
          </p:nvPr>
        </p:nvSpPr>
        <p:spPr bwMode="auto">
          <a:xfrm>
            <a:off x="609600" y="3810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Rectangle 3">
            <a:extLst>
              <a:ext uri="{FF2B5EF4-FFF2-40B4-BE49-F238E27FC236}">
                <a16:creationId xmlns:a16="http://schemas.microsoft.com/office/drawing/2014/main" id="{3430B4D5-1FB3-41CA-9361-016773375E92}"/>
              </a:ext>
            </a:extLst>
          </p:cNvPr>
          <p:cNvSpPr>
            <a:spLocks noGrp="1" noChangeArrowheads="1"/>
          </p:cNvSpPr>
          <p:nvPr>
            <p:ph type="body" idx="1"/>
          </p:nvPr>
        </p:nvSpPr>
        <p:spPr bwMode="auto">
          <a:xfrm>
            <a:off x="609600" y="19812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72" name="Rectangle 4">
            <a:extLst>
              <a:ext uri="{FF2B5EF4-FFF2-40B4-BE49-F238E27FC236}">
                <a16:creationId xmlns:a16="http://schemas.microsoft.com/office/drawing/2014/main" id="{A50E2A76-E373-4189-98AA-791981041D68}"/>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panose="020B0604020202020204" pitchFamily="34" charset="0"/>
              </a:defRPr>
            </a:lvl1pPr>
          </a:lstStyle>
          <a:p>
            <a:pPr>
              <a:defRPr/>
            </a:pPr>
            <a:endParaRPr lang="en-US" altLang="en-US"/>
          </a:p>
        </p:txBody>
      </p:sp>
      <p:sp>
        <p:nvSpPr>
          <p:cNvPr id="7173" name="Rectangle 5">
            <a:extLst>
              <a:ext uri="{FF2B5EF4-FFF2-40B4-BE49-F238E27FC236}">
                <a16:creationId xmlns:a16="http://schemas.microsoft.com/office/drawing/2014/main" id="{010FA668-CFB2-4A02-B7C2-070AD3011F1F}"/>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panose="020B0604020202020204" pitchFamily="34" charset="0"/>
              </a:defRPr>
            </a:lvl1pPr>
          </a:lstStyle>
          <a:p>
            <a:pPr>
              <a:defRPr/>
            </a:pPr>
            <a:endParaRPr lang="en-US" altLang="en-US"/>
          </a:p>
        </p:txBody>
      </p:sp>
      <p:sp>
        <p:nvSpPr>
          <p:cNvPr id="7174" name="Rectangle 6">
            <a:extLst>
              <a:ext uri="{FF2B5EF4-FFF2-40B4-BE49-F238E27FC236}">
                <a16:creationId xmlns:a16="http://schemas.microsoft.com/office/drawing/2014/main" id="{A2CCA244-EAF8-4CBE-8AEB-0423270EFC7F}"/>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4F074C39-768D-4878-9833-CC3BCB6150DA}" type="slidenum">
              <a:rPr lang="en-US" altLang="en-US"/>
              <a:pPr/>
              <a:t>‹#›</a:t>
            </a:fld>
            <a:endParaRPr lang="en-US" altLang="en-US"/>
          </a:p>
        </p:txBody>
      </p:sp>
    </p:spTree>
    <p:extLst>
      <p:ext uri="{BB962C8B-B14F-4D97-AF65-F5344CB8AC3E}">
        <p14:creationId xmlns:p14="http://schemas.microsoft.com/office/powerpoint/2010/main" val="3813452460"/>
      </p:ext>
    </p:extLst>
  </p:cSld>
  <p:clrMap bg1="dk2" tx1="lt1" bg2="dk1"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id="{73A17F86-317A-4573-B1E7-BA3640AD5EB2}"/>
              </a:ext>
            </a:extLst>
          </p:cNvPr>
          <p:cNvSpPr>
            <a:spLocks noGrp="1" noChangeArrowheads="1"/>
          </p:cNvSpPr>
          <p:nvPr>
            <p:ph type="title"/>
          </p:nvPr>
        </p:nvSpPr>
        <p:spPr>
          <a:xfrm>
            <a:off x="0" y="2743200"/>
            <a:ext cx="12192000" cy="1371600"/>
          </a:xfrm>
        </p:spPr>
        <p:txBody>
          <a:bodyPr/>
          <a:lstStyle/>
          <a:p>
            <a:pPr eaLnBrk="1" hangingPunct="1">
              <a:defRPr/>
            </a:pPr>
            <a:r>
              <a:rPr lang="en-US" altLang="en-US" sz="8800" dirty="0">
                <a:latin typeface="Espresso Regular" panose="02000503050000020004" pitchFamily="2" charset="0"/>
              </a:rPr>
              <a:t>The Religion of Jeroboam</a:t>
            </a:r>
          </a:p>
        </p:txBody>
      </p:sp>
    </p:spTree>
    <p:extLst>
      <p:ext uri="{BB962C8B-B14F-4D97-AF65-F5344CB8AC3E}">
        <p14:creationId xmlns:p14="http://schemas.microsoft.com/office/powerpoint/2010/main" val="107719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52" name="Rectangle 4">
            <a:extLst>
              <a:ext uri="{FF2B5EF4-FFF2-40B4-BE49-F238E27FC236}">
                <a16:creationId xmlns:a16="http://schemas.microsoft.com/office/drawing/2014/main" id="{73A17F86-317A-4573-B1E7-BA3640AD5EB2}"/>
              </a:ext>
            </a:extLst>
          </p:cNvPr>
          <p:cNvSpPr>
            <a:spLocks noGrp="1" noChangeArrowheads="1"/>
          </p:cNvSpPr>
          <p:nvPr>
            <p:ph type="title"/>
          </p:nvPr>
        </p:nvSpPr>
        <p:spPr>
          <a:xfrm>
            <a:off x="0" y="147170"/>
            <a:ext cx="12192000" cy="1371600"/>
          </a:xfrm>
        </p:spPr>
        <p:txBody>
          <a:bodyPr/>
          <a:lstStyle/>
          <a:p>
            <a:pPr eaLnBrk="1" hangingPunct="1">
              <a:defRPr/>
            </a:pPr>
            <a:r>
              <a:rPr lang="en-US" altLang="en-US" sz="8800" dirty="0">
                <a:latin typeface="Espresso Regular" panose="02000503050000020004" pitchFamily="2" charset="0"/>
              </a:rPr>
              <a:t>The Religion of Jeroboam</a:t>
            </a:r>
          </a:p>
        </p:txBody>
      </p:sp>
      <p:sp>
        <p:nvSpPr>
          <p:cNvPr id="2053" name="Rectangle 5">
            <a:extLst>
              <a:ext uri="{FF2B5EF4-FFF2-40B4-BE49-F238E27FC236}">
                <a16:creationId xmlns:a16="http://schemas.microsoft.com/office/drawing/2014/main" id="{E1355430-9EED-4A50-9FFF-BEBDEE803A36}"/>
              </a:ext>
            </a:extLst>
          </p:cNvPr>
          <p:cNvSpPr>
            <a:spLocks noGrp="1" noChangeArrowheads="1"/>
          </p:cNvSpPr>
          <p:nvPr>
            <p:ph type="body" idx="1"/>
          </p:nvPr>
        </p:nvSpPr>
        <p:spPr>
          <a:xfrm>
            <a:off x="0" y="1384300"/>
            <a:ext cx="12192000" cy="4114800"/>
          </a:xfrm>
        </p:spPr>
        <p:txBody>
          <a:bodyPr/>
          <a:lstStyle/>
          <a:p>
            <a:pPr marL="0" indent="0" algn="ctr" eaLnBrk="1" hangingPunct="1">
              <a:buClr>
                <a:srgbClr val="FFFFCC"/>
              </a:buClr>
              <a:buSzPct val="100000"/>
              <a:buNone/>
              <a:defRPr/>
            </a:pPr>
            <a:endParaRPr lang="en-US" altLang="en-US" sz="2500" cap="small" dirty="0">
              <a:solidFill>
                <a:srgbClr val="FFFFCC"/>
              </a:solidFill>
              <a:latin typeface="Espresso Regular" panose="02000503050000020004" pitchFamily="2" charset="0"/>
              <a:cs typeface="Andalus" panose="02020603050405020304" pitchFamily="18" charset="-78"/>
            </a:endParaRPr>
          </a:p>
          <a:p>
            <a:pPr marL="0" indent="0" algn="ctr" eaLnBrk="1" hangingPunct="1">
              <a:buClr>
                <a:srgbClr val="FFFFCC"/>
              </a:buClr>
              <a:buSzPct val="100000"/>
              <a:buNone/>
              <a:defRPr/>
            </a:pPr>
            <a:endParaRPr lang="en-US" altLang="en-US" sz="2500" b="1" cap="small" dirty="0">
              <a:solidFill>
                <a:srgbClr val="FFFFCC"/>
              </a:solidFill>
              <a:latin typeface="Espresso Regular" panose="02000503050000020004" pitchFamily="2" charset="0"/>
              <a:cs typeface="Andalus" panose="02020603050405020304" pitchFamily="18" charset="-78"/>
            </a:endParaRPr>
          </a:p>
          <a:p>
            <a:pPr marL="0" indent="0" algn="ctr" eaLnBrk="1" hangingPunct="1">
              <a:buClr>
                <a:srgbClr val="FFFFCC"/>
              </a:buClr>
              <a:buSzPct val="100000"/>
              <a:buNone/>
              <a:defRPr/>
            </a:pPr>
            <a:endParaRPr lang="en-US" altLang="en-US" sz="2500" b="1" cap="small" dirty="0">
              <a:solidFill>
                <a:srgbClr val="FFFFCC"/>
              </a:solidFill>
              <a:latin typeface="Espresso Regular" panose="02000503050000020004" pitchFamily="2" charset="0"/>
              <a:cs typeface="Andalus" panose="02020603050405020304" pitchFamily="18" charset="-78"/>
            </a:endParaRPr>
          </a:p>
          <a:p>
            <a:pPr marL="0" indent="0" algn="ctr" eaLnBrk="1" hangingPunct="1">
              <a:buClr>
                <a:srgbClr val="FFFFCC"/>
              </a:buClr>
              <a:buSzPct val="100000"/>
              <a:buNone/>
              <a:defRPr/>
            </a:pPr>
            <a:r>
              <a:rPr lang="en-US" altLang="en-US" sz="4500" b="1" dirty="0">
                <a:solidFill>
                  <a:srgbClr val="FFFFCC"/>
                </a:solidFill>
                <a:latin typeface="Espresso Regular" panose="02000503050000020004" pitchFamily="2" charset="0"/>
                <a:cs typeface="Andalus" panose="02020603050405020304" pitchFamily="18" charset="-78"/>
              </a:rPr>
              <a:t>1</a:t>
            </a:r>
            <a:r>
              <a:rPr lang="en-US" altLang="en-US" sz="4500" b="1" baseline="30000" dirty="0">
                <a:solidFill>
                  <a:srgbClr val="FFFFCC"/>
                </a:solidFill>
                <a:latin typeface="Espresso Regular" panose="02000503050000020004" pitchFamily="2" charset="0"/>
                <a:cs typeface="Andalus" panose="02020603050405020304" pitchFamily="18" charset="-78"/>
              </a:rPr>
              <a:t>st</a:t>
            </a:r>
            <a:r>
              <a:rPr lang="en-US" altLang="en-US" sz="4500" b="1" dirty="0">
                <a:solidFill>
                  <a:srgbClr val="FFFFCC"/>
                </a:solidFill>
                <a:latin typeface="Espresso Regular" panose="02000503050000020004" pitchFamily="2" charset="0"/>
                <a:cs typeface="Andalus" panose="02020603050405020304" pitchFamily="18" charset="-78"/>
              </a:rPr>
              <a:t> Kings 11:26-12:33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205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AA6C9F72-4FC8-4F0B-82EC-750B4FEFA612}"/>
              </a:ext>
            </a:extLst>
          </p:cNvPr>
          <p:cNvSpPr>
            <a:spLocks noGrp="1" noChangeArrowheads="1"/>
          </p:cNvSpPr>
          <p:nvPr>
            <p:ph type="title"/>
          </p:nvPr>
        </p:nvSpPr>
        <p:spPr>
          <a:xfrm>
            <a:off x="0" y="152400"/>
            <a:ext cx="12192000" cy="1371600"/>
          </a:xfrm>
        </p:spPr>
        <p:txBody>
          <a:bodyPr/>
          <a:lstStyle/>
          <a:p>
            <a:pPr eaLnBrk="1" hangingPunct="1">
              <a:defRPr/>
            </a:pPr>
            <a:r>
              <a:rPr lang="en-US" altLang="en-US" sz="8800" dirty="0">
                <a:latin typeface="Espresso Regular" panose="02000503050000020004" pitchFamily="2" charset="0"/>
              </a:rPr>
              <a:t>The Religion of Jeroboam</a:t>
            </a:r>
          </a:p>
        </p:txBody>
      </p:sp>
      <p:sp>
        <p:nvSpPr>
          <p:cNvPr id="9219" name="Rectangle 3">
            <a:extLst>
              <a:ext uri="{FF2B5EF4-FFF2-40B4-BE49-F238E27FC236}">
                <a16:creationId xmlns:a16="http://schemas.microsoft.com/office/drawing/2014/main" id="{0646BD9A-A0FA-45BD-9076-306AFF4B8E7B}"/>
              </a:ext>
            </a:extLst>
          </p:cNvPr>
          <p:cNvSpPr>
            <a:spLocks noGrp="1" noChangeArrowheads="1"/>
          </p:cNvSpPr>
          <p:nvPr>
            <p:ph type="body" idx="1"/>
          </p:nvPr>
        </p:nvSpPr>
        <p:spPr>
          <a:xfrm>
            <a:off x="0" y="1371600"/>
            <a:ext cx="12192000" cy="4114800"/>
          </a:xfrm>
        </p:spPr>
        <p:txBody>
          <a:bodyPr/>
          <a:lstStyle/>
          <a:p>
            <a:pPr marL="812800" indent="-812800" eaLnBrk="1" hangingPunct="1">
              <a:buClr>
                <a:schemeClr val="tx1"/>
              </a:buClr>
              <a:buSzTx/>
              <a:buFont typeface="Wingdings" panose="05000000000000000000" pitchFamily="2" charset="2"/>
              <a:buAutoNum type="romanUcPeriod"/>
              <a:defRPr/>
            </a:pPr>
            <a:endParaRPr lang="en-US" altLang="en-US" sz="2500" dirty="0">
              <a:solidFill>
                <a:srgbClr val="FFFFCC"/>
              </a:solidFill>
              <a:latin typeface="Andalus" panose="02020603050405020304" pitchFamily="18" charset="-78"/>
              <a:cs typeface="Andalus" panose="02020603050405020304" pitchFamily="18" charset="-78"/>
            </a:endParaRPr>
          </a:p>
          <a:p>
            <a:pPr marL="812800" indent="-812800" eaLnBrk="1" hangingPunct="1">
              <a:buClr>
                <a:srgbClr val="FFFFCC"/>
              </a:buClr>
              <a:buSzTx/>
              <a:buFont typeface="Wingdings" panose="05000000000000000000" pitchFamily="2" charset="2"/>
              <a:buAutoNum type="romanUcPeriod"/>
              <a:defRPr/>
            </a:pPr>
            <a:r>
              <a:rPr lang="en-US" altLang="en-US" sz="5500" b="1" cap="small" dirty="0">
                <a:solidFill>
                  <a:srgbClr val="FFFFCC"/>
                </a:solidFill>
                <a:latin typeface="Espresso Regular" panose="02000503050000020004" pitchFamily="2" charset="0"/>
                <a:cs typeface="Andalus" panose="02020603050405020304" pitchFamily="18" charset="-78"/>
              </a:rPr>
              <a:t>Derived of Human Origin</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1</a:t>
            </a:r>
            <a:r>
              <a:rPr lang="en-US" altLang="en-US" sz="4500" b="1" baseline="30000" dirty="0">
                <a:solidFill>
                  <a:srgbClr val="FFFFCC"/>
                </a:solidFill>
                <a:latin typeface="Espresso Regular" panose="02000503050000020004" pitchFamily="2" charset="0"/>
                <a:cs typeface="Andalus" panose="02020603050405020304" pitchFamily="18" charset="-78"/>
              </a:rPr>
              <a:t>st</a:t>
            </a:r>
            <a:r>
              <a:rPr lang="en-US" altLang="en-US" sz="4500" b="1" dirty="0">
                <a:solidFill>
                  <a:srgbClr val="FFFFCC"/>
                </a:solidFill>
                <a:latin typeface="Espresso Regular" panose="02000503050000020004" pitchFamily="2" charset="0"/>
                <a:cs typeface="Andalus" panose="02020603050405020304" pitchFamily="18" charset="-78"/>
              </a:rPr>
              <a:t> Kings 12:33</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Matthew 21:23, 25</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Proverbs 3:5; 14:12</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Isaiah 55:8-9</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Colossians 3:17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2359B9B-DBC3-41DA-BF89-667EB1DACF42}"/>
              </a:ext>
            </a:extLst>
          </p:cNvPr>
          <p:cNvSpPr>
            <a:spLocks noGrp="1" noChangeArrowheads="1"/>
          </p:cNvSpPr>
          <p:nvPr>
            <p:ph type="title"/>
          </p:nvPr>
        </p:nvSpPr>
        <p:spPr>
          <a:xfrm>
            <a:off x="0" y="161366"/>
            <a:ext cx="12192000" cy="1371600"/>
          </a:xfrm>
        </p:spPr>
        <p:txBody>
          <a:bodyPr/>
          <a:lstStyle/>
          <a:p>
            <a:pPr eaLnBrk="1" hangingPunct="1">
              <a:defRPr/>
            </a:pPr>
            <a:r>
              <a:rPr lang="en-US" altLang="en-US" sz="8800" dirty="0">
                <a:latin typeface="Espresso Regular" panose="02000503050000020004" pitchFamily="2" charset="0"/>
              </a:rPr>
              <a:t>The Religion of Jeroboam</a:t>
            </a:r>
          </a:p>
        </p:txBody>
      </p:sp>
      <p:sp>
        <p:nvSpPr>
          <p:cNvPr id="11267" name="Rectangle 3">
            <a:extLst>
              <a:ext uri="{FF2B5EF4-FFF2-40B4-BE49-F238E27FC236}">
                <a16:creationId xmlns:a16="http://schemas.microsoft.com/office/drawing/2014/main" id="{32C2285B-7688-40C5-828A-5CBB6539F297}"/>
              </a:ext>
            </a:extLst>
          </p:cNvPr>
          <p:cNvSpPr>
            <a:spLocks noGrp="1" noChangeArrowheads="1"/>
          </p:cNvSpPr>
          <p:nvPr>
            <p:ph type="body" idx="1"/>
          </p:nvPr>
        </p:nvSpPr>
        <p:spPr>
          <a:xfrm>
            <a:off x="0" y="1371600"/>
            <a:ext cx="12192000" cy="4114800"/>
          </a:xfrm>
        </p:spPr>
        <p:txBody>
          <a:bodyPr/>
          <a:lstStyle/>
          <a:p>
            <a:pPr marL="812800" indent="-812800" eaLnBrk="1" hangingPunct="1">
              <a:buClr>
                <a:schemeClr val="tx1"/>
              </a:buClr>
              <a:buSzTx/>
              <a:buFont typeface="Wingdings" panose="05000000000000000000" pitchFamily="2" charset="2"/>
              <a:buAutoNum type="romanUcPeriod"/>
              <a:defRPr/>
            </a:pPr>
            <a:endParaRPr lang="en-US" altLang="en-US" sz="2500" dirty="0">
              <a:solidFill>
                <a:srgbClr val="FFFFCC"/>
              </a:solidFill>
              <a:latin typeface="Andalus" panose="02020603050405020304" pitchFamily="18" charset="-78"/>
              <a:cs typeface="Andalus" panose="02020603050405020304" pitchFamily="18" charset="-78"/>
            </a:endParaRPr>
          </a:p>
          <a:p>
            <a:pPr marL="1028700" indent="-1028700" eaLnBrk="1" hangingPunct="1">
              <a:buClr>
                <a:srgbClr val="FFFFCC"/>
              </a:buClr>
              <a:buSzTx/>
              <a:buFont typeface="+mj-lt"/>
              <a:buAutoNum type="romanUcPeriod" startAt="2"/>
              <a:defRPr/>
            </a:pPr>
            <a:r>
              <a:rPr lang="en-US" altLang="en-US" sz="5500" b="1" cap="small" dirty="0">
                <a:solidFill>
                  <a:srgbClr val="FFFFCC"/>
                </a:solidFill>
                <a:latin typeface="Espresso Regular" panose="02000503050000020004" pitchFamily="2" charset="0"/>
                <a:cs typeface="Andalus" panose="02020603050405020304" pitchFamily="18" charset="-78"/>
              </a:rPr>
              <a:t>Motivated to Keep a Following</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1</a:t>
            </a:r>
            <a:r>
              <a:rPr lang="en-US" altLang="en-US" sz="4500" b="1" baseline="30000" dirty="0">
                <a:solidFill>
                  <a:srgbClr val="FFFFCC"/>
                </a:solidFill>
                <a:latin typeface="Espresso Regular" panose="02000503050000020004" pitchFamily="2" charset="0"/>
                <a:cs typeface="Andalus" panose="02020603050405020304" pitchFamily="18" charset="-78"/>
              </a:rPr>
              <a:t>st</a:t>
            </a:r>
            <a:r>
              <a:rPr lang="en-US" altLang="en-US" sz="4500" b="1" dirty="0">
                <a:solidFill>
                  <a:srgbClr val="FFFFCC"/>
                </a:solidFill>
                <a:latin typeface="Espresso Regular" panose="02000503050000020004" pitchFamily="2" charset="0"/>
                <a:cs typeface="Andalus" panose="02020603050405020304" pitchFamily="18" charset="-78"/>
              </a:rPr>
              <a:t> Kings 12:26-27</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Acts 20:28-30</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2</a:t>
            </a:r>
            <a:r>
              <a:rPr lang="en-US" altLang="en-US" sz="4500" b="1" baseline="30000" dirty="0">
                <a:solidFill>
                  <a:srgbClr val="FFFFCC"/>
                </a:solidFill>
                <a:latin typeface="Espresso Regular" panose="02000503050000020004" pitchFamily="2" charset="0"/>
                <a:cs typeface="Andalus" panose="02020603050405020304" pitchFamily="18" charset="-78"/>
              </a:rPr>
              <a:t>nd</a:t>
            </a:r>
            <a:r>
              <a:rPr lang="en-US" altLang="en-US" sz="4500" b="1" dirty="0">
                <a:solidFill>
                  <a:srgbClr val="FFFFCC"/>
                </a:solidFill>
                <a:latin typeface="Espresso Regular" panose="02000503050000020004" pitchFamily="2" charset="0"/>
                <a:cs typeface="Andalus" panose="02020603050405020304" pitchFamily="18" charset="-78"/>
              </a:rPr>
              <a:t> Peter 2:1-2</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John 6:66-69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70E7324-1F82-4349-A5B1-FDA0696D315B}"/>
              </a:ext>
            </a:extLst>
          </p:cNvPr>
          <p:cNvSpPr>
            <a:spLocks noGrp="1" noChangeArrowheads="1"/>
          </p:cNvSpPr>
          <p:nvPr>
            <p:ph type="title"/>
          </p:nvPr>
        </p:nvSpPr>
        <p:spPr>
          <a:xfrm>
            <a:off x="0" y="152400"/>
            <a:ext cx="12192000" cy="1371600"/>
          </a:xfrm>
        </p:spPr>
        <p:txBody>
          <a:bodyPr/>
          <a:lstStyle/>
          <a:p>
            <a:pPr eaLnBrk="1" hangingPunct="1">
              <a:defRPr/>
            </a:pPr>
            <a:r>
              <a:rPr lang="en-US" altLang="en-US" sz="8800" dirty="0">
                <a:latin typeface="Espresso Regular" panose="02000503050000020004" pitchFamily="2" charset="0"/>
              </a:rPr>
              <a:t>The Religion of Jeroboam</a:t>
            </a:r>
          </a:p>
        </p:txBody>
      </p:sp>
      <p:sp>
        <p:nvSpPr>
          <p:cNvPr id="13315" name="Rectangle 3">
            <a:extLst>
              <a:ext uri="{FF2B5EF4-FFF2-40B4-BE49-F238E27FC236}">
                <a16:creationId xmlns:a16="http://schemas.microsoft.com/office/drawing/2014/main" id="{7648C1F8-7BEB-4353-8B28-2151965851FC}"/>
              </a:ext>
            </a:extLst>
          </p:cNvPr>
          <p:cNvSpPr>
            <a:spLocks noGrp="1" noChangeArrowheads="1"/>
          </p:cNvSpPr>
          <p:nvPr>
            <p:ph type="body" idx="1"/>
          </p:nvPr>
        </p:nvSpPr>
        <p:spPr>
          <a:xfrm>
            <a:off x="0" y="1371600"/>
            <a:ext cx="12120282" cy="4876800"/>
          </a:xfrm>
        </p:spPr>
        <p:txBody>
          <a:bodyPr/>
          <a:lstStyle/>
          <a:p>
            <a:pPr marL="914400" indent="-914400" eaLnBrk="1" hangingPunct="1">
              <a:buClr>
                <a:schemeClr val="tx1"/>
              </a:buClr>
              <a:buSzTx/>
              <a:buFont typeface="+mj-lt"/>
              <a:buAutoNum type="romanUcPeriod" startAt="3"/>
              <a:defRPr/>
            </a:pPr>
            <a:endParaRPr lang="en-US" altLang="en-US" sz="2500" dirty="0">
              <a:solidFill>
                <a:srgbClr val="FFFFCC"/>
              </a:solidFill>
              <a:latin typeface="Andalus" panose="02020603050405020304" pitchFamily="18" charset="-78"/>
              <a:cs typeface="Andalus" panose="02020603050405020304" pitchFamily="18" charset="-78"/>
            </a:endParaRPr>
          </a:p>
          <a:p>
            <a:pPr marL="914400" indent="-914400" eaLnBrk="1" hangingPunct="1">
              <a:buClr>
                <a:srgbClr val="FFFFCC"/>
              </a:buClr>
              <a:buSzTx/>
              <a:buFont typeface="+mj-lt"/>
              <a:buAutoNum type="romanUcPeriod" startAt="3"/>
              <a:defRPr/>
            </a:pPr>
            <a:r>
              <a:rPr lang="en-US" altLang="en-US" sz="5500" b="1" cap="small" dirty="0">
                <a:solidFill>
                  <a:srgbClr val="FFFFCC"/>
                </a:solidFill>
                <a:latin typeface="Espresso Regular" panose="02000503050000020004" pitchFamily="2" charset="0"/>
                <a:cs typeface="Andalus" panose="02020603050405020304" pitchFamily="18" charset="-78"/>
              </a:rPr>
              <a:t>Appealed to Convenience</a:t>
            </a:r>
          </a:p>
          <a:p>
            <a:pPr marL="1828800" lvl="1" indent="-914400" eaLnBrk="1" hangingPunct="1">
              <a:buClr>
                <a:srgbClr val="FFFFCC"/>
              </a:buClr>
              <a:buSzTx/>
              <a:buFont typeface="Wingdings" panose="05000000000000000000" pitchFamily="2" charset="2"/>
              <a:buAutoNum type="alphaUcPeriod"/>
              <a:defRPr/>
            </a:pPr>
            <a:r>
              <a:rPr lang="en-US" altLang="en-US" sz="3500" b="1" dirty="0">
                <a:solidFill>
                  <a:srgbClr val="FFFFCC"/>
                </a:solidFill>
                <a:latin typeface="Espresso Regular" panose="02000503050000020004" pitchFamily="2" charset="0"/>
                <a:cs typeface="Andalus" panose="02020603050405020304" pitchFamily="18" charset="-78"/>
              </a:rPr>
              <a:t>1</a:t>
            </a:r>
            <a:r>
              <a:rPr lang="en-US" altLang="en-US" sz="3500" b="1" baseline="30000" dirty="0">
                <a:solidFill>
                  <a:srgbClr val="FFFFCC"/>
                </a:solidFill>
                <a:latin typeface="Espresso Regular" panose="02000503050000020004" pitchFamily="2" charset="0"/>
                <a:cs typeface="Andalus" panose="02020603050405020304" pitchFamily="18" charset="-78"/>
              </a:rPr>
              <a:t>st</a:t>
            </a:r>
            <a:r>
              <a:rPr lang="en-US" altLang="en-US" sz="3500" b="1" dirty="0">
                <a:solidFill>
                  <a:srgbClr val="FFFFCC"/>
                </a:solidFill>
                <a:latin typeface="Espresso Regular" panose="02000503050000020004" pitchFamily="2" charset="0"/>
                <a:cs typeface="Andalus" panose="02020603050405020304" pitchFamily="18" charset="-78"/>
              </a:rPr>
              <a:t> Kings 12:28-29</a:t>
            </a:r>
          </a:p>
          <a:p>
            <a:pPr marL="1828800" lvl="1" indent="-914400" eaLnBrk="1" hangingPunct="1">
              <a:buClr>
                <a:srgbClr val="FFFFCC"/>
              </a:buClr>
              <a:buSzTx/>
              <a:buFont typeface="Wingdings" panose="05000000000000000000" pitchFamily="2" charset="2"/>
              <a:buAutoNum type="alphaUcPeriod"/>
              <a:defRPr/>
            </a:pPr>
            <a:r>
              <a:rPr lang="en-US" altLang="en-US" sz="3500" b="1" dirty="0">
                <a:solidFill>
                  <a:srgbClr val="FFFFCC"/>
                </a:solidFill>
                <a:latin typeface="Espresso Regular" panose="02000503050000020004" pitchFamily="2" charset="0"/>
                <a:cs typeface="Andalus" panose="02020603050405020304" pitchFamily="18" charset="-78"/>
              </a:rPr>
              <a:t>Deuteronomy 12:5-7, 13-14</a:t>
            </a:r>
          </a:p>
          <a:p>
            <a:pPr marL="1828800" lvl="1" indent="-914400" eaLnBrk="1" hangingPunct="1">
              <a:buClr>
                <a:srgbClr val="FFFFCC"/>
              </a:buClr>
              <a:buSzTx/>
              <a:buFont typeface="Wingdings" panose="05000000000000000000" pitchFamily="2" charset="2"/>
              <a:buAutoNum type="alphaUcPeriod"/>
              <a:defRPr/>
            </a:pPr>
            <a:r>
              <a:rPr lang="en-US" altLang="en-US" sz="3500" b="1" dirty="0">
                <a:solidFill>
                  <a:srgbClr val="FFFFCC"/>
                </a:solidFill>
                <a:latin typeface="Espresso Regular" panose="02000503050000020004" pitchFamily="2" charset="0"/>
                <a:cs typeface="Andalus" panose="02020603050405020304" pitchFamily="18" charset="-78"/>
              </a:rPr>
              <a:t>2</a:t>
            </a:r>
            <a:r>
              <a:rPr lang="en-US" altLang="en-US" sz="3500" b="1" baseline="30000" dirty="0">
                <a:solidFill>
                  <a:srgbClr val="FFFFCC"/>
                </a:solidFill>
                <a:latin typeface="Espresso Regular" panose="02000503050000020004" pitchFamily="2" charset="0"/>
                <a:cs typeface="Andalus" panose="02020603050405020304" pitchFamily="18" charset="-78"/>
              </a:rPr>
              <a:t>nd</a:t>
            </a:r>
            <a:r>
              <a:rPr lang="en-US" altLang="en-US" sz="3500" b="1" dirty="0">
                <a:solidFill>
                  <a:srgbClr val="FFFFCC"/>
                </a:solidFill>
                <a:latin typeface="Espresso Regular" panose="02000503050000020004" pitchFamily="2" charset="0"/>
                <a:cs typeface="Andalus" panose="02020603050405020304" pitchFamily="18" charset="-78"/>
              </a:rPr>
              <a:t> Peter 2:19</a:t>
            </a:r>
          </a:p>
          <a:p>
            <a:pPr marL="1828800" lvl="1" indent="-914400" eaLnBrk="1" hangingPunct="1">
              <a:buClr>
                <a:srgbClr val="FFFFCC"/>
              </a:buClr>
              <a:buSzTx/>
              <a:buFont typeface="Wingdings" panose="05000000000000000000" pitchFamily="2" charset="2"/>
              <a:buAutoNum type="alphaUcPeriod"/>
              <a:defRPr/>
            </a:pPr>
            <a:r>
              <a:rPr lang="en-US" altLang="en-US" sz="3500" b="1" dirty="0">
                <a:solidFill>
                  <a:srgbClr val="FFFFCC"/>
                </a:solidFill>
                <a:latin typeface="Espresso Regular" panose="02000503050000020004" pitchFamily="2" charset="0"/>
                <a:cs typeface="Andalus" panose="02020603050405020304" pitchFamily="18" charset="-78"/>
              </a:rPr>
              <a:t>2</a:t>
            </a:r>
            <a:r>
              <a:rPr lang="en-US" altLang="en-US" sz="3500" b="1" baseline="30000" dirty="0">
                <a:solidFill>
                  <a:srgbClr val="FFFFCC"/>
                </a:solidFill>
                <a:latin typeface="Espresso Regular" panose="02000503050000020004" pitchFamily="2" charset="0"/>
                <a:cs typeface="Andalus" panose="02020603050405020304" pitchFamily="18" charset="-78"/>
              </a:rPr>
              <a:t>nd</a:t>
            </a:r>
            <a:r>
              <a:rPr lang="en-US" altLang="en-US" sz="3500" b="1" dirty="0">
                <a:solidFill>
                  <a:srgbClr val="FFFFCC"/>
                </a:solidFill>
                <a:latin typeface="Espresso Regular" panose="02000503050000020004" pitchFamily="2" charset="0"/>
                <a:cs typeface="Andalus" panose="02020603050405020304" pitchFamily="18" charset="-78"/>
              </a:rPr>
              <a:t> Timothy 4:3-4</a:t>
            </a:r>
          </a:p>
          <a:p>
            <a:pPr marL="1828800" lvl="1" indent="-914400" eaLnBrk="1" hangingPunct="1">
              <a:buClr>
                <a:srgbClr val="FFFFCC"/>
              </a:buClr>
              <a:buSzTx/>
              <a:buFont typeface="Wingdings" panose="05000000000000000000" pitchFamily="2" charset="2"/>
              <a:buAutoNum type="alphaUcPeriod"/>
              <a:defRPr/>
            </a:pPr>
            <a:r>
              <a:rPr lang="en-US" altLang="en-US" sz="3500" b="1" dirty="0">
                <a:solidFill>
                  <a:srgbClr val="FFFFCC"/>
                </a:solidFill>
                <a:latin typeface="Espresso Regular" panose="02000503050000020004" pitchFamily="2" charset="0"/>
                <a:cs typeface="Andalus" panose="02020603050405020304" pitchFamily="18" charset="-78"/>
              </a:rPr>
              <a:t>Matthew 7:13-14</a:t>
            </a:r>
          </a:p>
          <a:p>
            <a:pPr marL="1828800" lvl="1" indent="-914400" eaLnBrk="1" hangingPunct="1">
              <a:buClr>
                <a:srgbClr val="FFFFCC"/>
              </a:buClr>
              <a:buSzTx/>
              <a:buFont typeface="Wingdings" panose="05000000000000000000" pitchFamily="2" charset="2"/>
              <a:buAutoNum type="alphaUcPeriod"/>
              <a:defRPr/>
            </a:pPr>
            <a:r>
              <a:rPr lang="en-US" altLang="en-US" sz="3500" b="1" dirty="0">
                <a:solidFill>
                  <a:srgbClr val="FFFFCC"/>
                </a:solidFill>
                <a:latin typeface="Espresso Regular" panose="02000503050000020004" pitchFamily="2" charset="0"/>
                <a:cs typeface="Andalus" panose="02020603050405020304" pitchFamily="18" charset="-78"/>
              </a:rPr>
              <a:t>Mark 8:34-38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0215B47-F352-4C5B-80E6-C566B371824D}"/>
              </a:ext>
            </a:extLst>
          </p:cNvPr>
          <p:cNvSpPr>
            <a:spLocks noGrp="1" noChangeArrowheads="1"/>
          </p:cNvSpPr>
          <p:nvPr>
            <p:ph type="title"/>
          </p:nvPr>
        </p:nvSpPr>
        <p:spPr>
          <a:xfrm>
            <a:off x="0" y="134471"/>
            <a:ext cx="12192000" cy="1371600"/>
          </a:xfrm>
        </p:spPr>
        <p:txBody>
          <a:bodyPr/>
          <a:lstStyle/>
          <a:p>
            <a:pPr eaLnBrk="1" hangingPunct="1">
              <a:defRPr/>
            </a:pPr>
            <a:r>
              <a:rPr lang="en-US" altLang="en-US" sz="8800" dirty="0">
                <a:latin typeface="Espresso Regular" panose="02000503050000020004" pitchFamily="2" charset="0"/>
              </a:rPr>
              <a:t>The Religion of Jeroboam</a:t>
            </a:r>
          </a:p>
        </p:txBody>
      </p:sp>
      <p:sp>
        <p:nvSpPr>
          <p:cNvPr id="15363" name="Rectangle 3">
            <a:extLst>
              <a:ext uri="{FF2B5EF4-FFF2-40B4-BE49-F238E27FC236}">
                <a16:creationId xmlns:a16="http://schemas.microsoft.com/office/drawing/2014/main" id="{ED60D1F1-9BED-4CA9-B0F6-1F1BB20248FE}"/>
              </a:ext>
            </a:extLst>
          </p:cNvPr>
          <p:cNvSpPr>
            <a:spLocks noGrp="1" noChangeArrowheads="1"/>
          </p:cNvSpPr>
          <p:nvPr>
            <p:ph type="body" idx="1"/>
          </p:nvPr>
        </p:nvSpPr>
        <p:spPr>
          <a:xfrm>
            <a:off x="0" y="1371600"/>
            <a:ext cx="12192000" cy="4876800"/>
          </a:xfrm>
        </p:spPr>
        <p:txBody>
          <a:bodyPr/>
          <a:lstStyle/>
          <a:p>
            <a:pPr marL="914400" indent="-914400" eaLnBrk="1" hangingPunct="1">
              <a:buClr>
                <a:schemeClr val="tx1"/>
              </a:buClr>
              <a:buSzTx/>
              <a:buFont typeface="+mj-lt"/>
              <a:buAutoNum type="romanUcPeriod" startAt="4"/>
              <a:defRPr/>
            </a:pPr>
            <a:endParaRPr lang="en-US" altLang="en-US" sz="2500" b="1" cap="small" dirty="0">
              <a:solidFill>
                <a:srgbClr val="FFFFCC"/>
              </a:solidFill>
              <a:latin typeface="Andalus" panose="02020603050405020304" pitchFamily="18" charset="-78"/>
              <a:cs typeface="Andalus" panose="02020603050405020304" pitchFamily="18" charset="-78"/>
            </a:endParaRPr>
          </a:p>
          <a:p>
            <a:pPr marL="914400" indent="-914400" eaLnBrk="1" hangingPunct="1">
              <a:buClr>
                <a:srgbClr val="FFFFCC"/>
              </a:buClr>
              <a:buSzTx/>
              <a:buFont typeface="+mj-lt"/>
              <a:buAutoNum type="romanUcPeriod" startAt="4"/>
              <a:defRPr/>
            </a:pPr>
            <a:r>
              <a:rPr lang="en-US" altLang="en-US" sz="5500" b="1" cap="small" dirty="0">
                <a:solidFill>
                  <a:srgbClr val="FFFFCC"/>
                </a:solidFill>
                <a:latin typeface="Espresso Regular" panose="02000503050000020004" pitchFamily="2" charset="0"/>
                <a:cs typeface="Andalus" panose="02020603050405020304" pitchFamily="18" charset="-78"/>
              </a:rPr>
              <a:t>Resembled the Truth</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1</a:t>
            </a:r>
            <a:r>
              <a:rPr lang="en-US" altLang="en-US" sz="4500" b="1" baseline="30000" dirty="0">
                <a:solidFill>
                  <a:srgbClr val="FFFFCC"/>
                </a:solidFill>
                <a:latin typeface="Espresso Regular" panose="02000503050000020004" pitchFamily="2" charset="0"/>
                <a:cs typeface="Andalus" panose="02020603050405020304" pitchFamily="18" charset="-78"/>
              </a:rPr>
              <a:t>st</a:t>
            </a:r>
            <a:r>
              <a:rPr lang="en-US" altLang="en-US" sz="4500" b="1" dirty="0">
                <a:solidFill>
                  <a:srgbClr val="FFFFCC"/>
                </a:solidFill>
                <a:latin typeface="Espresso Regular" panose="02000503050000020004" pitchFamily="2" charset="0"/>
                <a:cs typeface="Andalus" panose="02020603050405020304" pitchFamily="18" charset="-78"/>
              </a:rPr>
              <a:t> Kings 12:31-32</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2</a:t>
            </a:r>
            <a:r>
              <a:rPr lang="en-US" altLang="en-US" sz="4500" b="1" baseline="30000" dirty="0">
                <a:solidFill>
                  <a:srgbClr val="FFFFCC"/>
                </a:solidFill>
                <a:latin typeface="Espresso Regular" panose="02000503050000020004" pitchFamily="2" charset="0"/>
                <a:cs typeface="Andalus" panose="02020603050405020304" pitchFamily="18" charset="-78"/>
              </a:rPr>
              <a:t>nd</a:t>
            </a:r>
            <a:r>
              <a:rPr lang="en-US" altLang="en-US" sz="4500" b="1" dirty="0">
                <a:solidFill>
                  <a:srgbClr val="FFFFCC"/>
                </a:solidFill>
                <a:latin typeface="Espresso Regular" panose="02000503050000020004" pitchFamily="2" charset="0"/>
                <a:cs typeface="Andalus" panose="02020603050405020304" pitchFamily="18" charset="-78"/>
              </a:rPr>
              <a:t> Corinthians 11:13-15</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Galatians 1:6-10</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Matthew 7:21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0E9207C-917D-423B-9392-419E9241F3BA}"/>
              </a:ext>
            </a:extLst>
          </p:cNvPr>
          <p:cNvSpPr>
            <a:spLocks noGrp="1" noChangeArrowheads="1"/>
          </p:cNvSpPr>
          <p:nvPr>
            <p:ph type="title"/>
          </p:nvPr>
        </p:nvSpPr>
        <p:spPr>
          <a:xfrm>
            <a:off x="0" y="125506"/>
            <a:ext cx="12192000" cy="1371600"/>
          </a:xfrm>
        </p:spPr>
        <p:txBody>
          <a:bodyPr/>
          <a:lstStyle/>
          <a:p>
            <a:pPr eaLnBrk="1" hangingPunct="1">
              <a:defRPr/>
            </a:pPr>
            <a:r>
              <a:rPr lang="en-US" altLang="en-US" sz="8800" dirty="0">
                <a:latin typeface="Espresso Regular" panose="02000503050000020004" pitchFamily="2" charset="0"/>
              </a:rPr>
              <a:t>The Religion of Jeroboam</a:t>
            </a:r>
          </a:p>
        </p:txBody>
      </p:sp>
      <p:sp>
        <p:nvSpPr>
          <p:cNvPr id="19459" name="Rectangle 3">
            <a:extLst>
              <a:ext uri="{FF2B5EF4-FFF2-40B4-BE49-F238E27FC236}">
                <a16:creationId xmlns:a16="http://schemas.microsoft.com/office/drawing/2014/main" id="{8142BFA0-9506-4886-B1B4-90DDDD3BC0B8}"/>
              </a:ext>
            </a:extLst>
          </p:cNvPr>
          <p:cNvSpPr>
            <a:spLocks noGrp="1" noChangeArrowheads="1"/>
          </p:cNvSpPr>
          <p:nvPr>
            <p:ph type="body" idx="1"/>
          </p:nvPr>
        </p:nvSpPr>
        <p:spPr>
          <a:xfrm>
            <a:off x="0" y="1371600"/>
            <a:ext cx="12192000" cy="4114800"/>
          </a:xfrm>
        </p:spPr>
        <p:txBody>
          <a:bodyPr/>
          <a:lstStyle/>
          <a:p>
            <a:pPr marL="609600" indent="-609600" eaLnBrk="1" hangingPunct="1">
              <a:buNone/>
              <a:defRPr/>
            </a:pPr>
            <a:endParaRPr lang="en-US" altLang="en-US" sz="2500" dirty="0">
              <a:solidFill>
                <a:srgbClr val="FFFFCC"/>
              </a:solidFill>
              <a:latin typeface="Andalus" panose="02020603050405020304" pitchFamily="18" charset="-78"/>
              <a:cs typeface="Andalus" panose="02020603050405020304" pitchFamily="18" charset="-78"/>
            </a:endParaRPr>
          </a:p>
          <a:p>
            <a:pPr marL="609600" indent="-609600" eaLnBrk="1" hangingPunct="1">
              <a:buNone/>
              <a:defRPr/>
            </a:pPr>
            <a:r>
              <a:rPr lang="en-US" altLang="en-US" sz="5500" b="1" cap="small" dirty="0">
                <a:solidFill>
                  <a:srgbClr val="FFFFCC"/>
                </a:solidFill>
                <a:latin typeface="Espresso Regular" panose="02000503050000020004" pitchFamily="2" charset="0"/>
                <a:cs typeface="Andalus" panose="02020603050405020304" pitchFamily="18" charset="-78"/>
              </a:rPr>
              <a:t>Conclusion</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2</a:t>
            </a:r>
            <a:r>
              <a:rPr lang="en-US" altLang="en-US" sz="4500" b="1" baseline="30000" dirty="0">
                <a:solidFill>
                  <a:srgbClr val="FFFFCC"/>
                </a:solidFill>
                <a:latin typeface="Espresso Regular" panose="02000503050000020004" pitchFamily="2" charset="0"/>
                <a:cs typeface="Andalus" panose="02020603050405020304" pitchFamily="18" charset="-78"/>
              </a:rPr>
              <a:t>nd</a:t>
            </a:r>
            <a:r>
              <a:rPr lang="en-US" altLang="en-US" sz="4500" b="1" dirty="0">
                <a:solidFill>
                  <a:srgbClr val="FFFFCC"/>
                </a:solidFill>
                <a:latin typeface="Espresso Regular" panose="02000503050000020004" pitchFamily="2" charset="0"/>
                <a:cs typeface="Andalus" panose="02020603050405020304" pitchFamily="18" charset="-78"/>
              </a:rPr>
              <a:t> Kings 17:6-18</a:t>
            </a:r>
          </a:p>
          <a:p>
            <a:pPr marL="1828800" lvl="1" indent="-914400" eaLnBrk="1" hangingPunct="1">
              <a:buClr>
                <a:srgbClr val="FFFFCC"/>
              </a:buClr>
              <a:buSzTx/>
              <a:buFont typeface="Wingdings" panose="05000000000000000000" pitchFamily="2" charset="2"/>
              <a:buAutoNum type="alphaUcPeriod"/>
              <a:defRPr/>
            </a:pPr>
            <a:r>
              <a:rPr lang="en-US" altLang="en-US" sz="4500" b="1" dirty="0">
                <a:solidFill>
                  <a:srgbClr val="FFFFCC"/>
                </a:solidFill>
                <a:latin typeface="Espresso Regular" panose="02000503050000020004" pitchFamily="2" charset="0"/>
                <a:cs typeface="Andalus" panose="02020603050405020304" pitchFamily="18" charset="-78"/>
              </a:rPr>
              <a:t>2</a:t>
            </a:r>
            <a:r>
              <a:rPr lang="en-US" altLang="en-US" sz="4500" b="1" baseline="30000" dirty="0">
                <a:solidFill>
                  <a:srgbClr val="FFFFCC"/>
                </a:solidFill>
                <a:latin typeface="Espresso Regular" panose="02000503050000020004" pitchFamily="2" charset="0"/>
                <a:cs typeface="Andalus" panose="02020603050405020304" pitchFamily="18" charset="-78"/>
              </a:rPr>
              <a:t>nd</a:t>
            </a:r>
            <a:r>
              <a:rPr lang="en-US" altLang="en-US" sz="4500" b="1" dirty="0">
                <a:solidFill>
                  <a:srgbClr val="FFFFCC"/>
                </a:solidFill>
                <a:latin typeface="Espresso Regular" panose="02000503050000020004" pitchFamily="2" charset="0"/>
                <a:cs typeface="Andalus" panose="02020603050405020304" pitchFamily="18" charset="-78"/>
              </a:rPr>
              <a:t> Timothy 3:13-17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xtured">
  <a:themeElements>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fontScheme name="Textured">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795</Words>
  <Application>Microsoft Office PowerPoint</Application>
  <PresentationFormat>Widescreen</PresentationFormat>
  <Paragraphs>103</Paragraphs>
  <Slides>7</Slides>
  <Notes>7</Notes>
  <HiddenSlides>7</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Andalus</vt:lpstr>
      <vt:lpstr>Arial</vt:lpstr>
      <vt:lpstr>Calibri</vt:lpstr>
      <vt:lpstr>Espresso Regular</vt:lpstr>
      <vt:lpstr>Tahoma</vt:lpstr>
      <vt:lpstr>Wingdings</vt:lpstr>
      <vt:lpstr>Textured</vt:lpstr>
      <vt:lpstr>The Religion of Jeroboam</vt:lpstr>
      <vt:lpstr>The Religion of Jeroboam</vt:lpstr>
      <vt:lpstr>The Religion of Jeroboam</vt:lpstr>
      <vt:lpstr>The Religion of Jeroboam</vt:lpstr>
      <vt:lpstr>The Religion of Jeroboam</vt:lpstr>
      <vt:lpstr>The Religion of Jeroboam</vt:lpstr>
      <vt:lpstr>The Religion of Jeroboam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Dockens</dc:creator>
  <cp:lastModifiedBy>Rachel Dockens</cp:lastModifiedBy>
  <cp:revision>157</cp:revision>
  <dcterms:created xsi:type="dcterms:W3CDTF">2023-05-27T00:35:32Z</dcterms:created>
  <dcterms:modified xsi:type="dcterms:W3CDTF">2023-10-01T05:49:45Z</dcterms:modified>
</cp:coreProperties>
</file>