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9" r:id="rId1"/>
  </p:sldMasterIdLst>
  <p:notesMasterIdLst>
    <p:notesMasterId r:id="rId9"/>
  </p:notesMasterIdLst>
  <p:sldIdLst>
    <p:sldId id="12789" r:id="rId2"/>
    <p:sldId id="12783" r:id="rId3"/>
    <p:sldId id="12790" r:id="rId4"/>
    <p:sldId id="12791" r:id="rId5"/>
    <p:sldId id="12792" r:id="rId6"/>
    <p:sldId id="12793" r:id="rId7"/>
    <p:sldId id="12794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99"/>
    <a:srgbClr val="3399FF"/>
    <a:srgbClr val="00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4685" autoAdjust="0"/>
    <p:restoredTop sz="94660"/>
  </p:normalViewPr>
  <p:slideViewPr>
    <p:cSldViewPr snapToGrid="0">
      <p:cViewPr varScale="1">
        <p:scale>
          <a:sx n="63" d="100"/>
          <a:sy n="63" d="100"/>
        </p:scale>
        <p:origin x="8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BB64F4-E7D7-46D3-90A7-FEEC4034C0D7}" type="datetimeFigureOut">
              <a:rPr lang="en-US" smtClean="0"/>
              <a:t>10/24/2023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7E70CE-8525-4B1D-B070-76B9766C06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93324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0D04A-6EF7-4665-B131-E359AC6C5C6A}" type="datetimeFigureOut">
              <a:rPr lang="en-US" smtClean="0"/>
              <a:pPr/>
              <a:t>10/24/2023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8E0A6-1D75-4B7B-8C39-611D36EF233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88189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9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20D04A-6EF7-4665-B131-E359AC6C5C6A}" type="datetimeFigureOut">
              <a:rPr lang="en-US" smtClean="0"/>
              <a:pPr/>
              <a:t>10/24/2023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C8E0A6-1D75-4B7B-8C39-611D36EF233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06463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</p:sldLayoutIdLst>
  <p:txStyles>
    <p:titleStyle>
      <a:lvl1pPr algn="ctr" defTabSz="914377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91" indent="-342891" algn="l" defTabSz="914377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32" indent="-285744" algn="l" defTabSz="914377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2,000+ Israel Map Flag Stock Photos, Pictures &amp; Royalty-Free Images - iStock">
            <a:extLst>
              <a:ext uri="{FF2B5EF4-FFF2-40B4-BE49-F238E27FC236}">
                <a16:creationId xmlns:a16="http://schemas.microsoft.com/office/drawing/2014/main" id="{55BFF072-AC3A-E0AD-6D7D-F3B0E2366D8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120691" y="0"/>
            <a:ext cx="6858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6AE387C3-C484-0DB5-4045-9C931877ECF2}"/>
              </a:ext>
            </a:extLst>
          </p:cNvPr>
          <p:cNvSpPr txBox="1"/>
          <p:nvPr/>
        </p:nvSpPr>
        <p:spPr>
          <a:xfrm>
            <a:off x="2478024" y="2382559"/>
            <a:ext cx="9713976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500" b="0" i="0" u="none" strike="noStrike" kern="1200" cap="none" spc="0" normalizeH="0" baseline="0" noProof="0" dirty="0">
                <a:ln>
                  <a:noFill/>
                </a:ln>
                <a:solidFill>
                  <a:srgbClr val="003399"/>
                </a:solidFill>
                <a:effectLst/>
                <a:uLnTx/>
                <a:uFillTx/>
                <a:latin typeface="Franklin Gothic Medium Cond" panose="020B0606030402020204" pitchFamily="34" charset="0"/>
                <a:ea typeface="+mn-ea"/>
                <a:cs typeface="+mn-cs"/>
              </a:rPr>
              <a:t>“UNTIL HE HAS DESTROYED YOU FROM THIS GOOD LAND”</a:t>
            </a:r>
          </a:p>
        </p:txBody>
      </p:sp>
    </p:spTree>
    <p:extLst>
      <p:ext uri="{BB962C8B-B14F-4D97-AF65-F5344CB8AC3E}">
        <p14:creationId xmlns:p14="http://schemas.microsoft.com/office/powerpoint/2010/main" val="12985501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2,000+ Israel Map Flag Stock Photos, Pictures &amp; Royalty-Free Images - iStock">
            <a:extLst>
              <a:ext uri="{FF2B5EF4-FFF2-40B4-BE49-F238E27FC236}">
                <a16:creationId xmlns:a16="http://schemas.microsoft.com/office/drawing/2014/main" id="{55BFF072-AC3A-E0AD-6D7D-F3B0E2366D8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120691" y="0"/>
            <a:ext cx="6858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6AE387C3-C484-0DB5-4045-9C931877ECF2}"/>
              </a:ext>
            </a:extLst>
          </p:cNvPr>
          <p:cNvSpPr txBox="1"/>
          <p:nvPr/>
        </p:nvSpPr>
        <p:spPr>
          <a:xfrm>
            <a:off x="2478024" y="0"/>
            <a:ext cx="9713976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500" dirty="0">
                <a:solidFill>
                  <a:srgbClr val="003399"/>
                </a:solidFill>
                <a:latin typeface="Franklin Gothic Medium Cond" panose="020B0606030402020204" pitchFamily="34" charset="0"/>
              </a:rPr>
              <a:t>“UNTIL HE HAS DESTROYED YOU FROM THIS GOOD LAND”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66E27F5-9FBF-A430-A0EC-838AADFB9635}"/>
              </a:ext>
            </a:extLst>
          </p:cNvPr>
          <p:cNvSpPr txBox="1"/>
          <p:nvPr/>
        </p:nvSpPr>
        <p:spPr>
          <a:xfrm>
            <a:off x="2478024" y="1938992"/>
            <a:ext cx="9713976" cy="23237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4500" dirty="0">
              <a:solidFill>
                <a:srgbClr val="3399FF"/>
              </a:solidFill>
              <a:latin typeface="Franklin Gothic Medium Cond" panose="020B0606030402020204" pitchFamily="34" charset="0"/>
            </a:endParaRPr>
          </a:p>
          <a:p>
            <a:endParaRPr lang="en-US" sz="5500" dirty="0">
              <a:solidFill>
                <a:srgbClr val="3399FF"/>
              </a:solidFill>
              <a:latin typeface="Franklin Gothic Medium Cond" panose="020B0606030402020204" pitchFamily="34" charset="0"/>
            </a:endParaRPr>
          </a:p>
          <a:p>
            <a:pPr algn="ctr"/>
            <a:r>
              <a:rPr lang="en-US" sz="4500" dirty="0">
                <a:solidFill>
                  <a:srgbClr val="3399FF"/>
                </a:solidFill>
                <a:latin typeface="Franklin Gothic Medium Cond" panose="020B0606030402020204" pitchFamily="34" charset="0"/>
              </a:rPr>
              <a:t>Genesis 12:1-3</a:t>
            </a:r>
          </a:p>
        </p:txBody>
      </p:sp>
    </p:spTree>
    <p:extLst>
      <p:ext uri="{BB962C8B-B14F-4D97-AF65-F5344CB8AC3E}">
        <p14:creationId xmlns:p14="http://schemas.microsoft.com/office/powerpoint/2010/main" val="1769875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2,000+ Israel Map Flag Stock Photos, Pictures &amp; Royalty-Free Images - iStock">
            <a:extLst>
              <a:ext uri="{FF2B5EF4-FFF2-40B4-BE49-F238E27FC236}">
                <a16:creationId xmlns:a16="http://schemas.microsoft.com/office/drawing/2014/main" id="{55BFF072-AC3A-E0AD-6D7D-F3B0E2366D8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120691" y="0"/>
            <a:ext cx="6858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6AE387C3-C484-0DB5-4045-9C931877ECF2}"/>
              </a:ext>
            </a:extLst>
          </p:cNvPr>
          <p:cNvSpPr txBox="1"/>
          <p:nvPr/>
        </p:nvSpPr>
        <p:spPr>
          <a:xfrm>
            <a:off x="2478024" y="0"/>
            <a:ext cx="9713976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500" b="0" i="0" u="none" strike="noStrike" kern="1200" cap="none" spc="0" normalizeH="0" baseline="0" noProof="0" dirty="0">
                <a:ln>
                  <a:noFill/>
                </a:ln>
                <a:solidFill>
                  <a:srgbClr val="003399"/>
                </a:solidFill>
                <a:effectLst/>
                <a:uLnTx/>
                <a:uFillTx/>
                <a:latin typeface="Franklin Gothic Medium Cond" panose="020B0606030402020204" pitchFamily="34" charset="0"/>
                <a:ea typeface="+mn-ea"/>
                <a:cs typeface="+mn-cs"/>
              </a:rPr>
              <a:t>“UNTIL HE HAS DESTROYED YOU FROM THIS GOOD LAND”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66E27F5-9FBF-A430-A0EC-838AADFB9635}"/>
              </a:ext>
            </a:extLst>
          </p:cNvPr>
          <p:cNvSpPr txBox="1"/>
          <p:nvPr/>
        </p:nvSpPr>
        <p:spPr>
          <a:xfrm>
            <a:off x="2478024" y="1938992"/>
            <a:ext cx="9713976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500" b="0" i="0" u="none" strike="noStrike" kern="1200" cap="small" spc="0" normalizeH="0" noProof="0" dirty="0">
              <a:ln>
                <a:noFill/>
              </a:ln>
              <a:solidFill>
                <a:srgbClr val="3399FF"/>
              </a:solidFill>
              <a:effectLst/>
              <a:uLnTx/>
              <a:uFillTx/>
              <a:latin typeface="Franklin Gothic Medium Cond" panose="020B0606030402020204" pitchFamily="34" charset="0"/>
              <a:ea typeface="+mn-ea"/>
              <a:cs typeface="+mn-cs"/>
            </a:endParaRPr>
          </a:p>
          <a:p>
            <a:pPr marL="9144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romanUcPeriod"/>
              <a:tabLst/>
              <a:defRPr/>
            </a:pPr>
            <a:r>
              <a:rPr kumimoji="0" lang="en-US" sz="5000" b="0" i="0" u="none" strike="noStrike" kern="1200" cap="small" spc="0" normalizeH="0" noProof="0" dirty="0">
                <a:ln>
                  <a:noFill/>
                </a:ln>
                <a:solidFill>
                  <a:schemeClr val="bg1"/>
                </a:solidFill>
                <a:effectLst>
                  <a:glow rad="127000">
                    <a:srgbClr val="003399"/>
                  </a:glow>
                </a:effectLst>
                <a:uLnTx/>
                <a:uFillTx/>
                <a:latin typeface="Franklin Gothic Medium Cond" panose="020B0606030402020204" pitchFamily="34" charset="0"/>
                <a:ea typeface="+mn-ea"/>
                <a:cs typeface="+mn-cs"/>
              </a:rPr>
              <a:t>God Promised Land to Abraham and His Descendants</a:t>
            </a:r>
          </a:p>
          <a:p>
            <a:pPr marL="1828800" lvl="2" indent="-914400">
              <a:buFont typeface="+mj-lt"/>
              <a:buAutoNum type="alphaUcPeriod"/>
            </a:pPr>
            <a:r>
              <a:rPr kumimoji="0" lang="en-US" sz="4500" b="0" i="0" u="none" strike="noStrike" kern="1200" cap="none" spc="0" normalizeH="0" baseline="0" noProof="0" dirty="0">
                <a:ln>
                  <a:noFill/>
                </a:ln>
                <a:solidFill>
                  <a:srgbClr val="3399FF"/>
                </a:solidFill>
                <a:effectLst/>
                <a:uLnTx/>
                <a:uFillTx/>
                <a:latin typeface="Franklin Gothic Medium Cond" panose="020B0606030402020204" pitchFamily="34" charset="0"/>
                <a:ea typeface="+mn-ea"/>
                <a:cs typeface="+mn-cs"/>
              </a:rPr>
              <a:t>Acts 7:2-3</a:t>
            </a:r>
          </a:p>
          <a:p>
            <a:pPr marL="1828800" lvl="2" indent="-914400">
              <a:buFont typeface="+mj-lt"/>
              <a:buAutoNum type="alphaUcPeriod"/>
            </a:pPr>
            <a:r>
              <a:rPr lang="en-US" sz="4500" dirty="0">
                <a:solidFill>
                  <a:srgbClr val="3399FF"/>
                </a:solidFill>
                <a:latin typeface="Franklin Gothic Medium Cond" panose="020B0606030402020204" pitchFamily="34" charset="0"/>
              </a:rPr>
              <a:t>Genesis 12:7; 13:12-15, 17; 17:8</a:t>
            </a:r>
          </a:p>
          <a:p>
            <a:pPr marL="1828800" lvl="2" indent="-914400">
              <a:buFont typeface="+mj-lt"/>
              <a:buAutoNum type="alphaUcPeriod"/>
            </a:pPr>
            <a:r>
              <a:rPr kumimoji="0" lang="en-US" sz="4500" b="0" i="0" u="none" strike="noStrike" kern="1200" cap="none" spc="0" normalizeH="0" baseline="0" noProof="0" dirty="0">
                <a:ln>
                  <a:noFill/>
                </a:ln>
                <a:solidFill>
                  <a:srgbClr val="3399FF"/>
                </a:solidFill>
                <a:effectLst/>
                <a:uLnTx/>
                <a:uFillTx/>
                <a:latin typeface="Franklin Gothic Medium Cond" panose="020B0606030402020204" pitchFamily="34" charset="0"/>
                <a:ea typeface="+mn-ea"/>
                <a:cs typeface="+mn-cs"/>
              </a:rPr>
              <a:t>Genes</a:t>
            </a:r>
            <a:r>
              <a:rPr lang="en-US" sz="4500" dirty="0">
                <a:solidFill>
                  <a:srgbClr val="3399FF"/>
                </a:solidFill>
                <a:latin typeface="Franklin Gothic Medium Cond" panose="020B0606030402020204" pitchFamily="34" charset="0"/>
              </a:rPr>
              <a:t>is 26:1-3; 28:10-13</a:t>
            </a:r>
          </a:p>
          <a:p>
            <a:pPr marL="1828800" lvl="2" indent="-914400">
              <a:buFont typeface="+mj-lt"/>
              <a:buAutoNum type="alphaUcPeriod"/>
            </a:pPr>
            <a:r>
              <a:rPr kumimoji="0" lang="en-US" sz="4500" b="0" i="0" u="none" strike="noStrike" kern="1200" cap="none" spc="0" normalizeH="0" baseline="0" noProof="0" dirty="0">
                <a:ln>
                  <a:noFill/>
                </a:ln>
                <a:solidFill>
                  <a:srgbClr val="3399FF"/>
                </a:solidFill>
                <a:effectLst/>
                <a:uLnTx/>
                <a:uFillTx/>
                <a:latin typeface="Franklin Gothic Medium Cond" panose="020B0606030402020204" pitchFamily="34" charset="0"/>
                <a:ea typeface="+mn-ea"/>
                <a:cs typeface="+mn-cs"/>
              </a:rPr>
              <a:t>Numbers 34:5; Joshua 15:4</a:t>
            </a:r>
          </a:p>
        </p:txBody>
      </p:sp>
    </p:spTree>
    <p:extLst>
      <p:ext uri="{BB962C8B-B14F-4D97-AF65-F5344CB8AC3E}">
        <p14:creationId xmlns:p14="http://schemas.microsoft.com/office/powerpoint/2010/main" val="23981798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2,000+ Israel Map Flag Stock Photos, Pictures &amp; Royalty-Free Images - iStock">
            <a:extLst>
              <a:ext uri="{FF2B5EF4-FFF2-40B4-BE49-F238E27FC236}">
                <a16:creationId xmlns:a16="http://schemas.microsoft.com/office/drawing/2014/main" id="{55BFF072-AC3A-E0AD-6D7D-F3B0E2366D8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120691" y="0"/>
            <a:ext cx="6858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6AE387C3-C484-0DB5-4045-9C931877ECF2}"/>
              </a:ext>
            </a:extLst>
          </p:cNvPr>
          <p:cNvSpPr txBox="1"/>
          <p:nvPr/>
        </p:nvSpPr>
        <p:spPr>
          <a:xfrm>
            <a:off x="2478024" y="0"/>
            <a:ext cx="9713976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500" b="0" i="0" u="none" strike="noStrike" kern="1200" cap="none" spc="0" normalizeH="0" baseline="0" noProof="0" dirty="0">
                <a:ln>
                  <a:noFill/>
                </a:ln>
                <a:solidFill>
                  <a:srgbClr val="003399"/>
                </a:solidFill>
                <a:effectLst/>
                <a:uLnTx/>
                <a:uFillTx/>
                <a:latin typeface="Franklin Gothic Medium Cond" panose="020B0606030402020204" pitchFamily="34" charset="0"/>
                <a:ea typeface="+mn-ea"/>
                <a:cs typeface="+mn-cs"/>
              </a:rPr>
              <a:t>“UNTIL HE HAS DESTROYED YOU FROM THIS GOOD LAND”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66E27F5-9FBF-A430-A0EC-838AADFB9635}"/>
              </a:ext>
            </a:extLst>
          </p:cNvPr>
          <p:cNvSpPr txBox="1"/>
          <p:nvPr/>
        </p:nvSpPr>
        <p:spPr>
          <a:xfrm>
            <a:off x="2478024" y="1938992"/>
            <a:ext cx="9713976" cy="43242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500" b="0" i="0" u="none" strike="noStrike" kern="1200" cap="small" spc="0" normalizeH="0" baseline="0" noProof="0" dirty="0">
              <a:ln>
                <a:noFill/>
              </a:ln>
              <a:solidFill>
                <a:srgbClr val="3399FF"/>
              </a:solidFill>
              <a:effectLst/>
              <a:uLnTx/>
              <a:uFillTx/>
              <a:latin typeface="Franklin Gothic Medium Cond" panose="020B0606030402020204" pitchFamily="34" charset="0"/>
              <a:ea typeface="+mn-ea"/>
              <a:cs typeface="+mn-cs"/>
            </a:endParaRPr>
          </a:p>
          <a:p>
            <a:pPr marL="9144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romanUcPeriod" startAt="2"/>
              <a:tabLst/>
              <a:defRPr/>
            </a:pPr>
            <a:r>
              <a:rPr kumimoji="0" lang="en-US" sz="5000" b="0" i="0" u="none" strike="noStrike" kern="1200" cap="small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127000">
                    <a:srgbClr val="003399"/>
                  </a:glow>
                </a:effectLst>
                <a:uLnTx/>
                <a:uFillTx/>
                <a:latin typeface="Franklin Gothic Medium Cond" panose="020B0606030402020204" pitchFamily="34" charset="0"/>
                <a:ea typeface="+mn-ea"/>
                <a:cs typeface="+mn-cs"/>
              </a:rPr>
              <a:t>God Kept His Promise</a:t>
            </a:r>
          </a:p>
          <a:p>
            <a:pPr marL="1828800" marR="0" lvl="2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4500" b="0" i="0" u="none" strike="noStrike" kern="1200" cap="none" spc="0" normalizeH="0" baseline="0" noProof="0" dirty="0">
                <a:ln>
                  <a:noFill/>
                </a:ln>
                <a:solidFill>
                  <a:srgbClr val="3399FF"/>
                </a:solidFill>
                <a:effectLst/>
                <a:uLnTx/>
                <a:uFillTx/>
                <a:latin typeface="Franklin Gothic Medium Cond" panose="020B0606030402020204" pitchFamily="34" charset="0"/>
                <a:ea typeface="+mn-ea"/>
                <a:cs typeface="+mn-cs"/>
              </a:rPr>
              <a:t>Joshua 21:43-45</a:t>
            </a:r>
          </a:p>
          <a:p>
            <a:pPr marL="1828800" marR="0" lvl="2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lang="en-US" sz="4500" dirty="0">
                <a:solidFill>
                  <a:srgbClr val="3399FF"/>
                </a:solidFill>
                <a:latin typeface="Franklin Gothic Medium Cond" panose="020B0606030402020204" pitchFamily="34" charset="0"/>
              </a:rPr>
              <a:t>Genesis 15:18; 1</a:t>
            </a:r>
            <a:r>
              <a:rPr lang="en-US" sz="4500" baseline="30000" dirty="0">
                <a:solidFill>
                  <a:srgbClr val="3399FF"/>
                </a:solidFill>
                <a:latin typeface="Franklin Gothic Medium Cond" panose="020B0606030402020204" pitchFamily="34" charset="0"/>
              </a:rPr>
              <a:t>st</a:t>
            </a:r>
            <a:r>
              <a:rPr lang="en-US" sz="4500" dirty="0">
                <a:solidFill>
                  <a:srgbClr val="3399FF"/>
                </a:solidFill>
                <a:latin typeface="Franklin Gothic Medium Cond" panose="020B0606030402020204" pitchFamily="34" charset="0"/>
              </a:rPr>
              <a:t> Kings 4:21</a:t>
            </a:r>
          </a:p>
          <a:p>
            <a:pPr marL="1828800" marR="0" lvl="2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4500" b="0" i="0" u="none" strike="noStrike" kern="1200" cap="none" spc="0" normalizeH="0" baseline="0" noProof="0" dirty="0">
                <a:ln>
                  <a:noFill/>
                </a:ln>
                <a:solidFill>
                  <a:srgbClr val="3399FF"/>
                </a:solidFill>
                <a:effectLst/>
                <a:uLnTx/>
                <a:uFillTx/>
                <a:latin typeface="Franklin Gothic Medium Cond" panose="020B0606030402020204" pitchFamily="34" charset="0"/>
                <a:ea typeface="+mn-ea"/>
                <a:cs typeface="+mn-cs"/>
              </a:rPr>
              <a:t>Nehemiah 9:7-8, 23-25</a:t>
            </a:r>
          </a:p>
          <a:p>
            <a:pPr marL="1828800" marR="0" lvl="2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lang="en-US" sz="4500" dirty="0">
                <a:solidFill>
                  <a:srgbClr val="3399FF"/>
                </a:solidFill>
                <a:latin typeface="Franklin Gothic Medium Cond" panose="020B0606030402020204" pitchFamily="34" charset="0"/>
              </a:rPr>
              <a:t>Psalm 105:42-45</a:t>
            </a:r>
            <a:endParaRPr kumimoji="0" lang="en-US" sz="4500" b="0" i="0" u="none" strike="noStrike" kern="1200" cap="none" spc="0" normalizeH="0" baseline="0" noProof="0" dirty="0">
              <a:ln>
                <a:noFill/>
              </a:ln>
              <a:solidFill>
                <a:srgbClr val="3399FF"/>
              </a:solidFill>
              <a:effectLst/>
              <a:uLnTx/>
              <a:uFillTx/>
              <a:latin typeface="Franklin Gothic Medium Cond" panose="020B06060304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013656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2,000+ Israel Map Flag Stock Photos, Pictures &amp; Royalty-Free Images - iStock">
            <a:extLst>
              <a:ext uri="{FF2B5EF4-FFF2-40B4-BE49-F238E27FC236}">
                <a16:creationId xmlns:a16="http://schemas.microsoft.com/office/drawing/2014/main" id="{55BFF072-AC3A-E0AD-6D7D-F3B0E2366D8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120691" y="0"/>
            <a:ext cx="6858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6AE387C3-C484-0DB5-4045-9C931877ECF2}"/>
              </a:ext>
            </a:extLst>
          </p:cNvPr>
          <p:cNvSpPr txBox="1"/>
          <p:nvPr/>
        </p:nvSpPr>
        <p:spPr>
          <a:xfrm>
            <a:off x="2478024" y="0"/>
            <a:ext cx="9713976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500" b="0" i="0" u="none" strike="noStrike" kern="1200" cap="none" spc="0" normalizeH="0" baseline="0" noProof="0" dirty="0">
                <a:ln>
                  <a:noFill/>
                </a:ln>
                <a:solidFill>
                  <a:srgbClr val="003399"/>
                </a:solidFill>
                <a:effectLst/>
                <a:uLnTx/>
                <a:uFillTx/>
                <a:latin typeface="Franklin Gothic Medium Cond" panose="020B0606030402020204" pitchFamily="34" charset="0"/>
                <a:ea typeface="+mn-ea"/>
                <a:cs typeface="+mn-cs"/>
              </a:rPr>
              <a:t>“UNTIL HE HAS DESTROYED YOU FROM THIS GOOD LAND”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66E27F5-9FBF-A430-A0EC-838AADFB9635}"/>
              </a:ext>
            </a:extLst>
          </p:cNvPr>
          <p:cNvSpPr txBox="1"/>
          <p:nvPr/>
        </p:nvSpPr>
        <p:spPr>
          <a:xfrm>
            <a:off x="2478024" y="1938992"/>
            <a:ext cx="9713976" cy="36317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500" b="0" i="0" u="none" strike="noStrike" kern="1200" cap="small" spc="0" normalizeH="0" baseline="0" noProof="0" dirty="0">
              <a:ln>
                <a:noFill/>
              </a:ln>
              <a:solidFill>
                <a:srgbClr val="3399FF"/>
              </a:solidFill>
              <a:effectLst/>
              <a:uLnTx/>
              <a:uFillTx/>
              <a:latin typeface="Franklin Gothic Medium Cond" panose="020B0606030402020204" pitchFamily="34" charset="0"/>
              <a:ea typeface="+mn-ea"/>
              <a:cs typeface="+mn-cs"/>
            </a:endParaRPr>
          </a:p>
          <a:p>
            <a:pPr marL="9144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romanUcPeriod" startAt="3"/>
              <a:tabLst/>
              <a:defRPr/>
            </a:pPr>
            <a:r>
              <a:rPr kumimoji="0" lang="en-US" sz="5000" b="0" i="0" u="none" strike="noStrike" kern="1200" cap="small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127000">
                    <a:srgbClr val="003399"/>
                  </a:glow>
                </a:effectLst>
                <a:uLnTx/>
                <a:uFillTx/>
                <a:latin typeface="Franklin Gothic Medium Cond" panose="020B0606030402020204" pitchFamily="34" charset="0"/>
                <a:ea typeface="+mn-ea"/>
                <a:cs typeface="+mn-cs"/>
              </a:rPr>
              <a:t>The Promise Was Conditional</a:t>
            </a:r>
          </a:p>
          <a:p>
            <a:pPr marL="1828800" marR="0" lvl="2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4500" b="0" i="0" u="none" strike="noStrike" kern="1200" cap="none" spc="0" normalizeH="0" baseline="0" noProof="0" dirty="0">
                <a:ln>
                  <a:noFill/>
                </a:ln>
                <a:solidFill>
                  <a:srgbClr val="3399FF"/>
                </a:solidFill>
                <a:effectLst/>
                <a:uLnTx/>
                <a:uFillTx/>
                <a:latin typeface="Franklin Gothic Medium Cond" panose="020B0606030402020204" pitchFamily="34" charset="0"/>
                <a:ea typeface="+mn-ea"/>
                <a:cs typeface="+mn-cs"/>
              </a:rPr>
              <a:t>Deuteronomy 9:5</a:t>
            </a:r>
          </a:p>
          <a:p>
            <a:pPr marL="1828800" marR="0" lvl="2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lang="en-US" sz="4500" dirty="0">
                <a:solidFill>
                  <a:srgbClr val="3399FF"/>
                </a:solidFill>
                <a:latin typeface="Franklin Gothic Medium Cond" panose="020B0606030402020204" pitchFamily="34" charset="0"/>
              </a:rPr>
              <a:t>Joshua 23:15-16;</a:t>
            </a:r>
            <a:br>
              <a:rPr lang="en-US" sz="4500" dirty="0">
                <a:solidFill>
                  <a:srgbClr val="3399FF"/>
                </a:solidFill>
                <a:latin typeface="Franklin Gothic Medium Cond" panose="020B0606030402020204" pitchFamily="34" charset="0"/>
              </a:rPr>
            </a:br>
            <a:r>
              <a:rPr lang="en-US" sz="4500" dirty="0">
                <a:solidFill>
                  <a:srgbClr val="3399FF"/>
                </a:solidFill>
                <a:latin typeface="Franklin Gothic Medium Cond" panose="020B0606030402020204" pitchFamily="34" charset="0"/>
              </a:rPr>
              <a:t>Deuteronomy 4:25-27; 28:15-68</a:t>
            </a:r>
            <a:endParaRPr kumimoji="0" lang="en-US" sz="4500" b="0" i="0" u="none" strike="noStrike" kern="1200" cap="none" spc="0" normalizeH="0" baseline="0" noProof="0" dirty="0">
              <a:ln>
                <a:noFill/>
              </a:ln>
              <a:solidFill>
                <a:srgbClr val="3399FF"/>
              </a:solidFill>
              <a:effectLst/>
              <a:uLnTx/>
              <a:uFillTx/>
              <a:latin typeface="Franklin Gothic Medium Cond" panose="020B06060304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438156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2,000+ Israel Map Flag Stock Photos, Pictures &amp; Royalty-Free Images - iStock">
            <a:extLst>
              <a:ext uri="{FF2B5EF4-FFF2-40B4-BE49-F238E27FC236}">
                <a16:creationId xmlns:a16="http://schemas.microsoft.com/office/drawing/2014/main" id="{55BFF072-AC3A-E0AD-6D7D-F3B0E2366D8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120691" y="0"/>
            <a:ext cx="6858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6AE387C3-C484-0DB5-4045-9C931877ECF2}"/>
              </a:ext>
            </a:extLst>
          </p:cNvPr>
          <p:cNvSpPr txBox="1"/>
          <p:nvPr/>
        </p:nvSpPr>
        <p:spPr>
          <a:xfrm>
            <a:off x="2478024" y="0"/>
            <a:ext cx="9713976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500" b="0" i="0" u="none" strike="noStrike" kern="1200" cap="none" spc="0" normalizeH="0" baseline="0" noProof="0" dirty="0">
                <a:ln>
                  <a:noFill/>
                </a:ln>
                <a:solidFill>
                  <a:srgbClr val="003399"/>
                </a:solidFill>
                <a:effectLst/>
                <a:uLnTx/>
                <a:uFillTx/>
                <a:latin typeface="Franklin Gothic Medium Cond" panose="020B0606030402020204" pitchFamily="34" charset="0"/>
                <a:ea typeface="+mn-ea"/>
                <a:cs typeface="+mn-cs"/>
              </a:rPr>
              <a:t>“UNTIL HE HAS DESTROYED YOU FROM THIS GOOD LAND”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66E27F5-9FBF-A430-A0EC-838AADFB9635}"/>
              </a:ext>
            </a:extLst>
          </p:cNvPr>
          <p:cNvSpPr txBox="1"/>
          <p:nvPr/>
        </p:nvSpPr>
        <p:spPr>
          <a:xfrm>
            <a:off x="2478024" y="1938992"/>
            <a:ext cx="9713976" cy="50937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500" b="0" i="0" u="none" strike="noStrike" kern="1200" cap="small" spc="0" normalizeH="0" baseline="0" noProof="0" dirty="0">
              <a:ln>
                <a:noFill/>
              </a:ln>
              <a:solidFill>
                <a:srgbClr val="3399FF"/>
              </a:solidFill>
              <a:effectLst/>
              <a:uLnTx/>
              <a:uFillTx/>
              <a:latin typeface="Franklin Gothic Medium Cond" panose="020B0606030402020204" pitchFamily="34" charset="0"/>
              <a:ea typeface="+mn-ea"/>
              <a:cs typeface="+mn-cs"/>
            </a:endParaRPr>
          </a:p>
          <a:p>
            <a:pPr marL="9144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romanUcPeriod" startAt="4"/>
              <a:tabLst/>
              <a:defRPr/>
            </a:pPr>
            <a:r>
              <a:rPr kumimoji="0" lang="en-US" sz="5000" b="0" i="0" u="none" strike="noStrike" kern="1200" cap="small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127000">
                    <a:srgbClr val="003399"/>
                  </a:glow>
                </a:effectLst>
                <a:uLnTx/>
                <a:uFillTx/>
                <a:latin typeface="Franklin Gothic Medium Cond" panose="020B0606030402020204" pitchFamily="34" charset="0"/>
                <a:ea typeface="+mn-ea"/>
                <a:cs typeface="+mn-cs"/>
              </a:rPr>
              <a:t>The Promise Was Limited in Duration</a:t>
            </a:r>
          </a:p>
          <a:p>
            <a:pPr marL="1828800" marR="0" lvl="2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4500" b="0" i="0" u="none" strike="noStrike" kern="1200" cap="none" spc="0" normalizeH="0" baseline="0" noProof="0" dirty="0">
                <a:ln>
                  <a:noFill/>
                </a:ln>
                <a:solidFill>
                  <a:srgbClr val="3399FF"/>
                </a:solidFill>
                <a:effectLst/>
                <a:uLnTx/>
                <a:uFillTx/>
                <a:latin typeface="Franklin Gothic Medium Cond" panose="020B0606030402020204" pitchFamily="34" charset="0"/>
                <a:ea typeface="+mn-ea"/>
                <a:cs typeface="+mn-cs"/>
              </a:rPr>
              <a:t>Genesis 13:15; 17:8</a:t>
            </a:r>
          </a:p>
          <a:p>
            <a:pPr marL="2743200" lvl="4" indent="-914400">
              <a:buFont typeface="+mj-lt"/>
              <a:buAutoNum type="arabicPeriod"/>
            </a:pPr>
            <a:r>
              <a:rPr kumimoji="0" lang="en-US" sz="3500" b="0" i="0" u="none" strike="noStrike" kern="1200" cap="none" spc="0" normalizeH="0" baseline="0" noProof="0" dirty="0">
                <a:ln>
                  <a:noFill/>
                </a:ln>
                <a:solidFill>
                  <a:srgbClr val="3399FF"/>
                </a:solidFill>
                <a:effectLst/>
                <a:uLnTx/>
                <a:uFillTx/>
                <a:latin typeface="Franklin Gothic Medium Cond" panose="020B0606030402020204" pitchFamily="34" charset="0"/>
                <a:ea typeface="+mn-ea"/>
                <a:cs typeface="+mn-cs"/>
              </a:rPr>
              <a:t>Exodus 21:6; 1</a:t>
            </a:r>
            <a:r>
              <a:rPr kumimoji="0" lang="en-US" sz="3500" b="0" i="0" u="none" strike="noStrike" kern="1200" cap="none" spc="0" normalizeH="0" baseline="30000" noProof="0" dirty="0">
                <a:ln>
                  <a:noFill/>
                </a:ln>
                <a:solidFill>
                  <a:srgbClr val="3399FF"/>
                </a:solidFill>
                <a:effectLst/>
                <a:uLnTx/>
                <a:uFillTx/>
                <a:latin typeface="Franklin Gothic Medium Cond" panose="020B0606030402020204" pitchFamily="34" charset="0"/>
                <a:ea typeface="+mn-ea"/>
                <a:cs typeface="+mn-cs"/>
              </a:rPr>
              <a:t>st</a:t>
            </a:r>
            <a:r>
              <a:rPr kumimoji="0" lang="en-US" sz="3500" b="0" i="0" u="none" strike="noStrike" kern="1200" cap="none" spc="0" normalizeH="0" baseline="0" noProof="0" dirty="0">
                <a:ln>
                  <a:noFill/>
                </a:ln>
                <a:solidFill>
                  <a:srgbClr val="3399FF"/>
                </a:solidFill>
                <a:effectLst/>
                <a:uLnTx/>
                <a:uFillTx/>
                <a:latin typeface="Franklin Gothic Medium Cond" panose="020B0606030402020204" pitchFamily="34" charset="0"/>
                <a:ea typeface="+mn-ea"/>
                <a:cs typeface="+mn-cs"/>
              </a:rPr>
              <a:t> Sam. 1:22; Psalm 73:12</a:t>
            </a:r>
          </a:p>
          <a:p>
            <a:pPr marL="2743200" lvl="4" indent="-914400">
              <a:buFont typeface="+mj-lt"/>
              <a:buAutoNum type="arabicPeriod"/>
            </a:pPr>
            <a:r>
              <a:rPr lang="en-US" sz="3500" dirty="0">
                <a:solidFill>
                  <a:srgbClr val="3399FF"/>
                </a:solidFill>
                <a:latin typeface="Franklin Gothic Medium Cond" panose="020B0606030402020204" pitchFamily="34" charset="0"/>
              </a:rPr>
              <a:t>Genesis 17:10-13; Galatians 5:1-6</a:t>
            </a:r>
          </a:p>
          <a:p>
            <a:pPr marL="2743200" lvl="4" indent="-914400">
              <a:buFont typeface="+mj-lt"/>
              <a:buAutoNum type="arabicPeriod"/>
            </a:pPr>
            <a:r>
              <a:rPr kumimoji="0" lang="en-US" sz="3500" b="0" i="0" u="none" strike="noStrike" kern="1200" cap="none" spc="0" normalizeH="0" baseline="0" noProof="0" dirty="0">
                <a:ln>
                  <a:noFill/>
                </a:ln>
                <a:solidFill>
                  <a:srgbClr val="3399FF"/>
                </a:solidFill>
                <a:effectLst/>
                <a:uLnTx/>
                <a:uFillTx/>
                <a:latin typeface="Franklin Gothic Medium Cond" panose="020B0606030402020204" pitchFamily="34" charset="0"/>
                <a:ea typeface="+mn-ea"/>
                <a:cs typeface="+mn-cs"/>
              </a:rPr>
              <a:t>Ex. 12:14, 17; 31:16-17; Col. 2:14-17</a:t>
            </a:r>
          </a:p>
          <a:p>
            <a:pPr marL="2743200" lvl="4" indent="-914400">
              <a:buFont typeface="+mj-lt"/>
              <a:buAutoNum type="arabicPeriod"/>
            </a:pPr>
            <a:r>
              <a:rPr lang="en-US" sz="3500" dirty="0">
                <a:solidFill>
                  <a:srgbClr val="3399FF"/>
                </a:solidFill>
                <a:latin typeface="Franklin Gothic Medium Cond" panose="020B0606030402020204" pitchFamily="34" charset="0"/>
              </a:rPr>
              <a:t>Exodus 29:9; Hebrews 7:11-16</a:t>
            </a:r>
            <a:endParaRPr kumimoji="0" lang="en-US" sz="3500" b="0" i="0" u="none" strike="noStrike" kern="1200" cap="none" spc="0" normalizeH="0" baseline="0" noProof="0" dirty="0">
              <a:ln>
                <a:noFill/>
              </a:ln>
              <a:solidFill>
                <a:srgbClr val="3399FF"/>
              </a:solidFill>
              <a:effectLst/>
              <a:uLnTx/>
              <a:uFillTx/>
              <a:latin typeface="Franklin Gothic Medium Cond" panose="020B0606030402020204" pitchFamily="34" charset="0"/>
              <a:ea typeface="+mn-ea"/>
              <a:cs typeface="+mn-cs"/>
            </a:endParaRPr>
          </a:p>
          <a:p>
            <a:pPr marL="1828800" marR="0" lvl="2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lang="en-US" sz="4500" dirty="0">
                <a:solidFill>
                  <a:srgbClr val="3399FF"/>
                </a:solidFill>
                <a:latin typeface="Franklin Gothic Medium Cond" panose="020B0606030402020204" pitchFamily="34" charset="0"/>
              </a:rPr>
              <a:t>Hebrews 9:1-10</a:t>
            </a:r>
            <a:endParaRPr kumimoji="0" lang="en-US" sz="4500" b="0" i="0" u="none" strike="noStrike" kern="1200" cap="none" spc="0" normalizeH="0" baseline="0" noProof="0" dirty="0">
              <a:ln>
                <a:noFill/>
              </a:ln>
              <a:solidFill>
                <a:srgbClr val="3399FF"/>
              </a:solidFill>
              <a:effectLst/>
              <a:uLnTx/>
              <a:uFillTx/>
              <a:latin typeface="Franklin Gothic Medium Cond" panose="020B06060304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038535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2,000+ Israel Map Flag Stock Photos, Pictures &amp; Royalty-Free Images - iStock">
            <a:extLst>
              <a:ext uri="{FF2B5EF4-FFF2-40B4-BE49-F238E27FC236}">
                <a16:creationId xmlns:a16="http://schemas.microsoft.com/office/drawing/2014/main" id="{55BFF072-AC3A-E0AD-6D7D-F3B0E2366D8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120691" y="0"/>
            <a:ext cx="6858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6AE387C3-C484-0DB5-4045-9C931877ECF2}"/>
              </a:ext>
            </a:extLst>
          </p:cNvPr>
          <p:cNvSpPr txBox="1"/>
          <p:nvPr/>
        </p:nvSpPr>
        <p:spPr>
          <a:xfrm>
            <a:off x="2478024" y="0"/>
            <a:ext cx="9713976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500" b="0" i="0" u="none" strike="noStrike" kern="1200" cap="none" spc="0" normalizeH="0" baseline="0" noProof="0" dirty="0">
                <a:ln>
                  <a:noFill/>
                </a:ln>
                <a:solidFill>
                  <a:srgbClr val="003399"/>
                </a:solidFill>
                <a:effectLst/>
                <a:uLnTx/>
                <a:uFillTx/>
                <a:latin typeface="Franklin Gothic Medium Cond" panose="020B0606030402020204" pitchFamily="34" charset="0"/>
                <a:ea typeface="+mn-ea"/>
                <a:cs typeface="+mn-cs"/>
              </a:rPr>
              <a:t>“UNTIL HE HAS DESTROYED YOU FROM THIS GOOD LAND”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66E27F5-9FBF-A430-A0EC-838AADFB9635}"/>
              </a:ext>
            </a:extLst>
          </p:cNvPr>
          <p:cNvSpPr txBox="1"/>
          <p:nvPr/>
        </p:nvSpPr>
        <p:spPr>
          <a:xfrm>
            <a:off x="2478024" y="1938992"/>
            <a:ext cx="9713976" cy="43242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500" b="0" i="0" u="none" strike="noStrike" kern="1200" cap="small" spc="0" normalizeH="0" baseline="0" noProof="0" dirty="0">
              <a:ln>
                <a:noFill/>
              </a:ln>
              <a:solidFill>
                <a:srgbClr val="3399FF"/>
              </a:solidFill>
              <a:effectLst/>
              <a:uLnTx/>
              <a:uFillTx/>
              <a:latin typeface="Franklin Gothic Medium Cond" panose="020B0606030402020204" pitchFamily="34" charset="0"/>
              <a:ea typeface="+mn-ea"/>
              <a:cs typeface="+mn-cs"/>
            </a:endParaRP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5000" b="0" i="0" u="none" strike="noStrike" kern="1200" cap="small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127000">
                    <a:srgbClr val="003399"/>
                  </a:glow>
                </a:effectLst>
                <a:uLnTx/>
                <a:uFillTx/>
                <a:latin typeface="Franklin Gothic Medium Cond" panose="020B0606030402020204" pitchFamily="34" charset="0"/>
                <a:ea typeface="+mn-ea"/>
                <a:cs typeface="+mn-cs"/>
              </a:rPr>
              <a:t>Conclusion</a:t>
            </a:r>
          </a:p>
          <a:p>
            <a:pPr marL="1828800" marR="0" lvl="2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4500" b="0" i="0" u="none" strike="noStrike" kern="1200" cap="none" spc="0" normalizeH="0" baseline="0" noProof="0" dirty="0">
                <a:ln>
                  <a:noFill/>
                </a:ln>
                <a:solidFill>
                  <a:srgbClr val="3399FF"/>
                </a:solidFill>
                <a:effectLst/>
                <a:uLnTx/>
                <a:uFillTx/>
                <a:latin typeface="Franklin Gothic Medium Cond" panose="020B0606030402020204" pitchFamily="34" charset="0"/>
                <a:ea typeface="+mn-ea"/>
                <a:cs typeface="+mn-cs"/>
              </a:rPr>
              <a:t>Romans 9:1-8</a:t>
            </a:r>
          </a:p>
          <a:p>
            <a:pPr marL="1828800" marR="0" lvl="2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lang="en-US" sz="4500" dirty="0">
                <a:solidFill>
                  <a:srgbClr val="3399FF"/>
                </a:solidFill>
                <a:latin typeface="Franklin Gothic Medium Cond" panose="020B0606030402020204" pitchFamily="34" charset="0"/>
              </a:rPr>
              <a:t>Romans 4:13-25</a:t>
            </a:r>
          </a:p>
          <a:p>
            <a:pPr marL="1828800" marR="0" lvl="2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4500" b="0" i="0" u="none" strike="noStrike" kern="1200" cap="none" spc="0" normalizeH="0" baseline="0" noProof="0" dirty="0">
                <a:ln>
                  <a:noFill/>
                </a:ln>
                <a:solidFill>
                  <a:srgbClr val="3399FF"/>
                </a:solidFill>
                <a:effectLst/>
                <a:uLnTx/>
                <a:uFillTx/>
                <a:latin typeface="Franklin Gothic Medium Cond" panose="020B0606030402020204" pitchFamily="34" charset="0"/>
                <a:ea typeface="+mn-ea"/>
                <a:cs typeface="+mn-cs"/>
              </a:rPr>
              <a:t>Galatians 3:13-14</a:t>
            </a:r>
          </a:p>
          <a:p>
            <a:pPr marL="1828800" marR="0" lvl="2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lang="en-US" sz="4500" dirty="0">
                <a:solidFill>
                  <a:srgbClr val="3399FF"/>
                </a:solidFill>
                <a:latin typeface="Franklin Gothic Medium Cond" panose="020B0606030402020204" pitchFamily="34" charset="0"/>
              </a:rPr>
              <a:t>Galatians 3:26-29</a:t>
            </a:r>
            <a:endParaRPr kumimoji="0" lang="en-US" sz="4500" b="0" i="0" u="none" strike="noStrike" kern="1200" cap="none" spc="0" normalizeH="0" baseline="0" noProof="0" dirty="0">
              <a:ln>
                <a:noFill/>
              </a:ln>
              <a:solidFill>
                <a:srgbClr val="3399FF"/>
              </a:solidFill>
              <a:effectLst/>
              <a:uLnTx/>
              <a:uFillTx/>
              <a:latin typeface="Franklin Gothic Medium Cond" panose="020B06060304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956361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5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190</Words>
  <Application>Microsoft Office PowerPoint</Application>
  <PresentationFormat>Widescreen</PresentationFormat>
  <Paragraphs>40</Paragraphs>
  <Slides>7</Slides>
  <Notes>0</Notes>
  <HiddenSlides>7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Franklin Gothic Medium Cond</vt:lpstr>
      <vt:lpstr>5_Office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Rachel Dockens</dc:creator>
  <cp:lastModifiedBy>Bryan Dockens</cp:lastModifiedBy>
  <cp:revision>206</cp:revision>
  <dcterms:created xsi:type="dcterms:W3CDTF">2023-05-27T00:35:32Z</dcterms:created>
  <dcterms:modified xsi:type="dcterms:W3CDTF">2023-10-24T19:32:50Z</dcterms:modified>
</cp:coreProperties>
</file>