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64" r:id="rId2"/>
  </p:sldMasterIdLst>
  <p:sldIdLst>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 id="272" r:id="rId16"/>
    <p:sldId id="270" r:id="rId17"/>
    <p:sldId id="271" r:id="rId18"/>
    <p:sldId id="273" r:id="rId1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6" autoAdjust="0"/>
    <p:restoredTop sz="94660"/>
  </p:normalViewPr>
  <p:slideViewPr>
    <p:cSldViewPr snapToGrid="0">
      <p:cViewPr>
        <p:scale>
          <a:sx n="90" d="100"/>
          <a:sy n="90" d="100"/>
        </p:scale>
        <p:origin x="326" y="-283"/>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3" Type="http://schemas.openxmlformats.org/officeDocument/2006/relationships/slide" Target="slides/slide1.xml"/><Relationship Id="rId21"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a:extLst>
              <a:ext uri="{FF2B5EF4-FFF2-40B4-BE49-F238E27FC236}">
                <a16:creationId xmlns:a16="http://schemas.microsoft.com/office/drawing/2014/main" id="{97FD4364-313E-B109-325E-7887E9074F1E}"/>
              </a:ext>
            </a:extLst>
          </p:cNvPr>
          <p:cNvSpPr>
            <a:spLocks noGrp="1" noChangeArrowheads="1"/>
          </p:cNvSpPr>
          <p:nvPr>
            <p:ph type="dt" sz="half" idx="10"/>
          </p:nvPr>
        </p:nvSpPr>
        <p:spPr>
          <a:ln/>
        </p:spPr>
        <p:txBody>
          <a:bodyPr/>
          <a:lstStyle>
            <a:lvl1pPr>
              <a:defRPr/>
            </a:lvl1pPr>
          </a:lstStyle>
          <a:p>
            <a:pPr fontAlgn="base">
              <a:spcBef>
                <a:spcPct val="0"/>
              </a:spcBef>
              <a:spcAft>
                <a:spcPct val="0"/>
              </a:spcAft>
              <a:defRPr/>
            </a:pPr>
            <a:endParaRPr lang="en-US">
              <a:solidFill>
                <a:srgbClr val="000000"/>
              </a:solidFill>
            </a:endParaRPr>
          </a:p>
        </p:txBody>
      </p:sp>
      <p:sp>
        <p:nvSpPr>
          <p:cNvPr id="5" name="Rectangle 5">
            <a:extLst>
              <a:ext uri="{FF2B5EF4-FFF2-40B4-BE49-F238E27FC236}">
                <a16:creationId xmlns:a16="http://schemas.microsoft.com/office/drawing/2014/main" id="{AE704AD0-FAD5-AE26-D5AA-5CC894D6ACF7}"/>
              </a:ext>
            </a:extLst>
          </p:cNvPr>
          <p:cNvSpPr>
            <a:spLocks noGrp="1" noChangeArrowheads="1"/>
          </p:cNvSpPr>
          <p:nvPr>
            <p:ph type="ftr" sz="quarter" idx="11"/>
          </p:nvPr>
        </p:nvSpPr>
        <p:spPr>
          <a:ln/>
        </p:spPr>
        <p:txBody>
          <a:bodyPr/>
          <a:lstStyle>
            <a:lvl1pPr>
              <a:defRPr/>
            </a:lvl1pPr>
          </a:lstStyle>
          <a:p>
            <a:pPr fontAlgn="base">
              <a:spcBef>
                <a:spcPct val="0"/>
              </a:spcBef>
              <a:spcAft>
                <a:spcPct val="0"/>
              </a:spcAft>
              <a:defRPr/>
            </a:pPr>
            <a:endParaRPr lang="en-US">
              <a:solidFill>
                <a:srgbClr val="000000"/>
              </a:solidFill>
            </a:endParaRPr>
          </a:p>
        </p:txBody>
      </p:sp>
      <p:sp>
        <p:nvSpPr>
          <p:cNvPr id="6" name="Rectangle 6">
            <a:extLst>
              <a:ext uri="{FF2B5EF4-FFF2-40B4-BE49-F238E27FC236}">
                <a16:creationId xmlns:a16="http://schemas.microsoft.com/office/drawing/2014/main" id="{3D43CE0F-CFCA-ADF4-A505-A2E0C6502991}"/>
              </a:ext>
            </a:extLst>
          </p:cNvPr>
          <p:cNvSpPr>
            <a:spLocks noGrp="1" noChangeArrowheads="1"/>
          </p:cNvSpPr>
          <p:nvPr>
            <p:ph type="sldNum" sz="quarter" idx="12"/>
          </p:nvPr>
        </p:nvSpPr>
        <p:spPr>
          <a:ln/>
        </p:spPr>
        <p:txBody>
          <a:bodyPr/>
          <a:lstStyle>
            <a:lvl1pPr>
              <a:defRPr/>
            </a:lvl1pPr>
          </a:lstStyle>
          <a:p>
            <a:pPr fontAlgn="base">
              <a:spcBef>
                <a:spcPct val="0"/>
              </a:spcBef>
              <a:spcAft>
                <a:spcPct val="0"/>
              </a:spcAft>
            </a:pPr>
            <a:fld id="{9CD3E032-F359-42DC-8CE8-7751E0964C59}" type="slidenum">
              <a:rPr lang="en-US" altLang="en-US" smtClean="0">
                <a:solidFill>
                  <a:srgbClr val="000000"/>
                </a:solidFill>
              </a:rPr>
              <a:pPr fontAlgn="base">
                <a:spcBef>
                  <a:spcPct val="0"/>
                </a:spcBef>
                <a:spcAft>
                  <a:spcPct val="0"/>
                </a:spcAft>
              </a:pPr>
              <a:t>‹#›</a:t>
            </a:fld>
            <a:endParaRPr lang="en-US" altLang="en-US">
              <a:solidFill>
                <a:srgbClr val="000000"/>
              </a:solidFill>
            </a:endParaRPr>
          </a:p>
        </p:txBody>
      </p:sp>
    </p:spTree>
    <p:extLst>
      <p:ext uri="{BB962C8B-B14F-4D97-AF65-F5344CB8AC3E}">
        <p14:creationId xmlns:p14="http://schemas.microsoft.com/office/powerpoint/2010/main" val="324908328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250">
        <p15:prstTrans prst="pageCurlDouble"/>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69CE1A87-CDC0-6807-52D2-CB97B915E885}"/>
              </a:ext>
            </a:extLst>
          </p:cNvPr>
          <p:cNvSpPr>
            <a:spLocks noGrp="1" noChangeArrowheads="1"/>
          </p:cNvSpPr>
          <p:nvPr>
            <p:ph type="dt" sz="half" idx="10"/>
          </p:nvPr>
        </p:nvSpPr>
        <p:spPr>
          <a:ln/>
        </p:spPr>
        <p:txBody>
          <a:bodyPr/>
          <a:lstStyle>
            <a:lvl1pPr>
              <a:defRPr/>
            </a:lvl1pPr>
          </a:lstStyle>
          <a:p>
            <a:pPr fontAlgn="base">
              <a:spcBef>
                <a:spcPct val="0"/>
              </a:spcBef>
              <a:spcAft>
                <a:spcPct val="0"/>
              </a:spcAft>
              <a:defRPr/>
            </a:pPr>
            <a:endParaRPr lang="en-US">
              <a:solidFill>
                <a:srgbClr val="000000"/>
              </a:solidFill>
            </a:endParaRPr>
          </a:p>
        </p:txBody>
      </p:sp>
      <p:sp>
        <p:nvSpPr>
          <p:cNvPr id="5" name="Rectangle 5">
            <a:extLst>
              <a:ext uri="{FF2B5EF4-FFF2-40B4-BE49-F238E27FC236}">
                <a16:creationId xmlns:a16="http://schemas.microsoft.com/office/drawing/2014/main" id="{0A1292D3-FDA5-0A0C-7383-CDA89EC993DE}"/>
              </a:ext>
            </a:extLst>
          </p:cNvPr>
          <p:cNvSpPr>
            <a:spLocks noGrp="1" noChangeArrowheads="1"/>
          </p:cNvSpPr>
          <p:nvPr>
            <p:ph type="ftr" sz="quarter" idx="11"/>
          </p:nvPr>
        </p:nvSpPr>
        <p:spPr>
          <a:ln/>
        </p:spPr>
        <p:txBody>
          <a:bodyPr/>
          <a:lstStyle>
            <a:lvl1pPr>
              <a:defRPr/>
            </a:lvl1pPr>
          </a:lstStyle>
          <a:p>
            <a:pPr fontAlgn="base">
              <a:spcBef>
                <a:spcPct val="0"/>
              </a:spcBef>
              <a:spcAft>
                <a:spcPct val="0"/>
              </a:spcAft>
              <a:defRPr/>
            </a:pPr>
            <a:endParaRPr lang="en-US">
              <a:solidFill>
                <a:srgbClr val="000000"/>
              </a:solidFill>
            </a:endParaRPr>
          </a:p>
        </p:txBody>
      </p:sp>
      <p:sp>
        <p:nvSpPr>
          <p:cNvPr id="6" name="Rectangle 6">
            <a:extLst>
              <a:ext uri="{FF2B5EF4-FFF2-40B4-BE49-F238E27FC236}">
                <a16:creationId xmlns:a16="http://schemas.microsoft.com/office/drawing/2014/main" id="{F610B504-C9AE-3E9C-9DE7-A6F8C379ADE9}"/>
              </a:ext>
            </a:extLst>
          </p:cNvPr>
          <p:cNvSpPr>
            <a:spLocks noGrp="1" noChangeArrowheads="1"/>
          </p:cNvSpPr>
          <p:nvPr>
            <p:ph type="sldNum" sz="quarter" idx="12"/>
          </p:nvPr>
        </p:nvSpPr>
        <p:spPr>
          <a:ln/>
        </p:spPr>
        <p:txBody>
          <a:bodyPr/>
          <a:lstStyle>
            <a:lvl1pPr>
              <a:defRPr/>
            </a:lvl1pPr>
          </a:lstStyle>
          <a:p>
            <a:pPr fontAlgn="base">
              <a:spcBef>
                <a:spcPct val="0"/>
              </a:spcBef>
              <a:spcAft>
                <a:spcPct val="0"/>
              </a:spcAft>
            </a:pPr>
            <a:fld id="{BEBB7C48-6828-4505-A94A-7CDFB4384B05}" type="slidenum">
              <a:rPr lang="en-US" altLang="en-US" smtClean="0">
                <a:solidFill>
                  <a:srgbClr val="000000"/>
                </a:solidFill>
              </a:rPr>
              <a:pPr fontAlgn="base">
                <a:spcBef>
                  <a:spcPct val="0"/>
                </a:spcBef>
                <a:spcAft>
                  <a:spcPct val="0"/>
                </a:spcAft>
              </a:pPr>
              <a:t>‹#›</a:t>
            </a:fld>
            <a:endParaRPr lang="en-US" altLang="en-US">
              <a:solidFill>
                <a:srgbClr val="000000"/>
              </a:solidFill>
            </a:endParaRPr>
          </a:p>
        </p:txBody>
      </p:sp>
    </p:spTree>
    <p:extLst>
      <p:ext uri="{BB962C8B-B14F-4D97-AF65-F5344CB8AC3E}">
        <p14:creationId xmlns:p14="http://schemas.microsoft.com/office/powerpoint/2010/main" val="51456158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250">
        <p15:prstTrans prst="pageCurlDouble"/>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88E55813-25BF-12D3-7B00-636C00F0616C}"/>
              </a:ext>
            </a:extLst>
          </p:cNvPr>
          <p:cNvSpPr>
            <a:spLocks noGrp="1" noChangeArrowheads="1"/>
          </p:cNvSpPr>
          <p:nvPr>
            <p:ph type="dt" sz="half" idx="10"/>
          </p:nvPr>
        </p:nvSpPr>
        <p:spPr>
          <a:ln/>
        </p:spPr>
        <p:txBody>
          <a:bodyPr/>
          <a:lstStyle>
            <a:lvl1pPr>
              <a:defRPr/>
            </a:lvl1pPr>
          </a:lstStyle>
          <a:p>
            <a:pPr fontAlgn="base">
              <a:spcBef>
                <a:spcPct val="0"/>
              </a:spcBef>
              <a:spcAft>
                <a:spcPct val="0"/>
              </a:spcAft>
              <a:defRPr/>
            </a:pPr>
            <a:endParaRPr lang="en-US" dirty="0">
              <a:solidFill>
                <a:srgbClr val="000000"/>
              </a:solidFill>
            </a:endParaRPr>
          </a:p>
        </p:txBody>
      </p:sp>
      <p:sp>
        <p:nvSpPr>
          <p:cNvPr id="3" name="Rectangle 5">
            <a:extLst>
              <a:ext uri="{FF2B5EF4-FFF2-40B4-BE49-F238E27FC236}">
                <a16:creationId xmlns:a16="http://schemas.microsoft.com/office/drawing/2014/main" id="{9ACF7AFD-EFE8-9C18-3D6A-2963BF4BF5D2}"/>
              </a:ext>
            </a:extLst>
          </p:cNvPr>
          <p:cNvSpPr>
            <a:spLocks noGrp="1" noChangeArrowheads="1"/>
          </p:cNvSpPr>
          <p:nvPr>
            <p:ph type="ftr" sz="quarter" idx="11"/>
          </p:nvPr>
        </p:nvSpPr>
        <p:spPr>
          <a:ln/>
        </p:spPr>
        <p:txBody>
          <a:bodyPr/>
          <a:lstStyle>
            <a:lvl1pPr>
              <a:defRPr/>
            </a:lvl1pPr>
          </a:lstStyle>
          <a:p>
            <a:pPr fontAlgn="base">
              <a:spcBef>
                <a:spcPct val="0"/>
              </a:spcBef>
              <a:spcAft>
                <a:spcPct val="0"/>
              </a:spcAft>
              <a:defRPr/>
            </a:pPr>
            <a:endParaRPr lang="en-US" dirty="0">
              <a:solidFill>
                <a:srgbClr val="000000"/>
              </a:solidFill>
            </a:endParaRPr>
          </a:p>
        </p:txBody>
      </p:sp>
      <p:sp>
        <p:nvSpPr>
          <p:cNvPr id="4" name="Rectangle 6">
            <a:extLst>
              <a:ext uri="{FF2B5EF4-FFF2-40B4-BE49-F238E27FC236}">
                <a16:creationId xmlns:a16="http://schemas.microsoft.com/office/drawing/2014/main" id="{8A04191D-5159-27F5-D3EA-F094408C38BC}"/>
              </a:ext>
            </a:extLst>
          </p:cNvPr>
          <p:cNvSpPr>
            <a:spLocks noGrp="1" noChangeArrowheads="1"/>
          </p:cNvSpPr>
          <p:nvPr>
            <p:ph type="sldNum" sz="quarter" idx="12"/>
          </p:nvPr>
        </p:nvSpPr>
        <p:spPr>
          <a:ln/>
        </p:spPr>
        <p:txBody>
          <a:bodyPr/>
          <a:lstStyle>
            <a:lvl1pPr>
              <a:defRPr/>
            </a:lvl1pPr>
          </a:lstStyle>
          <a:p>
            <a:pPr fontAlgn="base">
              <a:spcBef>
                <a:spcPct val="0"/>
              </a:spcBef>
              <a:spcAft>
                <a:spcPct val="0"/>
              </a:spcAft>
            </a:pPr>
            <a:fld id="{F097F4C4-980D-4241-87DF-7A8411053E14}" type="slidenum">
              <a:rPr lang="en-US" altLang="en-US" smtClean="0">
                <a:solidFill>
                  <a:srgbClr val="000000"/>
                </a:solidFill>
              </a:rPr>
              <a:pPr fontAlgn="base">
                <a:spcBef>
                  <a:spcPct val="0"/>
                </a:spcBef>
                <a:spcAft>
                  <a:spcPct val="0"/>
                </a:spcAft>
              </a:pPr>
              <a:t>‹#›</a:t>
            </a:fld>
            <a:endParaRPr lang="en-US" altLang="en-US" dirty="0">
              <a:solidFill>
                <a:srgbClr val="000000"/>
              </a:solidFill>
            </a:endParaRPr>
          </a:p>
        </p:txBody>
      </p:sp>
    </p:spTree>
    <p:extLst>
      <p:ext uri="{BB962C8B-B14F-4D97-AF65-F5344CB8AC3E}">
        <p14:creationId xmlns:p14="http://schemas.microsoft.com/office/powerpoint/2010/main" val="212823161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250">
        <p15:prstTrans prst="pageCurlDouble"/>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00050"/>
        </a:solid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BD19C349-BAEE-24AD-A183-BC25312BA494}"/>
              </a:ext>
            </a:extLst>
          </p:cNvPr>
          <p:cNvSpPr>
            <a:spLocks noGrp="1" noChangeArrowheads="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dirty="0"/>
              <a:t>Click to edit Master title style</a:t>
            </a:r>
          </a:p>
        </p:txBody>
      </p:sp>
      <p:sp>
        <p:nvSpPr>
          <p:cNvPr id="1027" name="Rectangle 3">
            <a:extLst>
              <a:ext uri="{FF2B5EF4-FFF2-40B4-BE49-F238E27FC236}">
                <a16:creationId xmlns:a16="http://schemas.microsoft.com/office/drawing/2014/main" id="{ED6ED9E8-A3F2-74DF-83E2-37BC88AAA194}"/>
              </a:ext>
            </a:extLst>
          </p:cNvPr>
          <p:cNvSpPr>
            <a:spLocks noGrp="1" noChangeArrowheads="1"/>
          </p:cNvSpPr>
          <p:nvPr>
            <p:ph type="body" idx="1"/>
          </p:nvPr>
        </p:nvSpPr>
        <p:spPr bwMode="auto">
          <a:xfrm>
            <a:off x="609600" y="1600201"/>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dirty="0"/>
              <a:t>Click to edit Master text styles</a:t>
            </a:r>
          </a:p>
          <a:p>
            <a:pPr lvl="1"/>
            <a:r>
              <a:rPr lang="en-US" altLang="en-US" dirty="0"/>
              <a:t>Second level</a:t>
            </a:r>
          </a:p>
          <a:p>
            <a:pPr lvl="2"/>
            <a:r>
              <a:rPr lang="en-US" altLang="en-US" dirty="0"/>
              <a:t>Third level</a:t>
            </a:r>
          </a:p>
          <a:p>
            <a:pPr lvl="3"/>
            <a:r>
              <a:rPr lang="en-US" altLang="en-US" dirty="0"/>
              <a:t>Fourth level</a:t>
            </a:r>
          </a:p>
          <a:p>
            <a:pPr lvl="4"/>
            <a:r>
              <a:rPr lang="en-US" altLang="en-US" dirty="0"/>
              <a:t>Fifth level</a:t>
            </a:r>
          </a:p>
        </p:txBody>
      </p:sp>
      <p:sp>
        <p:nvSpPr>
          <p:cNvPr id="1028" name="Rectangle 4">
            <a:extLst>
              <a:ext uri="{FF2B5EF4-FFF2-40B4-BE49-F238E27FC236}">
                <a16:creationId xmlns:a16="http://schemas.microsoft.com/office/drawing/2014/main" id="{88AC5755-938E-427C-8EBD-4CCE719FD444}"/>
              </a:ext>
            </a:extLst>
          </p:cNvPr>
          <p:cNvSpPr>
            <a:spLocks noGrp="1" noChangeArrowheads="1"/>
          </p:cNvSpPr>
          <p:nvPr>
            <p:ph type="dt" sz="half" idx="2"/>
          </p:nvPr>
        </p:nvSpPr>
        <p:spPr bwMode="auto">
          <a:xfrm>
            <a:off x="609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a:latin typeface="Calibri" panose="020F0502020204030204" pitchFamily="34" charset="0"/>
              </a:defRPr>
            </a:lvl1pPr>
          </a:lstStyle>
          <a:p>
            <a:pPr>
              <a:defRPr/>
            </a:pPr>
            <a:endParaRPr lang="en-US" dirty="0"/>
          </a:p>
        </p:txBody>
      </p:sp>
      <p:sp>
        <p:nvSpPr>
          <p:cNvPr id="1029" name="Rectangle 5">
            <a:extLst>
              <a:ext uri="{FF2B5EF4-FFF2-40B4-BE49-F238E27FC236}">
                <a16:creationId xmlns:a16="http://schemas.microsoft.com/office/drawing/2014/main" id="{1A269F54-7D9F-4EAB-8C74-BFA8BF676B39}"/>
              </a:ext>
            </a:extLst>
          </p:cNvPr>
          <p:cNvSpPr>
            <a:spLocks noGrp="1" noChangeArrowheads="1"/>
          </p:cNvSpPr>
          <p:nvPr>
            <p:ph type="ftr" sz="quarter" idx="3"/>
          </p:nvPr>
        </p:nvSpPr>
        <p:spPr bwMode="auto">
          <a:xfrm>
            <a:off x="4165600" y="6245225"/>
            <a:ext cx="3860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latin typeface="Calibri" panose="020F0502020204030204" pitchFamily="34" charset="0"/>
              </a:defRPr>
            </a:lvl1pPr>
          </a:lstStyle>
          <a:p>
            <a:pPr>
              <a:defRPr/>
            </a:pPr>
            <a:endParaRPr lang="en-US" dirty="0"/>
          </a:p>
        </p:txBody>
      </p:sp>
      <p:sp>
        <p:nvSpPr>
          <p:cNvPr id="1030" name="Rectangle 6">
            <a:extLst>
              <a:ext uri="{FF2B5EF4-FFF2-40B4-BE49-F238E27FC236}">
                <a16:creationId xmlns:a16="http://schemas.microsoft.com/office/drawing/2014/main" id="{4E5D8780-DF72-413B-A0CF-5FA0D0613730}"/>
              </a:ext>
            </a:extLst>
          </p:cNvPr>
          <p:cNvSpPr>
            <a:spLocks noGrp="1" noChangeArrowheads="1"/>
          </p:cNvSpPr>
          <p:nvPr>
            <p:ph type="sldNum" sz="quarter" idx="4"/>
          </p:nvPr>
        </p:nvSpPr>
        <p:spPr bwMode="auto">
          <a:xfrm>
            <a:off x="8737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a:latin typeface="Calibri" panose="020F0502020204030204" pitchFamily="34" charset="0"/>
              </a:defRPr>
            </a:lvl1pPr>
          </a:lstStyle>
          <a:p>
            <a:fld id="{9C4FF66A-E43C-415F-A6AA-752BAF433C1A}" type="slidenum">
              <a:rPr lang="en-US" altLang="en-US" smtClean="0"/>
              <a:pPr/>
              <a:t>‹#›</a:t>
            </a:fld>
            <a:endParaRPr lang="en-US" altLang="en-US" dirty="0"/>
          </a:p>
        </p:txBody>
      </p:sp>
    </p:spTree>
    <p:extLst>
      <p:ext uri="{BB962C8B-B14F-4D97-AF65-F5344CB8AC3E}">
        <p14:creationId xmlns:p14="http://schemas.microsoft.com/office/powerpoint/2010/main" val="3116374237"/>
      </p:ext>
    </p:extLst>
  </p:cSld>
  <p:clrMap bg1="lt1" tx1="dk1" bg2="lt2" tx2="dk2" accent1="accent1" accent2="accent2" accent3="accent3" accent4="accent4" accent5="accent5" accent6="accent6" hlink="hlink" folHlink="folHlink"/>
  <p:sldLayoutIdLst>
    <p:sldLayoutId id="2147483662" r:id="rId1"/>
    <p:sldLayoutId id="2147483663" r:id="rId2"/>
  </p:sldLayoutIdLst>
  <mc:AlternateContent xmlns:mc="http://schemas.openxmlformats.org/markup-compatibility/2006" xmlns:p15="http://schemas.microsoft.com/office/powerpoint/2012/main">
    <mc:Choice Requires="p15">
      <p:transition xmlns:p14="http://schemas.microsoft.com/office/powerpoint/2010/main" spd="slow" p14:dur="2250">
        <p15:prstTrans prst="pageCurlDouble"/>
      </p:transition>
    </mc:Choice>
    <mc:Fallback xmlns="">
      <p:transition spd="slow">
        <p:fade/>
      </p:transition>
    </mc:Fallback>
  </mc:AlternateContent>
  <p:txStyles>
    <p:titleStyle>
      <a:lvl1pPr algn="ctr" rtl="0" eaLnBrk="0" fontAlgn="base" hangingPunct="0">
        <a:spcBef>
          <a:spcPct val="0"/>
        </a:spcBef>
        <a:spcAft>
          <a:spcPct val="0"/>
        </a:spcAft>
        <a:defRPr sz="4400">
          <a:solidFill>
            <a:schemeClr val="tx2"/>
          </a:solidFill>
          <a:latin typeface="Calibri" panose="020F0502020204030204" pitchFamily="34" charset="0"/>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Calibri" panose="020F0502020204030204" pitchFamily="34" charset="0"/>
          <a:ea typeface="+mn-ea"/>
          <a:cs typeface="+mn-cs"/>
        </a:defRPr>
      </a:lvl1pPr>
      <a:lvl2pPr marL="742950" indent="-285750" algn="l" rtl="0" eaLnBrk="0" fontAlgn="base" hangingPunct="0">
        <a:spcBef>
          <a:spcPct val="20000"/>
        </a:spcBef>
        <a:spcAft>
          <a:spcPct val="0"/>
        </a:spcAft>
        <a:buChar char="–"/>
        <a:defRPr sz="2800">
          <a:solidFill>
            <a:schemeClr val="tx1"/>
          </a:solidFill>
          <a:latin typeface="Calibri" panose="020F0502020204030204" pitchFamily="34" charset="0"/>
        </a:defRPr>
      </a:lvl2pPr>
      <a:lvl3pPr marL="1143000" indent="-228600" algn="l" rtl="0" eaLnBrk="0" fontAlgn="base" hangingPunct="0">
        <a:spcBef>
          <a:spcPct val="20000"/>
        </a:spcBef>
        <a:spcAft>
          <a:spcPct val="0"/>
        </a:spcAft>
        <a:buChar char="•"/>
        <a:defRPr sz="2400">
          <a:solidFill>
            <a:schemeClr val="tx1"/>
          </a:solidFill>
          <a:latin typeface="Calibri" panose="020F0502020204030204" pitchFamily="34" charset="0"/>
        </a:defRPr>
      </a:lvl3pPr>
      <a:lvl4pPr marL="1600200" indent="-228600" algn="l" rtl="0" eaLnBrk="0" fontAlgn="base" hangingPunct="0">
        <a:spcBef>
          <a:spcPct val="20000"/>
        </a:spcBef>
        <a:spcAft>
          <a:spcPct val="0"/>
        </a:spcAft>
        <a:buChar char="–"/>
        <a:defRPr sz="2000">
          <a:solidFill>
            <a:schemeClr val="tx1"/>
          </a:solidFill>
          <a:latin typeface="Calibri" panose="020F0502020204030204" pitchFamily="34" charset="0"/>
        </a:defRPr>
      </a:lvl4pPr>
      <a:lvl5pPr marL="2057400" indent="-228600" algn="l" rtl="0" eaLnBrk="0" fontAlgn="base" hangingPunct="0">
        <a:spcBef>
          <a:spcPct val="20000"/>
        </a:spcBef>
        <a:spcAft>
          <a:spcPct val="0"/>
        </a:spcAft>
        <a:buChar char="»"/>
        <a:defRPr sz="2000">
          <a:solidFill>
            <a:schemeClr val="tx1"/>
          </a:solidFill>
          <a:latin typeface="Calibri" panose="020F0502020204030204" pitchFamily="34"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a:extLst>
              <a:ext uri="{FF2B5EF4-FFF2-40B4-BE49-F238E27FC236}">
                <a16:creationId xmlns:a16="http://schemas.microsoft.com/office/drawing/2014/main" id="{4DF1516A-9E01-9F84-A96B-115AD3AFBEAD}"/>
              </a:ext>
            </a:extLst>
          </p:cNvPr>
          <p:cNvSpPr>
            <a:spLocks noGrp="1" noChangeArrowheads="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dirty="0"/>
              <a:t>Click to edit Master title style</a:t>
            </a:r>
          </a:p>
        </p:txBody>
      </p:sp>
      <p:sp>
        <p:nvSpPr>
          <p:cNvPr id="2051" name="Rectangle 3">
            <a:extLst>
              <a:ext uri="{FF2B5EF4-FFF2-40B4-BE49-F238E27FC236}">
                <a16:creationId xmlns:a16="http://schemas.microsoft.com/office/drawing/2014/main" id="{9D77990B-FE78-0802-B49C-BBCA4B5D51D4}"/>
              </a:ext>
            </a:extLst>
          </p:cNvPr>
          <p:cNvSpPr>
            <a:spLocks noGrp="1" noChangeArrowheads="1"/>
          </p:cNvSpPr>
          <p:nvPr>
            <p:ph type="body" idx="1"/>
          </p:nvPr>
        </p:nvSpPr>
        <p:spPr bwMode="auto">
          <a:xfrm>
            <a:off x="609600" y="1600201"/>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dirty="0"/>
              <a:t>Click to edit Master text styles</a:t>
            </a:r>
          </a:p>
          <a:p>
            <a:pPr lvl="1"/>
            <a:r>
              <a:rPr lang="en-US" altLang="en-US" dirty="0"/>
              <a:t>Second level</a:t>
            </a:r>
          </a:p>
          <a:p>
            <a:pPr lvl="2"/>
            <a:r>
              <a:rPr lang="en-US" altLang="en-US" dirty="0"/>
              <a:t>Third level</a:t>
            </a:r>
          </a:p>
          <a:p>
            <a:pPr lvl="3"/>
            <a:r>
              <a:rPr lang="en-US" altLang="en-US" dirty="0"/>
              <a:t>Fourth level</a:t>
            </a:r>
          </a:p>
          <a:p>
            <a:pPr lvl="4"/>
            <a:r>
              <a:rPr lang="en-US" altLang="en-US" dirty="0"/>
              <a:t>Fifth level</a:t>
            </a:r>
          </a:p>
        </p:txBody>
      </p:sp>
      <p:sp>
        <p:nvSpPr>
          <p:cNvPr id="17412" name="Rectangle 4">
            <a:extLst>
              <a:ext uri="{FF2B5EF4-FFF2-40B4-BE49-F238E27FC236}">
                <a16:creationId xmlns:a16="http://schemas.microsoft.com/office/drawing/2014/main" id="{8F0201FF-271C-4E40-BBBB-34227EA4C89A}"/>
              </a:ext>
            </a:extLst>
          </p:cNvPr>
          <p:cNvSpPr>
            <a:spLocks noGrp="1" noChangeArrowheads="1"/>
          </p:cNvSpPr>
          <p:nvPr>
            <p:ph type="dt" sz="half" idx="2"/>
          </p:nvPr>
        </p:nvSpPr>
        <p:spPr bwMode="auto">
          <a:xfrm>
            <a:off x="609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a:latin typeface="Calibri" panose="020F0502020204030204" pitchFamily="34" charset="0"/>
                <a:cs typeface="+mn-cs"/>
              </a:defRPr>
            </a:lvl1pPr>
          </a:lstStyle>
          <a:p>
            <a:pPr>
              <a:defRPr/>
            </a:pPr>
            <a:endParaRPr lang="en-US" dirty="0"/>
          </a:p>
        </p:txBody>
      </p:sp>
      <p:sp>
        <p:nvSpPr>
          <p:cNvPr id="17413" name="Rectangle 5">
            <a:extLst>
              <a:ext uri="{FF2B5EF4-FFF2-40B4-BE49-F238E27FC236}">
                <a16:creationId xmlns:a16="http://schemas.microsoft.com/office/drawing/2014/main" id="{587616AE-1721-4DEF-BFC5-2F45ACB1CA05}"/>
              </a:ext>
            </a:extLst>
          </p:cNvPr>
          <p:cNvSpPr>
            <a:spLocks noGrp="1" noChangeArrowheads="1"/>
          </p:cNvSpPr>
          <p:nvPr>
            <p:ph type="ftr" sz="quarter" idx="3"/>
          </p:nvPr>
        </p:nvSpPr>
        <p:spPr bwMode="auto">
          <a:xfrm>
            <a:off x="4165600" y="6245225"/>
            <a:ext cx="3860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latin typeface="Calibri" panose="020F0502020204030204" pitchFamily="34" charset="0"/>
                <a:cs typeface="+mn-cs"/>
              </a:defRPr>
            </a:lvl1pPr>
          </a:lstStyle>
          <a:p>
            <a:pPr>
              <a:defRPr/>
            </a:pPr>
            <a:endParaRPr lang="en-US" dirty="0"/>
          </a:p>
        </p:txBody>
      </p:sp>
      <p:sp>
        <p:nvSpPr>
          <p:cNvPr id="17414" name="Rectangle 6">
            <a:extLst>
              <a:ext uri="{FF2B5EF4-FFF2-40B4-BE49-F238E27FC236}">
                <a16:creationId xmlns:a16="http://schemas.microsoft.com/office/drawing/2014/main" id="{6D587D0B-9727-44FF-A1C9-8091B9BFF153}"/>
              </a:ext>
            </a:extLst>
          </p:cNvPr>
          <p:cNvSpPr>
            <a:spLocks noGrp="1" noChangeArrowheads="1"/>
          </p:cNvSpPr>
          <p:nvPr>
            <p:ph type="sldNum" sz="quarter" idx="4"/>
          </p:nvPr>
        </p:nvSpPr>
        <p:spPr bwMode="auto">
          <a:xfrm>
            <a:off x="8737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a:latin typeface="Calibri" panose="020F0502020204030204" pitchFamily="34" charset="0"/>
              </a:defRPr>
            </a:lvl1pPr>
          </a:lstStyle>
          <a:p>
            <a:fld id="{4A4E3C75-78DC-49FD-AF7A-71FEB8F11E37}" type="slidenum">
              <a:rPr lang="en-US" altLang="en-US" smtClean="0"/>
              <a:pPr/>
              <a:t>‹#›</a:t>
            </a:fld>
            <a:endParaRPr lang="en-US" altLang="en-US" dirty="0"/>
          </a:p>
        </p:txBody>
      </p:sp>
    </p:spTree>
    <p:extLst>
      <p:ext uri="{BB962C8B-B14F-4D97-AF65-F5344CB8AC3E}">
        <p14:creationId xmlns:p14="http://schemas.microsoft.com/office/powerpoint/2010/main" val="3817730737"/>
      </p:ext>
    </p:extLst>
  </p:cSld>
  <p:clrMap bg1="lt1" tx1="dk1" bg2="lt2" tx2="dk2" accent1="accent1" accent2="accent2" accent3="accent3" accent4="accent4" accent5="accent5" accent6="accent6" hlink="hlink" folHlink="folHlink"/>
  <p:sldLayoutIdLst>
    <p:sldLayoutId id="2147483665" r:id="rId1"/>
  </p:sldLayoutIdLst>
  <mc:AlternateContent xmlns:mc="http://schemas.openxmlformats.org/markup-compatibility/2006" xmlns:p15="http://schemas.microsoft.com/office/powerpoint/2012/main">
    <mc:Choice Requires="p15">
      <p:transition xmlns:p14="http://schemas.microsoft.com/office/powerpoint/2010/main" spd="slow" p14:dur="2250">
        <p15:prstTrans prst="pageCurlDouble"/>
      </p:transition>
    </mc:Choice>
    <mc:Fallback xmlns="">
      <p:transition spd="slow">
        <p:fade/>
      </p:transition>
    </mc:Fallback>
  </mc:AlternateContent>
  <p:txStyles>
    <p:titleStyle>
      <a:lvl1pPr algn="ctr" rtl="0" eaLnBrk="0" fontAlgn="base" hangingPunct="0">
        <a:spcBef>
          <a:spcPct val="0"/>
        </a:spcBef>
        <a:spcAft>
          <a:spcPct val="0"/>
        </a:spcAft>
        <a:defRPr sz="4400">
          <a:solidFill>
            <a:schemeClr val="tx2"/>
          </a:solidFill>
          <a:latin typeface="Calibri" panose="020F0502020204030204" pitchFamily="34" charset="0"/>
          <a:ea typeface="+mj-ea"/>
          <a:cs typeface="+mj-cs"/>
        </a:defRPr>
      </a:lvl1pPr>
      <a:lvl2pPr algn="ctr" rtl="0" eaLnBrk="0" fontAlgn="base" hangingPunct="0">
        <a:spcBef>
          <a:spcPct val="0"/>
        </a:spcBef>
        <a:spcAft>
          <a:spcPct val="0"/>
        </a:spcAft>
        <a:defRPr sz="4400">
          <a:solidFill>
            <a:schemeClr val="tx2"/>
          </a:solidFill>
          <a:latin typeface="Arial" charset="0"/>
          <a:cs typeface="Arial" charset="0"/>
        </a:defRPr>
      </a:lvl2pPr>
      <a:lvl3pPr algn="ctr" rtl="0" eaLnBrk="0" fontAlgn="base" hangingPunct="0">
        <a:spcBef>
          <a:spcPct val="0"/>
        </a:spcBef>
        <a:spcAft>
          <a:spcPct val="0"/>
        </a:spcAft>
        <a:defRPr sz="4400">
          <a:solidFill>
            <a:schemeClr val="tx2"/>
          </a:solidFill>
          <a:latin typeface="Arial" charset="0"/>
          <a:cs typeface="Arial" charset="0"/>
        </a:defRPr>
      </a:lvl3pPr>
      <a:lvl4pPr algn="ctr" rtl="0" eaLnBrk="0" fontAlgn="base" hangingPunct="0">
        <a:spcBef>
          <a:spcPct val="0"/>
        </a:spcBef>
        <a:spcAft>
          <a:spcPct val="0"/>
        </a:spcAft>
        <a:defRPr sz="4400">
          <a:solidFill>
            <a:schemeClr val="tx2"/>
          </a:solidFill>
          <a:latin typeface="Arial" charset="0"/>
          <a:cs typeface="Arial" charset="0"/>
        </a:defRPr>
      </a:lvl4pPr>
      <a:lvl5pPr algn="ctr" rtl="0" eaLnBrk="0" fontAlgn="base" hangingPunct="0">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Calibri" panose="020F0502020204030204" pitchFamily="34" charset="0"/>
          <a:ea typeface="+mn-ea"/>
          <a:cs typeface="+mn-cs"/>
        </a:defRPr>
      </a:lvl1pPr>
      <a:lvl2pPr marL="742950" indent="-285750" algn="l" rtl="0" eaLnBrk="0" fontAlgn="base" hangingPunct="0">
        <a:spcBef>
          <a:spcPct val="20000"/>
        </a:spcBef>
        <a:spcAft>
          <a:spcPct val="0"/>
        </a:spcAft>
        <a:buChar char="–"/>
        <a:defRPr sz="2800">
          <a:solidFill>
            <a:schemeClr val="tx1"/>
          </a:solidFill>
          <a:latin typeface="Calibri" panose="020F0502020204030204" pitchFamily="34" charset="0"/>
          <a:cs typeface="+mn-cs"/>
        </a:defRPr>
      </a:lvl2pPr>
      <a:lvl3pPr marL="1143000" indent="-228600" algn="l" rtl="0" eaLnBrk="0" fontAlgn="base" hangingPunct="0">
        <a:spcBef>
          <a:spcPct val="20000"/>
        </a:spcBef>
        <a:spcAft>
          <a:spcPct val="0"/>
        </a:spcAft>
        <a:buChar char="•"/>
        <a:defRPr sz="2400">
          <a:solidFill>
            <a:schemeClr val="tx1"/>
          </a:solidFill>
          <a:latin typeface="Calibri" panose="020F0502020204030204" pitchFamily="34" charset="0"/>
          <a:cs typeface="+mn-cs"/>
        </a:defRPr>
      </a:lvl3pPr>
      <a:lvl4pPr marL="1600200" indent="-228600" algn="l" rtl="0" eaLnBrk="0" fontAlgn="base" hangingPunct="0">
        <a:spcBef>
          <a:spcPct val="20000"/>
        </a:spcBef>
        <a:spcAft>
          <a:spcPct val="0"/>
        </a:spcAft>
        <a:buChar char="–"/>
        <a:defRPr sz="2000">
          <a:solidFill>
            <a:schemeClr val="tx1"/>
          </a:solidFill>
          <a:latin typeface="Calibri" panose="020F0502020204030204" pitchFamily="34" charset="0"/>
          <a:cs typeface="+mn-cs"/>
        </a:defRPr>
      </a:lvl4pPr>
      <a:lvl5pPr marL="2057400" indent="-228600" algn="l" rtl="0" eaLnBrk="0" fontAlgn="base" hangingPunct="0">
        <a:spcBef>
          <a:spcPct val="20000"/>
        </a:spcBef>
        <a:spcAft>
          <a:spcPct val="0"/>
        </a:spcAft>
        <a:buChar char="»"/>
        <a:defRPr sz="2000">
          <a:solidFill>
            <a:schemeClr val="tx1"/>
          </a:solidFill>
          <a:latin typeface="Calibri" panose="020F0502020204030204" pitchFamily="34" charset="0"/>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a:extLst>
              <a:ext uri="{FF2B5EF4-FFF2-40B4-BE49-F238E27FC236}">
                <a16:creationId xmlns:a16="http://schemas.microsoft.com/office/drawing/2014/main" id="{C04034FC-6256-9179-968E-EDE5FB80A6BF}"/>
              </a:ext>
            </a:extLst>
          </p:cNvPr>
          <p:cNvSpPr>
            <a:spLocks noGrp="1" noChangeArrowheads="1"/>
          </p:cNvSpPr>
          <p:nvPr>
            <p:ph type="ctrTitle"/>
          </p:nvPr>
        </p:nvSpPr>
        <p:spPr>
          <a:xfrm>
            <a:off x="6262914" y="1357081"/>
            <a:ext cx="5591624" cy="1470025"/>
          </a:xfrm>
          <a:effectLst>
            <a:outerShdw dist="35921" dir="2700000" algn="ctr" rotWithShape="0">
              <a:schemeClr val="bg1"/>
            </a:outerShdw>
          </a:effectLst>
        </p:spPr>
        <p:txBody>
          <a:bodyPr/>
          <a:lstStyle/>
          <a:p>
            <a:pPr eaLnBrk="1" hangingPunct="1"/>
            <a:r>
              <a:rPr lang="en-US" altLang="en-US" sz="7200" b="1" dirty="0">
                <a:solidFill>
                  <a:srgbClr val="A3A3FF"/>
                </a:solidFill>
                <a:cs typeface="Arial" panose="020B0604020202020204" pitchFamily="34" charset="0"/>
              </a:rPr>
              <a:t>Expediency</a:t>
            </a:r>
          </a:p>
        </p:txBody>
      </p:sp>
      <p:sp>
        <p:nvSpPr>
          <p:cNvPr id="2051" name="Rectangle 3">
            <a:extLst>
              <a:ext uri="{FF2B5EF4-FFF2-40B4-BE49-F238E27FC236}">
                <a16:creationId xmlns:a16="http://schemas.microsoft.com/office/drawing/2014/main" id="{88185C8B-74A5-F945-16F1-E7609FBFCFD7}"/>
              </a:ext>
            </a:extLst>
          </p:cNvPr>
          <p:cNvSpPr>
            <a:spLocks noGrp="1" noChangeArrowheads="1"/>
          </p:cNvSpPr>
          <p:nvPr>
            <p:ph type="subTitle" idx="1"/>
          </p:nvPr>
        </p:nvSpPr>
        <p:spPr>
          <a:xfrm>
            <a:off x="435429" y="4164187"/>
            <a:ext cx="11335657" cy="2129859"/>
          </a:xfrm>
        </p:spPr>
        <p:txBody>
          <a:bodyPr/>
          <a:lstStyle/>
          <a:p>
            <a:pPr eaLnBrk="1" hangingPunct="1">
              <a:spcBef>
                <a:spcPts val="600"/>
              </a:spcBef>
            </a:pPr>
            <a:r>
              <a:rPr lang="en-US" altLang="en-US" dirty="0">
                <a:solidFill>
                  <a:schemeClr val="bg1"/>
                </a:solidFill>
                <a:cs typeface="Arial" panose="020B0604020202020204" pitchFamily="34" charset="0"/>
              </a:rPr>
              <a:t>“suitability for a given purpose; appropriateness to the conditions; useful for effecting a desired result; suited to the circumstances or the occasion; advantageous; convenient”</a:t>
            </a:r>
            <a:br>
              <a:rPr lang="en-US" altLang="en-US" dirty="0">
                <a:solidFill>
                  <a:schemeClr val="bg1"/>
                </a:solidFill>
                <a:cs typeface="Arial" panose="020B0604020202020204" pitchFamily="34" charset="0"/>
              </a:rPr>
            </a:br>
            <a:r>
              <a:rPr lang="en-US" altLang="en-US" sz="2800" b="1" dirty="0">
                <a:solidFill>
                  <a:schemeClr val="accent2">
                    <a:lumMod val="20000"/>
                    <a:lumOff val="80000"/>
                  </a:schemeClr>
                </a:solidFill>
                <a:cs typeface="Arial" panose="020B0604020202020204" pitchFamily="34" charset="0"/>
              </a:rPr>
              <a:t>(Webster’s New World College Dictionary)</a:t>
            </a:r>
          </a:p>
        </p:txBody>
      </p:sp>
      <p:sp>
        <p:nvSpPr>
          <p:cNvPr id="3076" name="Rectangle 4">
            <a:extLst>
              <a:ext uri="{FF2B5EF4-FFF2-40B4-BE49-F238E27FC236}">
                <a16:creationId xmlns:a16="http://schemas.microsoft.com/office/drawing/2014/main" id="{83CCF21D-9C17-1668-E59E-8AF9A3D5D995}"/>
              </a:ext>
            </a:extLst>
          </p:cNvPr>
          <p:cNvSpPr>
            <a:spLocks noChangeArrowheads="1"/>
          </p:cNvSpPr>
          <p:nvPr/>
        </p:nvSpPr>
        <p:spPr bwMode="auto">
          <a:xfrm>
            <a:off x="-7253" y="0"/>
            <a:ext cx="228600" cy="6858000"/>
          </a:xfrm>
          <a:prstGeom prst="rect">
            <a:avLst/>
          </a:prstGeom>
          <a:solidFill>
            <a:srgbClr val="A3A3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fontAlgn="base">
              <a:spcBef>
                <a:spcPct val="0"/>
              </a:spcBef>
              <a:spcAft>
                <a:spcPct val="0"/>
              </a:spcAft>
              <a:buNone/>
            </a:pPr>
            <a:endParaRPr lang="en-US" altLang="en-US" sz="1800" dirty="0">
              <a:solidFill>
                <a:srgbClr val="000000"/>
              </a:solidFill>
              <a:latin typeface="Calibri" panose="020F0502020204030204" pitchFamily="34" charset="0"/>
            </a:endParaRPr>
          </a:p>
        </p:txBody>
      </p:sp>
      <p:sp>
        <p:nvSpPr>
          <p:cNvPr id="3077" name="Rectangle 5">
            <a:extLst>
              <a:ext uri="{FF2B5EF4-FFF2-40B4-BE49-F238E27FC236}">
                <a16:creationId xmlns:a16="http://schemas.microsoft.com/office/drawing/2014/main" id="{D386AED9-E1CD-FEC5-8320-BE25DC051EEF}"/>
              </a:ext>
            </a:extLst>
          </p:cNvPr>
          <p:cNvSpPr>
            <a:spLocks noChangeArrowheads="1"/>
          </p:cNvSpPr>
          <p:nvPr/>
        </p:nvSpPr>
        <p:spPr bwMode="auto">
          <a:xfrm>
            <a:off x="11970651" y="0"/>
            <a:ext cx="228600" cy="6858000"/>
          </a:xfrm>
          <a:prstGeom prst="rect">
            <a:avLst/>
          </a:prstGeom>
          <a:solidFill>
            <a:srgbClr val="A3A3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fontAlgn="base">
              <a:spcBef>
                <a:spcPct val="0"/>
              </a:spcBef>
              <a:spcAft>
                <a:spcPct val="0"/>
              </a:spcAft>
              <a:buNone/>
            </a:pPr>
            <a:endParaRPr lang="en-US" altLang="en-US" sz="1800" dirty="0">
              <a:solidFill>
                <a:srgbClr val="000000"/>
              </a:solidFill>
              <a:latin typeface="Calibri" panose="020F0502020204030204" pitchFamily="34" charset="0"/>
            </a:endParaRPr>
          </a:p>
        </p:txBody>
      </p:sp>
      <p:sp>
        <p:nvSpPr>
          <p:cNvPr id="3078" name="Rectangle 6">
            <a:extLst>
              <a:ext uri="{FF2B5EF4-FFF2-40B4-BE49-F238E27FC236}">
                <a16:creationId xmlns:a16="http://schemas.microsoft.com/office/drawing/2014/main" id="{F22B4FF3-1167-4E8D-CCE0-D094D4ED16C8}"/>
              </a:ext>
            </a:extLst>
          </p:cNvPr>
          <p:cNvSpPr>
            <a:spLocks noChangeArrowheads="1"/>
          </p:cNvSpPr>
          <p:nvPr/>
        </p:nvSpPr>
        <p:spPr bwMode="auto">
          <a:xfrm>
            <a:off x="221347" y="0"/>
            <a:ext cx="11803739" cy="457200"/>
          </a:xfrm>
          <a:prstGeom prst="rect">
            <a:avLst/>
          </a:prstGeom>
          <a:solidFill>
            <a:srgbClr val="A3A3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fontAlgn="base">
              <a:spcBef>
                <a:spcPct val="0"/>
              </a:spcBef>
              <a:spcAft>
                <a:spcPct val="0"/>
              </a:spcAft>
              <a:buNone/>
            </a:pPr>
            <a:endParaRPr lang="en-US" altLang="en-US" sz="1800" dirty="0">
              <a:solidFill>
                <a:srgbClr val="000000"/>
              </a:solidFill>
              <a:latin typeface="Calibri" panose="020F0502020204030204" pitchFamily="34" charset="0"/>
            </a:endParaRPr>
          </a:p>
        </p:txBody>
      </p:sp>
      <p:sp>
        <p:nvSpPr>
          <p:cNvPr id="3079" name="Rectangle 7">
            <a:extLst>
              <a:ext uri="{FF2B5EF4-FFF2-40B4-BE49-F238E27FC236}">
                <a16:creationId xmlns:a16="http://schemas.microsoft.com/office/drawing/2014/main" id="{11AC9D78-4FD7-75DE-BBE2-BF2D79F0D034}"/>
              </a:ext>
            </a:extLst>
          </p:cNvPr>
          <p:cNvSpPr>
            <a:spLocks noChangeArrowheads="1"/>
          </p:cNvSpPr>
          <p:nvPr/>
        </p:nvSpPr>
        <p:spPr bwMode="auto">
          <a:xfrm>
            <a:off x="145143" y="6339113"/>
            <a:ext cx="11937999" cy="228596"/>
          </a:xfrm>
          <a:prstGeom prst="rect">
            <a:avLst/>
          </a:prstGeom>
          <a:solidFill>
            <a:srgbClr val="A3A3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fontAlgn="base">
              <a:spcBef>
                <a:spcPct val="0"/>
              </a:spcBef>
              <a:spcAft>
                <a:spcPct val="0"/>
              </a:spcAft>
              <a:buNone/>
            </a:pPr>
            <a:endParaRPr lang="en-US" altLang="en-US" sz="1800" dirty="0">
              <a:solidFill>
                <a:srgbClr val="000000"/>
              </a:solidFill>
              <a:latin typeface="Calibri" panose="020F0502020204030204" pitchFamily="34" charset="0"/>
            </a:endParaRPr>
          </a:p>
        </p:txBody>
      </p:sp>
      <p:sp>
        <p:nvSpPr>
          <p:cNvPr id="3080" name="Line 8">
            <a:extLst>
              <a:ext uri="{FF2B5EF4-FFF2-40B4-BE49-F238E27FC236}">
                <a16:creationId xmlns:a16="http://schemas.microsoft.com/office/drawing/2014/main" id="{7842FF28-0062-E751-CF20-D12E762F3314}"/>
              </a:ext>
            </a:extLst>
          </p:cNvPr>
          <p:cNvSpPr>
            <a:spLocks noChangeShapeType="1"/>
          </p:cNvSpPr>
          <p:nvPr/>
        </p:nvSpPr>
        <p:spPr bwMode="auto">
          <a:xfrm>
            <a:off x="6262914" y="3966020"/>
            <a:ext cx="5671452" cy="0"/>
          </a:xfrm>
          <a:prstGeom prst="line">
            <a:avLst/>
          </a:prstGeom>
          <a:noFill/>
          <a:ln w="38100">
            <a:solidFill>
              <a:srgbClr val="A3A3FF"/>
            </a:solidFill>
            <a:round/>
            <a:headEnd/>
            <a:tailEnd/>
          </a:ln>
          <a:effectLst>
            <a:outerShdw dist="35921" dir="2700000" algn="ctr" rotWithShape="0">
              <a:schemeClr val="tx1"/>
            </a:outerShdw>
          </a:effectLst>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dirty="0">
              <a:solidFill>
                <a:srgbClr val="000000"/>
              </a:solidFill>
              <a:latin typeface="Calibri" panose="020F0502020204030204" pitchFamily="34" charset="0"/>
            </a:endParaRPr>
          </a:p>
        </p:txBody>
      </p:sp>
      <p:pic>
        <p:nvPicPr>
          <p:cNvPr id="3081" name="Picture 9" descr="boy_reading_bible">
            <a:extLst>
              <a:ext uri="{FF2B5EF4-FFF2-40B4-BE49-F238E27FC236}">
                <a16:creationId xmlns:a16="http://schemas.microsoft.com/office/drawing/2014/main" id="{70E80FBD-CEC7-3806-E7DC-517303002C0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7462" y="551544"/>
            <a:ext cx="5868722" cy="34144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a:extLst>
              <a:ext uri="{FF2B5EF4-FFF2-40B4-BE49-F238E27FC236}">
                <a16:creationId xmlns:a16="http://schemas.microsoft.com/office/drawing/2014/main" id="{9BE90F72-65F7-2F83-04C3-078AFCA62BC3}"/>
              </a:ext>
            </a:extLst>
          </p:cNvPr>
          <p:cNvSpPr txBox="1"/>
          <p:nvPr/>
        </p:nvSpPr>
        <p:spPr>
          <a:xfrm>
            <a:off x="-7253" y="6560459"/>
            <a:ext cx="12206504" cy="338554"/>
          </a:xfrm>
          <a:prstGeom prst="rect">
            <a:avLst/>
          </a:prstGeom>
          <a:solidFill>
            <a:schemeClr val="tx1"/>
          </a:solidFill>
        </p:spPr>
        <p:txBody>
          <a:bodyPr wrap="square" rtlCol="0">
            <a:spAutoFit/>
          </a:bodyPr>
          <a:lstStyle/>
          <a:p>
            <a:r>
              <a:rPr lang="en-US" sz="1600" dirty="0">
                <a:solidFill>
                  <a:schemeClr val="bg1"/>
                </a:solidFill>
                <a:latin typeface="Calibri" panose="020F0502020204030204" pitchFamily="34" charset="0"/>
                <a:ea typeface="Calibri" panose="020F0502020204030204" pitchFamily="34" charset="0"/>
              </a:rPr>
              <a:t>Richie Thetford									              www.thetfordcountry.com</a:t>
            </a:r>
          </a:p>
        </p:txBody>
      </p:sp>
    </p:spTree>
    <p:extLst>
      <p:ext uri="{BB962C8B-B14F-4D97-AF65-F5344CB8AC3E}">
        <p14:creationId xmlns:p14="http://schemas.microsoft.com/office/powerpoint/2010/main" val="255198482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16" fill="hold" nodeType="clickEffect">
                                  <p:stCondLst>
                                    <p:cond delay="0"/>
                                  </p:stCondLst>
                                  <p:childTnLst>
                                    <p:set>
                                      <p:cBhvr>
                                        <p:cTn id="6" dur="1" fill="hold">
                                          <p:stCondLst>
                                            <p:cond delay="0"/>
                                          </p:stCondLst>
                                        </p:cTn>
                                        <p:tgtEl>
                                          <p:spTgt spid="2051">
                                            <p:txEl>
                                              <p:pRg st="0" end="0"/>
                                            </p:txEl>
                                          </p:spTgt>
                                        </p:tgtEl>
                                        <p:attrNameLst>
                                          <p:attrName>style.visibility</p:attrName>
                                        </p:attrNameLst>
                                      </p:cBhvr>
                                      <p:to>
                                        <p:strVal val="visible"/>
                                      </p:to>
                                    </p:set>
                                    <p:anim calcmode="lin" valueType="num">
                                      <p:cBhvr>
                                        <p:cTn id="7" dur="500" fill="hold"/>
                                        <p:tgtEl>
                                          <p:spTgt spid="2051">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2051">
                                            <p:txEl>
                                              <p:pRg st="0" end="0"/>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a:extLst>
              <a:ext uri="{FF2B5EF4-FFF2-40B4-BE49-F238E27FC236}">
                <a16:creationId xmlns:a16="http://schemas.microsoft.com/office/drawing/2014/main" id="{4A6D058D-CCAC-4EFD-3EB3-709C2FC0B30B}"/>
              </a:ext>
            </a:extLst>
          </p:cNvPr>
          <p:cNvSpPr>
            <a:spLocks noGrp="1" noChangeArrowheads="1"/>
          </p:cNvSpPr>
          <p:nvPr>
            <p:ph type="body" idx="1"/>
          </p:nvPr>
        </p:nvSpPr>
        <p:spPr>
          <a:xfrm>
            <a:off x="221347" y="2667000"/>
            <a:ext cx="11749304" cy="3886200"/>
          </a:xfrm>
        </p:spPr>
        <p:txBody>
          <a:bodyPr/>
          <a:lstStyle/>
          <a:p>
            <a:pPr eaLnBrk="1" hangingPunct="1">
              <a:spcBef>
                <a:spcPts val="600"/>
              </a:spcBef>
            </a:pPr>
            <a:r>
              <a:rPr lang="en-US" altLang="en-US" sz="3400" b="1" dirty="0">
                <a:solidFill>
                  <a:schemeClr val="bg1"/>
                </a:solidFill>
                <a:cs typeface="Arial" panose="020B0604020202020204" pitchFamily="34" charset="0"/>
              </a:rPr>
              <a:t>To go beyond that which is specified – is to add to God’s Word</a:t>
            </a:r>
          </a:p>
          <a:p>
            <a:pPr lvl="1" eaLnBrk="1" hangingPunct="1">
              <a:spcBef>
                <a:spcPts val="600"/>
              </a:spcBef>
            </a:pPr>
            <a:r>
              <a:rPr lang="en-US" altLang="en-US" sz="3200" dirty="0">
                <a:solidFill>
                  <a:srgbClr val="D1D1FF"/>
                </a:solidFill>
                <a:cs typeface="Arial" panose="020B0604020202020204" pitchFamily="34" charset="0"/>
              </a:rPr>
              <a:t>God authorized the church as the organization</a:t>
            </a:r>
            <a:br>
              <a:rPr lang="en-US" altLang="en-US" sz="3200" dirty="0">
                <a:solidFill>
                  <a:srgbClr val="D1D1FF"/>
                </a:solidFill>
                <a:cs typeface="Arial" panose="020B0604020202020204" pitchFamily="34" charset="0"/>
              </a:rPr>
            </a:br>
            <a:r>
              <a:rPr lang="en-US" altLang="en-US" sz="3200" dirty="0">
                <a:solidFill>
                  <a:srgbClr val="D1D1FF"/>
                </a:solidFill>
                <a:cs typeface="Arial" panose="020B0604020202020204" pitchFamily="34" charset="0"/>
              </a:rPr>
              <a:t>for preaching the gospel</a:t>
            </a:r>
          </a:p>
          <a:p>
            <a:pPr lvl="2" eaLnBrk="1" hangingPunct="1">
              <a:spcBef>
                <a:spcPts val="600"/>
              </a:spcBef>
            </a:pPr>
            <a:r>
              <a:rPr lang="en-US" altLang="en-US" sz="3000" dirty="0">
                <a:solidFill>
                  <a:srgbClr val="FFFF00"/>
                </a:solidFill>
                <a:ea typeface="Calibri" panose="020F0502020204030204" pitchFamily="34" charset="0"/>
                <a:cs typeface="Arial" panose="020B0604020202020204" pitchFamily="34" charset="0"/>
              </a:rPr>
              <a:t>1 Timothy 3:15; Ephesians 4:11-13</a:t>
            </a:r>
          </a:p>
          <a:p>
            <a:pPr lvl="2" eaLnBrk="1" hangingPunct="1">
              <a:spcBef>
                <a:spcPts val="600"/>
              </a:spcBef>
            </a:pPr>
            <a:r>
              <a:rPr lang="en-US" altLang="en-US" sz="3000" dirty="0">
                <a:solidFill>
                  <a:schemeClr val="bg1"/>
                </a:solidFill>
                <a:cs typeface="Arial" panose="020B0604020202020204" pitchFamily="34" charset="0"/>
              </a:rPr>
              <a:t>A Missionary Society is an addition to the</a:t>
            </a:r>
            <a:br>
              <a:rPr lang="en-US" altLang="en-US" sz="3000" dirty="0">
                <a:solidFill>
                  <a:schemeClr val="bg1"/>
                </a:solidFill>
                <a:cs typeface="Arial" panose="020B0604020202020204" pitchFamily="34" charset="0"/>
              </a:rPr>
            </a:br>
            <a:r>
              <a:rPr lang="en-US" altLang="en-US" sz="3000" dirty="0">
                <a:solidFill>
                  <a:schemeClr val="bg1"/>
                </a:solidFill>
                <a:cs typeface="Arial" panose="020B0604020202020204" pitchFamily="34" charset="0"/>
              </a:rPr>
              <a:t>organization which God established</a:t>
            </a:r>
          </a:p>
        </p:txBody>
      </p:sp>
      <p:sp>
        <p:nvSpPr>
          <p:cNvPr id="12295" name="WordArt 7">
            <a:extLst>
              <a:ext uri="{FF2B5EF4-FFF2-40B4-BE49-F238E27FC236}">
                <a16:creationId xmlns:a16="http://schemas.microsoft.com/office/drawing/2014/main" id="{2CB7944C-A3CA-5D43-7F72-A68512DAB167}"/>
              </a:ext>
            </a:extLst>
          </p:cNvPr>
          <p:cNvSpPr>
            <a:spLocks noChangeArrowheads="1" noChangeShapeType="1" noTextEdit="1"/>
          </p:cNvSpPr>
          <p:nvPr/>
        </p:nvSpPr>
        <p:spPr bwMode="auto">
          <a:xfrm>
            <a:off x="370113" y="609600"/>
            <a:ext cx="11437257" cy="1676400"/>
          </a:xfrm>
          <a:prstGeom prst="rect">
            <a:avLst/>
          </a:prstGeom>
        </p:spPr>
        <p:txBody>
          <a:bodyPr wrap="none" fromWordArt="1">
            <a:prstTxWarp prst="textDeflateBottom">
              <a:avLst>
                <a:gd name="adj" fmla="val 53125"/>
              </a:avLst>
            </a:prstTxWarp>
          </a:bodyPr>
          <a:lstStyle/>
          <a:p>
            <a:pPr algn="ctr" eaLnBrk="0" fontAlgn="base" hangingPunct="0">
              <a:spcBef>
                <a:spcPct val="0"/>
              </a:spcBef>
              <a:spcAft>
                <a:spcPct val="0"/>
              </a:spcAft>
            </a:pPr>
            <a:r>
              <a:rPr lang="en-US" sz="3600" b="1" kern="10" dirty="0">
                <a:ln w="9525">
                  <a:solidFill>
                    <a:srgbClr val="000000"/>
                  </a:solidFill>
                  <a:round/>
                  <a:headEnd/>
                  <a:tailEnd/>
                </a:ln>
                <a:solidFill>
                  <a:srgbClr val="FFFFFF"/>
                </a:solidFill>
                <a:effectLst>
                  <a:outerShdw dist="35921" dir="2700000" algn="ctr" rotWithShape="0">
                    <a:srgbClr val="A3A3FF"/>
                  </a:outerShdw>
                </a:effectLst>
                <a:latin typeface="Calibri" panose="020F0502020204030204" pitchFamily="34" charset="0"/>
                <a:cs typeface="Arial" panose="020B0604020202020204" pitchFamily="34" charset="0"/>
              </a:rPr>
              <a:t>For A Thing To Be Expedient</a:t>
            </a:r>
          </a:p>
        </p:txBody>
      </p:sp>
      <p:sp>
        <p:nvSpPr>
          <p:cNvPr id="12296" name="AutoShape 8">
            <a:extLst>
              <a:ext uri="{FF2B5EF4-FFF2-40B4-BE49-F238E27FC236}">
                <a16:creationId xmlns:a16="http://schemas.microsoft.com/office/drawing/2014/main" id="{87EB7E2D-D882-0A06-775C-973BBF01C934}"/>
              </a:ext>
            </a:extLst>
          </p:cNvPr>
          <p:cNvSpPr>
            <a:spLocks noChangeArrowheads="1"/>
          </p:cNvSpPr>
          <p:nvPr/>
        </p:nvSpPr>
        <p:spPr bwMode="auto">
          <a:xfrm rot="16200000">
            <a:off x="5676900" y="-2019300"/>
            <a:ext cx="762000" cy="8305800"/>
          </a:xfrm>
          <a:prstGeom prst="flowChartDelay">
            <a:avLst/>
          </a:prstGeom>
          <a:solidFill>
            <a:srgbClr val="A3A3FF"/>
          </a:solidFill>
          <a:ln>
            <a:noFill/>
          </a:ln>
          <a:effectLst>
            <a:outerShdw dist="89803" dir="2700000" algn="ctr" rotWithShape="0">
              <a:schemeClr val="bg1"/>
            </a:outerShdw>
          </a:effectLst>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fontAlgn="base">
              <a:spcBef>
                <a:spcPct val="0"/>
              </a:spcBef>
              <a:spcAft>
                <a:spcPct val="0"/>
              </a:spcAft>
            </a:pPr>
            <a:endParaRPr lang="en-US" altLang="en-US" dirty="0">
              <a:solidFill>
                <a:srgbClr val="000000"/>
              </a:solidFill>
              <a:latin typeface="Calibri" panose="020F0502020204030204" pitchFamily="34" charset="0"/>
            </a:endParaRPr>
          </a:p>
        </p:txBody>
      </p:sp>
      <p:sp>
        <p:nvSpPr>
          <p:cNvPr id="12297" name="Text Box 9">
            <a:extLst>
              <a:ext uri="{FF2B5EF4-FFF2-40B4-BE49-F238E27FC236}">
                <a16:creationId xmlns:a16="http://schemas.microsoft.com/office/drawing/2014/main" id="{29D4CE31-AB2C-40FA-1781-37CBCFC5C8DE}"/>
              </a:ext>
            </a:extLst>
          </p:cNvPr>
          <p:cNvSpPr txBox="1">
            <a:spLocks noChangeArrowheads="1"/>
          </p:cNvSpPr>
          <p:nvPr/>
        </p:nvSpPr>
        <p:spPr bwMode="auto">
          <a:xfrm>
            <a:off x="1905000" y="1787248"/>
            <a:ext cx="8305800" cy="769441"/>
          </a:xfrm>
          <a:prstGeom prst="rect">
            <a:avLst/>
          </a:prstGeom>
          <a:noFill/>
          <a:ln>
            <a:noFill/>
          </a:ln>
          <a:effectLst>
            <a:outerShdw dist="35921" dir="2700000" algn="ctr" rotWithShape="0">
              <a:schemeClr val="bg1"/>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fontAlgn="base">
              <a:spcBef>
                <a:spcPct val="50000"/>
              </a:spcBef>
              <a:spcAft>
                <a:spcPct val="0"/>
              </a:spcAft>
            </a:pPr>
            <a:r>
              <a:rPr lang="en-US" altLang="en-US" sz="4400" b="1" dirty="0">
                <a:solidFill>
                  <a:srgbClr val="000000"/>
                </a:solidFill>
                <a:latin typeface="Calibri" panose="020F0502020204030204" pitchFamily="34" charset="0"/>
                <a:cs typeface="Arial" panose="020B0604020202020204" pitchFamily="34" charset="0"/>
              </a:rPr>
              <a:t>It Cannot Be Specified</a:t>
            </a:r>
          </a:p>
        </p:txBody>
      </p:sp>
      <p:pic>
        <p:nvPicPr>
          <p:cNvPr id="11275" name="Picture 11" descr="sermons">
            <a:extLst>
              <a:ext uri="{FF2B5EF4-FFF2-40B4-BE49-F238E27FC236}">
                <a16:creationId xmlns:a16="http://schemas.microsoft.com/office/drawing/2014/main" id="{8F00953C-A365-ED51-A5B4-D0BB438D045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774052" y="3259724"/>
            <a:ext cx="3114959" cy="30031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4">
            <a:extLst>
              <a:ext uri="{FF2B5EF4-FFF2-40B4-BE49-F238E27FC236}">
                <a16:creationId xmlns:a16="http://schemas.microsoft.com/office/drawing/2014/main" id="{40396659-C316-9EC2-D5D5-89FF2E260065}"/>
              </a:ext>
            </a:extLst>
          </p:cNvPr>
          <p:cNvSpPr>
            <a:spLocks noChangeArrowheads="1"/>
          </p:cNvSpPr>
          <p:nvPr/>
        </p:nvSpPr>
        <p:spPr bwMode="auto">
          <a:xfrm>
            <a:off x="-7253" y="0"/>
            <a:ext cx="228600" cy="6858000"/>
          </a:xfrm>
          <a:prstGeom prst="rect">
            <a:avLst/>
          </a:prstGeom>
          <a:solidFill>
            <a:srgbClr val="A3A3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fontAlgn="base">
              <a:spcBef>
                <a:spcPct val="0"/>
              </a:spcBef>
              <a:spcAft>
                <a:spcPct val="0"/>
              </a:spcAft>
              <a:buNone/>
            </a:pPr>
            <a:endParaRPr lang="en-US" altLang="en-US" sz="1800" dirty="0">
              <a:solidFill>
                <a:srgbClr val="000000"/>
              </a:solidFill>
              <a:latin typeface="Calibri" panose="020F0502020204030204" pitchFamily="34" charset="0"/>
            </a:endParaRPr>
          </a:p>
        </p:txBody>
      </p:sp>
      <p:sp>
        <p:nvSpPr>
          <p:cNvPr id="3" name="Rectangle 5">
            <a:extLst>
              <a:ext uri="{FF2B5EF4-FFF2-40B4-BE49-F238E27FC236}">
                <a16:creationId xmlns:a16="http://schemas.microsoft.com/office/drawing/2014/main" id="{897DB541-2103-EF09-E3E2-C6568EE3A056}"/>
              </a:ext>
            </a:extLst>
          </p:cNvPr>
          <p:cNvSpPr>
            <a:spLocks noChangeArrowheads="1"/>
          </p:cNvSpPr>
          <p:nvPr/>
        </p:nvSpPr>
        <p:spPr bwMode="auto">
          <a:xfrm>
            <a:off x="11970651" y="0"/>
            <a:ext cx="228600" cy="6858000"/>
          </a:xfrm>
          <a:prstGeom prst="rect">
            <a:avLst/>
          </a:prstGeom>
          <a:solidFill>
            <a:srgbClr val="A3A3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fontAlgn="base">
              <a:spcBef>
                <a:spcPct val="0"/>
              </a:spcBef>
              <a:spcAft>
                <a:spcPct val="0"/>
              </a:spcAft>
              <a:buNone/>
            </a:pPr>
            <a:endParaRPr lang="en-US" altLang="en-US" sz="1800" dirty="0">
              <a:solidFill>
                <a:srgbClr val="000000"/>
              </a:solidFill>
              <a:latin typeface="Calibri" panose="020F0502020204030204" pitchFamily="34" charset="0"/>
            </a:endParaRPr>
          </a:p>
        </p:txBody>
      </p:sp>
      <p:sp>
        <p:nvSpPr>
          <p:cNvPr id="4" name="Rectangle 6">
            <a:extLst>
              <a:ext uri="{FF2B5EF4-FFF2-40B4-BE49-F238E27FC236}">
                <a16:creationId xmlns:a16="http://schemas.microsoft.com/office/drawing/2014/main" id="{CF08B83B-07B7-9E4B-8B9A-3549A6D16F6C}"/>
              </a:ext>
            </a:extLst>
          </p:cNvPr>
          <p:cNvSpPr>
            <a:spLocks noChangeArrowheads="1"/>
          </p:cNvSpPr>
          <p:nvPr/>
        </p:nvSpPr>
        <p:spPr bwMode="auto">
          <a:xfrm>
            <a:off x="221347" y="0"/>
            <a:ext cx="11803739" cy="457200"/>
          </a:xfrm>
          <a:prstGeom prst="rect">
            <a:avLst/>
          </a:prstGeom>
          <a:solidFill>
            <a:srgbClr val="A3A3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fontAlgn="base">
              <a:spcBef>
                <a:spcPct val="0"/>
              </a:spcBef>
              <a:spcAft>
                <a:spcPct val="0"/>
              </a:spcAft>
              <a:buNone/>
            </a:pPr>
            <a:endParaRPr lang="en-US" altLang="en-US" sz="1800" dirty="0">
              <a:solidFill>
                <a:srgbClr val="000000"/>
              </a:solidFill>
              <a:latin typeface="Calibri" panose="020F0502020204030204" pitchFamily="34" charset="0"/>
            </a:endParaRPr>
          </a:p>
        </p:txBody>
      </p:sp>
      <p:sp>
        <p:nvSpPr>
          <p:cNvPr id="5" name="Rectangle 7">
            <a:extLst>
              <a:ext uri="{FF2B5EF4-FFF2-40B4-BE49-F238E27FC236}">
                <a16:creationId xmlns:a16="http://schemas.microsoft.com/office/drawing/2014/main" id="{A34C4E7E-BB1F-D129-B45E-5B4236E49C63}"/>
              </a:ext>
            </a:extLst>
          </p:cNvPr>
          <p:cNvSpPr>
            <a:spLocks noChangeArrowheads="1"/>
          </p:cNvSpPr>
          <p:nvPr/>
        </p:nvSpPr>
        <p:spPr bwMode="auto">
          <a:xfrm>
            <a:off x="145143" y="6339113"/>
            <a:ext cx="11937999" cy="228596"/>
          </a:xfrm>
          <a:prstGeom prst="rect">
            <a:avLst/>
          </a:prstGeom>
          <a:solidFill>
            <a:srgbClr val="A3A3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fontAlgn="base">
              <a:spcBef>
                <a:spcPct val="0"/>
              </a:spcBef>
              <a:spcAft>
                <a:spcPct val="0"/>
              </a:spcAft>
              <a:buNone/>
            </a:pPr>
            <a:endParaRPr lang="en-US" altLang="en-US" sz="1800" dirty="0">
              <a:solidFill>
                <a:srgbClr val="000000"/>
              </a:solidFill>
              <a:latin typeface="Calibri" panose="020F0502020204030204" pitchFamily="34" charset="0"/>
            </a:endParaRPr>
          </a:p>
        </p:txBody>
      </p:sp>
      <p:sp>
        <p:nvSpPr>
          <p:cNvPr id="12" name="TextBox 11">
            <a:extLst>
              <a:ext uri="{FF2B5EF4-FFF2-40B4-BE49-F238E27FC236}">
                <a16:creationId xmlns:a16="http://schemas.microsoft.com/office/drawing/2014/main" id="{40E5EFA6-14AD-4E08-AA5B-97CA967AA6B8}"/>
              </a:ext>
            </a:extLst>
          </p:cNvPr>
          <p:cNvSpPr txBox="1"/>
          <p:nvPr/>
        </p:nvSpPr>
        <p:spPr>
          <a:xfrm>
            <a:off x="-7253" y="6560459"/>
            <a:ext cx="12206504" cy="338554"/>
          </a:xfrm>
          <a:prstGeom prst="rect">
            <a:avLst/>
          </a:prstGeom>
          <a:solidFill>
            <a:schemeClr val="tx1"/>
          </a:solidFill>
        </p:spPr>
        <p:txBody>
          <a:bodyPr wrap="square" rtlCol="0">
            <a:spAutoFit/>
          </a:bodyPr>
          <a:lstStyle/>
          <a:p>
            <a:r>
              <a:rPr lang="en-US" sz="1600" dirty="0">
                <a:solidFill>
                  <a:schemeClr val="bg1"/>
                </a:solidFill>
                <a:latin typeface="Calibri" panose="020F0502020204030204" pitchFamily="34" charset="0"/>
                <a:ea typeface="Calibri" panose="020F0502020204030204" pitchFamily="34" charset="0"/>
              </a:rPr>
              <a:t>Richie Thetford									              www.thetfordcountry.com</a:t>
            </a:r>
          </a:p>
        </p:txBody>
      </p:sp>
    </p:spTree>
    <p:extLst>
      <p:ext uri="{BB962C8B-B14F-4D97-AF65-F5344CB8AC3E}">
        <p14:creationId xmlns:p14="http://schemas.microsoft.com/office/powerpoint/2010/main" val="169452419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16" fill="hold" nodeType="afterEffect">
                                  <p:stCondLst>
                                    <p:cond delay="0"/>
                                  </p:stCondLst>
                                  <p:childTnLst>
                                    <p:set>
                                      <p:cBhvr>
                                        <p:cTn id="6" dur="1" fill="hold">
                                          <p:stCondLst>
                                            <p:cond delay="0"/>
                                          </p:stCondLst>
                                        </p:cTn>
                                        <p:tgtEl>
                                          <p:spTgt spid="11266">
                                            <p:txEl>
                                              <p:pRg st="1" end="1"/>
                                            </p:txEl>
                                          </p:spTgt>
                                        </p:tgtEl>
                                        <p:attrNameLst>
                                          <p:attrName>style.visibility</p:attrName>
                                        </p:attrNameLst>
                                      </p:cBhvr>
                                      <p:to>
                                        <p:strVal val="visible"/>
                                      </p:to>
                                    </p:set>
                                    <p:anim calcmode="lin" valueType="num">
                                      <p:cBhvr>
                                        <p:cTn id="7" dur="500" fill="hold"/>
                                        <p:tgtEl>
                                          <p:spTgt spid="11266">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11266">
                                            <p:txEl>
                                              <p:pRg st="1" end="1"/>
                                            </p:txEl>
                                          </p:spTgt>
                                        </p:tgtEl>
                                        <p:attrNameLst>
                                          <p:attrName>ppt_h</p:attrName>
                                        </p:attrNameLst>
                                      </p:cBhvr>
                                      <p:tavLst>
                                        <p:tav tm="0">
                                          <p:val>
                                            <p:fltVal val="0"/>
                                          </p:val>
                                        </p:tav>
                                        <p:tav tm="100000">
                                          <p:val>
                                            <p:strVal val="#ppt_h"/>
                                          </p:val>
                                        </p:tav>
                                      </p:tavLst>
                                    </p:anim>
                                  </p:childTnLst>
                                </p:cTn>
                              </p:par>
                            </p:childTnLst>
                          </p:cTn>
                        </p:par>
                        <p:par>
                          <p:cTn id="9" fill="hold" nodeType="afterGroup">
                            <p:stCondLst>
                              <p:cond delay="500"/>
                            </p:stCondLst>
                            <p:childTnLst>
                              <p:par>
                                <p:cTn id="10" presetID="9" presetClass="entr" presetSubtype="0" fill="hold" nodeType="afterEffect">
                                  <p:stCondLst>
                                    <p:cond delay="0"/>
                                  </p:stCondLst>
                                  <p:childTnLst>
                                    <p:set>
                                      <p:cBhvr>
                                        <p:cTn id="11" dur="1" fill="hold">
                                          <p:stCondLst>
                                            <p:cond delay="0"/>
                                          </p:stCondLst>
                                        </p:cTn>
                                        <p:tgtEl>
                                          <p:spTgt spid="11266">
                                            <p:txEl>
                                              <p:pRg st="2" end="2"/>
                                            </p:txEl>
                                          </p:spTgt>
                                        </p:tgtEl>
                                        <p:attrNameLst>
                                          <p:attrName>style.visibility</p:attrName>
                                        </p:attrNameLst>
                                      </p:cBhvr>
                                      <p:to>
                                        <p:strVal val="visible"/>
                                      </p:to>
                                    </p:set>
                                    <p:animEffect transition="in" filter="dissolve">
                                      <p:cBhvr>
                                        <p:cTn id="12" dur="500"/>
                                        <p:tgtEl>
                                          <p:spTgt spid="11266">
                                            <p:txEl>
                                              <p:pRg st="2" end="2"/>
                                            </p:txEl>
                                          </p:spTgt>
                                        </p:tgtEl>
                                      </p:cBhvr>
                                    </p:animEffect>
                                  </p:childTnLst>
                                </p:cTn>
                              </p:par>
                            </p:childTnLst>
                          </p:cTn>
                        </p:par>
                        <p:par>
                          <p:cTn id="13" fill="hold" nodeType="afterGroup">
                            <p:stCondLst>
                              <p:cond delay="1000"/>
                            </p:stCondLst>
                            <p:childTnLst>
                              <p:par>
                                <p:cTn id="14" presetID="10" presetClass="entr" presetSubtype="0" fill="hold" nodeType="afterEffect">
                                  <p:stCondLst>
                                    <p:cond delay="0"/>
                                  </p:stCondLst>
                                  <p:childTnLst>
                                    <p:set>
                                      <p:cBhvr>
                                        <p:cTn id="15" dur="1" fill="hold">
                                          <p:stCondLst>
                                            <p:cond delay="0"/>
                                          </p:stCondLst>
                                        </p:cTn>
                                        <p:tgtEl>
                                          <p:spTgt spid="11275"/>
                                        </p:tgtEl>
                                        <p:attrNameLst>
                                          <p:attrName>style.visibility</p:attrName>
                                        </p:attrNameLst>
                                      </p:cBhvr>
                                      <p:to>
                                        <p:strVal val="visible"/>
                                      </p:to>
                                    </p:set>
                                    <p:animEffect transition="in" filter="fade">
                                      <p:cBhvr>
                                        <p:cTn id="16" dur="2000"/>
                                        <p:tgtEl>
                                          <p:spTgt spid="11275"/>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9" presetClass="entr" presetSubtype="0" fill="hold" nodeType="clickEffect">
                                  <p:stCondLst>
                                    <p:cond delay="0"/>
                                  </p:stCondLst>
                                  <p:childTnLst>
                                    <p:set>
                                      <p:cBhvr>
                                        <p:cTn id="20" dur="1" fill="hold">
                                          <p:stCondLst>
                                            <p:cond delay="0"/>
                                          </p:stCondLst>
                                        </p:cTn>
                                        <p:tgtEl>
                                          <p:spTgt spid="11266">
                                            <p:txEl>
                                              <p:pRg st="3" end="3"/>
                                            </p:txEl>
                                          </p:spTgt>
                                        </p:tgtEl>
                                        <p:attrNameLst>
                                          <p:attrName>style.visibility</p:attrName>
                                        </p:attrNameLst>
                                      </p:cBhvr>
                                      <p:to>
                                        <p:strVal val="visible"/>
                                      </p:to>
                                    </p:set>
                                    <p:animEffect transition="in" filter="dissolve">
                                      <p:cBhvr>
                                        <p:cTn id="21" dur="500"/>
                                        <p:tgtEl>
                                          <p:spTgt spid="11266">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a:extLst>
              <a:ext uri="{FF2B5EF4-FFF2-40B4-BE49-F238E27FC236}">
                <a16:creationId xmlns:a16="http://schemas.microsoft.com/office/drawing/2014/main" id="{AF7A5061-BCBC-C5BD-7C8B-A49168F44DCD}"/>
              </a:ext>
            </a:extLst>
          </p:cNvPr>
          <p:cNvSpPr>
            <a:spLocks noGrp="1" noChangeArrowheads="1"/>
          </p:cNvSpPr>
          <p:nvPr>
            <p:ph type="body" idx="1"/>
          </p:nvPr>
        </p:nvSpPr>
        <p:spPr>
          <a:xfrm>
            <a:off x="587829" y="3505200"/>
            <a:ext cx="11001828" cy="2819400"/>
          </a:xfrm>
        </p:spPr>
        <p:txBody>
          <a:bodyPr/>
          <a:lstStyle/>
          <a:p>
            <a:pPr eaLnBrk="1" hangingPunct="1">
              <a:spcBef>
                <a:spcPts val="600"/>
              </a:spcBef>
            </a:pPr>
            <a:r>
              <a:rPr lang="en-US" altLang="en-US" sz="3400" b="1" dirty="0">
                <a:solidFill>
                  <a:schemeClr val="bg1"/>
                </a:solidFill>
                <a:cs typeface="Arial" panose="020B0604020202020204" pitchFamily="34" charset="0"/>
              </a:rPr>
              <a:t>All things must be done to edify</a:t>
            </a:r>
          </a:p>
          <a:p>
            <a:pPr lvl="1" eaLnBrk="1" hangingPunct="1">
              <a:spcBef>
                <a:spcPts val="600"/>
              </a:spcBef>
            </a:pPr>
            <a:r>
              <a:rPr lang="en-US" altLang="en-US" sz="3200" dirty="0">
                <a:solidFill>
                  <a:srgbClr val="FFFF00"/>
                </a:solidFill>
                <a:ea typeface="Calibri" panose="020F0502020204030204" pitchFamily="34" charset="0"/>
                <a:cs typeface="Arial" panose="020B0604020202020204" pitchFamily="34" charset="0"/>
              </a:rPr>
              <a:t>1 Corinthians 10:23-24, 31; 14:26</a:t>
            </a:r>
          </a:p>
          <a:p>
            <a:pPr lvl="1" eaLnBrk="1" hangingPunct="1">
              <a:spcBef>
                <a:spcPts val="600"/>
              </a:spcBef>
            </a:pPr>
            <a:r>
              <a:rPr lang="en-US" altLang="en-US" sz="3200" b="1" dirty="0">
                <a:solidFill>
                  <a:srgbClr val="D1D1FF"/>
                </a:solidFill>
                <a:cs typeface="Arial" panose="020B0604020202020204" pitchFamily="34" charset="0"/>
              </a:rPr>
              <a:t>IF </a:t>
            </a:r>
            <a:r>
              <a:rPr lang="en-US" altLang="en-US" sz="3200" dirty="0">
                <a:solidFill>
                  <a:srgbClr val="D1D1FF"/>
                </a:solidFill>
                <a:cs typeface="Arial" panose="020B0604020202020204" pitchFamily="34" charset="0"/>
              </a:rPr>
              <a:t>a thing is a </a:t>
            </a:r>
            <a:r>
              <a:rPr lang="en-US" altLang="en-US" sz="3200" b="1" dirty="0">
                <a:solidFill>
                  <a:srgbClr val="D1D1FF"/>
                </a:solidFill>
                <a:cs typeface="Arial" panose="020B0604020202020204" pitchFamily="34" charset="0"/>
              </a:rPr>
              <a:t>matter of choice</a:t>
            </a:r>
            <a:r>
              <a:rPr lang="en-US" altLang="en-US" sz="3200" dirty="0">
                <a:solidFill>
                  <a:srgbClr val="D1D1FF"/>
                </a:solidFill>
                <a:cs typeface="Arial" panose="020B0604020202020204" pitchFamily="34" charset="0"/>
              </a:rPr>
              <a:t>, falling in the realm of human judgment, and its practice causes division in the body</a:t>
            </a:r>
            <a:br>
              <a:rPr lang="en-US" altLang="en-US" sz="3200" dirty="0">
                <a:solidFill>
                  <a:srgbClr val="D1D1FF"/>
                </a:solidFill>
                <a:cs typeface="Arial" panose="020B0604020202020204" pitchFamily="34" charset="0"/>
              </a:rPr>
            </a:br>
            <a:r>
              <a:rPr lang="en-US" altLang="en-US" sz="3200" dirty="0">
                <a:solidFill>
                  <a:srgbClr val="D1D1FF"/>
                </a:solidFill>
                <a:cs typeface="Arial" panose="020B0604020202020204" pitchFamily="34" charset="0"/>
              </a:rPr>
              <a:t>– then it is sinful</a:t>
            </a:r>
          </a:p>
        </p:txBody>
      </p:sp>
      <p:sp>
        <p:nvSpPr>
          <p:cNvPr id="13319" name="WordArt 7">
            <a:extLst>
              <a:ext uri="{FF2B5EF4-FFF2-40B4-BE49-F238E27FC236}">
                <a16:creationId xmlns:a16="http://schemas.microsoft.com/office/drawing/2014/main" id="{6625D679-6870-FF80-0AB8-7926A6846DD4}"/>
              </a:ext>
            </a:extLst>
          </p:cNvPr>
          <p:cNvSpPr>
            <a:spLocks noChangeArrowheads="1" noChangeShapeType="1" noTextEdit="1"/>
          </p:cNvSpPr>
          <p:nvPr/>
        </p:nvSpPr>
        <p:spPr bwMode="auto">
          <a:xfrm>
            <a:off x="384629" y="609600"/>
            <a:ext cx="11444514" cy="1676400"/>
          </a:xfrm>
          <a:prstGeom prst="rect">
            <a:avLst/>
          </a:prstGeom>
        </p:spPr>
        <p:txBody>
          <a:bodyPr wrap="none" fromWordArt="1">
            <a:prstTxWarp prst="textDeflateBottom">
              <a:avLst>
                <a:gd name="adj" fmla="val 53125"/>
              </a:avLst>
            </a:prstTxWarp>
          </a:bodyPr>
          <a:lstStyle/>
          <a:p>
            <a:pPr algn="ctr" eaLnBrk="0" fontAlgn="base" hangingPunct="0">
              <a:spcBef>
                <a:spcPct val="0"/>
              </a:spcBef>
              <a:spcAft>
                <a:spcPct val="0"/>
              </a:spcAft>
            </a:pPr>
            <a:r>
              <a:rPr lang="en-US" sz="3600" b="1" kern="10" dirty="0">
                <a:ln w="9525">
                  <a:solidFill>
                    <a:srgbClr val="000000"/>
                  </a:solidFill>
                  <a:round/>
                  <a:headEnd/>
                  <a:tailEnd/>
                </a:ln>
                <a:solidFill>
                  <a:srgbClr val="FFFFFF"/>
                </a:solidFill>
                <a:effectLst>
                  <a:outerShdw dist="35921" dir="2700000" algn="ctr" rotWithShape="0">
                    <a:srgbClr val="A3A3FF"/>
                  </a:outerShdw>
                </a:effectLst>
                <a:latin typeface="Calibri" panose="020F0502020204030204" pitchFamily="34" charset="0"/>
                <a:cs typeface="Arial" panose="020B0604020202020204" pitchFamily="34" charset="0"/>
              </a:rPr>
              <a:t>For A Thing To Be Expedient</a:t>
            </a:r>
          </a:p>
        </p:txBody>
      </p:sp>
      <p:sp>
        <p:nvSpPr>
          <p:cNvPr id="12296" name="AutoShape 8">
            <a:extLst>
              <a:ext uri="{FF2B5EF4-FFF2-40B4-BE49-F238E27FC236}">
                <a16:creationId xmlns:a16="http://schemas.microsoft.com/office/drawing/2014/main" id="{DD2CC19F-99BA-D092-9D15-6C1866BA5F97}"/>
              </a:ext>
            </a:extLst>
          </p:cNvPr>
          <p:cNvSpPr>
            <a:spLocks noChangeArrowheads="1"/>
          </p:cNvSpPr>
          <p:nvPr/>
        </p:nvSpPr>
        <p:spPr bwMode="auto">
          <a:xfrm rot="16200000">
            <a:off x="5676900" y="-2019300"/>
            <a:ext cx="762000" cy="8305800"/>
          </a:xfrm>
          <a:prstGeom prst="flowChartDelay">
            <a:avLst/>
          </a:prstGeom>
          <a:solidFill>
            <a:srgbClr val="A3A3FF"/>
          </a:solidFill>
          <a:ln>
            <a:noFill/>
          </a:ln>
          <a:effectLst>
            <a:outerShdw dist="89803" dir="2700000" algn="ctr" rotWithShape="0">
              <a:schemeClr val="bg1"/>
            </a:outerShdw>
          </a:effectLst>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fontAlgn="base">
              <a:spcBef>
                <a:spcPct val="0"/>
              </a:spcBef>
              <a:spcAft>
                <a:spcPct val="0"/>
              </a:spcAft>
            </a:pPr>
            <a:endParaRPr lang="en-US" altLang="en-US" dirty="0">
              <a:solidFill>
                <a:srgbClr val="000000"/>
              </a:solidFill>
              <a:latin typeface="Calibri" panose="020F0502020204030204" pitchFamily="34" charset="0"/>
            </a:endParaRPr>
          </a:p>
        </p:txBody>
      </p:sp>
      <p:sp>
        <p:nvSpPr>
          <p:cNvPr id="12297" name="Text Box 9">
            <a:extLst>
              <a:ext uri="{FF2B5EF4-FFF2-40B4-BE49-F238E27FC236}">
                <a16:creationId xmlns:a16="http://schemas.microsoft.com/office/drawing/2014/main" id="{0ADB788E-3073-C754-E996-BC91F14AC221}"/>
              </a:ext>
            </a:extLst>
          </p:cNvPr>
          <p:cNvSpPr txBox="1">
            <a:spLocks noChangeArrowheads="1"/>
          </p:cNvSpPr>
          <p:nvPr/>
        </p:nvSpPr>
        <p:spPr bwMode="auto">
          <a:xfrm>
            <a:off x="1905000" y="1787248"/>
            <a:ext cx="8305800" cy="769441"/>
          </a:xfrm>
          <a:prstGeom prst="rect">
            <a:avLst/>
          </a:prstGeom>
          <a:noFill/>
          <a:ln>
            <a:noFill/>
          </a:ln>
          <a:effectLst>
            <a:outerShdw dist="35921" dir="2700000" algn="ctr" rotWithShape="0">
              <a:schemeClr val="bg1"/>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fontAlgn="base">
              <a:spcBef>
                <a:spcPct val="50000"/>
              </a:spcBef>
              <a:spcAft>
                <a:spcPct val="0"/>
              </a:spcAft>
            </a:pPr>
            <a:r>
              <a:rPr lang="en-US" altLang="en-US" sz="4400" b="1" dirty="0">
                <a:solidFill>
                  <a:srgbClr val="000000"/>
                </a:solidFill>
                <a:latin typeface="Calibri" panose="020F0502020204030204" pitchFamily="34" charset="0"/>
                <a:cs typeface="Arial" panose="020B0604020202020204" pitchFamily="34" charset="0"/>
              </a:rPr>
              <a:t>It Must Edify</a:t>
            </a:r>
          </a:p>
        </p:txBody>
      </p:sp>
      <p:sp>
        <p:nvSpPr>
          <p:cNvPr id="12299" name="Rectangle 11">
            <a:extLst>
              <a:ext uri="{FF2B5EF4-FFF2-40B4-BE49-F238E27FC236}">
                <a16:creationId xmlns:a16="http://schemas.microsoft.com/office/drawing/2014/main" id="{ED1DAF9B-5CCD-22B9-0D4E-0FBDE1BFF20E}"/>
              </a:ext>
            </a:extLst>
          </p:cNvPr>
          <p:cNvSpPr>
            <a:spLocks noChangeArrowheads="1"/>
          </p:cNvSpPr>
          <p:nvPr/>
        </p:nvSpPr>
        <p:spPr bwMode="auto">
          <a:xfrm>
            <a:off x="1905000" y="2743200"/>
            <a:ext cx="8382000" cy="685800"/>
          </a:xfrm>
          <a:prstGeom prst="rect">
            <a:avLst/>
          </a:prstGeom>
          <a:solidFill>
            <a:schemeClr val="bg1"/>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fontAlgn="base">
              <a:spcBef>
                <a:spcPct val="0"/>
              </a:spcBef>
              <a:spcAft>
                <a:spcPct val="0"/>
              </a:spcAft>
              <a:buNone/>
            </a:pPr>
            <a:endParaRPr lang="en-US" altLang="en-US" sz="1800" dirty="0">
              <a:solidFill>
                <a:srgbClr val="000000"/>
              </a:solidFill>
              <a:latin typeface="Calibri" panose="020F0502020204030204" pitchFamily="34" charset="0"/>
            </a:endParaRPr>
          </a:p>
        </p:txBody>
      </p:sp>
      <p:sp>
        <p:nvSpPr>
          <p:cNvPr id="12300" name="Text Box 12">
            <a:extLst>
              <a:ext uri="{FF2B5EF4-FFF2-40B4-BE49-F238E27FC236}">
                <a16:creationId xmlns:a16="http://schemas.microsoft.com/office/drawing/2014/main" id="{621E36D0-3C08-2B1D-5747-4F64CF2822CD}"/>
              </a:ext>
            </a:extLst>
          </p:cNvPr>
          <p:cNvSpPr txBox="1">
            <a:spLocks noChangeArrowheads="1"/>
          </p:cNvSpPr>
          <p:nvPr/>
        </p:nvSpPr>
        <p:spPr bwMode="auto">
          <a:xfrm>
            <a:off x="1981200" y="2770540"/>
            <a:ext cx="822960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fontAlgn="base">
              <a:spcBef>
                <a:spcPct val="50000"/>
              </a:spcBef>
              <a:spcAft>
                <a:spcPct val="0"/>
              </a:spcAft>
              <a:buNone/>
            </a:pPr>
            <a:r>
              <a:rPr lang="en-US" altLang="en-US" sz="3600" b="1" dirty="0">
                <a:solidFill>
                  <a:srgbClr val="000066"/>
                </a:solidFill>
                <a:latin typeface="Calibri" panose="020F0502020204030204" pitchFamily="34" charset="0"/>
                <a:cs typeface="Arial" panose="020B0604020202020204" pitchFamily="34" charset="0"/>
              </a:rPr>
              <a:t>1 Corinthians 10:23-24, 31</a:t>
            </a:r>
          </a:p>
        </p:txBody>
      </p:sp>
      <p:sp>
        <p:nvSpPr>
          <p:cNvPr id="2" name="Rectangle 4">
            <a:extLst>
              <a:ext uri="{FF2B5EF4-FFF2-40B4-BE49-F238E27FC236}">
                <a16:creationId xmlns:a16="http://schemas.microsoft.com/office/drawing/2014/main" id="{634CBEF9-C76E-D576-D9C9-D3D54C7AAC0F}"/>
              </a:ext>
            </a:extLst>
          </p:cNvPr>
          <p:cNvSpPr>
            <a:spLocks noChangeArrowheads="1"/>
          </p:cNvSpPr>
          <p:nvPr/>
        </p:nvSpPr>
        <p:spPr bwMode="auto">
          <a:xfrm>
            <a:off x="-7253" y="0"/>
            <a:ext cx="228600" cy="6858000"/>
          </a:xfrm>
          <a:prstGeom prst="rect">
            <a:avLst/>
          </a:prstGeom>
          <a:solidFill>
            <a:srgbClr val="A3A3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fontAlgn="base">
              <a:spcBef>
                <a:spcPct val="0"/>
              </a:spcBef>
              <a:spcAft>
                <a:spcPct val="0"/>
              </a:spcAft>
              <a:buNone/>
            </a:pPr>
            <a:endParaRPr lang="en-US" altLang="en-US" sz="1800" dirty="0">
              <a:solidFill>
                <a:srgbClr val="000000"/>
              </a:solidFill>
              <a:latin typeface="Calibri" panose="020F0502020204030204" pitchFamily="34" charset="0"/>
            </a:endParaRPr>
          </a:p>
        </p:txBody>
      </p:sp>
      <p:sp>
        <p:nvSpPr>
          <p:cNvPr id="3" name="Rectangle 5">
            <a:extLst>
              <a:ext uri="{FF2B5EF4-FFF2-40B4-BE49-F238E27FC236}">
                <a16:creationId xmlns:a16="http://schemas.microsoft.com/office/drawing/2014/main" id="{F477D904-0E93-90D6-1783-43C2646A6F32}"/>
              </a:ext>
            </a:extLst>
          </p:cNvPr>
          <p:cNvSpPr>
            <a:spLocks noChangeArrowheads="1"/>
          </p:cNvSpPr>
          <p:nvPr/>
        </p:nvSpPr>
        <p:spPr bwMode="auto">
          <a:xfrm>
            <a:off x="11970651" y="0"/>
            <a:ext cx="228600" cy="6858000"/>
          </a:xfrm>
          <a:prstGeom prst="rect">
            <a:avLst/>
          </a:prstGeom>
          <a:solidFill>
            <a:srgbClr val="A3A3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fontAlgn="base">
              <a:spcBef>
                <a:spcPct val="0"/>
              </a:spcBef>
              <a:spcAft>
                <a:spcPct val="0"/>
              </a:spcAft>
              <a:buNone/>
            </a:pPr>
            <a:endParaRPr lang="en-US" altLang="en-US" sz="1800" dirty="0">
              <a:solidFill>
                <a:srgbClr val="000000"/>
              </a:solidFill>
              <a:latin typeface="Calibri" panose="020F0502020204030204" pitchFamily="34" charset="0"/>
            </a:endParaRPr>
          </a:p>
        </p:txBody>
      </p:sp>
      <p:sp>
        <p:nvSpPr>
          <p:cNvPr id="4" name="Rectangle 6">
            <a:extLst>
              <a:ext uri="{FF2B5EF4-FFF2-40B4-BE49-F238E27FC236}">
                <a16:creationId xmlns:a16="http://schemas.microsoft.com/office/drawing/2014/main" id="{AB05B9C7-A1E5-2F89-0E6D-657C8D2FC542}"/>
              </a:ext>
            </a:extLst>
          </p:cNvPr>
          <p:cNvSpPr>
            <a:spLocks noChangeArrowheads="1"/>
          </p:cNvSpPr>
          <p:nvPr/>
        </p:nvSpPr>
        <p:spPr bwMode="auto">
          <a:xfrm>
            <a:off x="221347" y="0"/>
            <a:ext cx="11803739" cy="457200"/>
          </a:xfrm>
          <a:prstGeom prst="rect">
            <a:avLst/>
          </a:prstGeom>
          <a:solidFill>
            <a:srgbClr val="A3A3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fontAlgn="base">
              <a:spcBef>
                <a:spcPct val="0"/>
              </a:spcBef>
              <a:spcAft>
                <a:spcPct val="0"/>
              </a:spcAft>
              <a:buNone/>
            </a:pPr>
            <a:endParaRPr lang="en-US" altLang="en-US" sz="1800" dirty="0">
              <a:solidFill>
                <a:srgbClr val="000000"/>
              </a:solidFill>
              <a:latin typeface="Calibri" panose="020F0502020204030204" pitchFamily="34" charset="0"/>
            </a:endParaRPr>
          </a:p>
        </p:txBody>
      </p:sp>
      <p:sp>
        <p:nvSpPr>
          <p:cNvPr id="5" name="Rectangle 7">
            <a:extLst>
              <a:ext uri="{FF2B5EF4-FFF2-40B4-BE49-F238E27FC236}">
                <a16:creationId xmlns:a16="http://schemas.microsoft.com/office/drawing/2014/main" id="{EA951230-0D5E-56B0-C653-4F740ABB6724}"/>
              </a:ext>
            </a:extLst>
          </p:cNvPr>
          <p:cNvSpPr>
            <a:spLocks noChangeArrowheads="1"/>
          </p:cNvSpPr>
          <p:nvPr/>
        </p:nvSpPr>
        <p:spPr bwMode="auto">
          <a:xfrm>
            <a:off x="145143" y="6339113"/>
            <a:ext cx="11937999" cy="228596"/>
          </a:xfrm>
          <a:prstGeom prst="rect">
            <a:avLst/>
          </a:prstGeom>
          <a:solidFill>
            <a:srgbClr val="A3A3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fontAlgn="base">
              <a:spcBef>
                <a:spcPct val="0"/>
              </a:spcBef>
              <a:spcAft>
                <a:spcPct val="0"/>
              </a:spcAft>
              <a:buNone/>
            </a:pPr>
            <a:endParaRPr lang="en-US" altLang="en-US" sz="1800" dirty="0">
              <a:solidFill>
                <a:srgbClr val="000000"/>
              </a:solidFill>
              <a:latin typeface="Calibri" panose="020F0502020204030204" pitchFamily="34" charset="0"/>
            </a:endParaRPr>
          </a:p>
        </p:txBody>
      </p:sp>
      <p:sp>
        <p:nvSpPr>
          <p:cNvPr id="13" name="TextBox 12">
            <a:extLst>
              <a:ext uri="{FF2B5EF4-FFF2-40B4-BE49-F238E27FC236}">
                <a16:creationId xmlns:a16="http://schemas.microsoft.com/office/drawing/2014/main" id="{892B1E94-304F-4509-B588-F13B4619771E}"/>
              </a:ext>
            </a:extLst>
          </p:cNvPr>
          <p:cNvSpPr txBox="1"/>
          <p:nvPr/>
        </p:nvSpPr>
        <p:spPr>
          <a:xfrm>
            <a:off x="-7253" y="6560459"/>
            <a:ext cx="12206504" cy="338554"/>
          </a:xfrm>
          <a:prstGeom prst="rect">
            <a:avLst/>
          </a:prstGeom>
          <a:solidFill>
            <a:schemeClr val="tx1"/>
          </a:solidFill>
        </p:spPr>
        <p:txBody>
          <a:bodyPr wrap="square" rtlCol="0">
            <a:spAutoFit/>
          </a:bodyPr>
          <a:lstStyle/>
          <a:p>
            <a:r>
              <a:rPr lang="en-US" sz="1600" dirty="0">
                <a:solidFill>
                  <a:schemeClr val="bg1"/>
                </a:solidFill>
                <a:latin typeface="Calibri" panose="020F0502020204030204" pitchFamily="34" charset="0"/>
                <a:ea typeface="Calibri" panose="020F0502020204030204" pitchFamily="34" charset="0"/>
              </a:rPr>
              <a:t>Richie Thetford									              www.thetfordcountry.com</a:t>
            </a:r>
          </a:p>
        </p:txBody>
      </p:sp>
    </p:spTree>
    <p:extLst>
      <p:ext uri="{BB962C8B-B14F-4D97-AF65-F5344CB8AC3E}">
        <p14:creationId xmlns:p14="http://schemas.microsoft.com/office/powerpoint/2010/main" val="275479270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 presetClass="entr" presetSubtype="10" fill="hold" grpId="0" nodeType="afterEffect">
                                  <p:stCondLst>
                                    <p:cond delay="0"/>
                                  </p:stCondLst>
                                  <p:childTnLst>
                                    <p:set>
                                      <p:cBhvr>
                                        <p:cTn id="6" dur="1" fill="hold">
                                          <p:stCondLst>
                                            <p:cond delay="0"/>
                                          </p:stCondLst>
                                        </p:cTn>
                                        <p:tgtEl>
                                          <p:spTgt spid="12296"/>
                                        </p:tgtEl>
                                        <p:attrNameLst>
                                          <p:attrName>style.visibility</p:attrName>
                                        </p:attrNameLst>
                                      </p:cBhvr>
                                      <p:to>
                                        <p:strVal val="visible"/>
                                      </p:to>
                                    </p:set>
                                    <p:animEffect transition="in" filter="blinds(horizontal)">
                                      <p:cBhvr>
                                        <p:cTn id="7" dur="500"/>
                                        <p:tgtEl>
                                          <p:spTgt spid="12296"/>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12297"/>
                                        </p:tgtEl>
                                        <p:attrNameLst>
                                          <p:attrName>style.visibility</p:attrName>
                                        </p:attrNameLst>
                                      </p:cBhvr>
                                      <p:to>
                                        <p:strVal val="visible"/>
                                      </p:to>
                                    </p:set>
                                    <p:animEffect transition="in" filter="blinds(horizontal)">
                                      <p:cBhvr>
                                        <p:cTn id="10" dur="500"/>
                                        <p:tgtEl>
                                          <p:spTgt spid="12297"/>
                                        </p:tgtEl>
                                      </p:cBhvr>
                                    </p:animEffect>
                                  </p:childTnLst>
                                </p:cTn>
                              </p:par>
                            </p:childTnLst>
                          </p:cTn>
                        </p:par>
                        <p:par>
                          <p:cTn id="11" fill="hold" nodeType="afterGroup">
                            <p:stCondLst>
                              <p:cond delay="500"/>
                            </p:stCondLst>
                            <p:childTnLst>
                              <p:par>
                                <p:cTn id="12" presetID="22" presetClass="entr" presetSubtype="1" fill="hold" grpId="0" nodeType="afterEffect">
                                  <p:stCondLst>
                                    <p:cond delay="0"/>
                                  </p:stCondLst>
                                  <p:childTnLst>
                                    <p:set>
                                      <p:cBhvr>
                                        <p:cTn id="13" dur="1" fill="hold">
                                          <p:stCondLst>
                                            <p:cond delay="0"/>
                                          </p:stCondLst>
                                        </p:cTn>
                                        <p:tgtEl>
                                          <p:spTgt spid="12299"/>
                                        </p:tgtEl>
                                        <p:attrNameLst>
                                          <p:attrName>style.visibility</p:attrName>
                                        </p:attrNameLst>
                                      </p:cBhvr>
                                      <p:to>
                                        <p:strVal val="visible"/>
                                      </p:to>
                                    </p:set>
                                    <p:animEffect transition="in" filter="wipe(up)">
                                      <p:cBhvr>
                                        <p:cTn id="14" dur="500"/>
                                        <p:tgtEl>
                                          <p:spTgt spid="12299"/>
                                        </p:tgtEl>
                                      </p:cBhvr>
                                    </p:animEffect>
                                  </p:childTnLst>
                                </p:cTn>
                              </p:par>
                              <p:par>
                                <p:cTn id="15" presetID="22" presetClass="entr" presetSubtype="1" fill="hold" grpId="0" nodeType="withEffect">
                                  <p:stCondLst>
                                    <p:cond delay="0"/>
                                  </p:stCondLst>
                                  <p:childTnLst>
                                    <p:set>
                                      <p:cBhvr>
                                        <p:cTn id="16" dur="1" fill="hold">
                                          <p:stCondLst>
                                            <p:cond delay="0"/>
                                          </p:stCondLst>
                                        </p:cTn>
                                        <p:tgtEl>
                                          <p:spTgt spid="12300"/>
                                        </p:tgtEl>
                                        <p:attrNameLst>
                                          <p:attrName>style.visibility</p:attrName>
                                        </p:attrNameLst>
                                      </p:cBhvr>
                                      <p:to>
                                        <p:strVal val="visible"/>
                                      </p:to>
                                    </p:set>
                                    <p:animEffect transition="in" filter="wipe(up)">
                                      <p:cBhvr>
                                        <p:cTn id="17" dur="500"/>
                                        <p:tgtEl>
                                          <p:spTgt spid="12300"/>
                                        </p:tgtEl>
                                      </p:cBhvr>
                                    </p:animEffect>
                                  </p:childTnLst>
                                </p:cTn>
                              </p:par>
                            </p:childTnLst>
                          </p:cTn>
                        </p:par>
                        <p:par>
                          <p:cTn id="18" fill="hold" nodeType="afterGroup">
                            <p:stCondLst>
                              <p:cond delay="1000"/>
                            </p:stCondLst>
                            <p:childTnLst>
                              <p:par>
                                <p:cTn id="19" presetID="23" presetClass="entr" presetSubtype="16" fill="hold" nodeType="afterEffect">
                                  <p:stCondLst>
                                    <p:cond delay="0"/>
                                  </p:stCondLst>
                                  <p:childTnLst>
                                    <p:set>
                                      <p:cBhvr>
                                        <p:cTn id="20" dur="1" fill="hold">
                                          <p:stCondLst>
                                            <p:cond delay="0"/>
                                          </p:stCondLst>
                                        </p:cTn>
                                        <p:tgtEl>
                                          <p:spTgt spid="12290">
                                            <p:txEl>
                                              <p:pRg st="0" end="0"/>
                                            </p:txEl>
                                          </p:spTgt>
                                        </p:tgtEl>
                                        <p:attrNameLst>
                                          <p:attrName>style.visibility</p:attrName>
                                        </p:attrNameLst>
                                      </p:cBhvr>
                                      <p:to>
                                        <p:strVal val="visible"/>
                                      </p:to>
                                    </p:set>
                                    <p:anim calcmode="lin" valueType="num">
                                      <p:cBhvr>
                                        <p:cTn id="21" dur="500" fill="hold"/>
                                        <p:tgtEl>
                                          <p:spTgt spid="12290">
                                            <p:txEl>
                                              <p:pRg st="0" end="0"/>
                                            </p:txEl>
                                          </p:spTgt>
                                        </p:tgtEl>
                                        <p:attrNameLst>
                                          <p:attrName>ppt_w</p:attrName>
                                        </p:attrNameLst>
                                      </p:cBhvr>
                                      <p:tavLst>
                                        <p:tav tm="0">
                                          <p:val>
                                            <p:fltVal val="0"/>
                                          </p:val>
                                        </p:tav>
                                        <p:tav tm="100000">
                                          <p:val>
                                            <p:strVal val="#ppt_w"/>
                                          </p:val>
                                        </p:tav>
                                      </p:tavLst>
                                    </p:anim>
                                    <p:anim calcmode="lin" valueType="num">
                                      <p:cBhvr>
                                        <p:cTn id="22" dur="500" fill="hold"/>
                                        <p:tgtEl>
                                          <p:spTgt spid="12290">
                                            <p:txEl>
                                              <p:pRg st="0" end="0"/>
                                            </p:txEl>
                                          </p:spTgt>
                                        </p:tgtEl>
                                        <p:attrNameLst>
                                          <p:attrName>ppt_h</p:attrName>
                                        </p:attrNameLst>
                                      </p:cBhvr>
                                      <p:tavLst>
                                        <p:tav tm="0">
                                          <p:val>
                                            <p:fltVal val="0"/>
                                          </p:val>
                                        </p:tav>
                                        <p:tav tm="100000">
                                          <p:val>
                                            <p:strVal val="#ppt_h"/>
                                          </p:val>
                                        </p:tav>
                                      </p:tavLst>
                                    </p:anim>
                                  </p:childTnLst>
                                </p:cTn>
                              </p:par>
                            </p:childTnLst>
                          </p:cTn>
                        </p:par>
                        <p:par>
                          <p:cTn id="23" fill="hold" nodeType="afterGroup">
                            <p:stCondLst>
                              <p:cond delay="1500"/>
                            </p:stCondLst>
                            <p:childTnLst>
                              <p:par>
                                <p:cTn id="24" presetID="9" presetClass="entr" presetSubtype="0" fill="hold" nodeType="afterEffect">
                                  <p:stCondLst>
                                    <p:cond delay="0"/>
                                  </p:stCondLst>
                                  <p:childTnLst>
                                    <p:set>
                                      <p:cBhvr>
                                        <p:cTn id="25" dur="1" fill="hold">
                                          <p:stCondLst>
                                            <p:cond delay="0"/>
                                          </p:stCondLst>
                                        </p:cTn>
                                        <p:tgtEl>
                                          <p:spTgt spid="12290">
                                            <p:txEl>
                                              <p:pRg st="1" end="1"/>
                                            </p:txEl>
                                          </p:spTgt>
                                        </p:tgtEl>
                                        <p:attrNameLst>
                                          <p:attrName>style.visibility</p:attrName>
                                        </p:attrNameLst>
                                      </p:cBhvr>
                                      <p:to>
                                        <p:strVal val="visible"/>
                                      </p:to>
                                    </p:set>
                                    <p:animEffect transition="in" filter="dissolve">
                                      <p:cBhvr>
                                        <p:cTn id="26" dur="500"/>
                                        <p:tgtEl>
                                          <p:spTgt spid="12290">
                                            <p:txEl>
                                              <p:pRg st="1" end="1"/>
                                            </p:txEl>
                                          </p:spTgt>
                                        </p:tgtEl>
                                      </p:cBhvr>
                                    </p:animEffect>
                                  </p:childTnLst>
                                </p:cTn>
                              </p:par>
                            </p:childTnLst>
                          </p:cTn>
                        </p:par>
                      </p:childTnLst>
                    </p:cTn>
                  </p:par>
                  <p:par>
                    <p:cTn id="27" fill="hold" nodeType="clickPar">
                      <p:stCondLst>
                        <p:cond delay="indefinite"/>
                      </p:stCondLst>
                      <p:childTnLst>
                        <p:par>
                          <p:cTn id="28" fill="hold" nodeType="withGroup">
                            <p:stCondLst>
                              <p:cond delay="0"/>
                            </p:stCondLst>
                            <p:childTnLst>
                              <p:par>
                                <p:cTn id="29" presetID="9" presetClass="entr" presetSubtype="0" fill="hold" nodeType="clickEffect">
                                  <p:stCondLst>
                                    <p:cond delay="0"/>
                                  </p:stCondLst>
                                  <p:childTnLst>
                                    <p:set>
                                      <p:cBhvr>
                                        <p:cTn id="30" dur="1" fill="hold">
                                          <p:stCondLst>
                                            <p:cond delay="0"/>
                                          </p:stCondLst>
                                        </p:cTn>
                                        <p:tgtEl>
                                          <p:spTgt spid="12290">
                                            <p:txEl>
                                              <p:pRg st="2" end="2"/>
                                            </p:txEl>
                                          </p:spTgt>
                                        </p:tgtEl>
                                        <p:attrNameLst>
                                          <p:attrName>style.visibility</p:attrName>
                                        </p:attrNameLst>
                                      </p:cBhvr>
                                      <p:to>
                                        <p:strVal val="visible"/>
                                      </p:to>
                                    </p:set>
                                    <p:animEffect transition="in" filter="dissolve">
                                      <p:cBhvr>
                                        <p:cTn id="31" dur="500"/>
                                        <p:tgtEl>
                                          <p:spTgt spid="12290">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6" grpId="0" animBg="1"/>
      <p:bldP spid="12297" grpId="0"/>
      <p:bldP spid="12299" grpId="0" animBg="1"/>
      <p:bldP spid="12300"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a:extLst>
              <a:ext uri="{FF2B5EF4-FFF2-40B4-BE49-F238E27FC236}">
                <a16:creationId xmlns:a16="http://schemas.microsoft.com/office/drawing/2014/main" id="{D46496F5-84D0-18D2-2D59-47349096FA86}"/>
              </a:ext>
            </a:extLst>
          </p:cNvPr>
          <p:cNvSpPr>
            <a:spLocks noGrp="1" noChangeArrowheads="1"/>
          </p:cNvSpPr>
          <p:nvPr>
            <p:ph type="body" idx="1"/>
          </p:nvPr>
        </p:nvSpPr>
        <p:spPr>
          <a:xfrm>
            <a:off x="348343" y="2646060"/>
            <a:ext cx="11622308" cy="2590800"/>
          </a:xfrm>
        </p:spPr>
        <p:txBody>
          <a:bodyPr/>
          <a:lstStyle/>
          <a:p>
            <a:pPr eaLnBrk="1" hangingPunct="1">
              <a:spcBef>
                <a:spcPts val="600"/>
              </a:spcBef>
            </a:pPr>
            <a:r>
              <a:rPr lang="en-US" altLang="en-US" sz="3400" b="1" dirty="0">
                <a:solidFill>
                  <a:schemeClr val="bg1"/>
                </a:solidFill>
                <a:cs typeface="Arial" panose="020B0604020202020204" pitchFamily="34" charset="0"/>
              </a:rPr>
              <a:t>When God commands something, then it MUST be done in spite of consequences – even if it divides people</a:t>
            </a:r>
          </a:p>
          <a:p>
            <a:pPr lvl="1" eaLnBrk="1" hangingPunct="1">
              <a:spcBef>
                <a:spcPts val="600"/>
              </a:spcBef>
            </a:pPr>
            <a:r>
              <a:rPr lang="en-US" altLang="en-US" sz="3200" dirty="0">
                <a:solidFill>
                  <a:srgbClr val="D1D1FF"/>
                </a:solidFill>
                <a:cs typeface="Arial" panose="020B0604020202020204" pitchFamily="34" charset="0"/>
              </a:rPr>
              <a:t>Example: Preaching the Word</a:t>
            </a:r>
          </a:p>
          <a:p>
            <a:pPr lvl="2" eaLnBrk="1" hangingPunct="1">
              <a:spcBef>
                <a:spcPts val="600"/>
              </a:spcBef>
            </a:pPr>
            <a:r>
              <a:rPr lang="en-US" altLang="en-US" sz="3000" dirty="0">
                <a:solidFill>
                  <a:srgbClr val="FFFF00"/>
                </a:solidFill>
                <a:ea typeface="Calibri" panose="020F0502020204030204" pitchFamily="34" charset="0"/>
                <a:cs typeface="Arial" panose="020B0604020202020204" pitchFamily="34" charset="0"/>
              </a:rPr>
              <a:t>Acts 4:18-20; 5:29</a:t>
            </a:r>
          </a:p>
        </p:txBody>
      </p:sp>
      <p:sp>
        <p:nvSpPr>
          <p:cNvPr id="14343" name="WordArt 7">
            <a:extLst>
              <a:ext uri="{FF2B5EF4-FFF2-40B4-BE49-F238E27FC236}">
                <a16:creationId xmlns:a16="http://schemas.microsoft.com/office/drawing/2014/main" id="{DA40A9F1-DE6B-3C5E-B61D-973B4536CB9C}"/>
              </a:ext>
            </a:extLst>
          </p:cNvPr>
          <p:cNvSpPr>
            <a:spLocks noChangeArrowheads="1" noChangeShapeType="1" noTextEdit="1"/>
          </p:cNvSpPr>
          <p:nvPr/>
        </p:nvSpPr>
        <p:spPr bwMode="auto">
          <a:xfrm>
            <a:off x="362857" y="609600"/>
            <a:ext cx="11451772" cy="1676400"/>
          </a:xfrm>
          <a:prstGeom prst="rect">
            <a:avLst/>
          </a:prstGeom>
        </p:spPr>
        <p:txBody>
          <a:bodyPr wrap="none" fromWordArt="1">
            <a:prstTxWarp prst="textDeflateBottom">
              <a:avLst>
                <a:gd name="adj" fmla="val 53125"/>
              </a:avLst>
            </a:prstTxWarp>
          </a:bodyPr>
          <a:lstStyle/>
          <a:p>
            <a:pPr algn="ctr" eaLnBrk="0" fontAlgn="base" hangingPunct="0">
              <a:spcBef>
                <a:spcPct val="0"/>
              </a:spcBef>
              <a:spcAft>
                <a:spcPct val="0"/>
              </a:spcAft>
            </a:pPr>
            <a:r>
              <a:rPr lang="en-US" sz="3600" b="1" kern="10" dirty="0">
                <a:ln w="9525">
                  <a:solidFill>
                    <a:srgbClr val="000000"/>
                  </a:solidFill>
                  <a:round/>
                  <a:headEnd/>
                  <a:tailEnd/>
                </a:ln>
                <a:solidFill>
                  <a:srgbClr val="FFFFFF"/>
                </a:solidFill>
                <a:effectLst>
                  <a:outerShdw dist="35921" dir="2700000" algn="ctr" rotWithShape="0">
                    <a:srgbClr val="A3A3FF"/>
                  </a:outerShdw>
                </a:effectLst>
                <a:latin typeface="Calibri" panose="020F0502020204030204" pitchFamily="34" charset="0"/>
                <a:cs typeface="Arial" panose="020B0604020202020204" pitchFamily="34" charset="0"/>
              </a:rPr>
              <a:t>For A Thing To Be Expedient</a:t>
            </a:r>
          </a:p>
        </p:txBody>
      </p:sp>
      <p:sp>
        <p:nvSpPr>
          <p:cNvPr id="14344" name="AutoShape 8">
            <a:extLst>
              <a:ext uri="{FF2B5EF4-FFF2-40B4-BE49-F238E27FC236}">
                <a16:creationId xmlns:a16="http://schemas.microsoft.com/office/drawing/2014/main" id="{F585B4E1-C164-0CAC-CD8F-8EABA26A5C98}"/>
              </a:ext>
            </a:extLst>
          </p:cNvPr>
          <p:cNvSpPr>
            <a:spLocks noChangeArrowheads="1"/>
          </p:cNvSpPr>
          <p:nvPr/>
        </p:nvSpPr>
        <p:spPr bwMode="auto">
          <a:xfrm rot="16200000">
            <a:off x="5676900" y="-2019300"/>
            <a:ext cx="762000" cy="8305800"/>
          </a:xfrm>
          <a:prstGeom prst="flowChartDelay">
            <a:avLst/>
          </a:prstGeom>
          <a:solidFill>
            <a:srgbClr val="A3A3FF"/>
          </a:solidFill>
          <a:ln>
            <a:noFill/>
          </a:ln>
          <a:effectLst>
            <a:outerShdw dist="89803" dir="2700000" algn="ctr" rotWithShape="0">
              <a:schemeClr val="bg1"/>
            </a:outerShdw>
          </a:effectLst>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fontAlgn="base">
              <a:spcBef>
                <a:spcPct val="0"/>
              </a:spcBef>
              <a:spcAft>
                <a:spcPct val="0"/>
              </a:spcAft>
            </a:pPr>
            <a:endParaRPr lang="en-US" altLang="en-US" dirty="0">
              <a:solidFill>
                <a:srgbClr val="000000"/>
              </a:solidFill>
              <a:latin typeface="Calibri" panose="020F0502020204030204" pitchFamily="34" charset="0"/>
            </a:endParaRPr>
          </a:p>
        </p:txBody>
      </p:sp>
      <p:sp>
        <p:nvSpPr>
          <p:cNvPr id="14345" name="Text Box 9">
            <a:extLst>
              <a:ext uri="{FF2B5EF4-FFF2-40B4-BE49-F238E27FC236}">
                <a16:creationId xmlns:a16="http://schemas.microsoft.com/office/drawing/2014/main" id="{F18EE593-0FA7-3998-1EE9-8FD3F8B04E3D}"/>
              </a:ext>
            </a:extLst>
          </p:cNvPr>
          <p:cNvSpPr txBox="1">
            <a:spLocks noChangeArrowheads="1"/>
          </p:cNvSpPr>
          <p:nvPr/>
        </p:nvSpPr>
        <p:spPr bwMode="auto">
          <a:xfrm>
            <a:off x="1905000" y="1787248"/>
            <a:ext cx="8305800" cy="769441"/>
          </a:xfrm>
          <a:prstGeom prst="rect">
            <a:avLst/>
          </a:prstGeom>
          <a:noFill/>
          <a:ln>
            <a:noFill/>
          </a:ln>
          <a:effectLst>
            <a:outerShdw dist="35921" dir="2700000" algn="ctr" rotWithShape="0">
              <a:schemeClr val="bg1"/>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fontAlgn="base">
              <a:spcBef>
                <a:spcPct val="50000"/>
              </a:spcBef>
              <a:spcAft>
                <a:spcPct val="0"/>
              </a:spcAft>
            </a:pPr>
            <a:r>
              <a:rPr lang="en-US" altLang="en-US" sz="4400" b="1" dirty="0">
                <a:solidFill>
                  <a:srgbClr val="000000"/>
                </a:solidFill>
                <a:latin typeface="Calibri" panose="020F0502020204030204" pitchFamily="34" charset="0"/>
                <a:cs typeface="Arial" panose="020B0604020202020204" pitchFamily="34" charset="0"/>
              </a:rPr>
              <a:t>It Must Edify</a:t>
            </a:r>
          </a:p>
        </p:txBody>
      </p:sp>
      <p:sp>
        <p:nvSpPr>
          <p:cNvPr id="13324" name="Rectangle 12">
            <a:extLst>
              <a:ext uri="{FF2B5EF4-FFF2-40B4-BE49-F238E27FC236}">
                <a16:creationId xmlns:a16="http://schemas.microsoft.com/office/drawing/2014/main" id="{34BFC8BE-B206-4394-367C-66D5197C05F7}"/>
              </a:ext>
            </a:extLst>
          </p:cNvPr>
          <p:cNvSpPr>
            <a:spLocks noChangeArrowheads="1"/>
          </p:cNvSpPr>
          <p:nvPr/>
        </p:nvSpPr>
        <p:spPr bwMode="auto">
          <a:xfrm>
            <a:off x="145143" y="4836886"/>
            <a:ext cx="11879943" cy="13716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fontAlgn="base">
              <a:spcBef>
                <a:spcPct val="0"/>
              </a:spcBef>
              <a:spcAft>
                <a:spcPct val="0"/>
              </a:spcAft>
              <a:buNone/>
            </a:pPr>
            <a:endParaRPr lang="en-US" altLang="en-US" sz="1800" dirty="0">
              <a:solidFill>
                <a:srgbClr val="000000"/>
              </a:solidFill>
              <a:latin typeface="Calibri" panose="020F0502020204030204" pitchFamily="34" charset="0"/>
            </a:endParaRPr>
          </a:p>
        </p:txBody>
      </p:sp>
      <p:sp>
        <p:nvSpPr>
          <p:cNvPr id="13325" name="Text Box 13">
            <a:extLst>
              <a:ext uri="{FF2B5EF4-FFF2-40B4-BE49-F238E27FC236}">
                <a16:creationId xmlns:a16="http://schemas.microsoft.com/office/drawing/2014/main" id="{97A0B389-FA69-B1CF-2298-E52F20E59709}"/>
              </a:ext>
            </a:extLst>
          </p:cNvPr>
          <p:cNvSpPr txBox="1">
            <a:spLocks noChangeArrowheads="1"/>
          </p:cNvSpPr>
          <p:nvPr/>
        </p:nvSpPr>
        <p:spPr bwMode="auto">
          <a:xfrm>
            <a:off x="328067" y="4828470"/>
            <a:ext cx="11573093" cy="1384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fontAlgn="base">
              <a:spcBef>
                <a:spcPct val="50000"/>
              </a:spcBef>
              <a:spcAft>
                <a:spcPct val="0"/>
              </a:spcAft>
              <a:buNone/>
            </a:pPr>
            <a:r>
              <a:rPr lang="en-US" altLang="en-US" sz="2800" dirty="0">
                <a:solidFill>
                  <a:srgbClr val="000000"/>
                </a:solidFill>
                <a:latin typeface="Calibri" panose="020F0502020204030204" pitchFamily="34" charset="0"/>
                <a:cs typeface="Arial" panose="020B0604020202020204" pitchFamily="34" charset="0"/>
              </a:rPr>
              <a:t>But </a:t>
            </a:r>
            <a:r>
              <a:rPr lang="en-US" altLang="en-US" sz="2800" b="1" dirty="0">
                <a:solidFill>
                  <a:srgbClr val="000000"/>
                </a:solidFill>
                <a:latin typeface="Calibri" panose="020F0502020204030204" pitchFamily="34" charset="0"/>
                <a:cs typeface="Arial" panose="020B0604020202020204" pitchFamily="34" charset="0"/>
              </a:rPr>
              <a:t>if it is non-essential</a:t>
            </a:r>
            <a:r>
              <a:rPr lang="en-US" altLang="en-US" sz="2800" dirty="0">
                <a:solidFill>
                  <a:srgbClr val="000000"/>
                </a:solidFill>
                <a:latin typeface="Calibri" panose="020F0502020204030204" pitchFamily="34" charset="0"/>
                <a:cs typeface="Arial" panose="020B0604020202020204" pitchFamily="34" charset="0"/>
              </a:rPr>
              <a:t> – meaning that God has left the choice up to human wisdom, and then we demand to enforce that practice on others that will destroy the unity and peace of God’s children, then we sin!</a:t>
            </a:r>
          </a:p>
        </p:txBody>
      </p:sp>
      <p:sp>
        <p:nvSpPr>
          <p:cNvPr id="2" name="Rectangle 4">
            <a:extLst>
              <a:ext uri="{FF2B5EF4-FFF2-40B4-BE49-F238E27FC236}">
                <a16:creationId xmlns:a16="http://schemas.microsoft.com/office/drawing/2014/main" id="{5040CEF4-1319-6A4E-424E-F3ECB33A10B4}"/>
              </a:ext>
            </a:extLst>
          </p:cNvPr>
          <p:cNvSpPr>
            <a:spLocks noChangeArrowheads="1"/>
          </p:cNvSpPr>
          <p:nvPr/>
        </p:nvSpPr>
        <p:spPr bwMode="auto">
          <a:xfrm>
            <a:off x="-7253" y="0"/>
            <a:ext cx="228600" cy="6858000"/>
          </a:xfrm>
          <a:prstGeom prst="rect">
            <a:avLst/>
          </a:prstGeom>
          <a:solidFill>
            <a:srgbClr val="A3A3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fontAlgn="base">
              <a:spcBef>
                <a:spcPct val="0"/>
              </a:spcBef>
              <a:spcAft>
                <a:spcPct val="0"/>
              </a:spcAft>
              <a:buNone/>
            </a:pPr>
            <a:endParaRPr lang="en-US" altLang="en-US" sz="1800" dirty="0">
              <a:solidFill>
                <a:srgbClr val="000000"/>
              </a:solidFill>
              <a:latin typeface="Calibri" panose="020F0502020204030204" pitchFamily="34" charset="0"/>
            </a:endParaRPr>
          </a:p>
        </p:txBody>
      </p:sp>
      <p:sp>
        <p:nvSpPr>
          <p:cNvPr id="3" name="Rectangle 5">
            <a:extLst>
              <a:ext uri="{FF2B5EF4-FFF2-40B4-BE49-F238E27FC236}">
                <a16:creationId xmlns:a16="http://schemas.microsoft.com/office/drawing/2014/main" id="{9553BF4C-5192-1E77-85AE-005E76B1DF6B}"/>
              </a:ext>
            </a:extLst>
          </p:cNvPr>
          <p:cNvSpPr>
            <a:spLocks noChangeArrowheads="1"/>
          </p:cNvSpPr>
          <p:nvPr/>
        </p:nvSpPr>
        <p:spPr bwMode="auto">
          <a:xfrm>
            <a:off x="11970651" y="0"/>
            <a:ext cx="228600" cy="6858000"/>
          </a:xfrm>
          <a:prstGeom prst="rect">
            <a:avLst/>
          </a:prstGeom>
          <a:solidFill>
            <a:srgbClr val="A3A3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fontAlgn="base">
              <a:spcBef>
                <a:spcPct val="0"/>
              </a:spcBef>
              <a:spcAft>
                <a:spcPct val="0"/>
              </a:spcAft>
              <a:buNone/>
            </a:pPr>
            <a:endParaRPr lang="en-US" altLang="en-US" sz="1800" dirty="0">
              <a:solidFill>
                <a:srgbClr val="000000"/>
              </a:solidFill>
              <a:latin typeface="Calibri" panose="020F0502020204030204" pitchFamily="34" charset="0"/>
            </a:endParaRPr>
          </a:p>
        </p:txBody>
      </p:sp>
      <p:sp>
        <p:nvSpPr>
          <p:cNvPr id="4" name="Rectangle 6">
            <a:extLst>
              <a:ext uri="{FF2B5EF4-FFF2-40B4-BE49-F238E27FC236}">
                <a16:creationId xmlns:a16="http://schemas.microsoft.com/office/drawing/2014/main" id="{4CC4FBC5-620A-F860-C95A-B2A7DAD7B176}"/>
              </a:ext>
            </a:extLst>
          </p:cNvPr>
          <p:cNvSpPr>
            <a:spLocks noChangeArrowheads="1"/>
          </p:cNvSpPr>
          <p:nvPr/>
        </p:nvSpPr>
        <p:spPr bwMode="auto">
          <a:xfrm>
            <a:off x="221347" y="0"/>
            <a:ext cx="11803739" cy="457200"/>
          </a:xfrm>
          <a:prstGeom prst="rect">
            <a:avLst/>
          </a:prstGeom>
          <a:solidFill>
            <a:srgbClr val="A3A3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fontAlgn="base">
              <a:spcBef>
                <a:spcPct val="0"/>
              </a:spcBef>
              <a:spcAft>
                <a:spcPct val="0"/>
              </a:spcAft>
              <a:buNone/>
            </a:pPr>
            <a:endParaRPr lang="en-US" altLang="en-US" sz="1800" dirty="0">
              <a:solidFill>
                <a:srgbClr val="000000"/>
              </a:solidFill>
              <a:latin typeface="Calibri" panose="020F0502020204030204" pitchFamily="34" charset="0"/>
            </a:endParaRPr>
          </a:p>
        </p:txBody>
      </p:sp>
      <p:sp>
        <p:nvSpPr>
          <p:cNvPr id="5" name="Rectangle 7">
            <a:extLst>
              <a:ext uri="{FF2B5EF4-FFF2-40B4-BE49-F238E27FC236}">
                <a16:creationId xmlns:a16="http://schemas.microsoft.com/office/drawing/2014/main" id="{7091C394-658A-1097-FD0B-16F92183DB4B}"/>
              </a:ext>
            </a:extLst>
          </p:cNvPr>
          <p:cNvSpPr>
            <a:spLocks noChangeArrowheads="1"/>
          </p:cNvSpPr>
          <p:nvPr/>
        </p:nvSpPr>
        <p:spPr bwMode="auto">
          <a:xfrm>
            <a:off x="145143" y="6339113"/>
            <a:ext cx="11937999" cy="228596"/>
          </a:xfrm>
          <a:prstGeom prst="rect">
            <a:avLst/>
          </a:prstGeom>
          <a:solidFill>
            <a:srgbClr val="A3A3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fontAlgn="base">
              <a:spcBef>
                <a:spcPct val="0"/>
              </a:spcBef>
              <a:spcAft>
                <a:spcPct val="0"/>
              </a:spcAft>
              <a:buNone/>
            </a:pPr>
            <a:endParaRPr lang="en-US" altLang="en-US" sz="1800" dirty="0">
              <a:solidFill>
                <a:srgbClr val="000000"/>
              </a:solidFill>
              <a:latin typeface="Calibri" panose="020F0502020204030204" pitchFamily="34" charset="0"/>
            </a:endParaRPr>
          </a:p>
        </p:txBody>
      </p:sp>
      <p:sp>
        <p:nvSpPr>
          <p:cNvPr id="13" name="TextBox 12">
            <a:extLst>
              <a:ext uri="{FF2B5EF4-FFF2-40B4-BE49-F238E27FC236}">
                <a16:creationId xmlns:a16="http://schemas.microsoft.com/office/drawing/2014/main" id="{BA14BAB7-CE58-4D1F-BD9D-C1360ED3B7A2}"/>
              </a:ext>
            </a:extLst>
          </p:cNvPr>
          <p:cNvSpPr txBox="1"/>
          <p:nvPr/>
        </p:nvSpPr>
        <p:spPr>
          <a:xfrm>
            <a:off x="-7253" y="6560459"/>
            <a:ext cx="12206504" cy="338554"/>
          </a:xfrm>
          <a:prstGeom prst="rect">
            <a:avLst/>
          </a:prstGeom>
          <a:solidFill>
            <a:schemeClr val="tx1"/>
          </a:solidFill>
        </p:spPr>
        <p:txBody>
          <a:bodyPr wrap="square" rtlCol="0">
            <a:spAutoFit/>
          </a:bodyPr>
          <a:lstStyle/>
          <a:p>
            <a:r>
              <a:rPr lang="en-US" sz="1600" dirty="0">
                <a:solidFill>
                  <a:schemeClr val="bg1"/>
                </a:solidFill>
                <a:latin typeface="Calibri" panose="020F0502020204030204" pitchFamily="34" charset="0"/>
                <a:ea typeface="Calibri" panose="020F0502020204030204" pitchFamily="34" charset="0"/>
              </a:rPr>
              <a:t>Richie Thetford									              www.thetfordcountry.com</a:t>
            </a:r>
          </a:p>
        </p:txBody>
      </p:sp>
    </p:spTree>
    <p:extLst>
      <p:ext uri="{BB962C8B-B14F-4D97-AF65-F5344CB8AC3E}">
        <p14:creationId xmlns:p14="http://schemas.microsoft.com/office/powerpoint/2010/main" val="272438438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16" fill="hold" nodeType="afterEffect">
                                  <p:stCondLst>
                                    <p:cond delay="0"/>
                                  </p:stCondLst>
                                  <p:childTnLst>
                                    <p:set>
                                      <p:cBhvr>
                                        <p:cTn id="6" dur="1" fill="hold">
                                          <p:stCondLst>
                                            <p:cond delay="0"/>
                                          </p:stCondLst>
                                        </p:cTn>
                                        <p:tgtEl>
                                          <p:spTgt spid="13314">
                                            <p:txEl>
                                              <p:pRg st="0" end="0"/>
                                            </p:txEl>
                                          </p:spTgt>
                                        </p:tgtEl>
                                        <p:attrNameLst>
                                          <p:attrName>style.visibility</p:attrName>
                                        </p:attrNameLst>
                                      </p:cBhvr>
                                      <p:to>
                                        <p:strVal val="visible"/>
                                      </p:to>
                                    </p:set>
                                    <p:anim calcmode="lin" valueType="num">
                                      <p:cBhvr>
                                        <p:cTn id="7" dur="500" fill="hold"/>
                                        <p:tgtEl>
                                          <p:spTgt spid="13314">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13314">
                                            <p:txEl>
                                              <p:pRg st="0" end="0"/>
                                            </p:txEl>
                                          </p:spTgt>
                                        </p:tgtEl>
                                        <p:attrNameLst>
                                          <p:attrName>ppt_h</p:attrName>
                                        </p:attrNameLst>
                                      </p:cBhvr>
                                      <p:tavLst>
                                        <p:tav tm="0">
                                          <p:val>
                                            <p:fltVal val="0"/>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9" presetClass="entr" presetSubtype="0" fill="hold" nodeType="clickEffect">
                                  <p:stCondLst>
                                    <p:cond delay="0"/>
                                  </p:stCondLst>
                                  <p:childTnLst>
                                    <p:set>
                                      <p:cBhvr>
                                        <p:cTn id="12" dur="1" fill="hold">
                                          <p:stCondLst>
                                            <p:cond delay="0"/>
                                          </p:stCondLst>
                                        </p:cTn>
                                        <p:tgtEl>
                                          <p:spTgt spid="13314">
                                            <p:txEl>
                                              <p:pRg st="1" end="1"/>
                                            </p:txEl>
                                          </p:spTgt>
                                        </p:tgtEl>
                                        <p:attrNameLst>
                                          <p:attrName>style.visibility</p:attrName>
                                        </p:attrNameLst>
                                      </p:cBhvr>
                                      <p:to>
                                        <p:strVal val="visible"/>
                                      </p:to>
                                    </p:set>
                                    <p:animEffect transition="in" filter="dissolve">
                                      <p:cBhvr>
                                        <p:cTn id="13" dur="500"/>
                                        <p:tgtEl>
                                          <p:spTgt spid="13314">
                                            <p:txEl>
                                              <p:pRg st="1" end="1"/>
                                            </p:txEl>
                                          </p:spTgt>
                                        </p:tgtEl>
                                      </p:cBhvr>
                                    </p:animEffect>
                                  </p:childTnLst>
                                </p:cTn>
                              </p:par>
                              <p:par>
                                <p:cTn id="14" presetID="9" presetClass="entr" presetSubtype="0" fill="hold" nodeType="withEffect">
                                  <p:stCondLst>
                                    <p:cond delay="0"/>
                                  </p:stCondLst>
                                  <p:childTnLst>
                                    <p:set>
                                      <p:cBhvr>
                                        <p:cTn id="15" dur="1" fill="hold">
                                          <p:stCondLst>
                                            <p:cond delay="0"/>
                                          </p:stCondLst>
                                        </p:cTn>
                                        <p:tgtEl>
                                          <p:spTgt spid="13314">
                                            <p:txEl>
                                              <p:pRg st="2" end="2"/>
                                            </p:txEl>
                                          </p:spTgt>
                                        </p:tgtEl>
                                        <p:attrNameLst>
                                          <p:attrName>style.visibility</p:attrName>
                                        </p:attrNameLst>
                                      </p:cBhvr>
                                      <p:to>
                                        <p:strVal val="visible"/>
                                      </p:to>
                                    </p:set>
                                    <p:animEffect transition="in" filter="dissolve">
                                      <p:cBhvr>
                                        <p:cTn id="16" dur="500"/>
                                        <p:tgtEl>
                                          <p:spTgt spid="13314">
                                            <p:txEl>
                                              <p:pRg st="2" end="2"/>
                                            </p:txEl>
                                          </p:spTgt>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3" presetClass="entr" presetSubtype="10" fill="hold" grpId="0" nodeType="clickEffect">
                                  <p:stCondLst>
                                    <p:cond delay="0"/>
                                  </p:stCondLst>
                                  <p:childTnLst>
                                    <p:set>
                                      <p:cBhvr>
                                        <p:cTn id="20" dur="1" fill="hold">
                                          <p:stCondLst>
                                            <p:cond delay="0"/>
                                          </p:stCondLst>
                                        </p:cTn>
                                        <p:tgtEl>
                                          <p:spTgt spid="13324"/>
                                        </p:tgtEl>
                                        <p:attrNameLst>
                                          <p:attrName>style.visibility</p:attrName>
                                        </p:attrNameLst>
                                      </p:cBhvr>
                                      <p:to>
                                        <p:strVal val="visible"/>
                                      </p:to>
                                    </p:set>
                                    <p:animEffect transition="in" filter="blinds(horizontal)">
                                      <p:cBhvr>
                                        <p:cTn id="21" dur="500"/>
                                        <p:tgtEl>
                                          <p:spTgt spid="13324"/>
                                        </p:tgtEl>
                                      </p:cBhvr>
                                    </p:animEffect>
                                  </p:childTnLst>
                                </p:cTn>
                              </p:par>
                              <p:par>
                                <p:cTn id="22" presetID="3" presetClass="entr" presetSubtype="10" fill="hold" grpId="0" nodeType="withEffect">
                                  <p:stCondLst>
                                    <p:cond delay="0"/>
                                  </p:stCondLst>
                                  <p:childTnLst>
                                    <p:set>
                                      <p:cBhvr>
                                        <p:cTn id="23" dur="1" fill="hold">
                                          <p:stCondLst>
                                            <p:cond delay="0"/>
                                          </p:stCondLst>
                                        </p:cTn>
                                        <p:tgtEl>
                                          <p:spTgt spid="13325"/>
                                        </p:tgtEl>
                                        <p:attrNameLst>
                                          <p:attrName>style.visibility</p:attrName>
                                        </p:attrNameLst>
                                      </p:cBhvr>
                                      <p:to>
                                        <p:strVal val="visible"/>
                                      </p:to>
                                    </p:set>
                                    <p:animEffect transition="in" filter="blinds(horizontal)">
                                      <p:cBhvr>
                                        <p:cTn id="24" dur="500"/>
                                        <p:tgtEl>
                                          <p:spTgt spid="133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24" grpId="0" animBg="1"/>
      <p:bldP spid="13325"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a:extLst>
              <a:ext uri="{FF2B5EF4-FFF2-40B4-BE49-F238E27FC236}">
                <a16:creationId xmlns:a16="http://schemas.microsoft.com/office/drawing/2014/main" id="{61CE9CCC-C9EC-2441-5C29-7FB930663BA8}"/>
              </a:ext>
            </a:extLst>
          </p:cNvPr>
          <p:cNvSpPr>
            <a:spLocks noGrp="1" noChangeArrowheads="1"/>
          </p:cNvSpPr>
          <p:nvPr>
            <p:ph type="body" idx="1"/>
          </p:nvPr>
        </p:nvSpPr>
        <p:spPr>
          <a:xfrm>
            <a:off x="602343" y="4038600"/>
            <a:ext cx="10980057" cy="609600"/>
          </a:xfrm>
        </p:spPr>
        <p:txBody>
          <a:bodyPr/>
          <a:lstStyle/>
          <a:p>
            <a:pPr eaLnBrk="1" hangingPunct="1"/>
            <a:r>
              <a:rPr lang="en-US" altLang="en-US" sz="3400" b="1" dirty="0">
                <a:solidFill>
                  <a:schemeClr val="bg1"/>
                </a:solidFill>
                <a:cs typeface="Arial" panose="020B0604020202020204" pitchFamily="34" charset="0"/>
              </a:rPr>
              <a:t>This rule governs only matters of expediency</a:t>
            </a:r>
          </a:p>
        </p:txBody>
      </p:sp>
      <p:sp>
        <p:nvSpPr>
          <p:cNvPr id="15367" name="WordArt 7">
            <a:extLst>
              <a:ext uri="{FF2B5EF4-FFF2-40B4-BE49-F238E27FC236}">
                <a16:creationId xmlns:a16="http://schemas.microsoft.com/office/drawing/2014/main" id="{BE14E631-8C83-5508-FC27-D6922EE63AD2}"/>
              </a:ext>
            </a:extLst>
          </p:cNvPr>
          <p:cNvSpPr>
            <a:spLocks noChangeArrowheads="1" noChangeShapeType="1" noTextEdit="1"/>
          </p:cNvSpPr>
          <p:nvPr/>
        </p:nvSpPr>
        <p:spPr bwMode="auto">
          <a:xfrm>
            <a:off x="362857" y="609600"/>
            <a:ext cx="11473543" cy="1676400"/>
          </a:xfrm>
          <a:prstGeom prst="rect">
            <a:avLst/>
          </a:prstGeom>
        </p:spPr>
        <p:txBody>
          <a:bodyPr wrap="none" fromWordArt="1">
            <a:prstTxWarp prst="textDeflateBottom">
              <a:avLst>
                <a:gd name="adj" fmla="val 53125"/>
              </a:avLst>
            </a:prstTxWarp>
          </a:bodyPr>
          <a:lstStyle/>
          <a:p>
            <a:pPr algn="ctr" eaLnBrk="0" fontAlgn="base" hangingPunct="0">
              <a:spcBef>
                <a:spcPct val="0"/>
              </a:spcBef>
              <a:spcAft>
                <a:spcPct val="0"/>
              </a:spcAft>
            </a:pPr>
            <a:r>
              <a:rPr lang="en-US" sz="3600" b="1" kern="10" dirty="0">
                <a:ln w="9525">
                  <a:solidFill>
                    <a:srgbClr val="000000"/>
                  </a:solidFill>
                  <a:round/>
                  <a:headEnd/>
                  <a:tailEnd/>
                </a:ln>
                <a:solidFill>
                  <a:srgbClr val="FFFFFF"/>
                </a:solidFill>
                <a:effectLst>
                  <a:outerShdw dist="35921" dir="2700000" algn="ctr" rotWithShape="0">
                    <a:srgbClr val="A3A3FF"/>
                  </a:outerShdw>
                </a:effectLst>
                <a:latin typeface="Calibri" panose="020F0502020204030204" pitchFamily="34" charset="0"/>
                <a:cs typeface="Arial" panose="020B0604020202020204" pitchFamily="34" charset="0"/>
              </a:rPr>
              <a:t>For A Thing To Be Expedient</a:t>
            </a:r>
          </a:p>
        </p:txBody>
      </p:sp>
      <p:sp>
        <p:nvSpPr>
          <p:cNvPr id="14344" name="AutoShape 8">
            <a:extLst>
              <a:ext uri="{FF2B5EF4-FFF2-40B4-BE49-F238E27FC236}">
                <a16:creationId xmlns:a16="http://schemas.microsoft.com/office/drawing/2014/main" id="{69C84459-3545-2712-88D7-E3924641CE3B}"/>
              </a:ext>
            </a:extLst>
          </p:cNvPr>
          <p:cNvSpPr>
            <a:spLocks noChangeArrowheads="1"/>
          </p:cNvSpPr>
          <p:nvPr/>
        </p:nvSpPr>
        <p:spPr bwMode="auto">
          <a:xfrm rot="16200000">
            <a:off x="5372100" y="-1714500"/>
            <a:ext cx="1371600" cy="8305800"/>
          </a:xfrm>
          <a:prstGeom prst="flowChartDelay">
            <a:avLst/>
          </a:prstGeom>
          <a:solidFill>
            <a:srgbClr val="A3A3FF"/>
          </a:solidFill>
          <a:ln>
            <a:noFill/>
          </a:ln>
          <a:effectLst>
            <a:outerShdw dist="89803" dir="2700000" algn="ctr" rotWithShape="0">
              <a:schemeClr val="bg1"/>
            </a:outerShdw>
          </a:effectLst>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fontAlgn="base">
              <a:spcBef>
                <a:spcPct val="0"/>
              </a:spcBef>
              <a:spcAft>
                <a:spcPct val="0"/>
              </a:spcAft>
            </a:pPr>
            <a:endParaRPr lang="en-US" altLang="en-US" dirty="0">
              <a:solidFill>
                <a:srgbClr val="000000"/>
              </a:solidFill>
              <a:latin typeface="Calibri" panose="020F0502020204030204" pitchFamily="34" charset="0"/>
            </a:endParaRPr>
          </a:p>
        </p:txBody>
      </p:sp>
      <p:sp>
        <p:nvSpPr>
          <p:cNvPr id="14345" name="Text Box 9">
            <a:extLst>
              <a:ext uri="{FF2B5EF4-FFF2-40B4-BE49-F238E27FC236}">
                <a16:creationId xmlns:a16="http://schemas.microsoft.com/office/drawing/2014/main" id="{DC7EBF0D-66EB-CF72-E20C-9712A69994D7}"/>
              </a:ext>
            </a:extLst>
          </p:cNvPr>
          <p:cNvSpPr txBox="1">
            <a:spLocks noChangeArrowheads="1"/>
          </p:cNvSpPr>
          <p:nvPr/>
        </p:nvSpPr>
        <p:spPr bwMode="auto">
          <a:xfrm>
            <a:off x="1905000" y="1761570"/>
            <a:ext cx="8305800" cy="1446550"/>
          </a:xfrm>
          <a:prstGeom prst="rect">
            <a:avLst/>
          </a:prstGeom>
          <a:noFill/>
          <a:ln>
            <a:noFill/>
          </a:ln>
          <a:effectLst>
            <a:outerShdw dist="35921" dir="2700000" algn="ctr" rotWithShape="0">
              <a:schemeClr val="bg1"/>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fontAlgn="base">
              <a:spcBef>
                <a:spcPct val="50000"/>
              </a:spcBef>
              <a:spcAft>
                <a:spcPct val="0"/>
              </a:spcAft>
            </a:pPr>
            <a:r>
              <a:rPr lang="en-US" altLang="en-US" sz="4400" b="1" dirty="0">
                <a:solidFill>
                  <a:srgbClr val="000000"/>
                </a:solidFill>
                <a:latin typeface="Calibri" panose="020F0502020204030204" pitchFamily="34" charset="0"/>
                <a:cs typeface="Arial" panose="020B0604020202020204" pitchFamily="34" charset="0"/>
              </a:rPr>
              <a:t>It Must Not Offend the</a:t>
            </a:r>
            <a:br>
              <a:rPr lang="en-US" altLang="en-US" sz="4400" b="1" dirty="0">
                <a:solidFill>
                  <a:srgbClr val="000000"/>
                </a:solidFill>
                <a:latin typeface="Calibri" panose="020F0502020204030204" pitchFamily="34" charset="0"/>
                <a:cs typeface="Arial" panose="020B0604020202020204" pitchFamily="34" charset="0"/>
              </a:rPr>
            </a:br>
            <a:r>
              <a:rPr lang="en-US" altLang="en-US" sz="4400" b="1" dirty="0">
                <a:solidFill>
                  <a:srgbClr val="000000"/>
                </a:solidFill>
                <a:latin typeface="Calibri" panose="020F0502020204030204" pitchFamily="34" charset="0"/>
                <a:cs typeface="Arial" panose="020B0604020202020204" pitchFamily="34" charset="0"/>
              </a:rPr>
              <a:t>Conscience of A Brother</a:t>
            </a:r>
          </a:p>
        </p:txBody>
      </p:sp>
      <p:sp>
        <p:nvSpPr>
          <p:cNvPr id="14348" name="Rectangle 12">
            <a:extLst>
              <a:ext uri="{FF2B5EF4-FFF2-40B4-BE49-F238E27FC236}">
                <a16:creationId xmlns:a16="http://schemas.microsoft.com/office/drawing/2014/main" id="{7D946C0B-93CB-9332-D618-E5FE5FA1385B}"/>
              </a:ext>
            </a:extLst>
          </p:cNvPr>
          <p:cNvSpPr>
            <a:spLocks noChangeArrowheads="1"/>
          </p:cNvSpPr>
          <p:nvPr/>
        </p:nvSpPr>
        <p:spPr bwMode="auto">
          <a:xfrm>
            <a:off x="221347" y="3276600"/>
            <a:ext cx="11749304" cy="685800"/>
          </a:xfrm>
          <a:prstGeom prst="rect">
            <a:avLst/>
          </a:prstGeom>
          <a:solidFill>
            <a:schemeClr val="bg1"/>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fontAlgn="base">
              <a:spcBef>
                <a:spcPct val="0"/>
              </a:spcBef>
              <a:spcAft>
                <a:spcPct val="0"/>
              </a:spcAft>
              <a:buNone/>
            </a:pPr>
            <a:endParaRPr lang="en-US" altLang="en-US" sz="1800" dirty="0">
              <a:solidFill>
                <a:srgbClr val="000000"/>
              </a:solidFill>
              <a:latin typeface="Calibri" panose="020F0502020204030204" pitchFamily="34" charset="0"/>
            </a:endParaRPr>
          </a:p>
        </p:txBody>
      </p:sp>
      <p:sp>
        <p:nvSpPr>
          <p:cNvPr id="14349" name="Text Box 13">
            <a:extLst>
              <a:ext uri="{FF2B5EF4-FFF2-40B4-BE49-F238E27FC236}">
                <a16:creationId xmlns:a16="http://schemas.microsoft.com/office/drawing/2014/main" id="{7BE19E53-DED6-C963-DBB5-9C97A665CFC6}"/>
              </a:ext>
            </a:extLst>
          </p:cNvPr>
          <p:cNvSpPr txBox="1">
            <a:spLocks noChangeArrowheads="1"/>
          </p:cNvSpPr>
          <p:nvPr/>
        </p:nvSpPr>
        <p:spPr bwMode="auto">
          <a:xfrm>
            <a:off x="1904999" y="3303940"/>
            <a:ext cx="8305801"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fontAlgn="base">
              <a:spcBef>
                <a:spcPct val="50000"/>
              </a:spcBef>
              <a:spcAft>
                <a:spcPct val="0"/>
              </a:spcAft>
              <a:buNone/>
            </a:pPr>
            <a:r>
              <a:rPr lang="en-US" altLang="en-US" sz="3600" b="1" dirty="0">
                <a:solidFill>
                  <a:srgbClr val="000066"/>
                </a:solidFill>
                <a:latin typeface="Calibri" panose="020F0502020204030204" pitchFamily="34" charset="0"/>
                <a:cs typeface="Arial" panose="020B0604020202020204" pitchFamily="34" charset="0"/>
              </a:rPr>
              <a:t>1 Corinthians 10:31-33</a:t>
            </a:r>
          </a:p>
        </p:txBody>
      </p:sp>
      <p:sp>
        <p:nvSpPr>
          <p:cNvPr id="14350" name="Rectangle 14">
            <a:extLst>
              <a:ext uri="{FF2B5EF4-FFF2-40B4-BE49-F238E27FC236}">
                <a16:creationId xmlns:a16="http://schemas.microsoft.com/office/drawing/2014/main" id="{BB634FDD-3F8C-C026-45E0-C03AF8CA233D}"/>
              </a:ext>
            </a:extLst>
          </p:cNvPr>
          <p:cNvSpPr>
            <a:spLocks noChangeArrowheads="1"/>
          </p:cNvSpPr>
          <p:nvPr/>
        </p:nvSpPr>
        <p:spPr bwMode="auto">
          <a:xfrm>
            <a:off x="145143" y="4746171"/>
            <a:ext cx="11908971" cy="1600200"/>
          </a:xfrm>
          <a:prstGeom prst="rect">
            <a:avLst/>
          </a:prstGeom>
          <a:solidFill>
            <a:srgbClr val="FFFF99"/>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fontAlgn="base">
              <a:spcBef>
                <a:spcPct val="0"/>
              </a:spcBef>
              <a:spcAft>
                <a:spcPct val="0"/>
              </a:spcAft>
              <a:buNone/>
            </a:pPr>
            <a:endParaRPr lang="en-US" altLang="en-US" sz="1800" dirty="0">
              <a:solidFill>
                <a:srgbClr val="000000"/>
              </a:solidFill>
              <a:latin typeface="Calibri" panose="020F0502020204030204" pitchFamily="34" charset="0"/>
            </a:endParaRPr>
          </a:p>
        </p:txBody>
      </p:sp>
      <p:sp>
        <p:nvSpPr>
          <p:cNvPr id="14351" name="Text Box 15">
            <a:extLst>
              <a:ext uri="{FF2B5EF4-FFF2-40B4-BE49-F238E27FC236}">
                <a16:creationId xmlns:a16="http://schemas.microsoft.com/office/drawing/2014/main" id="{D58A0FA2-60CA-83F7-FC55-687A0A9D54AF}"/>
              </a:ext>
            </a:extLst>
          </p:cNvPr>
          <p:cNvSpPr txBox="1">
            <a:spLocks noChangeArrowheads="1"/>
          </p:cNvSpPr>
          <p:nvPr/>
        </p:nvSpPr>
        <p:spPr bwMode="auto">
          <a:xfrm>
            <a:off x="221347" y="4852802"/>
            <a:ext cx="11749303" cy="1384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fontAlgn="base">
              <a:spcBef>
                <a:spcPts val="0"/>
              </a:spcBef>
              <a:spcAft>
                <a:spcPct val="0"/>
              </a:spcAft>
              <a:buNone/>
            </a:pPr>
            <a:r>
              <a:rPr lang="en-US" altLang="en-US" sz="2800" dirty="0">
                <a:solidFill>
                  <a:srgbClr val="000000"/>
                </a:solidFill>
                <a:latin typeface="Calibri" panose="020F0502020204030204" pitchFamily="34" charset="0"/>
                <a:cs typeface="Arial" panose="020B0604020202020204" pitchFamily="34" charset="0"/>
              </a:rPr>
              <a:t>Where the </a:t>
            </a:r>
            <a:r>
              <a:rPr lang="en-US" altLang="en-US" sz="2800" b="1" dirty="0">
                <a:solidFill>
                  <a:srgbClr val="000000"/>
                </a:solidFill>
                <a:latin typeface="Calibri" panose="020F0502020204030204" pitchFamily="34" charset="0"/>
                <a:cs typeface="Arial" panose="020B0604020202020204" pitchFamily="34" charset="0"/>
              </a:rPr>
              <a:t>liberty of a choice </a:t>
            </a:r>
            <a:r>
              <a:rPr lang="en-US" altLang="en-US" sz="2800" dirty="0">
                <a:solidFill>
                  <a:srgbClr val="000000"/>
                </a:solidFill>
                <a:latin typeface="Calibri" panose="020F0502020204030204" pitchFamily="34" charset="0"/>
                <a:cs typeface="Arial" panose="020B0604020202020204" pitchFamily="34" charset="0"/>
              </a:rPr>
              <a:t>by human wisdom has been permitted – we </a:t>
            </a:r>
            <a:r>
              <a:rPr lang="en-US" altLang="en-US" sz="2800" b="1" dirty="0">
                <a:solidFill>
                  <a:srgbClr val="000000"/>
                </a:solidFill>
                <a:latin typeface="Calibri" panose="020F0502020204030204" pitchFamily="34" charset="0"/>
                <a:cs typeface="Arial" panose="020B0604020202020204" pitchFamily="34" charset="0"/>
              </a:rPr>
              <a:t>must not force </a:t>
            </a:r>
            <a:r>
              <a:rPr lang="en-US" altLang="en-US" sz="2800" dirty="0">
                <a:solidFill>
                  <a:srgbClr val="000000"/>
                </a:solidFill>
                <a:latin typeface="Calibri" panose="020F0502020204030204" pitchFamily="34" charset="0"/>
                <a:cs typeface="Arial" panose="020B0604020202020204" pitchFamily="34" charset="0"/>
              </a:rPr>
              <a:t>our way to the offending brother by causing him to violate his conscience in partaking in that which he believes to be wrong</a:t>
            </a:r>
          </a:p>
        </p:txBody>
      </p:sp>
      <p:sp>
        <p:nvSpPr>
          <p:cNvPr id="2" name="Rectangle 4">
            <a:extLst>
              <a:ext uri="{FF2B5EF4-FFF2-40B4-BE49-F238E27FC236}">
                <a16:creationId xmlns:a16="http://schemas.microsoft.com/office/drawing/2014/main" id="{8AB5750E-7395-0E81-8040-EBE4519CBD5B}"/>
              </a:ext>
            </a:extLst>
          </p:cNvPr>
          <p:cNvSpPr>
            <a:spLocks noChangeArrowheads="1"/>
          </p:cNvSpPr>
          <p:nvPr/>
        </p:nvSpPr>
        <p:spPr bwMode="auto">
          <a:xfrm>
            <a:off x="-7253" y="0"/>
            <a:ext cx="228600" cy="6858000"/>
          </a:xfrm>
          <a:prstGeom prst="rect">
            <a:avLst/>
          </a:prstGeom>
          <a:solidFill>
            <a:srgbClr val="A3A3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fontAlgn="base">
              <a:spcBef>
                <a:spcPct val="0"/>
              </a:spcBef>
              <a:spcAft>
                <a:spcPct val="0"/>
              </a:spcAft>
              <a:buNone/>
            </a:pPr>
            <a:endParaRPr lang="en-US" altLang="en-US" sz="1800" dirty="0">
              <a:solidFill>
                <a:srgbClr val="000000"/>
              </a:solidFill>
              <a:latin typeface="Calibri" panose="020F0502020204030204" pitchFamily="34" charset="0"/>
            </a:endParaRPr>
          </a:p>
        </p:txBody>
      </p:sp>
      <p:sp>
        <p:nvSpPr>
          <p:cNvPr id="3" name="Rectangle 5">
            <a:extLst>
              <a:ext uri="{FF2B5EF4-FFF2-40B4-BE49-F238E27FC236}">
                <a16:creationId xmlns:a16="http://schemas.microsoft.com/office/drawing/2014/main" id="{002A5792-DFAC-D53A-DEFA-7E729596BF95}"/>
              </a:ext>
            </a:extLst>
          </p:cNvPr>
          <p:cNvSpPr>
            <a:spLocks noChangeArrowheads="1"/>
          </p:cNvSpPr>
          <p:nvPr/>
        </p:nvSpPr>
        <p:spPr bwMode="auto">
          <a:xfrm>
            <a:off x="11970651" y="0"/>
            <a:ext cx="228600" cy="6858000"/>
          </a:xfrm>
          <a:prstGeom prst="rect">
            <a:avLst/>
          </a:prstGeom>
          <a:solidFill>
            <a:srgbClr val="A3A3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fontAlgn="base">
              <a:spcBef>
                <a:spcPct val="0"/>
              </a:spcBef>
              <a:spcAft>
                <a:spcPct val="0"/>
              </a:spcAft>
              <a:buNone/>
            </a:pPr>
            <a:endParaRPr lang="en-US" altLang="en-US" sz="1800" dirty="0">
              <a:solidFill>
                <a:srgbClr val="000000"/>
              </a:solidFill>
              <a:latin typeface="Calibri" panose="020F0502020204030204" pitchFamily="34" charset="0"/>
            </a:endParaRPr>
          </a:p>
        </p:txBody>
      </p:sp>
      <p:sp>
        <p:nvSpPr>
          <p:cNvPr id="4" name="Rectangle 6">
            <a:extLst>
              <a:ext uri="{FF2B5EF4-FFF2-40B4-BE49-F238E27FC236}">
                <a16:creationId xmlns:a16="http://schemas.microsoft.com/office/drawing/2014/main" id="{FD946CCC-7208-11BC-AC48-B7EF3BE66AE1}"/>
              </a:ext>
            </a:extLst>
          </p:cNvPr>
          <p:cNvSpPr>
            <a:spLocks noChangeArrowheads="1"/>
          </p:cNvSpPr>
          <p:nvPr/>
        </p:nvSpPr>
        <p:spPr bwMode="auto">
          <a:xfrm>
            <a:off x="221347" y="0"/>
            <a:ext cx="11803739" cy="457200"/>
          </a:xfrm>
          <a:prstGeom prst="rect">
            <a:avLst/>
          </a:prstGeom>
          <a:solidFill>
            <a:srgbClr val="A3A3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fontAlgn="base">
              <a:spcBef>
                <a:spcPct val="0"/>
              </a:spcBef>
              <a:spcAft>
                <a:spcPct val="0"/>
              </a:spcAft>
              <a:buNone/>
            </a:pPr>
            <a:endParaRPr lang="en-US" altLang="en-US" sz="1800" dirty="0">
              <a:solidFill>
                <a:srgbClr val="000000"/>
              </a:solidFill>
              <a:latin typeface="Calibri" panose="020F0502020204030204" pitchFamily="34" charset="0"/>
            </a:endParaRPr>
          </a:p>
        </p:txBody>
      </p:sp>
      <p:sp>
        <p:nvSpPr>
          <p:cNvPr id="5" name="Rectangle 7">
            <a:extLst>
              <a:ext uri="{FF2B5EF4-FFF2-40B4-BE49-F238E27FC236}">
                <a16:creationId xmlns:a16="http://schemas.microsoft.com/office/drawing/2014/main" id="{B18DA200-9C76-6C6B-A040-FCC41189356B}"/>
              </a:ext>
            </a:extLst>
          </p:cNvPr>
          <p:cNvSpPr>
            <a:spLocks noChangeArrowheads="1"/>
          </p:cNvSpPr>
          <p:nvPr/>
        </p:nvSpPr>
        <p:spPr bwMode="auto">
          <a:xfrm>
            <a:off x="145143" y="6339113"/>
            <a:ext cx="11937999" cy="228596"/>
          </a:xfrm>
          <a:prstGeom prst="rect">
            <a:avLst/>
          </a:prstGeom>
          <a:solidFill>
            <a:srgbClr val="A3A3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fontAlgn="base">
              <a:spcBef>
                <a:spcPct val="0"/>
              </a:spcBef>
              <a:spcAft>
                <a:spcPct val="0"/>
              </a:spcAft>
              <a:buNone/>
            </a:pPr>
            <a:endParaRPr lang="en-US" altLang="en-US" sz="1800" dirty="0">
              <a:solidFill>
                <a:srgbClr val="000000"/>
              </a:solidFill>
              <a:latin typeface="Calibri" panose="020F0502020204030204" pitchFamily="34" charset="0"/>
            </a:endParaRPr>
          </a:p>
        </p:txBody>
      </p:sp>
      <p:sp>
        <p:nvSpPr>
          <p:cNvPr id="15" name="TextBox 14">
            <a:extLst>
              <a:ext uri="{FF2B5EF4-FFF2-40B4-BE49-F238E27FC236}">
                <a16:creationId xmlns:a16="http://schemas.microsoft.com/office/drawing/2014/main" id="{BF5D4B7B-36CE-4684-9FDA-5491A3F7A8CF}"/>
              </a:ext>
            </a:extLst>
          </p:cNvPr>
          <p:cNvSpPr txBox="1"/>
          <p:nvPr/>
        </p:nvSpPr>
        <p:spPr>
          <a:xfrm>
            <a:off x="-7253" y="6560459"/>
            <a:ext cx="12206504" cy="338554"/>
          </a:xfrm>
          <a:prstGeom prst="rect">
            <a:avLst/>
          </a:prstGeom>
          <a:solidFill>
            <a:schemeClr val="tx1"/>
          </a:solidFill>
        </p:spPr>
        <p:txBody>
          <a:bodyPr wrap="square" rtlCol="0">
            <a:spAutoFit/>
          </a:bodyPr>
          <a:lstStyle/>
          <a:p>
            <a:r>
              <a:rPr lang="en-US" sz="1600" dirty="0">
                <a:solidFill>
                  <a:schemeClr val="bg1"/>
                </a:solidFill>
                <a:latin typeface="Calibri" panose="020F0502020204030204" pitchFamily="34" charset="0"/>
                <a:ea typeface="Calibri" panose="020F0502020204030204" pitchFamily="34" charset="0"/>
              </a:rPr>
              <a:t>Richie Thetford									              www.thetfordcountry.com</a:t>
            </a:r>
          </a:p>
        </p:txBody>
      </p:sp>
    </p:spTree>
    <p:extLst>
      <p:ext uri="{BB962C8B-B14F-4D97-AF65-F5344CB8AC3E}">
        <p14:creationId xmlns:p14="http://schemas.microsoft.com/office/powerpoint/2010/main" val="71664719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 presetClass="entr" presetSubtype="10" fill="hold" grpId="0" nodeType="afterEffect">
                                  <p:stCondLst>
                                    <p:cond delay="0"/>
                                  </p:stCondLst>
                                  <p:childTnLst>
                                    <p:set>
                                      <p:cBhvr>
                                        <p:cTn id="6" dur="1" fill="hold">
                                          <p:stCondLst>
                                            <p:cond delay="0"/>
                                          </p:stCondLst>
                                        </p:cTn>
                                        <p:tgtEl>
                                          <p:spTgt spid="14344"/>
                                        </p:tgtEl>
                                        <p:attrNameLst>
                                          <p:attrName>style.visibility</p:attrName>
                                        </p:attrNameLst>
                                      </p:cBhvr>
                                      <p:to>
                                        <p:strVal val="visible"/>
                                      </p:to>
                                    </p:set>
                                    <p:animEffect transition="in" filter="blinds(horizontal)">
                                      <p:cBhvr>
                                        <p:cTn id="7" dur="500"/>
                                        <p:tgtEl>
                                          <p:spTgt spid="14344"/>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14345"/>
                                        </p:tgtEl>
                                        <p:attrNameLst>
                                          <p:attrName>style.visibility</p:attrName>
                                        </p:attrNameLst>
                                      </p:cBhvr>
                                      <p:to>
                                        <p:strVal val="visible"/>
                                      </p:to>
                                    </p:set>
                                    <p:animEffect transition="in" filter="blinds(horizontal)">
                                      <p:cBhvr>
                                        <p:cTn id="10" dur="500"/>
                                        <p:tgtEl>
                                          <p:spTgt spid="14345"/>
                                        </p:tgtEl>
                                      </p:cBhvr>
                                    </p:animEffect>
                                  </p:childTnLst>
                                </p:cTn>
                              </p:par>
                            </p:childTnLst>
                          </p:cTn>
                        </p:par>
                        <p:par>
                          <p:cTn id="11" fill="hold" nodeType="afterGroup">
                            <p:stCondLst>
                              <p:cond delay="500"/>
                            </p:stCondLst>
                            <p:childTnLst>
                              <p:par>
                                <p:cTn id="12" presetID="22" presetClass="entr" presetSubtype="1" fill="hold" grpId="0" nodeType="afterEffect">
                                  <p:stCondLst>
                                    <p:cond delay="0"/>
                                  </p:stCondLst>
                                  <p:childTnLst>
                                    <p:set>
                                      <p:cBhvr>
                                        <p:cTn id="13" dur="1" fill="hold">
                                          <p:stCondLst>
                                            <p:cond delay="0"/>
                                          </p:stCondLst>
                                        </p:cTn>
                                        <p:tgtEl>
                                          <p:spTgt spid="14348"/>
                                        </p:tgtEl>
                                        <p:attrNameLst>
                                          <p:attrName>style.visibility</p:attrName>
                                        </p:attrNameLst>
                                      </p:cBhvr>
                                      <p:to>
                                        <p:strVal val="visible"/>
                                      </p:to>
                                    </p:set>
                                    <p:animEffect transition="in" filter="wipe(up)">
                                      <p:cBhvr>
                                        <p:cTn id="14" dur="500"/>
                                        <p:tgtEl>
                                          <p:spTgt spid="14348"/>
                                        </p:tgtEl>
                                      </p:cBhvr>
                                    </p:animEffect>
                                  </p:childTnLst>
                                </p:cTn>
                              </p:par>
                              <p:par>
                                <p:cTn id="15" presetID="22" presetClass="entr" presetSubtype="1" fill="hold" grpId="0" nodeType="withEffect">
                                  <p:stCondLst>
                                    <p:cond delay="0"/>
                                  </p:stCondLst>
                                  <p:childTnLst>
                                    <p:set>
                                      <p:cBhvr>
                                        <p:cTn id="16" dur="1" fill="hold">
                                          <p:stCondLst>
                                            <p:cond delay="0"/>
                                          </p:stCondLst>
                                        </p:cTn>
                                        <p:tgtEl>
                                          <p:spTgt spid="14349"/>
                                        </p:tgtEl>
                                        <p:attrNameLst>
                                          <p:attrName>style.visibility</p:attrName>
                                        </p:attrNameLst>
                                      </p:cBhvr>
                                      <p:to>
                                        <p:strVal val="visible"/>
                                      </p:to>
                                    </p:set>
                                    <p:animEffect transition="in" filter="wipe(up)">
                                      <p:cBhvr>
                                        <p:cTn id="17" dur="500"/>
                                        <p:tgtEl>
                                          <p:spTgt spid="14349"/>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3" presetClass="entr" presetSubtype="16" fill="hold" nodeType="clickEffect">
                                  <p:stCondLst>
                                    <p:cond delay="0"/>
                                  </p:stCondLst>
                                  <p:childTnLst>
                                    <p:set>
                                      <p:cBhvr>
                                        <p:cTn id="21" dur="1" fill="hold">
                                          <p:stCondLst>
                                            <p:cond delay="0"/>
                                          </p:stCondLst>
                                        </p:cTn>
                                        <p:tgtEl>
                                          <p:spTgt spid="14338">
                                            <p:txEl>
                                              <p:pRg st="0" end="0"/>
                                            </p:txEl>
                                          </p:spTgt>
                                        </p:tgtEl>
                                        <p:attrNameLst>
                                          <p:attrName>style.visibility</p:attrName>
                                        </p:attrNameLst>
                                      </p:cBhvr>
                                      <p:to>
                                        <p:strVal val="visible"/>
                                      </p:to>
                                    </p:set>
                                    <p:anim calcmode="lin" valueType="num">
                                      <p:cBhvr>
                                        <p:cTn id="22" dur="500" fill="hold"/>
                                        <p:tgtEl>
                                          <p:spTgt spid="14338">
                                            <p:txEl>
                                              <p:pRg st="0" end="0"/>
                                            </p:txEl>
                                          </p:spTgt>
                                        </p:tgtEl>
                                        <p:attrNameLst>
                                          <p:attrName>ppt_w</p:attrName>
                                        </p:attrNameLst>
                                      </p:cBhvr>
                                      <p:tavLst>
                                        <p:tav tm="0">
                                          <p:val>
                                            <p:fltVal val="0"/>
                                          </p:val>
                                        </p:tav>
                                        <p:tav tm="100000">
                                          <p:val>
                                            <p:strVal val="#ppt_w"/>
                                          </p:val>
                                        </p:tav>
                                      </p:tavLst>
                                    </p:anim>
                                    <p:anim calcmode="lin" valueType="num">
                                      <p:cBhvr>
                                        <p:cTn id="23" dur="500" fill="hold"/>
                                        <p:tgtEl>
                                          <p:spTgt spid="14338">
                                            <p:txEl>
                                              <p:pRg st="0" end="0"/>
                                            </p:txEl>
                                          </p:spTgt>
                                        </p:tgtEl>
                                        <p:attrNameLst>
                                          <p:attrName>ppt_h</p:attrName>
                                        </p:attrNameLst>
                                      </p:cBhvr>
                                      <p:tavLst>
                                        <p:tav tm="0">
                                          <p:val>
                                            <p:fltVal val="0"/>
                                          </p:val>
                                        </p:tav>
                                        <p:tav tm="100000">
                                          <p:val>
                                            <p:strVal val="#ppt_h"/>
                                          </p:val>
                                        </p:tav>
                                      </p:tavLst>
                                    </p:anim>
                                  </p:childTnLst>
                                </p:cTn>
                              </p:par>
                            </p:childTnLst>
                          </p:cTn>
                        </p:par>
                      </p:childTnLst>
                    </p:cTn>
                  </p:par>
                  <p:par>
                    <p:cTn id="24" fill="hold" nodeType="clickPar">
                      <p:stCondLst>
                        <p:cond delay="indefinite"/>
                      </p:stCondLst>
                      <p:childTnLst>
                        <p:par>
                          <p:cTn id="25" fill="hold" nodeType="withGroup">
                            <p:stCondLst>
                              <p:cond delay="0"/>
                            </p:stCondLst>
                            <p:childTnLst>
                              <p:par>
                                <p:cTn id="26" presetID="3" presetClass="entr" presetSubtype="10" fill="hold" grpId="0" nodeType="clickEffect">
                                  <p:stCondLst>
                                    <p:cond delay="0"/>
                                  </p:stCondLst>
                                  <p:childTnLst>
                                    <p:set>
                                      <p:cBhvr>
                                        <p:cTn id="27" dur="1" fill="hold">
                                          <p:stCondLst>
                                            <p:cond delay="0"/>
                                          </p:stCondLst>
                                        </p:cTn>
                                        <p:tgtEl>
                                          <p:spTgt spid="14350"/>
                                        </p:tgtEl>
                                        <p:attrNameLst>
                                          <p:attrName>style.visibility</p:attrName>
                                        </p:attrNameLst>
                                      </p:cBhvr>
                                      <p:to>
                                        <p:strVal val="visible"/>
                                      </p:to>
                                    </p:set>
                                    <p:animEffect transition="in" filter="blinds(horizontal)">
                                      <p:cBhvr>
                                        <p:cTn id="28" dur="500"/>
                                        <p:tgtEl>
                                          <p:spTgt spid="14350"/>
                                        </p:tgtEl>
                                      </p:cBhvr>
                                    </p:animEffect>
                                  </p:childTnLst>
                                </p:cTn>
                              </p:par>
                              <p:par>
                                <p:cTn id="29" presetID="3" presetClass="entr" presetSubtype="10" fill="hold" grpId="0" nodeType="withEffect">
                                  <p:stCondLst>
                                    <p:cond delay="0"/>
                                  </p:stCondLst>
                                  <p:childTnLst>
                                    <p:set>
                                      <p:cBhvr>
                                        <p:cTn id="30" dur="1" fill="hold">
                                          <p:stCondLst>
                                            <p:cond delay="0"/>
                                          </p:stCondLst>
                                        </p:cTn>
                                        <p:tgtEl>
                                          <p:spTgt spid="14351"/>
                                        </p:tgtEl>
                                        <p:attrNameLst>
                                          <p:attrName>style.visibility</p:attrName>
                                        </p:attrNameLst>
                                      </p:cBhvr>
                                      <p:to>
                                        <p:strVal val="visible"/>
                                      </p:to>
                                    </p:set>
                                    <p:animEffect transition="in" filter="blinds(horizontal)">
                                      <p:cBhvr>
                                        <p:cTn id="31" dur="500"/>
                                        <p:tgtEl>
                                          <p:spTgt spid="143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44" grpId="0" animBg="1"/>
      <p:bldP spid="14345" grpId="0"/>
      <p:bldP spid="14348" grpId="0" animBg="1"/>
      <p:bldP spid="14349" grpId="0"/>
      <p:bldP spid="14350" grpId="0" animBg="1"/>
      <p:bldP spid="14351"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7" name="WordArt 7">
            <a:extLst>
              <a:ext uri="{FF2B5EF4-FFF2-40B4-BE49-F238E27FC236}">
                <a16:creationId xmlns:a16="http://schemas.microsoft.com/office/drawing/2014/main" id="{CD651858-F379-F0B7-E43F-A7CBBE00991B}"/>
              </a:ext>
            </a:extLst>
          </p:cNvPr>
          <p:cNvSpPr>
            <a:spLocks noChangeArrowheads="1" noChangeShapeType="1" noTextEdit="1"/>
          </p:cNvSpPr>
          <p:nvPr/>
        </p:nvSpPr>
        <p:spPr bwMode="auto">
          <a:xfrm>
            <a:off x="348343" y="609600"/>
            <a:ext cx="11502571" cy="3276600"/>
          </a:xfrm>
          <a:prstGeom prst="rect">
            <a:avLst/>
          </a:prstGeom>
        </p:spPr>
        <p:txBody>
          <a:bodyPr wrap="none" fromWordArt="1">
            <a:prstTxWarp prst="textDeflateBottom">
              <a:avLst>
                <a:gd name="adj" fmla="val 53125"/>
              </a:avLst>
            </a:prstTxWarp>
          </a:bodyPr>
          <a:lstStyle/>
          <a:p>
            <a:pPr algn="ctr" eaLnBrk="0" fontAlgn="base" hangingPunct="0">
              <a:spcBef>
                <a:spcPct val="0"/>
              </a:spcBef>
              <a:spcAft>
                <a:spcPct val="0"/>
              </a:spcAft>
            </a:pPr>
            <a:r>
              <a:rPr lang="en-US" sz="3600" b="1" kern="10" dirty="0">
                <a:ln w="9525">
                  <a:solidFill>
                    <a:srgbClr val="000000"/>
                  </a:solidFill>
                  <a:round/>
                  <a:headEnd/>
                  <a:tailEnd/>
                </a:ln>
                <a:solidFill>
                  <a:srgbClr val="FFFFFF"/>
                </a:solidFill>
                <a:effectLst>
                  <a:outerShdw dist="35921" dir="2700000" algn="ctr" rotWithShape="0">
                    <a:srgbClr val="A3A3FF"/>
                  </a:outerShdw>
                </a:effectLst>
                <a:latin typeface="Calibri" panose="020F0502020204030204" pitchFamily="34" charset="0"/>
                <a:cs typeface="Arial" panose="020B0604020202020204" pitchFamily="34" charset="0"/>
              </a:rPr>
              <a:t>For A Thing To Be Expedient</a:t>
            </a:r>
          </a:p>
        </p:txBody>
      </p:sp>
      <p:sp>
        <p:nvSpPr>
          <p:cNvPr id="20488" name="AutoShape 8">
            <a:extLst>
              <a:ext uri="{FF2B5EF4-FFF2-40B4-BE49-F238E27FC236}">
                <a16:creationId xmlns:a16="http://schemas.microsoft.com/office/drawing/2014/main" id="{04CCE2AC-6BBB-678F-6ADA-FDD4A45A6DF0}"/>
              </a:ext>
            </a:extLst>
          </p:cNvPr>
          <p:cNvSpPr>
            <a:spLocks noChangeArrowheads="1"/>
          </p:cNvSpPr>
          <p:nvPr/>
        </p:nvSpPr>
        <p:spPr bwMode="auto">
          <a:xfrm rot="16200000">
            <a:off x="4343400" y="304800"/>
            <a:ext cx="3505200" cy="8229600"/>
          </a:xfrm>
          <a:prstGeom prst="flowChartDelay">
            <a:avLst/>
          </a:prstGeom>
          <a:solidFill>
            <a:srgbClr val="A3A3FF"/>
          </a:solidFill>
          <a:ln>
            <a:noFill/>
          </a:ln>
          <a:effectLst>
            <a:outerShdw dist="89803" dir="2700000" algn="ctr" rotWithShape="0">
              <a:schemeClr val="bg1"/>
            </a:outerShdw>
          </a:effectLst>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fontAlgn="base">
              <a:spcBef>
                <a:spcPct val="0"/>
              </a:spcBef>
              <a:spcAft>
                <a:spcPct val="0"/>
              </a:spcAft>
            </a:pPr>
            <a:endParaRPr lang="en-US" altLang="en-US" dirty="0">
              <a:solidFill>
                <a:srgbClr val="000000"/>
              </a:solidFill>
              <a:latin typeface="Calibri" panose="020F0502020204030204" pitchFamily="34" charset="0"/>
            </a:endParaRPr>
          </a:p>
        </p:txBody>
      </p:sp>
      <p:sp>
        <p:nvSpPr>
          <p:cNvPr id="20495" name="WordArt 15">
            <a:extLst>
              <a:ext uri="{FF2B5EF4-FFF2-40B4-BE49-F238E27FC236}">
                <a16:creationId xmlns:a16="http://schemas.microsoft.com/office/drawing/2014/main" id="{B436084B-143A-AC44-CE6D-03BE0DCD09FA}"/>
              </a:ext>
            </a:extLst>
          </p:cNvPr>
          <p:cNvSpPr>
            <a:spLocks noChangeArrowheads="1" noChangeShapeType="1" noTextEdit="1"/>
          </p:cNvSpPr>
          <p:nvPr/>
        </p:nvSpPr>
        <p:spPr bwMode="auto">
          <a:xfrm>
            <a:off x="5486400" y="4495800"/>
            <a:ext cx="4572000" cy="914400"/>
          </a:xfrm>
          <a:prstGeom prst="rect">
            <a:avLst/>
          </a:prstGeom>
        </p:spPr>
        <p:txBody>
          <a:bodyPr wrap="none" fromWordArt="1">
            <a:prstTxWarp prst="textPlain">
              <a:avLst>
                <a:gd name="adj" fmla="val 50000"/>
              </a:avLst>
            </a:prstTxWarp>
          </a:bodyPr>
          <a:lstStyle/>
          <a:p>
            <a:pPr algn="ctr" eaLnBrk="0" fontAlgn="base" hangingPunct="0">
              <a:spcBef>
                <a:spcPct val="0"/>
              </a:spcBef>
              <a:spcAft>
                <a:spcPct val="0"/>
              </a:spcAft>
            </a:pPr>
            <a:r>
              <a:rPr lang="en-US" sz="3600" kern="10" dirty="0">
                <a:ln w="9525">
                  <a:solidFill>
                    <a:srgbClr val="000000"/>
                  </a:solidFill>
                  <a:round/>
                  <a:headEnd/>
                  <a:tailEnd/>
                </a:ln>
                <a:solidFill>
                  <a:srgbClr val="000000"/>
                </a:solidFill>
                <a:effectLst>
                  <a:outerShdw dist="56796" dir="1593903" algn="ctr" rotWithShape="0">
                    <a:srgbClr val="FFFFFF"/>
                  </a:outerShdw>
                </a:effectLst>
                <a:latin typeface="Calibri" panose="020F0502020204030204" pitchFamily="34" charset="0"/>
                <a:cs typeface="Arial" panose="020B0604020202020204" pitchFamily="34" charset="0"/>
              </a:rPr>
              <a:t>It Must Be Lawful</a:t>
            </a:r>
          </a:p>
        </p:txBody>
      </p:sp>
      <p:sp>
        <p:nvSpPr>
          <p:cNvPr id="20504" name="AutoShape 24">
            <a:extLst>
              <a:ext uri="{FF2B5EF4-FFF2-40B4-BE49-F238E27FC236}">
                <a16:creationId xmlns:a16="http://schemas.microsoft.com/office/drawing/2014/main" id="{304B1CA5-C507-9C75-A75C-82F8B4358BD2}"/>
              </a:ext>
            </a:extLst>
          </p:cNvPr>
          <p:cNvSpPr>
            <a:spLocks noChangeArrowheads="1"/>
          </p:cNvSpPr>
          <p:nvPr/>
        </p:nvSpPr>
        <p:spPr bwMode="auto">
          <a:xfrm>
            <a:off x="4114800" y="2819400"/>
            <a:ext cx="3733800" cy="1600200"/>
          </a:xfrm>
          <a:prstGeom prst="curvedDownArrow">
            <a:avLst>
              <a:gd name="adj1" fmla="val 46667"/>
              <a:gd name="adj2" fmla="val 93333"/>
              <a:gd name="adj3" fmla="val 33333"/>
            </a:avLst>
          </a:prstGeom>
          <a:solidFill>
            <a:srgbClr val="A50021"/>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fontAlgn="base">
              <a:spcBef>
                <a:spcPct val="0"/>
              </a:spcBef>
              <a:spcAft>
                <a:spcPct val="0"/>
              </a:spcAft>
              <a:buNone/>
            </a:pPr>
            <a:endParaRPr lang="en-US" altLang="en-US" sz="1800" dirty="0">
              <a:solidFill>
                <a:srgbClr val="000000"/>
              </a:solidFill>
              <a:latin typeface="Calibri" panose="020F0502020204030204" pitchFamily="34" charset="0"/>
            </a:endParaRPr>
          </a:p>
        </p:txBody>
      </p:sp>
      <p:pic>
        <p:nvPicPr>
          <p:cNvPr id="20499" name="Picture 19" descr="bible2">
            <a:extLst>
              <a:ext uri="{FF2B5EF4-FFF2-40B4-BE49-F238E27FC236}">
                <a16:creationId xmlns:a16="http://schemas.microsoft.com/office/drawing/2014/main" id="{13358D92-B5C0-436D-0FB3-E86910282CF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09800" y="3429001"/>
            <a:ext cx="3200400" cy="2720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4">
            <a:extLst>
              <a:ext uri="{FF2B5EF4-FFF2-40B4-BE49-F238E27FC236}">
                <a16:creationId xmlns:a16="http://schemas.microsoft.com/office/drawing/2014/main" id="{BB6C65E6-506D-378D-D278-325E971AF3EB}"/>
              </a:ext>
            </a:extLst>
          </p:cNvPr>
          <p:cNvSpPr>
            <a:spLocks noChangeArrowheads="1"/>
          </p:cNvSpPr>
          <p:nvPr/>
        </p:nvSpPr>
        <p:spPr bwMode="auto">
          <a:xfrm>
            <a:off x="-7253" y="0"/>
            <a:ext cx="228600" cy="6858000"/>
          </a:xfrm>
          <a:prstGeom prst="rect">
            <a:avLst/>
          </a:prstGeom>
          <a:solidFill>
            <a:srgbClr val="A3A3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fontAlgn="base">
              <a:spcBef>
                <a:spcPct val="0"/>
              </a:spcBef>
              <a:spcAft>
                <a:spcPct val="0"/>
              </a:spcAft>
              <a:buNone/>
            </a:pPr>
            <a:endParaRPr lang="en-US" altLang="en-US" sz="1800" dirty="0">
              <a:solidFill>
                <a:srgbClr val="000000"/>
              </a:solidFill>
              <a:latin typeface="Calibri" panose="020F0502020204030204" pitchFamily="34" charset="0"/>
            </a:endParaRPr>
          </a:p>
        </p:txBody>
      </p:sp>
      <p:sp>
        <p:nvSpPr>
          <p:cNvPr id="3" name="Rectangle 5">
            <a:extLst>
              <a:ext uri="{FF2B5EF4-FFF2-40B4-BE49-F238E27FC236}">
                <a16:creationId xmlns:a16="http://schemas.microsoft.com/office/drawing/2014/main" id="{904E3A3C-B101-2C0A-E4A2-AD036D61412B}"/>
              </a:ext>
            </a:extLst>
          </p:cNvPr>
          <p:cNvSpPr>
            <a:spLocks noChangeArrowheads="1"/>
          </p:cNvSpPr>
          <p:nvPr/>
        </p:nvSpPr>
        <p:spPr bwMode="auto">
          <a:xfrm>
            <a:off x="11970651" y="0"/>
            <a:ext cx="228600" cy="6858000"/>
          </a:xfrm>
          <a:prstGeom prst="rect">
            <a:avLst/>
          </a:prstGeom>
          <a:solidFill>
            <a:srgbClr val="A3A3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fontAlgn="base">
              <a:spcBef>
                <a:spcPct val="0"/>
              </a:spcBef>
              <a:spcAft>
                <a:spcPct val="0"/>
              </a:spcAft>
              <a:buNone/>
            </a:pPr>
            <a:endParaRPr lang="en-US" altLang="en-US" sz="1800" dirty="0">
              <a:solidFill>
                <a:srgbClr val="000000"/>
              </a:solidFill>
              <a:latin typeface="Calibri" panose="020F0502020204030204" pitchFamily="34" charset="0"/>
            </a:endParaRPr>
          </a:p>
        </p:txBody>
      </p:sp>
      <p:sp>
        <p:nvSpPr>
          <p:cNvPr id="4" name="Rectangle 6">
            <a:extLst>
              <a:ext uri="{FF2B5EF4-FFF2-40B4-BE49-F238E27FC236}">
                <a16:creationId xmlns:a16="http://schemas.microsoft.com/office/drawing/2014/main" id="{E5EEEB3B-1D82-9FAA-495D-4578EC9C09A2}"/>
              </a:ext>
            </a:extLst>
          </p:cNvPr>
          <p:cNvSpPr>
            <a:spLocks noChangeArrowheads="1"/>
          </p:cNvSpPr>
          <p:nvPr/>
        </p:nvSpPr>
        <p:spPr bwMode="auto">
          <a:xfrm>
            <a:off x="221347" y="0"/>
            <a:ext cx="11803739" cy="457200"/>
          </a:xfrm>
          <a:prstGeom prst="rect">
            <a:avLst/>
          </a:prstGeom>
          <a:solidFill>
            <a:srgbClr val="A3A3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fontAlgn="base">
              <a:spcBef>
                <a:spcPct val="0"/>
              </a:spcBef>
              <a:spcAft>
                <a:spcPct val="0"/>
              </a:spcAft>
              <a:buNone/>
            </a:pPr>
            <a:endParaRPr lang="en-US" altLang="en-US" sz="1800" dirty="0">
              <a:solidFill>
                <a:srgbClr val="000000"/>
              </a:solidFill>
              <a:latin typeface="Calibri" panose="020F0502020204030204" pitchFamily="34" charset="0"/>
            </a:endParaRPr>
          </a:p>
        </p:txBody>
      </p:sp>
      <p:sp>
        <p:nvSpPr>
          <p:cNvPr id="5" name="Rectangle 7">
            <a:extLst>
              <a:ext uri="{FF2B5EF4-FFF2-40B4-BE49-F238E27FC236}">
                <a16:creationId xmlns:a16="http://schemas.microsoft.com/office/drawing/2014/main" id="{F9C86214-28E3-7DF2-750D-778CC5BB9AB3}"/>
              </a:ext>
            </a:extLst>
          </p:cNvPr>
          <p:cNvSpPr>
            <a:spLocks noChangeArrowheads="1"/>
          </p:cNvSpPr>
          <p:nvPr/>
        </p:nvSpPr>
        <p:spPr bwMode="auto">
          <a:xfrm>
            <a:off x="145143" y="6339113"/>
            <a:ext cx="11937999" cy="228596"/>
          </a:xfrm>
          <a:prstGeom prst="rect">
            <a:avLst/>
          </a:prstGeom>
          <a:solidFill>
            <a:srgbClr val="A3A3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fontAlgn="base">
              <a:spcBef>
                <a:spcPct val="0"/>
              </a:spcBef>
              <a:spcAft>
                <a:spcPct val="0"/>
              </a:spcAft>
              <a:buNone/>
            </a:pPr>
            <a:endParaRPr lang="en-US" altLang="en-US" sz="1800" dirty="0">
              <a:solidFill>
                <a:srgbClr val="000000"/>
              </a:solidFill>
              <a:latin typeface="Calibri" panose="020F0502020204030204" pitchFamily="34" charset="0"/>
            </a:endParaRPr>
          </a:p>
        </p:txBody>
      </p:sp>
      <p:sp>
        <p:nvSpPr>
          <p:cNvPr id="12" name="TextBox 11">
            <a:extLst>
              <a:ext uri="{FF2B5EF4-FFF2-40B4-BE49-F238E27FC236}">
                <a16:creationId xmlns:a16="http://schemas.microsoft.com/office/drawing/2014/main" id="{9827C336-91E8-4EB2-BC56-869955DD7CCF}"/>
              </a:ext>
            </a:extLst>
          </p:cNvPr>
          <p:cNvSpPr txBox="1"/>
          <p:nvPr/>
        </p:nvSpPr>
        <p:spPr>
          <a:xfrm>
            <a:off x="-7253" y="6560459"/>
            <a:ext cx="12206504" cy="338554"/>
          </a:xfrm>
          <a:prstGeom prst="rect">
            <a:avLst/>
          </a:prstGeom>
          <a:solidFill>
            <a:schemeClr val="tx1"/>
          </a:solidFill>
        </p:spPr>
        <p:txBody>
          <a:bodyPr wrap="square" rtlCol="0">
            <a:spAutoFit/>
          </a:bodyPr>
          <a:lstStyle/>
          <a:p>
            <a:r>
              <a:rPr lang="en-US" sz="1600" dirty="0">
                <a:solidFill>
                  <a:schemeClr val="bg1"/>
                </a:solidFill>
                <a:latin typeface="Calibri" panose="020F0502020204030204" pitchFamily="34" charset="0"/>
                <a:ea typeface="Calibri" panose="020F0502020204030204" pitchFamily="34" charset="0"/>
              </a:rPr>
              <a:t>Richie Thetford									              www.thetfordcountry.com</a:t>
            </a:r>
          </a:p>
        </p:txBody>
      </p:sp>
    </p:spTree>
    <p:extLst>
      <p:ext uri="{BB962C8B-B14F-4D97-AF65-F5344CB8AC3E}">
        <p14:creationId xmlns:p14="http://schemas.microsoft.com/office/powerpoint/2010/main" val="309903175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16" fill="hold" nodeType="afterEffect">
                                  <p:stCondLst>
                                    <p:cond delay="0"/>
                                  </p:stCondLst>
                                  <p:childTnLst>
                                    <p:set>
                                      <p:cBhvr>
                                        <p:cTn id="6" dur="1" fill="hold">
                                          <p:stCondLst>
                                            <p:cond delay="0"/>
                                          </p:stCondLst>
                                        </p:cTn>
                                        <p:tgtEl>
                                          <p:spTgt spid="20487"/>
                                        </p:tgtEl>
                                        <p:attrNameLst>
                                          <p:attrName>style.visibility</p:attrName>
                                        </p:attrNameLst>
                                      </p:cBhvr>
                                      <p:to>
                                        <p:strVal val="visible"/>
                                      </p:to>
                                    </p:set>
                                    <p:anim calcmode="lin" valueType="num">
                                      <p:cBhvr>
                                        <p:cTn id="7" dur="500" fill="hold"/>
                                        <p:tgtEl>
                                          <p:spTgt spid="20487"/>
                                        </p:tgtEl>
                                        <p:attrNameLst>
                                          <p:attrName>ppt_w</p:attrName>
                                        </p:attrNameLst>
                                      </p:cBhvr>
                                      <p:tavLst>
                                        <p:tav tm="0">
                                          <p:val>
                                            <p:fltVal val="0"/>
                                          </p:val>
                                        </p:tav>
                                        <p:tav tm="100000">
                                          <p:val>
                                            <p:strVal val="#ppt_w"/>
                                          </p:val>
                                        </p:tav>
                                      </p:tavLst>
                                    </p:anim>
                                    <p:anim calcmode="lin" valueType="num">
                                      <p:cBhvr>
                                        <p:cTn id="8" dur="500" fill="hold"/>
                                        <p:tgtEl>
                                          <p:spTgt spid="20487"/>
                                        </p:tgtEl>
                                        <p:attrNameLst>
                                          <p:attrName>ppt_h</p:attrName>
                                        </p:attrNameLst>
                                      </p:cBhvr>
                                      <p:tavLst>
                                        <p:tav tm="0">
                                          <p:val>
                                            <p:fltVal val="0"/>
                                          </p:val>
                                        </p:tav>
                                        <p:tav tm="100000">
                                          <p:val>
                                            <p:strVal val="#ppt_h"/>
                                          </p:val>
                                        </p:tav>
                                      </p:tavLst>
                                    </p:anim>
                                  </p:childTnLst>
                                </p:cTn>
                              </p:par>
                            </p:childTnLst>
                          </p:cTn>
                        </p:par>
                        <p:par>
                          <p:cTn id="9" fill="hold" nodeType="afterGroup">
                            <p:stCondLst>
                              <p:cond delay="500"/>
                            </p:stCondLst>
                            <p:childTnLst>
                              <p:par>
                                <p:cTn id="10" presetID="23" presetClass="entr" presetSubtype="16" fill="hold" grpId="0" nodeType="afterEffect">
                                  <p:stCondLst>
                                    <p:cond delay="0"/>
                                  </p:stCondLst>
                                  <p:childTnLst>
                                    <p:set>
                                      <p:cBhvr>
                                        <p:cTn id="11" dur="1" fill="hold">
                                          <p:stCondLst>
                                            <p:cond delay="0"/>
                                          </p:stCondLst>
                                        </p:cTn>
                                        <p:tgtEl>
                                          <p:spTgt spid="20488"/>
                                        </p:tgtEl>
                                        <p:attrNameLst>
                                          <p:attrName>style.visibility</p:attrName>
                                        </p:attrNameLst>
                                      </p:cBhvr>
                                      <p:to>
                                        <p:strVal val="visible"/>
                                      </p:to>
                                    </p:set>
                                    <p:anim calcmode="lin" valueType="num">
                                      <p:cBhvr>
                                        <p:cTn id="12" dur="500" fill="hold"/>
                                        <p:tgtEl>
                                          <p:spTgt spid="20488"/>
                                        </p:tgtEl>
                                        <p:attrNameLst>
                                          <p:attrName>ppt_w</p:attrName>
                                        </p:attrNameLst>
                                      </p:cBhvr>
                                      <p:tavLst>
                                        <p:tav tm="0">
                                          <p:val>
                                            <p:fltVal val="0"/>
                                          </p:val>
                                        </p:tav>
                                        <p:tav tm="100000">
                                          <p:val>
                                            <p:strVal val="#ppt_w"/>
                                          </p:val>
                                        </p:tav>
                                      </p:tavLst>
                                    </p:anim>
                                    <p:anim calcmode="lin" valueType="num">
                                      <p:cBhvr>
                                        <p:cTn id="13" dur="500" fill="hold"/>
                                        <p:tgtEl>
                                          <p:spTgt spid="20488"/>
                                        </p:tgtEl>
                                        <p:attrNameLst>
                                          <p:attrName>ppt_h</p:attrName>
                                        </p:attrNameLst>
                                      </p:cBhvr>
                                      <p:tavLst>
                                        <p:tav tm="0">
                                          <p:val>
                                            <p:fltVal val="0"/>
                                          </p:val>
                                        </p:tav>
                                        <p:tav tm="100000">
                                          <p:val>
                                            <p:strVal val="#ppt_h"/>
                                          </p:val>
                                        </p:tav>
                                      </p:tavLst>
                                    </p:anim>
                                  </p:childTnLst>
                                </p:cTn>
                              </p:par>
                            </p:childTnLst>
                          </p:cTn>
                        </p:par>
                        <p:par>
                          <p:cTn id="14" fill="hold" nodeType="afterGroup">
                            <p:stCondLst>
                              <p:cond delay="1000"/>
                            </p:stCondLst>
                            <p:childTnLst>
                              <p:par>
                                <p:cTn id="15" presetID="35" presetClass="entr" presetSubtype="0" fill="hold" nodeType="afterEffect">
                                  <p:stCondLst>
                                    <p:cond delay="0"/>
                                  </p:stCondLst>
                                  <p:childTnLst>
                                    <p:set>
                                      <p:cBhvr>
                                        <p:cTn id="16" dur="1" fill="hold">
                                          <p:stCondLst>
                                            <p:cond delay="0"/>
                                          </p:stCondLst>
                                        </p:cTn>
                                        <p:tgtEl>
                                          <p:spTgt spid="20499"/>
                                        </p:tgtEl>
                                        <p:attrNameLst>
                                          <p:attrName>style.visibility</p:attrName>
                                        </p:attrNameLst>
                                      </p:cBhvr>
                                      <p:to>
                                        <p:strVal val="visible"/>
                                      </p:to>
                                    </p:set>
                                    <p:animEffect transition="in" filter="fade">
                                      <p:cBhvr>
                                        <p:cTn id="17" dur="2000"/>
                                        <p:tgtEl>
                                          <p:spTgt spid="20499"/>
                                        </p:tgtEl>
                                      </p:cBhvr>
                                    </p:animEffect>
                                    <p:anim calcmode="lin" valueType="num">
                                      <p:cBhvr>
                                        <p:cTn id="18" dur="2000" fill="hold"/>
                                        <p:tgtEl>
                                          <p:spTgt spid="20499"/>
                                        </p:tgtEl>
                                        <p:attrNameLst>
                                          <p:attrName>style.rotation</p:attrName>
                                        </p:attrNameLst>
                                      </p:cBhvr>
                                      <p:tavLst>
                                        <p:tav tm="0">
                                          <p:val>
                                            <p:fltVal val="720"/>
                                          </p:val>
                                        </p:tav>
                                        <p:tav tm="100000">
                                          <p:val>
                                            <p:fltVal val="0"/>
                                          </p:val>
                                        </p:tav>
                                      </p:tavLst>
                                    </p:anim>
                                    <p:anim calcmode="lin" valueType="num">
                                      <p:cBhvr>
                                        <p:cTn id="19" dur="2000" fill="hold"/>
                                        <p:tgtEl>
                                          <p:spTgt spid="20499"/>
                                        </p:tgtEl>
                                        <p:attrNameLst>
                                          <p:attrName>ppt_h</p:attrName>
                                        </p:attrNameLst>
                                      </p:cBhvr>
                                      <p:tavLst>
                                        <p:tav tm="0">
                                          <p:val>
                                            <p:fltVal val="0"/>
                                          </p:val>
                                        </p:tav>
                                        <p:tav tm="100000">
                                          <p:val>
                                            <p:strVal val="#ppt_h"/>
                                          </p:val>
                                        </p:tav>
                                      </p:tavLst>
                                    </p:anim>
                                    <p:anim calcmode="lin" valueType="num">
                                      <p:cBhvr>
                                        <p:cTn id="20" dur="2000" fill="hold"/>
                                        <p:tgtEl>
                                          <p:spTgt spid="20499"/>
                                        </p:tgtEl>
                                        <p:attrNameLst>
                                          <p:attrName>ppt_w</p:attrName>
                                        </p:attrNameLst>
                                      </p:cBhvr>
                                      <p:tavLst>
                                        <p:tav tm="0">
                                          <p:val>
                                            <p:fltVal val="0"/>
                                          </p:val>
                                        </p:tav>
                                        <p:tav tm="100000">
                                          <p:val>
                                            <p:strVal val="#ppt_w"/>
                                          </p:val>
                                        </p:tav>
                                      </p:tavLst>
                                    </p:anim>
                                  </p:childTnLst>
                                </p:cTn>
                              </p:par>
                            </p:childTnLst>
                          </p:cTn>
                        </p:par>
                        <p:par>
                          <p:cTn id="21" fill="hold" nodeType="afterGroup">
                            <p:stCondLst>
                              <p:cond delay="3000"/>
                            </p:stCondLst>
                            <p:childTnLst>
                              <p:par>
                                <p:cTn id="22" presetID="22" presetClass="entr" presetSubtype="8" fill="hold" grpId="0" nodeType="afterEffect">
                                  <p:stCondLst>
                                    <p:cond delay="0"/>
                                  </p:stCondLst>
                                  <p:childTnLst>
                                    <p:set>
                                      <p:cBhvr>
                                        <p:cTn id="23" dur="1" fill="hold">
                                          <p:stCondLst>
                                            <p:cond delay="0"/>
                                          </p:stCondLst>
                                        </p:cTn>
                                        <p:tgtEl>
                                          <p:spTgt spid="20504"/>
                                        </p:tgtEl>
                                        <p:attrNameLst>
                                          <p:attrName>style.visibility</p:attrName>
                                        </p:attrNameLst>
                                      </p:cBhvr>
                                      <p:to>
                                        <p:strVal val="visible"/>
                                      </p:to>
                                    </p:set>
                                    <p:animEffect transition="in" filter="wipe(left)">
                                      <p:cBhvr>
                                        <p:cTn id="24" dur="1000"/>
                                        <p:tgtEl>
                                          <p:spTgt spid="20504"/>
                                        </p:tgtEl>
                                      </p:cBhvr>
                                    </p:animEffect>
                                  </p:childTnLst>
                                </p:cTn>
                              </p:par>
                            </p:childTnLst>
                          </p:cTn>
                        </p:par>
                        <p:par>
                          <p:cTn id="25" fill="hold" nodeType="afterGroup">
                            <p:stCondLst>
                              <p:cond delay="4000"/>
                            </p:stCondLst>
                            <p:childTnLst>
                              <p:par>
                                <p:cTn id="26" presetID="23" presetClass="entr" presetSubtype="16" fill="hold" nodeType="afterEffect">
                                  <p:stCondLst>
                                    <p:cond delay="0"/>
                                  </p:stCondLst>
                                  <p:childTnLst>
                                    <p:set>
                                      <p:cBhvr>
                                        <p:cTn id="27" dur="1" fill="hold">
                                          <p:stCondLst>
                                            <p:cond delay="0"/>
                                          </p:stCondLst>
                                        </p:cTn>
                                        <p:tgtEl>
                                          <p:spTgt spid="20495"/>
                                        </p:tgtEl>
                                        <p:attrNameLst>
                                          <p:attrName>style.visibility</p:attrName>
                                        </p:attrNameLst>
                                      </p:cBhvr>
                                      <p:to>
                                        <p:strVal val="visible"/>
                                      </p:to>
                                    </p:set>
                                    <p:anim calcmode="lin" valueType="num">
                                      <p:cBhvr>
                                        <p:cTn id="28" dur="500" fill="hold"/>
                                        <p:tgtEl>
                                          <p:spTgt spid="20495"/>
                                        </p:tgtEl>
                                        <p:attrNameLst>
                                          <p:attrName>ppt_w</p:attrName>
                                        </p:attrNameLst>
                                      </p:cBhvr>
                                      <p:tavLst>
                                        <p:tav tm="0">
                                          <p:val>
                                            <p:fltVal val="0"/>
                                          </p:val>
                                        </p:tav>
                                        <p:tav tm="100000">
                                          <p:val>
                                            <p:strVal val="#ppt_w"/>
                                          </p:val>
                                        </p:tav>
                                      </p:tavLst>
                                    </p:anim>
                                    <p:anim calcmode="lin" valueType="num">
                                      <p:cBhvr>
                                        <p:cTn id="29" dur="500" fill="hold"/>
                                        <p:tgtEl>
                                          <p:spTgt spid="20495"/>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88" grpId="0" animBg="1"/>
      <p:bldP spid="20504"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D1D1FF"/>
        </a:solidFill>
        <a:effectLst/>
      </p:bgPr>
    </p:bg>
    <p:spTree>
      <p:nvGrpSpPr>
        <p:cNvPr id="1" name=""/>
        <p:cNvGrpSpPr/>
        <p:nvPr/>
      </p:nvGrpSpPr>
      <p:grpSpPr>
        <a:xfrm>
          <a:off x="0" y="0"/>
          <a:ext cx="0" cy="0"/>
          <a:chOff x="0" y="0"/>
          <a:chExt cx="0" cy="0"/>
        </a:xfrm>
      </p:grpSpPr>
      <p:graphicFrame>
        <p:nvGraphicFramePr>
          <p:cNvPr id="18434" name="Group 2">
            <a:extLst>
              <a:ext uri="{FF2B5EF4-FFF2-40B4-BE49-F238E27FC236}">
                <a16:creationId xmlns:a16="http://schemas.microsoft.com/office/drawing/2014/main" id="{D67D0888-51F3-4A53-BB25-FB060D892C62}"/>
              </a:ext>
            </a:extLst>
          </p:cNvPr>
          <p:cNvGraphicFramePr>
            <a:graphicFrameLocks noGrp="1"/>
          </p:cNvGraphicFramePr>
          <p:nvPr>
            <p:extLst>
              <p:ext uri="{D42A27DB-BD31-4B8C-83A1-F6EECF244321}">
                <p14:modId xmlns:p14="http://schemas.microsoft.com/office/powerpoint/2010/main" val="1027481580"/>
              </p:ext>
            </p:extLst>
          </p:nvPr>
        </p:nvGraphicFramePr>
        <p:xfrm>
          <a:off x="224971" y="1413329"/>
          <a:ext cx="11792859" cy="5461001"/>
        </p:xfrm>
        <a:graphic>
          <a:graphicData uri="http://schemas.openxmlformats.org/drawingml/2006/table">
            <a:tbl>
              <a:tblPr/>
              <a:tblGrid>
                <a:gridCol w="3930953">
                  <a:extLst>
                    <a:ext uri="{9D8B030D-6E8A-4147-A177-3AD203B41FA5}">
                      <a16:colId xmlns:a16="http://schemas.microsoft.com/office/drawing/2014/main" val="20000"/>
                    </a:ext>
                  </a:extLst>
                </a:gridCol>
                <a:gridCol w="3930953">
                  <a:extLst>
                    <a:ext uri="{9D8B030D-6E8A-4147-A177-3AD203B41FA5}">
                      <a16:colId xmlns:a16="http://schemas.microsoft.com/office/drawing/2014/main" val="20001"/>
                    </a:ext>
                  </a:extLst>
                </a:gridCol>
                <a:gridCol w="3930953">
                  <a:extLst>
                    <a:ext uri="{9D8B030D-6E8A-4147-A177-3AD203B41FA5}">
                      <a16:colId xmlns:a16="http://schemas.microsoft.com/office/drawing/2014/main" val="20002"/>
                    </a:ext>
                  </a:extLst>
                </a:gridCol>
              </a:tblGrid>
              <a:tr h="109378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a:ln>
                          <a:noFill/>
                        </a:ln>
                        <a:solidFill>
                          <a:schemeClr val="tx1"/>
                        </a:solidFill>
                        <a:effectLst/>
                        <a:latin typeface="Calibri" panose="020F0502020204030204" pitchFamily="34" charset="0"/>
                        <a:cs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a:ln>
                          <a:noFill/>
                        </a:ln>
                        <a:solidFill>
                          <a:schemeClr val="tx1"/>
                        </a:solidFill>
                        <a:effectLst/>
                        <a:latin typeface="Calibri" panose="020F0502020204030204" pitchFamily="34"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200" b="0" i="0" u="none" strike="noStrike" cap="none" normalizeH="0" baseline="0" dirty="0">
                        <a:ln>
                          <a:noFill/>
                        </a:ln>
                        <a:solidFill>
                          <a:schemeClr val="tx1"/>
                        </a:solidFill>
                        <a:effectLst/>
                        <a:latin typeface="Calibri" panose="020F0502020204030204" pitchFamily="34" charset="0"/>
                        <a:cs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108902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a:ln>
                          <a:noFill/>
                        </a:ln>
                        <a:solidFill>
                          <a:schemeClr val="tx1"/>
                        </a:solidFill>
                        <a:effectLst/>
                        <a:latin typeface="Calibri" panose="020F0502020204030204" pitchFamily="34" charset="0"/>
                        <a:cs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a:ln>
                          <a:noFill/>
                        </a:ln>
                        <a:solidFill>
                          <a:schemeClr val="tx1"/>
                        </a:solidFill>
                        <a:effectLst/>
                        <a:latin typeface="Calibri" panose="020F0502020204030204" pitchFamily="34"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a:ln>
                          <a:noFill/>
                        </a:ln>
                        <a:solidFill>
                          <a:schemeClr val="tx1"/>
                        </a:solidFill>
                        <a:effectLst/>
                        <a:latin typeface="Calibri" panose="020F0502020204030204" pitchFamily="34" charset="0"/>
                        <a:cs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109537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a:ln>
                          <a:noFill/>
                        </a:ln>
                        <a:solidFill>
                          <a:schemeClr val="tx1"/>
                        </a:solidFill>
                        <a:effectLst/>
                        <a:latin typeface="Calibri" panose="020F0502020204030204" pitchFamily="34" charset="0"/>
                        <a:cs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a:ln>
                          <a:noFill/>
                        </a:ln>
                        <a:solidFill>
                          <a:schemeClr val="tx1"/>
                        </a:solidFill>
                        <a:effectLst/>
                        <a:latin typeface="Calibri" panose="020F0502020204030204" pitchFamily="34"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a:ln>
                          <a:noFill/>
                        </a:ln>
                        <a:solidFill>
                          <a:schemeClr val="tx1"/>
                        </a:solidFill>
                        <a:effectLst/>
                        <a:latin typeface="Calibri" panose="020F0502020204030204" pitchFamily="34" charset="0"/>
                        <a:cs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108902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a:ln>
                          <a:noFill/>
                        </a:ln>
                        <a:solidFill>
                          <a:schemeClr val="tx1"/>
                        </a:solidFill>
                        <a:effectLst/>
                        <a:latin typeface="Calibri" panose="020F0502020204030204" pitchFamily="34" charset="0"/>
                        <a:cs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a:ln>
                          <a:noFill/>
                        </a:ln>
                        <a:solidFill>
                          <a:schemeClr val="tx1"/>
                        </a:solidFill>
                        <a:effectLst/>
                        <a:latin typeface="Calibri" panose="020F0502020204030204" pitchFamily="34"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a:ln>
                          <a:noFill/>
                        </a:ln>
                        <a:solidFill>
                          <a:schemeClr val="tx1"/>
                        </a:solidFill>
                        <a:effectLst/>
                        <a:latin typeface="Calibri" panose="020F0502020204030204" pitchFamily="34" charset="0"/>
                        <a:cs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109378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a:ln>
                          <a:noFill/>
                        </a:ln>
                        <a:solidFill>
                          <a:schemeClr val="tx1"/>
                        </a:solidFill>
                        <a:effectLst/>
                        <a:latin typeface="Calibri" panose="020F0502020204030204" pitchFamily="34" charset="0"/>
                        <a:cs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a:ln>
                          <a:noFill/>
                        </a:ln>
                        <a:solidFill>
                          <a:schemeClr val="tx1"/>
                        </a:solidFill>
                        <a:effectLst/>
                        <a:latin typeface="Calibri" panose="020F0502020204030204" pitchFamily="34"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a:ln>
                          <a:noFill/>
                        </a:ln>
                        <a:solidFill>
                          <a:schemeClr val="tx1"/>
                        </a:solidFill>
                        <a:effectLst/>
                        <a:latin typeface="Calibri" panose="020F0502020204030204" pitchFamily="34" charset="0"/>
                        <a:cs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bl>
          </a:graphicData>
        </a:graphic>
      </p:graphicFrame>
      <p:sp>
        <p:nvSpPr>
          <p:cNvPr id="17436" name="Rectangle 28">
            <a:extLst>
              <a:ext uri="{FF2B5EF4-FFF2-40B4-BE49-F238E27FC236}">
                <a16:creationId xmlns:a16="http://schemas.microsoft.com/office/drawing/2014/main" id="{6292981B-2C6B-0F54-72B5-0382CFAF838D}"/>
              </a:ext>
            </a:extLst>
          </p:cNvPr>
          <p:cNvSpPr>
            <a:spLocks noChangeArrowheads="1"/>
          </p:cNvSpPr>
          <p:nvPr/>
        </p:nvSpPr>
        <p:spPr bwMode="auto">
          <a:xfrm>
            <a:off x="1524000" y="0"/>
            <a:ext cx="9144000" cy="838200"/>
          </a:xfrm>
          <a:prstGeom prst="rect">
            <a:avLst/>
          </a:prstGeom>
          <a:solidFill>
            <a:schemeClr val="bg1"/>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fontAlgn="base">
              <a:spcBef>
                <a:spcPct val="0"/>
              </a:spcBef>
              <a:spcAft>
                <a:spcPct val="0"/>
              </a:spcAft>
              <a:buNone/>
            </a:pPr>
            <a:endParaRPr lang="en-US" altLang="en-US" sz="1800" dirty="0">
              <a:solidFill>
                <a:srgbClr val="000000"/>
              </a:solidFill>
              <a:latin typeface="Calibri" panose="020F0502020204030204" pitchFamily="34" charset="0"/>
            </a:endParaRPr>
          </a:p>
        </p:txBody>
      </p:sp>
      <p:sp>
        <p:nvSpPr>
          <p:cNvPr id="17437" name="Line 29">
            <a:extLst>
              <a:ext uri="{FF2B5EF4-FFF2-40B4-BE49-F238E27FC236}">
                <a16:creationId xmlns:a16="http://schemas.microsoft.com/office/drawing/2014/main" id="{347A1BAA-43C4-3D01-3ECB-D91CF322F27F}"/>
              </a:ext>
            </a:extLst>
          </p:cNvPr>
          <p:cNvSpPr>
            <a:spLocks noChangeShapeType="1"/>
          </p:cNvSpPr>
          <p:nvPr/>
        </p:nvSpPr>
        <p:spPr bwMode="auto">
          <a:xfrm>
            <a:off x="4572000" y="838200"/>
            <a:ext cx="0" cy="5334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dirty="0">
              <a:solidFill>
                <a:srgbClr val="000000"/>
              </a:solidFill>
              <a:latin typeface="Calibri" panose="020F0502020204030204" pitchFamily="34" charset="0"/>
              <a:cs typeface="Arial"/>
            </a:endParaRPr>
          </a:p>
        </p:txBody>
      </p:sp>
      <p:sp>
        <p:nvSpPr>
          <p:cNvPr id="17438" name="Line 30">
            <a:extLst>
              <a:ext uri="{FF2B5EF4-FFF2-40B4-BE49-F238E27FC236}">
                <a16:creationId xmlns:a16="http://schemas.microsoft.com/office/drawing/2014/main" id="{0EDCC5E4-6F47-C26E-CD49-4CED5DABF628}"/>
              </a:ext>
            </a:extLst>
          </p:cNvPr>
          <p:cNvSpPr>
            <a:spLocks noChangeShapeType="1"/>
          </p:cNvSpPr>
          <p:nvPr/>
        </p:nvSpPr>
        <p:spPr bwMode="auto">
          <a:xfrm>
            <a:off x="7620000" y="838200"/>
            <a:ext cx="0" cy="5334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dirty="0">
              <a:solidFill>
                <a:srgbClr val="000000"/>
              </a:solidFill>
              <a:latin typeface="Calibri" panose="020F0502020204030204" pitchFamily="34" charset="0"/>
              <a:cs typeface="Arial"/>
            </a:endParaRPr>
          </a:p>
        </p:txBody>
      </p:sp>
      <p:sp>
        <p:nvSpPr>
          <p:cNvPr id="17439" name="Line 31">
            <a:extLst>
              <a:ext uri="{FF2B5EF4-FFF2-40B4-BE49-F238E27FC236}">
                <a16:creationId xmlns:a16="http://schemas.microsoft.com/office/drawing/2014/main" id="{840DD0B1-B1E4-8C1B-A6AF-D7D7600812F1}"/>
              </a:ext>
            </a:extLst>
          </p:cNvPr>
          <p:cNvSpPr>
            <a:spLocks noChangeShapeType="1"/>
          </p:cNvSpPr>
          <p:nvPr/>
        </p:nvSpPr>
        <p:spPr bwMode="auto">
          <a:xfrm>
            <a:off x="7620000" y="0"/>
            <a:ext cx="0" cy="8382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dirty="0">
              <a:solidFill>
                <a:srgbClr val="000000"/>
              </a:solidFill>
              <a:latin typeface="Calibri" panose="020F0502020204030204" pitchFamily="34" charset="0"/>
              <a:cs typeface="Arial"/>
            </a:endParaRPr>
          </a:p>
        </p:txBody>
      </p:sp>
      <p:sp>
        <p:nvSpPr>
          <p:cNvPr id="18464" name="WordArt 32">
            <a:extLst>
              <a:ext uri="{FF2B5EF4-FFF2-40B4-BE49-F238E27FC236}">
                <a16:creationId xmlns:a16="http://schemas.microsoft.com/office/drawing/2014/main" id="{D99EFF1F-5627-5ECA-8C81-DE128683A554}"/>
              </a:ext>
            </a:extLst>
          </p:cNvPr>
          <p:cNvSpPr>
            <a:spLocks noChangeArrowheads="1" noChangeShapeType="1" noTextEdit="1"/>
          </p:cNvSpPr>
          <p:nvPr/>
        </p:nvSpPr>
        <p:spPr bwMode="auto">
          <a:xfrm>
            <a:off x="1905000" y="0"/>
            <a:ext cx="5638800" cy="800100"/>
          </a:xfrm>
          <a:prstGeom prst="rect">
            <a:avLst/>
          </a:prstGeom>
        </p:spPr>
        <p:txBody>
          <a:bodyPr wrap="none" fromWordArt="1">
            <a:prstTxWarp prst="textPlain">
              <a:avLst>
                <a:gd name="adj" fmla="val 50000"/>
              </a:avLst>
            </a:prstTxWarp>
          </a:bodyPr>
          <a:lstStyle/>
          <a:p>
            <a:pPr algn="ctr" eaLnBrk="0" fontAlgn="base" hangingPunct="0">
              <a:spcBef>
                <a:spcPct val="0"/>
              </a:spcBef>
              <a:spcAft>
                <a:spcPct val="0"/>
              </a:spcAft>
            </a:pPr>
            <a:r>
              <a:rPr lang="en-US" sz="3600" b="1" kern="10" dirty="0">
                <a:ln w="12700">
                  <a:solidFill>
                    <a:srgbClr val="EAEAEA"/>
                  </a:solidFill>
                  <a:round/>
                  <a:headEnd/>
                  <a:tailEnd/>
                </a:ln>
                <a:solidFill>
                  <a:srgbClr val="000066"/>
                </a:solidFill>
                <a:effectLst>
                  <a:outerShdw dist="35921" dir="2700000" sy="50000" kx="2115830" algn="bl" rotWithShape="0">
                    <a:srgbClr val="A3A3FF">
                      <a:alpha val="79999"/>
                    </a:srgbClr>
                  </a:outerShdw>
                </a:effectLst>
                <a:latin typeface="Calibri" panose="020F0502020204030204" pitchFamily="34" charset="0"/>
                <a:cs typeface="Arial"/>
              </a:rPr>
              <a:t>LAWFUL</a:t>
            </a:r>
          </a:p>
        </p:txBody>
      </p:sp>
      <p:sp>
        <p:nvSpPr>
          <p:cNvPr id="18465" name="WordArt 33">
            <a:extLst>
              <a:ext uri="{FF2B5EF4-FFF2-40B4-BE49-F238E27FC236}">
                <a16:creationId xmlns:a16="http://schemas.microsoft.com/office/drawing/2014/main" id="{690B4EE3-D01A-257E-C7D1-99A676B8FDFB}"/>
              </a:ext>
            </a:extLst>
          </p:cNvPr>
          <p:cNvSpPr>
            <a:spLocks noChangeArrowheads="1" noChangeShapeType="1" noTextEdit="1"/>
          </p:cNvSpPr>
          <p:nvPr/>
        </p:nvSpPr>
        <p:spPr bwMode="auto">
          <a:xfrm>
            <a:off x="7696200" y="114300"/>
            <a:ext cx="2819400" cy="647700"/>
          </a:xfrm>
          <a:prstGeom prst="rect">
            <a:avLst/>
          </a:prstGeom>
        </p:spPr>
        <p:txBody>
          <a:bodyPr wrap="none" fromWordArt="1">
            <a:prstTxWarp prst="textPlain">
              <a:avLst>
                <a:gd name="adj" fmla="val 50000"/>
              </a:avLst>
            </a:prstTxWarp>
          </a:bodyPr>
          <a:lstStyle/>
          <a:p>
            <a:pPr algn="ctr" eaLnBrk="0" fontAlgn="base" hangingPunct="0">
              <a:spcBef>
                <a:spcPct val="0"/>
              </a:spcBef>
              <a:spcAft>
                <a:spcPct val="0"/>
              </a:spcAft>
            </a:pPr>
            <a:r>
              <a:rPr lang="en-US" sz="3600" b="1" kern="10" dirty="0">
                <a:ln w="9525">
                  <a:solidFill>
                    <a:srgbClr val="000000"/>
                  </a:solidFill>
                  <a:round/>
                  <a:headEnd/>
                  <a:tailEnd/>
                </a:ln>
                <a:solidFill>
                  <a:srgbClr val="000000"/>
                </a:solidFill>
                <a:effectLst>
                  <a:outerShdw dist="35921" dir="2700000" algn="ctr" rotWithShape="0">
                    <a:srgbClr val="FFFFFF"/>
                  </a:outerShdw>
                </a:effectLst>
                <a:latin typeface="Calibri" panose="020F0502020204030204" pitchFamily="34" charset="0"/>
                <a:cs typeface="Arial"/>
              </a:rPr>
              <a:t>UNLAWFUL</a:t>
            </a:r>
          </a:p>
        </p:txBody>
      </p:sp>
      <p:sp>
        <p:nvSpPr>
          <p:cNvPr id="18466" name="Text Box 34">
            <a:extLst>
              <a:ext uri="{FF2B5EF4-FFF2-40B4-BE49-F238E27FC236}">
                <a16:creationId xmlns:a16="http://schemas.microsoft.com/office/drawing/2014/main" id="{0A6C88E0-0A57-C765-125C-A026DA42FBEF}"/>
              </a:ext>
            </a:extLst>
          </p:cNvPr>
          <p:cNvSpPr txBox="1">
            <a:spLocks noChangeArrowheads="1"/>
          </p:cNvSpPr>
          <p:nvPr/>
        </p:nvSpPr>
        <p:spPr bwMode="auto">
          <a:xfrm>
            <a:off x="224971" y="762000"/>
            <a:ext cx="3940629"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fontAlgn="base">
              <a:spcBef>
                <a:spcPct val="50000"/>
              </a:spcBef>
              <a:spcAft>
                <a:spcPct val="0"/>
              </a:spcAft>
              <a:buNone/>
            </a:pPr>
            <a:r>
              <a:rPr lang="en-US" altLang="en-US" sz="3600" b="1" dirty="0">
                <a:solidFill>
                  <a:srgbClr val="006600"/>
                </a:solidFill>
                <a:latin typeface="Calibri" panose="020F0502020204030204" pitchFamily="34" charset="0"/>
              </a:rPr>
              <a:t>Specified</a:t>
            </a:r>
          </a:p>
        </p:txBody>
      </p:sp>
      <p:sp>
        <p:nvSpPr>
          <p:cNvPr id="18467" name="Text Box 35">
            <a:extLst>
              <a:ext uri="{FF2B5EF4-FFF2-40B4-BE49-F238E27FC236}">
                <a16:creationId xmlns:a16="http://schemas.microsoft.com/office/drawing/2014/main" id="{72C8EDA7-CAFA-616C-9FA2-3B1CE8D48BCC}"/>
              </a:ext>
            </a:extLst>
          </p:cNvPr>
          <p:cNvSpPr txBox="1">
            <a:spLocks noChangeArrowheads="1"/>
          </p:cNvSpPr>
          <p:nvPr/>
        </p:nvSpPr>
        <p:spPr bwMode="auto">
          <a:xfrm>
            <a:off x="4165599" y="762000"/>
            <a:ext cx="3940627"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fontAlgn="base">
              <a:spcBef>
                <a:spcPct val="50000"/>
              </a:spcBef>
              <a:spcAft>
                <a:spcPct val="0"/>
              </a:spcAft>
              <a:buNone/>
            </a:pPr>
            <a:r>
              <a:rPr lang="en-US" altLang="en-US" sz="3600" b="1" dirty="0">
                <a:solidFill>
                  <a:srgbClr val="FF0000"/>
                </a:solidFill>
                <a:latin typeface="Calibri" panose="020F0502020204030204" pitchFamily="34" charset="0"/>
              </a:rPr>
              <a:t>Expedient</a:t>
            </a:r>
          </a:p>
        </p:txBody>
      </p:sp>
      <p:sp>
        <p:nvSpPr>
          <p:cNvPr id="18468" name="Text Box 36">
            <a:extLst>
              <a:ext uri="{FF2B5EF4-FFF2-40B4-BE49-F238E27FC236}">
                <a16:creationId xmlns:a16="http://schemas.microsoft.com/office/drawing/2014/main" id="{043DE9B6-C100-5972-B1D6-CA0D289376BE}"/>
              </a:ext>
            </a:extLst>
          </p:cNvPr>
          <p:cNvSpPr txBox="1">
            <a:spLocks noChangeArrowheads="1"/>
          </p:cNvSpPr>
          <p:nvPr/>
        </p:nvSpPr>
        <p:spPr bwMode="auto">
          <a:xfrm>
            <a:off x="8106225" y="762000"/>
            <a:ext cx="3911603"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fontAlgn="base">
              <a:spcBef>
                <a:spcPct val="50000"/>
              </a:spcBef>
              <a:spcAft>
                <a:spcPct val="0"/>
              </a:spcAft>
              <a:buNone/>
            </a:pPr>
            <a:r>
              <a:rPr lang="en-US" altLang="en-US" sz="3600" b="1" dirty="0">
                <a:solidFill>
                  <a:srgbClr val="000000"/>
                </a:solidFill>
                <a:latin typeface="Calibri" panose="020F0502020204030204" pitchFamily="34" charset="0"/>
              </a:rPr>
              <a:t>No Authority</a:t>
            </a:r>
          </a:p>
        </p:txBody>
      </p:sp>
      <p:sp>
        <p:nvSpPr>
          <p:cNvPr id="18469" name="Text Box 37">
            <a:extLst>
              <a:ext uri="{FF2B5EF4-FFF2-40B4-BE49-F238E27FC236}">
                <a16:creationId xmlns:a16="http://schemas.microsoft.com/office/drawing/2014/main" id="{9FBF2EC8-4BE7-CFE1-8AC6-2FDEDB2186CE}"/>
              </a:ext>
            </a:extLst>
          </p:cNvPr>
          <p:cNvSpPr txBox="1">
            <a:spLocks noChangeArrowheads="1"/>
          </p:cNvSpPr>
          <p:nvPr/>
        </p:nvSpPr>
        <p:spPr bwMode="auto">
          <a:xfrm>
            <a:off x="362859" y="1591580"/>
            <a:ext cx="3693881"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fontAlgn="base">
              <a:spcBef>
                <a:spcPct val="0"/>
              </a:spcBef>
              <a:spcAft>
                <a:spcPct val="0"/>
              </a:spcAft>
              <a:buNone/>
            </a:pPr>
            <a:r>
              <a:rPr lang="en-US" altLang="en-US" sz="2200" b="1" dirty="0">
                <a:solidFill>
                  <a:srgbClr val="000000"/>
                </a:solidFill>
                <a:latin typeface="Calibri" panose="020F0502020204030204" pitchFamily="34" charset="0"/>
              </a:rPr>
              <a:t>Assemble </a:t>
            </a:r>
            <a:r>
              <a:rPr lang="en-US" altLang="en-US" sz="2200" dirty="0">
                <a:solidFill>
                  <a:srgbClr val="000000"/>
                </a:solidFill>
                <a:latin typeface="Calibri" panose="020F0502020204030204" pitchFamily="34" charset="0"/>
              </a:rPr>
              <a:t>Heb 10:25;</a:t>
            </a:r>
          </a:p>
          <a:p>
            <a:pPr fontAlgn="base">
              <a:spcBef>
                <a:spcPct val="0"/>
              </a:spcBef>
              <a:spcAft>
                <a:spcPct val="0"/>
              </a:spcAft>
              <a:buNone/>
            </a:pPr>
            <a:r>
              <a:rPr lang="en-US" altLang="en-US" sz="2200" dirty="0">
                <a:solidFill>
                  <a:srgbClr val="000000"/>
                </a:solidFill>
                <a:latin typeface="Calibri" panose="020F0502020204030204" pitchFamily="34" charset="0"/>
              </a:rPr>
              <a:t>Jam 2:2; Acts 20:7</a:t>
            </a:r>
          </a:p>
        </p:txBody>
      </p:sp>
      <p:sp>
        <p:nvSpPr>
          <p:cNvPr id="18470" name="Text Box 38">
            <a:extLst>
              <a:ext uri="{FF2B5EF4-FFF2-40B4-BE49-F238E27FC236}">
                <a16:creationId xmlns:a16="http://schemas.microsoft.com/office/drawing/2014/main" id="{0835D4F8-B176-B5C9-C9D4-9E2775F5F471}"/>
              </a:ext>
            </a:extLst>
          </p:cNvPr>
          <p:cNvSpPr txBox="1">
            <a:spLocks noChangeArrowheads="1"/>
          </p:cNvSpPr>
          <p:nvPr/>
        </p:nvSpPr>
        <p:spPr bwMode="auto">
          <a:xfrm>
            <a:off x="4245428" y="1433034"/>
            <a:ext cx="3766457" cy="11079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fontAlgn="base">
              <a:spcBef>
                <a:spcPct val="0"/>
              </a:spcBef>
              <a:spcAft>
                <a:spcPct val="0"/>
              </a:spcAft>
              <a:buNone/>
            </a:pPr>
            <a:r>
              <a:rPr lang="en-US" altLang="en-US" sz="2200" dirty="0">
                <a:solidFill>
                  <a:srgbClr val="000000"/>
                </a:solidFill>
                <a:latin typeface="Calibri" panose="020F0502020204030204" pitchFamily="34" charset="0"/>
              </a:rPr>
              <a:t>Place – rent, own, build,</a:t>
            </a:r>
            <a:br>
              <a:rPr lang="en-US" altLang="en-US" sz="2200" dirty="0">
                <a:solidFill>
                  <a:srgbClr val="000000"/>
                </a:solidFill>
                <a:latin typeface="Calibri" panose="020F0502020204030204" pitchFamily="34" charset="0"/>
              </a:rPr>
            </a:br>
            <a:r>
              <a:rPr lang="en-US" altLang="en-US" sz="2200" dirty="0">
                <a:solidFill>
                  <a:srgbClr val="000000"/>
                </a:solidFill>
                <a:latin typeface="Calibri" panose="020F0502020204030204" pitchFamily="34" charset="0"/>
              </a:rPr>
              <a:t>sit or stand; time of day;</a:t>
            </a:r>
            <a:br>
              <a:rPr lang="en-US" altLang="en-US" sz="2200" dirty="0">
                <a:solidFill>
                  <a:srgbClr val="000000"/>
                </a:solidFill>
                <a:latin typeface="Calibri" panose="020F0502020204030204" pitchFamily="34" charset="0"/>
              </a:rPr>
            </a:br>
            <a:r>
              <a:rPr lang="en-US" altLang="en-US" sz="2200" dirty="0">
                <a:solidFill>
                  <a:srgbClr val="000000"/>
                </a:solidFill>
                <a:latin typeface="Calibri" panose="020F0502020204030204" pitchFamily="34" charset="0"/>
              </a:rPr>
              <a:t>heat or cool</a:t>
            </a:r>
          </a:p>
        </p:txBody>
      </p:sp>
      <p:sp>
        <p:nvSpPr>
          <p:cNvPr id="18471" name="Text Box 39">
            <a:extLst>
              <a:ext uri="{FF2B5EF4-FFF2-40B4-BE49-F238E27FC236}">
                <a16:creationId xmlns:a16="http://schemas.microsoft.com/office/drawing/2014/main" id="{96800C5D-F1CE-1A86-A549-47E1C1AC7CE0}"/>
              </a:ext>
            </a:extLst>
          </p:cNvPr>
          <p:cNvSpPr txBox="1">
            <a:spLocks noChangeArrowheads="1"/>
          </p:cNvSpPr>
          <p:nvPr/>
        </p:nvSpPr>
        <p:spPr bwMode="auto">
          <a:xfrm>
            <a:off x="362860" y="2667000"/>
            <a:ext cx="3693882"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fontAlgn="base">
              <a:spcBef>
                <a:spcPct val="0"/>
              </a:spcBef>
              <a:spcAft>
                <a:spcPct val="0"/>
              </a:spcAft>
              <a:buNone/>
            </a:pPr>
            <a:r>
              <a:rPr lang="en-US" altLang="en-US" sz="2200" b="1" dirty="0">
                <a:solidFill>
                  <a:srgbClr val="000000"/>
                </a:solidFill>
                <a:latin typeface="Calibri" panose="020F0502020204030204" pitchFamily="34" charset="0"/>
              </a:rPr>
              <a:t>Baptize </a:t>
            </a:r>
            <a:r>
              <a:rPr lang="en-US" altLang="en-US" sz="2200" dirty="0">
                <a:solidFill>
                  <a:srgbClr val="000000"/>
                </a:solidFill>
                <a:latin typeface="Calibri" panose="020F0502020204030204" pitchFamily="34" charset="0"/>
              </a:rPr>
              <a:t>Matt 28:19;</a:t>
            </a:r>
            <a:br>
              <a:rPr lang="en-US" altLang="en-US" sz="2200" dirty="0">
                <a:solidFill>
                  <a:srgbClr val="000000"/>
                </a:solidFill>
                <a:latin typeface="Calibri" panose="020F0502020204030204" pitchFamily="34" charset="0"/>
              </a:rPr>
            </a:br>
            <a:r>
              <a:rPr lang="en-US" altLang="en-US" sz="2200" dirty="0">
                <a:solidFill>
                  <a:srgbClr val="000000"/>
                </a:solidFill>
                <a:latin typeface="Calibri" panose="020F0502020204030204" pitchFamily="34" charset="0"/>
              </a:rPr>
              <a:t>Mark 16:16; Acts 2:38</a:t>
            </a:r>
          </a:p>
        </p:txBody>
      </p:sp>
      <p:sp>
        <p:nvSpPr>
          <p:cNvPr id="18472" name="Text Box 40">
            <a:extLst>
              <a:ext uri="{FF2B5EF4-FFF2-40B4-BE49-F238E27FC236}">
                <a16:creationId xmlns:a16="http://schemas.microsoft.com/office/drawing/2014/main" id="{4092AD1A-51E5-56B3-69CE-1F1BD9F05469}"/>
              </a:ext>
            </a:extLst>
          </p:cNvPr>
          <p:cNvSpPr txBox="1">
            <a:spLocks noChangeArrowheads="1"/>
          </p:cNvSpPr>
          <p:nvPr/>
        </p:nvSpPr>
        <p:spPr bwMode="auto">
          <a:xfrm>
            <a:off x="4245428" y="2514600"/>
            <a:ext cx="3766456" cy="11079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fontAlgn="base">
              <a:spcBef>
                <a:spcPct val="0"/>
              </a:spcBef>
              <a:spcAft>
                <a:spcPct val="0"/>
              </a:spcAft>
              <a:buNone/>
            </a:pPr>
            <a:r>
              <a:rPr lang="en-US" altLang="en-US" sz="2200" dirty="0">
                <a:solidFill>
                  <a:srgbClr val="000000"/>
                </a:solidFill>
                <a:latin typeface="Calibri" panose="020F0502020204030204" pitchFamily="34" charset="0"/>
              </a:rPr>
              <a:t>Where? Baptistery or river? Cold or warm water?</a:t>
            </a:r>
            <a:br>
              <a:rPr lang="en-US" altLang="en-US" sz="2200" dirty="0">
                <a:solidFill>
                  <a:srgbClr val="000000"/>
                </a:solidFill>
                <a:latin typeface="Calibri" panose="020F0502020204030204" pitchFamily="34" charset="0"/>
              </a:rPr>
            </a:br>
            <a:r>
              <a:rPr lang="en-US" altLang="en-US" sz="2200" dirty="0">
                <a:solidFill>
                  <a:srgbClr val="000000"/>
                </a:solidFill>
                <a:latin typeface="Calibri" panose="020F0502020204030204" pitchFamily="34" charset="0"/>
              </a:rPr>
              <a:t>Fresh or salt water?</a:t>
            </a:r>
          </a:p>
        </p:txBody>
      </p:sp>
      <p:sp>
        <p:nvSpPr>
          <p:cNvPr id="18473" name="Text Box 41">
            <a:extLst>
              <a:ext uri="{FF2B5EF4-FFF2-40B4-BE49-F238E27FC236}">
                <a16:creationId xmlns:a16="http://schemas.microsoft.com/office/drawing/2014/main" id="{BCFD5EE8-809F-7894-8D3B-D7704A568890}"/>
              </a:ext>
            </a:extLst>
          </p:cNvPr>
          <p:cNvSpPr txBox="1">
            <a:spLocks noChangeArrowheads="1"/>
          </p:cNvSpPr>
          <p:nvPr/>
        </p:nvSpPr>
        <p:spPr bwMode="auto">
          <a:xfrm>
            <a:off x="8200570" y="2510382"/>
            <a:ext cx="3679650" cy="11079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fontAlgn="base">
              <a:spcBef>
                <a:spcPct val="0"/>
              </a:spcBef>
              <a:spcAft>
                <a:spcPct val="0"/>
              </a:spcAft>
              <a:buNone/>
            </a:pPr>
            <a:r>
              <a:rPr lang="en-US" altLang="en-US" sz="2200" dirty="0">
                <a:solidFill>
                  <a:srgbClr val="000000"/>
                </a:solidFill>
                <a:latin typeface="Calibri" panose="020F0502020204030204" pitchFamily="34" charset="0"/>
              </a:rPr>
              <a:t>Sprinkling, pouring, babies, unbelievers, “because of” remission</a:t>
            </a:r>
          </a:p>
        </p:txBody>
      </p:sp>
      <p:sp>
        <p:nvSpPr>
          <p:cNvPr id="18474" name="Text Box 42">
            <a:extLst>
              <a:ext uri="{FF2B5EF4-FFF2-40B4-BE49-F238E27FC236}">
                <a16:creationId xmlns:a16="http://schemas.microsoft.com/office/drawing/2014/main" id="{48F46E09-89D2-0B5F-2144-DA67537DA0BD}"/>
              </a:ext>
            </a:extLst>
          </p:cNvPr>
          <p:cNvSpPr txBox="1">
            <a:spLocks noChangeArrowheads="1"/>
          </p:cNvSpPr>
          <p:nvPr/>
        </p:nvSpPr>
        <p:spPr bwMode="auto">
          <a:xfrm>
            <a:off x="362860" y="3751143"/>
            <a:ext cx="3693880"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fontAlgn="base">
              <a:spcBef>
                <a:spcPct val="0"/>
              </a:spcBef>
              <a:spcAft>
                <a:spcPct val="0"/>
              </a:spcAft>
              <a:buNone/>
            </a:pPr>
            <a:r>
              <a:rPr lang="en-US" altLang="en-US" sz="2200" b="1" dirty="0">
                <a:solidFill>
                  <a:srgbClr val="000000"/>
                </a:solidFill>
                <a:latin typeface="Calibri" panose="020F0502020204030204" pitchFamily="34" charset="0"/>
              </a:rPr>
              <a:t>Sing </a:t>
            </a:r>
            <a:r>
              <a:rPr lang="en-US" altLang="en-US" sz="2200" dirty="0">
                <a:solidFill>
                  <a:srgbClr val="000000"/>
                </a:solidFill>
                <a:latin typeface="Calibri" panose="020F0502020204030204" pitchFamily="34" charset="0"/>
              </a:rPr>
              <a:t>Eph 5:19; Col 3:16 Psalms, hymns, and spiritual songs</a:t>
            </a:r>
          </a:p>
        </p:txBody>
      </p:sp>
      <p:sp>
        <p:nvSpPr>
          <p:cNvPr id="18475" name="Text Box 43">
            <a:extLst>
              <a:ext uri="{FF2B5EF4-FFF2-40B4-BE49-F238E27FC236}">
                <a16:creationId xmlns:a16="http://schemas.microsoft.com/office/drawing/2014/main" id="{9EF83AB0-6B4D-7103-0956-8E218A691F0A}"/>
              </a:ext>
            </a:extLst>
          </p:cNvPr>
          <p:cNvSpPr txBox="1">
            <a:spLocks noChangeArrowheads="1"/>
          </p:cNvSpPr>
          <p:nvPr/>
        </p:nvSpPr>
        <p:spPr bwMode="auto">
          <a:xfrm>
            <a:off x="4245428" y="3604563"/>
            <a:ext cx="3693880" cy="11079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fontAlgn="base">
              <a:spcBef>
                <a:spcPct val="0"/>
              </a:spcBef>
              <a:spcAft>
                <a:spcPct val="0"/>
              </a:spcAft>
              <a:buNone/>
            </a:pPr>
            <a:r>
              <a:rPr lang="en-US" altLang="en-US" sz="2200" dirty="0">
                <a:solidFill>
                  <a:srgbClr val="000000"/>
                </a:solidFill>
                <a:latin typeface="Calibri" panose="020F0502020204030204" pitchFamily="34" charset="0"/>
              </a:rPr>
              <a:t>Books or memory?</a:t>
            </a:r>
            <a:br>
              <a:rPr lang="en-US" altLang="en-US" sz="2200" dirty="0">
                <a:solidFill>
                  <a:srgbClr val="000000"/>
                </a:solidFill>
                <a:latin typeface="Calibri" panose="020F0502020204030204" pitchFamily="34" charset="0"/>
              </a:rPr>
            </a:br>
            <a:r>
              <a:rPr lang="en-US" altLang="en-US" sz="2200" dirty="0">
                <a:solidFill>
                  <a:srgbClr val="000000"/>
                </a:solidFill>
                <a:latin typeface="Calibri" panose="020F0502020204030204" pitchFamily="34" charset="0"/>
              </a:rPr>
              <a:t>Number of Songs?</a:t>
            </a:r>
          </a:p>
          <a:p>
            <a:pPr fontAlgn="base">
              <a:spcBef>
                <a:spcPct val="0"/>
              </a:spcBef>
              <a:spcAft>
                <a:spcPct val="0"/>
              </a:spcAft>
              <a:buNone/>
            </a:pPr>
            <a:r>
              <a:rPr lang="en-US" altLang="en-US" sz="2200" dirty="0">
                <a:solidFill>
                  <a:srgbClr val="000000"/>
                </a:solidFill>
                <a:latin typeface="Calibri" panose="020F0502020204030204" pitchFamily="34" charset="0"/>
              </a:rPr>
              <a:t>Sit or stand?</a:t>
            </a:r>
          </a:p>
        </p:txBody>
      </p:sp>
      <p:sp>
        <p:nvSpPr>
          <p:cNvPr id="18476" name="Text Box 44">
            <a:extLst>
              <a:ext uri="{FF2B5EF4-FFF2-40B4-BE49-F238E27FC236}">
                <a16:creationId xmlns:a16="http://schemas.microsoft.com/office/drawing/2014/main" id="{B6263453-D80E-B4F8-D803-9F1A2B1C12C2}"/>
              </a:ext>
            </a:extLst>
          </p:cNvPr>
          <p:cNvSpPr txBox="1">
            <a:spLocks noChangeArrowheads="1"/>
          </p:cNvSpPr>
          <p:nvPr/>
        </p:nvSpPr>
        <p:spPr bwMode="auto">
          <a:xfrm>
            <a:off x="8200570" y="3904090"/>
            <a:ext cx="3693880"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fontAlgn="base">
              <a:spcBef>
                <a:spcPct val="0"/>
              </a:spcBef>
              <a:spcAft>
                <a:spcPct val="0"/>
              </a:spcAft>
              <a:buNone/>
            </a:pPr>
            <a:r>
              <a:rPr lang="en-US" altLang="en-US" sz="2200" dirty="0">
                <a:solidFill>
                  <a:srgbClr val="000000"/>
                </a:solidFill>
                <a:latin typeface="Calibri" panose="020F0502020204030204" pitchFamily="34" charset="0"/>
              </a:rPr>
              <a:t>Mechanical Instruments</a:t>
            </a:r>
          </a:p>
        </p:txBody>
      </p:sp>
      <p:sp>
        <p:nvSpPr>
          <p:cNvPr id="18477" name="Text Box 45">
            <a:extLst>
              <a:ext uri="{FF2B5EF4-FFF2-40B4-BE49-F238E27FC236}">
                <a16:creationId xmlns:a16="http://schemas.microsoft.com/office/drawing/2014/main" id="{704D96FD-AED6-6059-DFCF-870FF7549829}"/>
              </a:ext>
            </a:extLst>
          </p:cNvPr>
          <p:cNvSpPr txBox="1">
            <a:spLocks noChangeArrowheads="1"/>
          </p:cNvSpPr>
          <p:nvPr/>
        </p:nvSpPr>
        <p:spPr bwMode="auto">
          <a:xfrm>
            <a:off x="362860" y="4696480"/>
            <a:ext cx="3693880" cy="11079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fontAlgn="base">
              <a:spcBef>
                <a:spcPct val="0"/>
              </a:spcBef>
              <a:spcAft>
                <a:spcPct val="0"/>
              </a:spcAft>
              <a:buNone/>
            </a:pPr>
            <a:r>
              <a:rPr lang="en-US" altLang="en-US" sz="2200" b="1" dirty="0">
                <a:solidFill>
                  <a:srgbClr val="000000"/>
                </a:solidFill>
                <a:latin typeface="Calibri" panose="020F0502020204030204" pitchFamily="34" charset="0"/>
              </a:rPr>
              <a:t>Lay By In Store</a:t>
            </a:r>
          </a:p>
          <a:p>
            <a:pPr fontAlgn="base">
              <a:spcBef>
                <a:spcPct val="0"/>
              </a:spcBef>
              <a:spcAft>
                <a:spcPct val="0"/>
              </a:spcAft>
              <a:buNone/>
            </a:pPr>
            <a:r>
              <a:rPr lang="en-US" altLang="en-US" sz="2200" dirty="0">
                <a:solidFill>
                  <a:srgbClr val="000000"/>
                </a:solidFill>
                <a:latin typeface="Calibri" panose="020F0502020204030204" pitchFamily="34" charset="0"/>
              </a:rPr>
              <a:t>1 Cor 16:1-2; 2 Cor 9:6-7;</a:t>
            </a:r>
          </a:p>
          <a:p>
            <a:pPr fontAlgn="base">
              <a:spcBef>
                <a:spcPct val="0"/>
              </a:spcBef>
              <a:spcAft>
                <a:spcPct val="0"/>
              </a:spcAft>
              <a:buNone/>
            </a:pPr>
            <a:r>
              <a:rPr lang="en-US" altLang="en-US" sz="2200" dirty="0">
                <a:solidFill>
                  <a:srgbClr val="000000"/>
                </a:solidFill>
                <a:latin typeface="Calibri" panose="020F0502020204030204" pitchFamily="34" charset="0"/>
              </a:rPr>
              <a:t>When? 1</a:t>
            </a:r>
            <a:r>
              <a:rPr lang="en-US" altLang="en-US" sz="2200" baseline="30000" dirty="0">
                <a:solidFill>
                  <a:srgbClr val="000000"/>
                </a:solidFill>
                <a:latin typeface="Calibri" panose="020F0502020204030204" pitchFamily="34" charset="0"/>
              </a:rPr>
              <a:t>st</a:t>
            </a:r>
            <a:r>
              <a:rPr lang="en-US" altLang="en-US" sz="2200" dirty="0">
                <a:solidFill>
                  <a:srgbClr val="000000"/>
                </a:solidFill>
                <a:latin typeface="Calibri" panose="020F0502020204030204" pitchFamily="34" charset="0"/>
              </a:rPr>
              <a:t> Day of Week</a:t>
            </a:r>
          </a:p>
        </p:txBody>
      </p:sp>
      <p:sp>
        <p:nvSpPr>
          <p:cNvPr id="18478" name="Text Box 46">
            <a:extLst>
              <a:ext uri="{FF2B5EF4-FFF2-40B4-BE49-F238E27FC236}">
                <a16:creationId xmlns:a16="http://schemas.microsoft.com/office/drawing/2014/main" id="{B12FB6F4-AC3D-E296-76FB-88150F64F8B7}"/>
              </a:ext>
            </a:extLst>
          </p:cNvPr>
          <p:cNvSpPr txBox="1">
            <a:spLocks noChangeArrowheads="1"/>
          </p:cNvSpPr>
          <p:nvPr/>
        </p:nvSpPr>
        <p:spPr bwMode="auto">
          <a:xfrm>
            <a:off x="4245428" y="4696481"/>
            <a:ext cx="3693880" cy="11079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fontAlgn="base">
              <a:spcBef>
                <a:spcPct val="0"/>
              </a:spcBef>
              <a:spcAft>
                <a:spcPct val="0"/>
              </a:spcAft>
              <a:buNone/>
            </a:pPr>
            <a:r>
              <a:rPr lang="en-US" altLang="en-US" sz="2200" dirty="0">
                <a:solidFill>
                  <a:srgbClr val="000000"/>
                </a:solidFill>
                <a:latin typeface="Calibri" panose="020F0502020204030204" pitchFamily="34" charset="0"/>
              </a:rPr>
              <a:t>Cash or check?</a:t>
            </a:r>
          </a:p>
          <a:p>
            <a:pPr fontAlgn="base">
              <a:spcBef>
                <a:spcPct val="0"/>
              </a:spcBef>
              <a:spcAft>
                <a:spcPct val="0"/>
              </a:spcAft>
              <a:buNone/>
            </a:pPr>
            <a:r>
              <a:rPr lang="en-US" altLang="en-US" sz="2200" dirty="0">
                <a:solidFill>
                  <a:srgbClr val="000000"/>
                </a:solidFill>
                <a:latin typeface="Calibri" panose="020F0502020204030204" pitchFamily="34" charset="0"/>
              </a:rPr>
              <a:t>In basket or hat?</a:t>
            </a:r>
          </a:p>
          <a:p>
            <a:pPr fontAlgn="base">
              <a:spcBef>
                <a:spcPct val="0"/>
              </a:spcBef>
              <a:spcAft>
                <a:spcPct val="0"/>
              </a:spcAft>
              <a:buNone/>
            </a:pPr>
            <a:r>
              <a:rPr lang="en-US" altLang="en-US" sz="2200" dirty="0">
                <a:solidFill>
                  <a:srgbClr val="000000"/>
                </a:solidFill>
                <a:latin typeface="Calibri" panose="020F0502020204030204" pitchFamily="34" charset="0"/>
              </a:rPr>
              <a:t>Before or after sermon?</a:t>
            </a:r>
          </a:p>
        </p:txBody>
      </p:sp>
      <p:sp>
        <p:nvSpPr>
          <p:cNvPr id="18479" name="Text Box 47">
            <a:extLst>
              <a:ext uri="{FF2B5EF4-FFF2-40B4-BE49-F238E27FC236}">
                <a16:creationId xmlns:a16="http://schemas.microsoft.com/office/drawing/2014/main" id="{58F77A83-CD91-D3D8-D318-5CFABD973EB5}"/>
              </a:ext>
            </a:extLst>
          </p:cNvPr>
          <p:cNvSpPr txBox="1">
            <a:spLocks noChangeArrowheads="1"/>
          </p:cNvSpPr>
          <p:nvPr/>
        </p:nvSpPr>
        <p:spPr bwMode="auto">
          <a:xfrm>
            <a:off x="8200569" y="4696758"/>
            <a:ext cx="3693879" cy="11079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fontAlgn="base">
              <a:spcBef>
                <a:spcPct val="0"/>
              </a:spcBef>
              <a:spcAft>
                <a:spcPct val="0"/>
              </a:spcAft>
              <a:buNone/>
            </a:pPr>
            <a:r>
              <a:rPr lang="en-US" altLang="en-US" sz="2200" dirty="0">
                <a:solidFill>
                  <a:srgbClr val="000000"/>
                </a:solidFill>
                <a:latin typeface="Calibri" panose="020F0502020204030204" pitchFamily="34" charset="0"/>
              </a:rPr>
              <a:t>Raffles, chicken dinners, business enterprises, investments</a:t>
            </a:r>
          </a:p>
        </p:txBody>
      </p:sp>
      <p:sp>
        <p:nvSpPr>
          <p:cNvPr id="18480" name="Text Box 48">
            <a:extLst>
              <a:ext uri="{FF2B5EF4-FFF2-40B4-BE49-F238E27FC236}">
                <a16:creationId xmlns:a16="http://schemas.microsoft.com/office/drawing/2014/main" id="{E9D59311-EA75-B459-B52B-C61DECC5CFDD}"/>
              </a:ext>
            </a:extLst>
          </p:cNvPr>
          <p:cNvSpPr txBox="1">
            <a:spLocks noChangeArrowheads="1"/>
          </p:cNvSpPr>
          <p:nvPr/>
        </p:nvSpPr>
        <p:spPr bwMode="auto">
          <a:xfrm>
            <a:off x="362860" y="5785052"/>
            <a:ext cx="3693877" cy="11079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fontAlgn="base">
              <a:spcBef>
                <a:spcPct val="0"/>
              </a:spcBef>
              <a:spcAft>
                <a:spcPct val="0"/>
              </a:spcAft>
              <a:buNone/>
            </a:pPr>
            <a:r>
              <a:rPr lang="en-US" altLang="en-US" sz="2200" b="1" dirty="0">
                <a:solidFill>
                  <a:srgbClr val="000000"/>
                </a:solidFill>
                <a:latin typeface="Calibri" panose="020F0502020204030204" pitchFamily="34" charset="0"/>
              </a:rPr>
              <a:t>Preaching</a:t>
            </a:r>
          </a:p>
          <a:p>
            <a:pPr fontAlgn="base">
              <a:spcBef>
                <a:spcPct val="0"/>
              </a:spcBef>
              <a:spcAft>
                <a:spcPct val="0"/>
              </a:spcAft>
              <a:buNone/>
            </a:pPr>
            <a:r>
              <a:rPr lang="en-US" altLang="en-US" sz="2200" dirty="0">
                <a:solidFill>
                  <a:srgbClr val="000000"/>
                </a:solidFill>
                <a:latin typeface="Calibri" panose="020F0502020204030204" pitchFamily="34" charset="0"/>
              </a:rPr>
              <a:t>Mark 16:15; 2 Tim 4:1;</a:t>
            </a:r>
          </a:p>
          <a:p>
            <a:pPr fontAlgn="base">
              <a:spcBef>
                <a:spcPct val="0"/>
              </a:spcBef>
              <a:spcAft>
                <a:spcPct val="0"/>
              </a:spcAft>
              <a:buNone/>
            </a:pPr>
            <a:r>
              <a:rPr lang="en-US" altLang="en-US" sz="2200" dirty="0">
                <a:solidFill>
                  <a:srgbClr val="000000"/>
                </a:solidFill>
                <a:latin typeface="Calibri" panose="020F0502020204030204" pitchFamily="34" charset="0"/>
              </a:rPr>
              <a:t>1 Tim 3:15 – Gospel</a:t>
            </a:r>
          </a:p>
        </p:txBody>
      </p:sp>
      <p:sp>
        <p:nvSpPr>
          <p:cNvPr id="18481" name="Text Box 49">
            <a:extLst>
              <a:ext uri="{FF2B5EF4-FFF2-40B4-BE49-F238E27FC236}">
                <a16:creationId xmlns:a16="http://schemas.microsoft.com/office/drawing/2014/main" id="{FA886A88-DFE9-B61E-629F-3856D4A2FDC3}"/>
              </a:ext>
            </a:extLst>
          </p:cNvPr>
          <p:cNvSpPr txBox="1">
            <a:spLocks noChangeArrowheads="1"/>
          </p:cNvSpPr>
          <p:nvPr/>
        </p:nvSpPr>
        <p:spPr bwMode="auto">
          <a:xfrm>
            <a:off x="4245427" y="5784235"/>
            <a:ext cx="3693877" cy="11079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fontAlgn="base">
              <a:spcBef>
                <a:spcPct val="0"/>
              </a:spcBef>
              <a:spcAft>
                <a:spcPct val="0"/>
              </a:spcAft>
              <a:buNone/>
            </a:pPr>
            <a:r>
              <a:rPr lang="en-US" altLang="en-US" sz="2200" dirty="0">
                <a:solidFill>
                  <a:srgbClr val="000000"/>
                </a:solidFill>
                <a:latin typeface="Calibri" panose="020F0502020204030204" pitchFamily="34" charset="0"/>
              </a:rPr>
              <a:t>When? How? Where?</a:t>
            </a:r>
            <a:br>
              <a:rPr lang="en-US" altLang="en-US" sz="2200" dirty="0">
                <a:solidFill>
                  <a:srgbClr val="000000"/>
                </a:solidFill>
                <a:latin typeface="Calibri" panose="020F0502020204030204" pitchFamily="34" charset="0"/>
              </a:rPr>
            </a:br>
            <a:r>
              <a:rPr lang="en-US" altLang="en-US" sz="2200" dirty="0">
                <a:solidFill>
                  <a:srgbClr val="000000"/>
                </a:solidFill>
                <a:latin typeface="Calibri" panose="020F0502020204030204" pitchFamily="34" charset="0"/>
              </a:rPr>
              <a:t>Pulpit, radio, TV, printed page, private, public</a:t>
            </a:r>
          </a:p>
        </p:txBody>
      </p:sp>
      <p:sp>
        <p:nvSpPr>
          <p:cNvPr id="18482" name="Text Box 50">
            <a:extLst>
              <a:ext uri="{FF2B5EF4-FFF2-40B4-BE49-F238E27FC236}">
                <a16:creationId xmlns:a16="http://schemas.microsoft.com/office/drawing/2014/main" id="{08C8A35B-8519-EBB4-DA36-17814DAB7B0C}"/>
              </a:ext>
            </a:extLst>
          </p:cNvPr>
          <p:cNvSpPr txBox="1">
            <a:spLocks noChangeArrowheads="1"/>
          </p:cNvSpPr>
          <p:nvPr/>
        </p:nvSpPr>
        <p:spPr bwMode="auto">
          <a:xfrm>
            <a:off x="8200570" y="5994402"/>
            <a:ext cx="3628570"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fontAlgn="base">
              <a:spcBef>
                <a:spcPct val="0"/>
              </a:spcBef>
              <a:spcAft>
                <a:spcPct val="0"/>
              </a:spcAft>
              <a:buNone/>
            </a:pPr>
            <a:r>
              <a:rPr lang="en-US" altLang="en-US" sz="2200" dirty="0">
                <a:solidFill>
                  <a:srgbClr val="000000"/>
                </a:solidFill>
                <a:latin typeface="Calibri" panose="020F0502020204030204" pitchFamily="34" charset="0"/>
              </a:rPr>
              <a:t>Another doctrine,</a:t>
            </a:r>
            <a:br>
              <a:rPr lang="en-US" altLang="en-US" sz="2200" dirty="0">
                <a:solidFill>
                  <a:srgbClr val="000000"/>
                </a:solidFill>
                <a:latin typeface="Calibri" panose="020F0502020204030204" pitchFamily="34" charset="0"/>
              </a:rPr>
            </a:br>
            <a:r>
              <a:rPr lang="en-US" altLang="en-US" sz="2200" dirty="0">
                <a:solidFill>
                  <a:srgbClr val="000000"/>
                </a:solidFill>
                <a:latin typeface="Calibri" panose="020F0502020204030204" pitchFamily="34" charset="0"/>
              </a:rPr>
              <a:t>missionary society</a:t>
            </a:r>
          </a:p>
        </p:txBody>
      </p:sp>
      <p:sp>
        <p:nvSpPr>
          <p:cNvPr id="26" name="Text Box 41">
            <a:extLst>
              <a:ext uri="{FF2B5EF4-FFF2-40B4-BE49-F238E27FC236}">
                <a16:creationId xmlns:a16="http://schemas.microsoft.com/office/drawing/2014/main" id="{2B45F758-5659-46B8-964F-C4AD28EE47F3}"/>
              </a:ext>
            </a:extLst>
          </p:cNvPr>
          <p:cNvSpPr txBox="1">
            <a:spLocks noChangeArrowheads="1"/>
          </p:cNvSpPr>
          <p:nvPr/>
        </p:nvSpPr>
        <p:spPr bwMode="auto">
          <a:xfrm>
            <a:off x="8220350" y="1727438"/>
            <a:ext cx="3679650"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fontAlgn="base">
              <a:spcBef>
                <a:spcPct val="0"/>
              </a:spcBef>
              <a:spcAft>
                <a:spcPct val="0"/>
              </a:spcAft>
              <a:buNone/>
            </a:pPr>
            <a:r>
              <a:rPr lang="en-US" altLang="en-US" sz="2200" dirty="0">
                <a:solidFill>
                  <a:srgbClr val="000000"/>
                </a:solidFill>
                <a:latin typeface="Calibri" panose="020F0502020204030204" pitchFamily="34" charset="0"/>
              </a:rPr>
              <a:t>Not assembling</a:t>
            </a:r>
          </a:p>
        </p:txBody>
      </p:sp>
    </p:spTree>
    <p:extLst>
      <p:ext uri="{BB962C8B-B14F-4D97-AF65-F5344CB8AC3E}">
        <p14:creationId xmlns:p14="http://schemas.microsoft.com/office/powerpoint/2010/main" val="12920404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afterEffect">
                                  <p:stCondLst>
                                    <p:cond delay="0"/>
                                  </p:stCondLst>
                                  <p:childTnLst>
                                    <p:set>
                                      <p:cBhvr>
                                        <p:cTn id="6" dur="1" fill="hold">
                                          <p:stCondLst>
                                            <p:cond delay="0"/>
                                          </p:stCondLst>
                                        </p:cTn>
                                        <p:tgtEl>
                                          <p:spTgt spid="18464"/>
                                        </p:tgtEl>
                                        <p:attrNameLst>
                                          <p:attrName>style.visibility</p:attrName>
                                        </p:attrNameLst>
                                      </p:cBhvr>
                                      <p:to>
                                        <p:strVal val="visible"/>
                                      </p:to>
                                    </p:set>
                                    <p:animEffect transition="in" filter="fade">
                                      <p:cBhvr>
                                        <p:cTn id="7" dur="2000"/>
                                        <p:tgtEl>
                                          <p:spTgt spid="18464"/>
                                        </p:tgtEl>
                                      </p:cBhvr>
                                    </p:animEffect>
                                  </p:childTnLst>
                                </p:cTn>
                              </p:par>
                            </p:childTnLst>
                          </p:cTn>
                        </p:par>
                        <p:par>
                          <p:cTn id="8" fill="hold" nodeType="afterGroup">
                            <p:stCondLst>
                              <p:cond delay="2000"/>
                            </p:stCondLst>
                            <p:childTnLst>
                              <p:par>
                                <p:cTn id="9" presetID="23" presetClass="entr" presetSubtype="16" fill="hold" grpId="0" nodeType="afterEffect">
                                  <p:stCondLst>
                                    <p:cond delay="0"/>
                                  </p:stCondLst>
                                  <p:childTnLst>
                                    <p:set>
                                      <p:cBhvr>
                                        <p:cTn id="10" dur="1" fill="hold">
                                          <p:stCondLst>
                                            <p:cond delay="0"/>
                                          </p:stCondLst>
                                        </p:cTn>
                                        <p:tgtEl>
                                          <p:spTgt spid="18466"/>
                                        </p:tgtEl>
                                        <p:attrNameLst>
                                          <p:attrName>style.visibility</p:attrName>
                                        </p:attrNameLst>
                                      </p:cBhvr>
                                      <p:to>
                                        <p:strVal val="visible"/>
                                      </p:to>
                                    </p:set>
                                    <p:anim calcmode="lin" valueType="num">
                                      <p:cBhvr>
                                        <p:cTn id="11" dur="500" fill="hold"/>
                                        <p:tgtEl>
                                          <p:spTgt spid="18466"/>
                                        </p:tgtEl>
                                        <p:attrNameLst>
                                          <p:attrName>ppt_w</p:attrName>
                                        </p:attrNameLst>
                                      </p:cBhvr>
                                      <p:tavLst>
                                        <p:tav tm="0">
                                          <p:val>
                                            <p:fltVal val="0"/>
                                          </p:val>
                                        </p:tav>
                                        <p:tav tm="100000">
                                          <p:val>
                                            <p:strVal val="#ppt_w"/>
                                          </p:val>
                                        </p:tav>
                                      </p:tavLst>
                                    </p:anim>
                                    <p:anim calcmode="lin" valueType="num">
                                      <p:cBhvr>
                                        <p:cTn id="12" dur="500" fill="hold"/>
                                        <p:tgtEl>
                                          <p:spTgt spid="18466"/>
                                        </p:tgtEl>
                                        <p:attrNameLst>
                                          <p:attrName>ppt_h</p:attrName>
                                        </p:attrNameLst>
                                      </p:cBhvr>
                                      <p:tavLst>
                                        <p:tav tm="0">
                                          <p:val>
                                            <p:fltVal val="0"/>
                                          </p:val>
                                        </p:tav>
                                        <p:tav tm="100000">
                                          <p:val>
                                            <p:strVal val="#ppt_h"/>
                                          </p:val>
                                        </p:tav>
                                      </p:tavLst>
                                    </p:anim>
                                  </p:childTnLst>
                                </p:cTn>
                              </p:par>
                            </p:childTnLst>
                          </p:cTn>
                        </p:par>
                        <p:par>
                          <p:cTn id="13" fill="hold" nodeType="afterGroup">
                            <p:stCondLst>
                              <p:cond delay="2500"/>
                            </p:stCondLst>
                            <p:childTnLst>
                              <p:par>
                                <p:cTn id="14" presetID="23" presetClass="entr" presetSubtype="16" fill="hold" grpId="0" nodeType="afterEffect">
                                  <p:stCondLst>
                                    <p:cond delay="0"/>
                                  </p:stCondLst>
                                  <p:childTnLst>
                                    <p:set>
                                      <p:cBhvr>
                                        <p:cTn id="15" dur="1" fill="hold">
                                          <p:stCondLst>
                                            <p:cond delay="0"/>
                                          </p:stCondLst>
                                        </p:cTn>
                                        <p:tgtEl>
                                          <p:spTgt spid="18467"/>
                                        </p:tgtEl>
                                        <p:attrNameLst>
                                          <p:attrName>style.visibility</p:attrName>
                                        </p:attrNameLst>
                                      </p:cBhvr>
                                      <p:to>
                                        <p:strVal val="visible"/>
                                      </p:to>
                                    </p:set>
                                    <p:anim calcmode="lin" valueType="num">
                                      <p:cBhvr>
                                        <p:cTn id="16" dur="500" fill="hold"/>
                                        <p:tgtEl>
                                          <p:spTgt spid="18467"/>
                                        </p:tgtEl>
                                        <p:attrNameLst>
                                          <p:attrName>ppt_w</p:attrName>
                                        </p:attrNameLst>
                                      </p:cBhvr>
                                      <p:tavLst>
                                        <p:tav tm="0">
                                          <p:val>
                                            <p:fltVal val="0"/>
                                          </p:val>
                                        </p:tav>
                                        <p:tav tm="100000">
                                          <p:val>
                                            <p:strVal val="#ppt_w"/>
                                          </p:val>
                                        </p:tav>
                                      </p:tavLst>
                                    </p:anim>
                                    <p:anim calcmode="lin" valueType="num">
                                      <p:cBhvr>
                                        <p:cTn id="17" dur="500" fill="hold"/>
                                        <p:tgtEl>
                                          <p:spTgt spid="18467"/>
                                        </p:tgtEl>
                                        <p:attrNameLst>
                                          <p:attrName>ppt_h</p:attrName>
                                        </p:attrNameLst>
                                      </p:cBhvr>
                                      <p:tavLst>
                                        <p:tav tm="0">
                                          <p:val>
                                            <p:fltVal val="0"/>
                                          </p:val>
                                        </p:tav>
                                        <p:tav tm="100000">
                                          <p:val>
                                            <p:strVal val="#ppt_h"/>
                                          </p:val>
                                        </p:tav>
                                      </p:tavLst>
                                    </p:anim>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nodeType="clickEffect">
                                  <p:stCondLst>
                                    <p:cond delay="0"/>
                                  </p:stCondLst>
                                  <p:childTnLst>
                                    <p:set>
                                      <p:cBhvr>
                                        <p:cTn id="21" dur="1" fill="hold">
                                          <p:stCondLst>
                                            <p:cond delay="0"/>
                                          </p:stCondLst>
                                        </p:cTn>
                                        <p:tgtEl>
                                          <p:spTgt spid="18465"/>
                                        </p:tgtEl>
                                        <p:attrNameLst>
                                          <p:attrName>style.visibility</p:attrName>
                                        </p:attrNameLst>
                                      </p:cBhvr>
                                      <p:to>
                                        <p:strVal val="visible"/>
                                      </p:to>
                                    </p:set>
                                    <p:animEffect transition="in" filter="fade">
                                      <p:cBhvr>
                                        <p:cTn id="22" dur="2000"/>
                                        <p:tgtEl>
                                          <p:spTgt spid="18465"/>
                                        </p:tgtEl>
                                      </p:cBhvr>
                                    </p:animEffect>
                                  </p:childTnLst>
                                </p:cTn>
                              </p:par>
                            </p:childTnLst>
                          </p:cTn>
                        </p:par>
                        <p:par>
                          <p:cTn id="23" fill="hold" nodeType="afterGroup">
                            <p:stCondLst>
                              <p:cond delay="2000"/>
                            </p:stCondLst>
                            <p:childTnLst>
                              <p:par>
                                <p:cTn id="24" presetID="23" presetClass="entr" presetSubtype="16" fill="hold" grpId="0" nodeType="afterEffect">
                                  <p:stCondLst>
                                    <p:cond delay="0"/>
                                  </p:stCondLst>
                                  <p:childTnLst>
                                    <p:set>
                                      <p:cBhvr>
                                        <p:cTn id="25" dur="1" fill="hold">
                                          <p:stCondLst>
                                            <p:cond delay="0"/>
                                          </p:stCondLst>
                                        </p:cTn>
                                        <p:tgtEl>
                                          <p:spTgt spid="18468"/>
                                        </p:tgtEl>
                                        <p:attrNameLst>
                                          <p:attrName>style.visibility</p:attrName>
                                        </p:attrNameLst>
                                      </p:cBhvr>
                                      <p:to>
                                        <p:strVal val="visible"/>
                                      </p:to>
                                    </p:set>
                                    <p:anim calcmode="lin" valueType="num">
                                      <p:cBhvr>
                                        <p:cTn id="26" dur="500" fill="hold"/>
                                        <p:tgtEl>
                                          <p:spTgt spid="18468"/>
                                        </p:tgtEl>
                                        <p:attrNameLst>
                                          <p:attrName>ppt_w</p:attrName>
                                        </p:attrNameLst>
                                      </p:cBhvr>
                                      <p:tavLst>
                                        <p:tav tm="0">
                                          <p:val>
                                            <p:fltVal val="0"/>
                                          </p:val>
                                        </p:tav>
                                        <p:tav tm="100000">
                                          <p:val>
                                            <p:strVal val="#ppt_w"/>
                                          </p:val>
                                        </p:tav>
                                      </p:tavLst>
                                    </p:anim>
                                    <p:anim calcmode="lin" valueType="num">
                                      <p:cBhvr>
                                        <p:cTn id="27" dur="500" fill="hold"/>
                                        <p:tgtEl>
                                          <p:spTgt spid="18468"/>
                                        </p:tgtEl>
                                        <p:attrNameLst>
                                          <p:attrName>ppt_h</p:attrName>
                                        </p:attrNameLst>
                                      </p:cBhvr>
                                      <p:tavLst>
                                        <p:tav tm="0">
                                          <p:val>
                                            <p:fltVal val="0"/>
                                          </p:val>
                                        </p:tav>
                                        <p:tav tm="100000">
                                          <p:val>
                                            <p:strVal val="#ppt_h"/>
                                          </p:val>
                                        </p:tav>
                                      </p:tavLst>
                                    </p:anim>
                                  </p:childTnLst>
                                </p:cTn>
                              </p:par>
                            </p:childTnLst>
                          </p:cTn>
                        </p:par>
                      </p:childTnLst>
                    </p:cTn>
                  </p:par>
                  <p:par>
                    <p:cTn id="28" fill="hold" nodeType="clickPar">
                      <p:stCondLst>
                        <p:cond delay="indefinite"/>
                      </p:stCondLst>
                      <p:childTnLst>
                        <p:par>
                          <p:cTn id="29" fill="hold" nodeType="withGroup">
                            <p:stCondLst>
                              <p:cond delay="0"/>
                            </p:stCondLst>
                            <p:childTnLst>
                              <p:par>
                                <p:cTn id="30" presetID="9" presetClass="entr" presetSubtype="0" fill="hold" grpId="0" nodeType="clickEffect">
                                  <p:stCondLst>
                                    <p:cond delay="0"/>
                                  </p:stCondLst>
                                  <p:childTnLst>
                                    <p:set>
                                      <p:cBhvr>
                                        <p:cTn id="31" dur="1" fill="hold">
                                          <p:stCondLst>
                                            <p:cond delay="0"/>
                                          </p:stCondLst>
                                        </p:cTn>
                                        <p:tgtEl>
                                          <p:spTgt spid="18469"/>
                                        </p:tgtEl>
                                        <p:attrNameLst>
                                          <p:attrName>style.visibility</p:attrName>
                                        </p:attrNameLst>
                                      </p:cBhvr>
                                      <p:to>
                                        <p:strVal val="visible"/>
                                      </p:to>
                                    </p:set>
                                    <p:animEffect transition="in" filter="dissolve">
                                      <p:cBhvr>
                                        <p:cTn id="32" dur="500"/>
                                        <p:tgtEl>
                                          <p:spTgt spid="18469"/>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9" presetClass="entr" presetSubtype="0" fill="hold" grpId="0" nodeType="clickEffect">
                                  <p:stCondLst>
                                    <p:cond delay="0"/>
                                  </p:stCondLst>
                                  <p:childTnLst>
                                    <p:set>
                                      <p:cBhvr>
                                        <p:cTn id="36" dur="1" fill="hold">
                                          <p:stCondLst>
                                            <p:cond delay="0"/>
                                          </p:stCondLst>
                                        </p:cTn>
                                        <p:tgtEl>
                                          <p:spTgt spid="18470"/>
                                        </p:tgtEl>
                                        <p:attrNameLst>
                                          <p:attrName>style.visibility</p:attrName>
                                        </p:attrNameLst>
                                      </p:cBhvr>
                                      <p:to>
                                        <p:strVal val="visible"/>
                                      </p:to>
                                    </p:set>
                                    <p:animEffect transition="in" filter="dissolve">
                                      <p:cBhvr>
                                        <p:cTn id="37" dur="500"/>
                                        <p:tgtEl>
                                          <p:spTgt spid="18470"/>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9" presetClass="entr" presetSubtype="0" fill="hold" grpId="0" nodeType="clickEffect">
                                  <p:stCondLst>
                                    <p:cond delay="0"/>
                                  </p:stCondLst>
                                  <p:childTnLst>
                                    <p:set>
                                      <p:cBhvr>
                                        <p:cTn id="41" dur="1" fill="hold">
                                          <p:stCondLst>
                                            <p:cond delay="0"/>
                                          </p:stCondLst>
                                        </p:cTn>
                                        <p:tgtEl>
                                          <p:spTgt spid="26"/>
                                        </p:tgtEl>
                                        <p:attrNameLst>
                                          <p:attrName>style.visibility</p:attrName>
                                        </p:attrNameLst>
                                      </p:cBhvr>
                                      <p:to>
                                        <p:strVal val="visible"/>
                                      </p:to>
                                    </p:set>
                                    <p:animEffect transition="in" filter="dissolve">
                                      <p:cBhvr>
                                        <p:cTn id="42" dur="500"/>
                                        <p:tgtEl>
                                          <p:spTgt spid="26"/>
                                        </p:tgtEl>
                                      </p:cBhvr>
                                    </p:animEffect>
                                  </p:childTnLst>
                                </p:cTn>
                              </p:par>
                            </p:childTnLst>
                          </p:cTn>
                        </p:par>
                      </p:childTnLst>
                    </p:cTn>
                  </p:par>
                  <p:par>
                    <p:cTn id="43" fill="hold">
                      <p:stCondLst>
                        <p:cond delay="indefinite"/>
                      </p:stCondLst>
                      <p:childTnLst>
                        <p:par>
                          <p:cTn id="44" fill="hold">
                            <p:stCondLst>
                              <p:cond delay="0"/>
                            </p:stCondLst>
                            <p:childTnLst>
                              <p:par>
                                <p:cTn id="45" presetID="9" presetClass="entr" presetSubtype="0" fill="hold" grpId="0" nodeType="clickEffect">
                                  <p:stCondLst>
                                    <p:cond delay="0"/>
                                  </p:stCondLst>
                                  <p:childTnLst>
                                    <p:set>
                                      <p:cBhvr>
                                        <p:cTn id="46" dur="1" fill="hold">
                                          <p:stCondLst>
                                            <p:cond delay="0"/>
                                          </p:stCondLst>
                                        </p:cTn>
                                        <p:tgtEl>
                                          <p:spTgt spid="18471"/>
                                        </p:tgtEl>
                                        <p:attrNameLst>
                                          <p:attrName>style.visibility</p:attrName>
                                        </p:attrNameLst>
                                      </p:cBhvr>
                                      <p:to>
                                        <p:strVal val="visible"/>
                                      </p:to>
                                    </p:set>
                                    <p:animEffect transition="in" filter="dissolve">
                                      <p:cBhvr>
                                        <p:cTn id="47" dur="500"/>
                                        <p:tgtEl>
                                          <p:spTgt spid="18471"/>
                                        </p:tgtEl>
                                      </p:cBhvr>
                                    </p:animEffect>
                                  </p:childTnLst>
                                </p:cTn>
                              </p:par>
                            </p:childTnLst>
                          </p:cTn>
                        </p:par>
                      </p:childTnLst>
                    </p:cTn>
                  </p:par>
                  <p:par>
                    <p:cTn id="48" fill="hold" nodeType="clickPar">
                      <p:stCondLst>
                        <p:cond delay="indefinite"/>
                      </p:stCondLst>
                      <p:childTnLst>
                        <p:par>
                          <p:cTn id="49" fill="hold" nodeType="withGroup">
                            <p:stCondLst>
                              <p:cond delay="0"/>
                            </p:stCondLst>
                            <p:childTnLst>
                              <p:par>
                                <p:cTn id="50" presetID="9" presetClass="entr" presetSubtype="0" fill="hold" grpId="0" nodeType="clickEffect">
                                  <p:stCondLst>
                                    <p:cond delay="0"/>
                                  </p:stCondLst>
                                  <p:childTnLst>
                                    <p:set>
                                      <p:cBhvr>
                                        <p:cTn id="51" dur="1" fill="hold">
                                          <p:stCondLst>
                                            <p:cond delay="0"/>
                                          </p:stCondLst>
                                        </p:cTn>
                                        <p:tgtEl>
                                          <p:spTgt spid="18472"/>
                                        </p:tgtEl>
                                        <p:attrNameLst>
                                          <p:attrName>style.visibility</p:attrName>
                                        </p:attrNameLst>
                                      </p:cBhvr>
                                      <p:to>
                                        <p:strVal val="visible"/>
                                      </p:to>
                                    </p:set>
                                    <p:animEffect transition="in" filter="dissolve">
                                      <p:cBhvr>
                                        <p:cTn id="52" dur="500"/>
                                        <p:tgtEl>
                                          <p:spTgt spid="18472"/>
                                        </p:tgtEl>
                                      </p:cBhvr>
                                    </p:animEffect>
                                  </p:childTnLst>
                                </p:cTn>
                              </p:par>
                            </p:childTnLst>
                          </p:cTn>
                        </p:par>
                      </p:childTnLst>
                    </p:cTn>
                  </p:par>
                  <p:par>
                    <p:cTn id="53" fill="hold" nodeType="clickPar">
                      <p:stCondLst>
                        <p:cond delay="indefinite"/>
                      </p:stCondLst>
                      <p:childTnLst>
                        <p:par>
                          <p:cTn id="54" fill="hold" nodeType="withGroup">
                            <p:stCondLst>
                              <p:cond delay="0"/>
                            </p:stCondLst>
                            <p:childTnLst>
                              <p:par>
                                <p:cTn id="55" presetID="9" presetClass="entr" presetSubtype="0" fill="hold" grpId="0" nodeType="clickEffect">
                                  <p:stCondLst>
                                    <p:cond delay="0"/>
                                  </p:stCondLst>
                                  <p:childTnLst>
                                    <p:set>
                                      <p:cBhvr>
                                        <p:cTn id="56" dur="1" fill="hold">
                                          <p:stCondLst>
                                            <p:cond delay="0"/>
                                          </p:stCondLst>
                                        </p:cTn>
                                        <p:tgtEl>
                                          <p:spTgt spid="18473"/>
                                        </p:tgtEl>
                                        <p:attrNameLst>
                                          <p:attrName>style.visibility</p:attrName>
                                        </p:attrNameLst>
                                      </p:cBhvr>
                                      <p:to>
                                        <p:strVal val="visible"/>
                                      </p:to>
                                    </p:set>
                                    <p:animEffect transition="in" filter="dissolve">
                                      <p:cBhvr>
                                        <p:cTn id="57" dur="500"/>
                                        <p:tgtEl>
                                          <p:spTgt spid="18473"/>
                                        </p:tgtEl>
                                      </p:cBhvr>
                                    </p:animEffect>
                                  </p:childTnLst>
                                </p:cTn>
                              </p:par>
                            </p:childTnLst>
                          </p:cTn>
                        </p:par>
                      </p:childTnLst>
                    </p:cTn>
                  </p:par>
                  <p:par>
                    <p:cTn id="58" fill="hold" nodeType="clickPar">
                      <p:stCondLst>
                        <p:cond delay="indefinite"/>
                      </p:stCondLst>
                      <p:childTnLst>
                        <p:par>
                          <p:cTn id="59" fill="hold" nodeType="withGroup">
                            <p:stCondLst>
                              <p:cond delay="0"/>
                            </p:stCondLst>
                            <p:childTnLst>
                              <p:par>
                                <p:cTn id="60" presetID="9" presetClass="entr" presetSubtype="0" fill="hold" grpId="0" nodeType="clickEffect">
                                  <p:stCondLst>
                                    <p:cond delay="0"/>
                                  </p:stCondLst>
                                  <p:childTnLst>
                                    <p:set>
                                      <p:cBhvr>
                                        <p:cTn id="61" dur="1" fill="hold">
                                          <p:stCondLst>
                                            <p:cond delay="0"/>
                                          </p:stCondLst>
                                        </p:cTn>
                                        <p:tgtEl>
                                          <p:spTgt spid="18474"/>
                                        </p:tgtEl>
                                        <p:attrNameLst>
                                          <p:attrName>style.visibility</p:attrName>
                                        </p:attrNameLst>
                                      </p:cBhvr>
                                      <p:to>
                                        <p:strVal val="visible"/>
                                      </p:to>
                                    </p:set>
                                    <p:animEffect transition="in" filter="dissolve">
                                      <p:cBhvr>
                                        <p:cTn id="62" dur="500"/>
                                        <p:tgtEl>
                                          <p:spTgt spid="18474"/>
                                        </p:tgtEl>
                                      </p:cBhvr>
                                    </p:animEffect>
                                  </p:childTnLst>
                                </p:cTn>
                              </p:par>
                            </p:childTnLst>
                          </p:cTn>
                        </p:par>
                      </p:childTnLst>
                    </p:cTn>
                  </p:par>
                  <p:par>
                    <p:cTn id="63" fill="hold" nodeType="clickPar">
                      <p:stCondLst>
                        <p:cond delay="indefinite"/>
                      </p:stCondLst>
                      <p:childTnLst>
                        <p:par>
                          <p:cTn id="64" fill="hold" nodeType="withGroup">
                            <p:stCondLst>
                              <p:cond delay="0"/>
                            </p:stCondLst>
                            <p:childTnLst>
                              <p:par>
                                <p:cTn id="65" presetID="9" presetClass="entr" presetSubtype="0" fill="hold" grpId="0" nodeType="clickEffect">
                                  <p:stCondLst>
                                    <p:cond delay="0"/>
                                  </p:stCondLst>
                                  <p:childTnLst>
                                    <p:set>
                                      <p:cBhvr>
                                        <p:cTn id="66" dur="1" fill="hold">
                                          <p:stCondLst>
                                            <p:cond delay="0"/>
                                          </p:stCondLst>
                                        </p:cTn>
                                        <p:tgtEl>
                                          <p:spTgt spid="18475"/>
                                        </p:tgtEl>
                                        <p:attrNameLst>
                                          <p:attrName>style.visibility</p:attrName>
                                        </p:attrNameLst>
                                      </p:cBhvr>
                                      <p:to>
                                        <p:strVal val="visible"/>
                                      </p:to>
                                    </p:set>
                                    <p:animEffect transition="in" filter="dissolve">
                                      <p:cBhvr>
                                        <p:cTn id="67" dur="500"/>
                                        <p:tgtEl>
                                          <p:spTgt spid="18475"/>
                                        </p:tgtEl>
                                      </p:cBhvr>
                                    </p:animEffect>
                                  </p:childTnLst>
                                </p:cTn>
                              </p:par>
                            </p:childTnLst>
                          </p:cTn>
                        </p:par>
                      </p:childTnLst>
                    </p:cTn>
                  </p:par>
                  <p:par>
                    <p:cTn id="68" fill="hold" nodeType="clickPar">
                      <p:stCondLst>
                        <p:cond delay="indefinite"/>
                      </p:stCondLst>
                      <p:childTnLst>
                        <p:par>
                          <p:cTn id="69" fill="hold" nodeType="withGroup">
                            <p:stCondLst>
                              <p:cond delay="0"/>
                            </p:stCondLst>
                            <p:childTnLst>
                              <p:par>
                                <p:cTn id="70" presetID="9" presetClass="entr" presetSubtype="0" fill="hold" grpId="0" nodeType="clickEffect">
                                  <p:stCondLst>
                                    <p:cond delay="0"/>
                                  </p:stCondLst>
                                  <p:childTnLst>
                                    <p:set>
                                      <p:cBhvr>
                                        <p:cTn id="71" dur="1" fill="hold">
                                          <p:stCondLst>
                                            <p:cond delay="0"/>
                                          </p:stCondLst>
                                        </p:cTn>
                                        <p:tgtEl>
                                          <p:spTgt spid="18476"/>
                                        </p:tgtEl>
                                        <p:attrNameLst>
                                          <p:attrName>style.visibility</p:attrName>
                                        </p:attrNameLst>
                                      </p:cBhvr>
                                      <p:to>
                                        <p:strVal val="visible"/>
                                      </p:to>
                                    </p:set>
                                    <p:animEffect transition="in" filter="dissolve">
                                      <p:cBhvr>
                                        <p:cTn id="72" dur="500"/>
                                        <p:tgtEl>
                                          <p:spTgt spid="18476"/>
                                        </p:tgtEl>
                                      </p:cBhvr>
                                    </p:animEffect>
                                  </p:childTnLst>
                                </p:cTn>
                              </p:par>
                            </p:childTnLst>
                          </p:cTn>
                        </p:par>
                      </p:childTnLst>
                    </p:cTn>
                  </p:par>
                  <p:par>
                    <p:cTn id="73" fill="hold" nodeType="clickPar">
                      <p:stCondLst>
                        <p:cond delay="indefinite"/>
                      </p:stCondLst>
                      <p:childTnLst>
                        <p:par>
                          <p:cTn id="74" fill="hold" nodeType="withGroup">
                            <p:stCondLst>
                              <p:cond delay="0"/>
                            </p:stCondLst>
                            <p:childTnLst>
                              <p:par>
                                <p:cTn id="75" presetID="9" presetClass="entr" presetSubtype="0" fill="hold" grpId="0" nodeType="clickEffect">
                                  <p:stCondLst>
                                    <p:cond delay="0"/>
                                  </p:stCondLst>
                                  <p:childTnLst>
                                    <p:set>
                                      <p:cBhvr>
                                        <p:cTn id="76" dur="1" fill="hold">
                                          <p:stCondLst>
                                            <p:cond delay="0"/>
                                          </p:stCondLst>
                                        </p:cTn>
                                        <p:tgtEl>
                                          <p:spTgt spid="18477"/>
                                        </p:tgtEl>
                                        <p:attrNameLst>
                                          <p:attrName>style.visibility</p:attrName>
                                        </p:attrNameLst>
                                      </p:cBhvr>
                                      <p:to>
                                        <p:strVal val="visible"/>
                                      </p:to>
                                    </p:set>
                                    <p:animEffect transition="in" filter="dissolve">
                                      <p:cBhvr>
                                        <p:cTn id="77" dur="500"/>
                                        <p:tgtEl>
                                          <p:spTgt spid="18477"/>
                                        </p:tgtEl>
                                      </p:cBhvr>
                                    </p:animEffect>
                                  </p:childTnLst>
                                </p:cTn>
                              </p:par>
                            </p:childTnLst>
                          </p:cTn>
                        </p:par>
                      </p:childTnLst>
                    </p:cTn>
                  </p:par>
                  <p:par>
                    <p:cTn id="78" fill="hold" nodeType="clickPar">
                      <p:stCondLst>
                        <p:cond delay="indefinite"/>
                      </p:stCondLst>
                      <p:childTnLst>
                        <p:par>
                          <p:cTn id="79" fill="hold" nodeType="withGroup">
                            <p:stCondLst>
                              <p:cond delay="0"/>
                            </p:stCondLst>
                            <p:childTnLst>
                              <p:par>
                                <p:cTn id="80" presetID="9" presetClass="entr" presetSubtype="0" fill="hold" grpId="0" nodeType="clickEffect">
                                  <p:stCondLst>
                                    <p:cond delay="0"/>
                                  </p:stCondLst>
                                  <p:childTnLst>
                                    <p:set>
                                      <p:cBhvr>
                                        <p:cTn id="81" dur="1" fill="hold">
                                          <p:stCondLst>
                                            <p:cond delay="0"/>
                                          </p:stCondLst>
                                        </p:cTn>
                                        <p:tgtEl>
                                          <p:spTgt spid="18478"/>
                                        </p:tgtEl>
                                        <p:attrNameLst>
                                          <p:attrName>style.visibility</p:attrName>
                                        </p:attrNameLst>
                                      </p:cBhvr>
                                      <p:to>
                                        <p:strVal val="visible"/>
                                      </p:to>
                                    </p:set>
                                    <p:animEffect transition="in" filter="dissolve">
                                      <p:cBhvr>
                                        <p:cTn id="82" dur="500"/>
                                        <p:tgtEl>
                                          <p:spTgt spid="18478"/>
                                        </p:tgtEl>
                                      </p:cBhvr>
                                    </p:animEffect>
                                  </p:childTnLst>
                                </p:cTn>
                              </p:par>
                            </p:childTnLst>
                          </p:cTn>
                        </p:par>
                      </p:childTnLst>
                    </p:cTn>
                  </p:par>
                  <p:par>
                    <p:cTn id="83" fill="hold" nodeType="clickPar">
                      <p:stCondLst>
                        <p:cond delay="indefinite"/>
                      </p:stCondLst>
                      <p:childTnLst>
                        <p:par>
                          <p:cTn id="84" fill="hold" nodeType="withGroup">
                            <p:stCondLst>
                              <p:cond delay="0"/>
                            </p:stCondLst>
                            <p:childTnLst>
                              <p:par>
                                <p:cTn id="85" presetID="9" presetClass="entr" presetSubtype="0" fill="hold" grpId="0" nodeType="clickEffect">
                                  <p:stCondLst>
                                    <p:cond delay="0"/>
                                  </p:stCondLst>
                                  <p:childTnLst>
                                    <p:set>
                                      <p:cBhvr>
                                        <p:cTn id="86" dur="1" fill="hold">
                                          <p:stCondLst>
                                            <p:cond delay="0"/>
                                          </p:stCondLst>
                                        </p:cTn>
                                        <p:tgtEl>
                                          <p:spTgt spid="18479"/>
                                        </p:tgtEl>
                                        <p:attrNameLst>
                                          <p:attrName>style.visibility</p:attrName>
                                        </p:attrNameLst>
                                      </p:cBhvr>
                                      <p:to>
                                        <p:strVal val="visible"/>
                                      </p:to>
                                    </p:set>
                                    <p:animEffect transition="in" filter="dissolve">
                                      <p:cBhvr>
                                        <p:cTn id="87" dur="500"/>
                                        <p:tgtEl>
                                          <p:spTgt spid="18479"/>
                                        </p:tgtEl>
                                      </p:cBhvr>
                                    </p:animEffect>
                                  </p:childTnLst>
                                </p:cTn>
                              </p:par>
                            </p:childTnLst>
                          </p:cTn>
                        </p:par>
                      </p:childTnLst>
                    </p:cTn>
                  </p:par>
                  <p:par>
                    <p:cTn id="88" fill="hold" nodeType="clickPar">
                      <p:stCondLst>
                        <p:cond delay="indefinite"/>
                      </p:stCondLst>
                      <p:childTnLst>
                        <p:par>
                          <p:cTn id="89" fill="hold" nodeType="withGroup">
                            <p:stCondLst>
                              <p:cond delay="0"/>
                            </p:stCondLst>
                            <p:childTnLst>
                              <p:par>
                                <p:cTn id="90" presetID="9" presetClass="entr" presetSubtype="0" fill="hold" grpId="0" nodeType="clickEffect">
                                  <p:stCondLst>
                                    <p:cond delay="0"/>
                                  </p:stCondLst>
                                  <p:childTnLst>
                                    <p:set>
                                      <p:cBhvr>
                                        <p:cTn id="91" dur="1" fill="hold">
                                          <p:stCondLst>
                                            <p:cond delay="0"/>
                                          </p:stCondLst>
                                        </p:cTn>
                                        <p:tgtEl>
                                          <p:spTgt spid="18480"/>
                                        </p:tgtEl>
                                        <p:attrNameLst>
                                          <p:attrName>style.visibility</p:attrName>
                                        </p:attrNameLst>
                                      </p:cBhvr>
                                      <p:to>
                                        <p:strVal val="visible"/>
                                      </p:to>
                                    </p:set>
                                    <p:animEffect transition="in" filter="dissolve">
                                      <p:cBhvr>
                                        <p:cTn id="92" dur="500"/>
                                        <p:tgtEl>
                                          <p:spTgt spid="18480"/>
                                        </p:tgtEl>
                                      </p:cBhvr>
                                    </p:animEffect>
                                  </p:childTnLst>
                                </p:cTn>
                              </p:par>
                            </p:childTnLst>
                          </p:cTn>
                        </p:par>
                      </p:childTnLst>
                    </p:cTn>
                  </p:par>
                  <p:par>
                    <p:cTn id="93" fill="hold" nodeType="clickPar">
                      <p:stCondLst>
                        <p:cond delay="indefinite"/>
                      </p:stCondLst>
                      <p:childTnLst>
                        <p:par>
                          <p:cTn id="94" fill="hold" nodeType="withGroup">
                            <p:stCondLst>
                              <p:cond delay="0"/>
                            </p:stCondLst>
                            <p:childTnLst>
                              <p:par>
                                <p:cTn id="95" presetID="9" presetClass="entr" presetSubtype="0" fill="hold" grpId="0" nodeType="clickEffect">
                                  <p:stCondLst>
                                    <p:cond delay="0"/>
                                  </p:stCondLst>
                                  <p:childTnLst>
                                    <p:set>
                                      <p:cBhvr>
                                        <p:cTn id="96" dur="1" fill="hold">
                                          <p:stCondLst>
                                            <p:cond delay="0"/>
                                          </p:stCondLst>
                                        </p:cTn>
                                        <p:tgtEl>
                                          <p:spTgt spid="18481"/>
                                        </p:tgtEl>
                                        <p:attrNameLst>
                                          <p:attrName>style.visibility</p:attrName>
                                        </p:attrNameLst>
                                      </p:cBhvr>
                                      <p:to>
                                        <p:strVal val="visible"/>
                                      </p:to>
                                    </p:set>
                                    <p:animEffect transition="in" filter="dissolve">
                                      <p:cBhvr>
                                        <p:cTn id="97" dur="500"/>
                                        <p:tgtEl>
                                          <p:spTgt spid="18481"/>
                                        </p:tgtEl>
                                      </p:cBhvr>
                                    </p:animEffect>
                                  </p:childTnLst>
                                </p:cTn>
                              </p:par>
                            </p:childTnLst>
                          </p:cTn>
                        </p:par>
                      </p:childTnLst>
                    </p:cTn>
                  </p:par>
                  <p:par>
                    <p:cTn id="98" fill="hold" nodeType="clickPar">
                      <p:stCondLst>
                        <p:cond delay="indefinite"/>
                      </p:stCondLst>
                      <p:childTnLst>
                        <p:par>
                          <p:cTn id="99" fill="hold" nodeType="withGroup">
                            <p:stCondLst>
                              <p:cond delay="0"/>
                            </p:stCondLst>
                            <p:childTnLst>
                              <p:par>
                                <p:cTn id="100" presetID="9" presetClass="entr" presetSubtype="0" fill="hold" grpId="0" nodeType="clickEffect">
                                  <p:stCondLst>
                                    <p:cond delay="0"/>
                                  </p:stCondLst>
                                  <p:childTnLst>
                                    <p:set>
                                      <p:cBhvr>
                                        <p:cTn id="101" dur="1" fill="hold">
                                          <p:stCondLst>
                                            <p:cond delay="0"/>
                                          </p:stCondLst>
                                        </p:cTn>
                                        <p:tgtEl>
                                          <p:spTgt spid="18482"/>
                                        </p:tgtEl>
                                        <p:attrNameLst>
                                          <p:attrName>style.visibility</p:attrName>
                                        </p:attrNameLst>
                                      </p:cBhvr>
                                      <p:to>
                                        <p:strVal val="visible"/>
                                      </p:to>
                                    </p:set>
                                    <p:animEffect transition="in" filter="dissolve">
                                      <p:cBhvr>
                                        <p:cTn id="102" dur="500"/>
                                        <p:tgtEl>
                                          <p:spTgt spid="184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66" grpId="0"/>
      <p:bldP spid="18467" grpId="0"/>
      <p:bldP spid="18468" grpId="0"/>
      <p:bldP spid="18469" grpId="0"/>
      <p:bldP spid="18470" grpId="0"/>
      <p:bldP spid="18471" grpId="0"/>
      <p:bldP spid="18472" grpId="0"/>
      <p:bldP spid="18473" grpId="0"/>
      <p:bldP spid="18474" grpId="0"/>
      <p:bldP spid="18475" grpId="0"/>
      <p:bldP spid="18476" grpId="0"/>
      <p:bldP spid="18477" grpId="0"/>
      <p:bldP spid="18478" grpId="0"/>
      <p:bldP spid="18479" grpId="0"/>
      <p:bldP spid="18480" grpId="0"/>
      <p:bldP spid="18481" grpId="0"/>
      <p:bldP spid="18482" grpId="0"/>
      <p:bldP spid="26"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D1D1FF"/>
        </a:solidFill>
        <a:effectLst/>
      </p:bgPr>
    </p:bg>
    <p:spTree>
      <p:nvGrpSpPr>
        <p:cNvPr id="1" name=""/>
        <p:cNvGrpSpPr/>
        <p:nvPr/>
      </p:nvGrpSpPr>
      <p:grpSpPr>
        <a:xfrm>
          <a:off x="0" y="0"/>
          <a:ext cx="0" cy="0"/>
          <a:chOff x="0" y="0"/>
          <a:chExt cx="0" cy="0"/>
        </a:xfrm>
      </p:grpSpPr>
      <p:graphicFrame>
        <p:nvGraphicFramePr>
          <p:cNvPr id="19458" name="Group 2">
            <a:extLst>
              <a:ext uri="{FF2B5EF4-FFF2-40B4-BE49-F238E27FC236}">
                <a16:creationId xmlns:a16="http://schemas.microsoft.com/office/drawing/2014/main" id="{103C3813-CC22-4EB7-AC38-28D374CA76A3}"/>
              </a:ext>
            </a:extLst>
          </p:cNvPr>
          <p:cNvGraphicFramePr>
            <a:graphicFrameLocks noGrp="1"/>
          </p:cNvGraphicFramePr>
          <p:nvPr>
            <p:extLst>
              <p:ext uri="{D42A27DB-BD31-4B8C-83A1-F6EECF244321}">
                <p14:modId xmlns:p14="http://schemas.microsoft.com/office/powerpoint/2010/main" val="2039252295"/>
              </p:ext>
            </p:extLst>
          </p:nvPr>
        </p:nvGraphicFramePr>
        <p:xfrm>
          <a:off x="174172" y="1397000"/>
          <a:ext cx="11843649" cy="5461001"/>
        </p:xfrm>
        <a:graphic>
          <a:graphicData uri="http://schemas.openxmlformats.org/drawingml/2006/table">
            <a:tbl>
              <a:tblPr/>
              <a:tblGrid>
                <a:gridCol w="3947883">
                  <a:extLst>
                    <a:ext uri="{9D8B030D-6E8A-4147-A177-3AD203B41FA5}">
                      <a16:colId xmlns:a16="http://schemas.microsoft.com/office/drawing/2014/main" val="20000"/>
                    </a:ext>
                  </a:extLst>
                </a:gridCol>
                <a:gridCol w="3947883">
                  <a:extLst>
                    <a:ext uri="{9D8B030D-6E8A-4147-A177-3AD203B41FA5}">
                      <a16:colId xmlns:a16="http://schemas.microsoft.com/office/drawing/2014/main" val="20001"/>
                    </a:ext>
                  </a:extLst>
                </a:gridCol>
                <a:gridCol w="3947883">
                  <a:extLst>
                    <a:ext uri="{9D8B030D-6E8A-4147-A177-3AD203B41FA5}">
                      <a16:colId xmlns:a16="http://schemas.microsoft.com/office/drawing/2014/main" val="20002"/>
                    </a:ext>
                  </a:extLst>
                </a:gridCol>
              </a:tblGrid>
              <a:tr h="109378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a:ln>
                          <a:noFill/>
                        </a:ln>
                        <a:solidFill>
                          <a:schemeClr val="tx1"/>
                        </a:solidFill>
                        <a:effectLst/>
                        <a:latin typeface="Calibri" panose="020F0502020204030204" pitchFamily="34" charset="0"/>
                        <a:cs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a:ln>
                          <a:noFill/>
                        </a:ln>
                        <a:solidFill>
                          <a:schemeClr val="tx1"/>
                        </a:solidFill>
                        <a:effectLst/>
                        <a:latin typeface="Calibri" panose="020F0502020204030204" pitchFamily="34"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a:ln>
                          <a:noFill/>
                        </a:ln>
                        <a:solidFill>
                          <a:schemeClr val="tx1"/>
                        </a:solidFill>
                        <a:effectLst/>
                        <a:latin typeface="Calibri" panose="020F0502020204030204" pitchFamily="34" charset="0"/>
                        <a:cs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108902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a:ln>
                          <a:noFill/>
                        </a:ln>
                        <a:solidFill>
                          <a:schemeClr val="tx1"/>
                        </a:solidFill>
                        <a:effectLst/>
                        <a:latin typeface="Calibri" panose="020F0502020204030204" pitchFamily="34" charset="0"/>
                        <a:cs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a:ln>
                          <a:noFill/>
                        </a:ln>
                        <a:solidFill>
                          <a:schemeClr val="tx1"/>
                        </a:solidFill>
                        <a:effectLst/>
                        <a:latin typeface="Calibri" panose="020F0502020204030204" pitchFamily="34"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a:ln>
                          <a:noFill/>
                        </a:ln>
                        <a:solidFill>
                          <a:schemeClr val="tx1"/>
                        </a:solidFill>
                        <a:effectLst/>
                        <a:latin typeface="Calibri" panose="020F0502020204030204" pitchFamily="34" charset="0"/>
                        <a:cs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109537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a:ln>
                          <a:noFill/>
                        </a:ln>
                        <a:solidFill>
                          <a:schemeClr val="tx1"/>
                        </a:solidFill>
                        <a:effectLst/>
                        <a:latin typeface="Calibri" panose="020F0502020204030204" pitchFamily="34" charset="0"/>
                        <a:cs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a:ln>
                          <a:noFill/>
                        </a:ln>
                        <a:solidFill>
                          <a:schemeClr val="tx1"/>
                        </a:solidFill>
                        <a:effectLst/>
                        <a:latin typeface="Calibri" panose="020F0502020204030204" pitchFamily="34"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a:ln>
                          <a:noFill/>
                        </a:ln>
                        <a:solidFill>
                          <a:schemeClr val="tx1"/>
                        </a:solidFill>
                        <a:effectLst/>
                        <a:latin typeface="Calibri" panose="020F0502020204030204" pitchFamily="34" charset="0"/>
                        <a:cs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108902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a:ln>
                          <a:noFill/>
                        </a:ln>
                        <a:solidFill>
                          <a:schemeClr val="tx1"/>
                        </a:solidFill>
                        <a:effectLst/>
                        <a:latin typeface="Calibri" panose="020F0502020204030204" pitchFamily="34" charset="0"/>
                        <a:cs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a:ln>
                          <a:noFill/>
                        </a:ln>
                        <a:solidFill>
                          <a:schemeClr val="tx1"/>
                        </a:solidFill>
                        <a:effectLst/>
                        <a:latin typeface="Calibri" panose="020F0502020204030204" pitchFamily="34"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a:ln>
                          <a:noFill/>
                        </a:ln>
                        <a:solidFill>
                          <a:schemeClr val="tx1"/>
                        </a:solidFill>
                        <a:effectLst/>
                        <a:latin typeface="Calibri" panose="020F0502020204030204" pitchFamily="34" charset="0"/>
                        <a:cs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109378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a:ln>
                          <a:noFill/>
                        </a:ln>
                        <a:solidFill>
                          <a:schemeClr val="tx1"/>
                        </a:solidFill>
                        <a:effectLst/>
                        <a:latin typeface="Calibri" panose="020F0502020204030204" pitchFamily="34" charset="0"/>
                        <a:cs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a:ln>
                          <a:noFill/>
                        </a:ln>
                        <a:solidFill>
                          <a:schemeClr val="tx1"/>
                        </a:solidFill>
                        <a:effectLst/>
                        <a:latin typeface="Calibri" panose="020F0502020204030204" pitchFamily="34"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a:ln>
                          <a:noFill/>
                        </a:ln>
                        <a:solidFill>
                          <a:schemeClr val="tx1"/>
                        </a:solidFill>
                        <a:effectLst/>
                        <a:latin typeface="Calibri" panose="020F0502020204030204" pitchFamily="34" charset="0"/>
                        <a:cs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bl>
          </a:graphicData>
        </a:graphic>
      </p:graphicFrame>
      <p:sp>
        <p:nvSpPr>
          <p:cNvPr id="18460" name="Rectangle 28">
            <a:extLst>
              <a:ext uri="{FF2B5EF4-FFF2-40B4-BE49-F238E27FC236}">
                <a16:creationId xmlns:a16="http://schemas.microsoft.com/office/drawing/2014/main" id="{928E861B-112A-9EF4-A184-36E0702621A5}"/>
              </a:ext>
            </a:extLst>
          </p:cNvPr>
          <p:cNvSpPr>
            <a:spLocks noChangeArrowheads="1"/>
          </p:cNvSpPr>
          <p:nvPr/>
        </p:nvSpPr>
        <p:spPr bwMode="auto">
          <a:xfrm>
            <a:off x="1524000" y="0"/>
            <a:ext cx="9144000" cy="838200"/>
          </a:xfrm>
          <a:prstGeom prst="rect">
            <a:avLst/>
          </a:prstGeom>
          <a:solidFill>
            <a:schemeClr val="bg1"/>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fontAlgn="base">
              <a:spcBef>
                <a:spcPct val="0"/>
              </a:spcBef>
              <a:spcAft>
                <a:spcPct val="0"/>
              </a:spcAft>
              <a:buNone/>
            </a:pPr>
            <a:endParaRPr lang="en-US" altLang="en-US" sz="1800" dirty="0">
              <a:solidFill>
                <a:srgbClr val="000000"/>
              </a:solidFill>
              <a:latin typeface="Calibri" panose="020F0502020204030204" pitchFamily="34" charset="0"/>
            </a:endParaRPr>
          </a:p>
        </p:txBody>
      </p:sp>
      <p:sp>
        <p:nvSpPr>
          <p:cNvPr id="18461" name="Line 29">
            <a:extLst>
              <a:ext uri="{FF2B5EF4-FFF2-40B4-BE49-F238E27FC236}">
                <a16:creationId xmlns:a16="http://schemas.microsoft.com/office/drawing/2014/main" id="{9C1C2625-1A1C-9AAC-7B74-54CF3FC5A59A}"/>
              </a:ext>
            </a:extLst>
          </p:cNvPr>
          <p:cNvSpPr>
            <a:spLocks noChangeShapeType="1"/>
          </p:cNvSpPr>
          <p:nvPr/>
        </p:nvSpPr>
        <p:spPr bwMode="auto">
          <a:xfrm>
            <a:off x="4572000" y="838200"/>
            <a:ext cx="0" cy="5334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dirty="0">
              <a:solidFill>
                <a:srgbClr val="000000"/>
              </a:solidFill>
              <a:latin typeface="Calibri" panose="020F0502020204030204" pitchFamily="34" charset="0"/>
              <a:cs typeface="Arial"/>
            </a:endParaRPr>
          </a:p>
        </p:txBody>
      </p:sp>
      <p:sp>
        <p:nvSpPr>
          <p:cNvPr id="18462" name="Line 30">
            <a:extLst>
              <a:ext uri="{FF2B5EF4-FFF2-40B4-BE49-F238E27FC236}">
                <a16:creationId xmlns:a16="http://schemas.microsoft.com/office/drawing/2014/main" id="{0CD38B24-7A3F-82A0-3167-6A1DCDB5CD62}"/>
              </a:ext>
            </a:extLst>
          </p:cNvPr>
          <p:cNvSpPr>
            <a:spLocks noChangeShapeType="1"/>
          </p:cNvSpPr>
          <p:nvPr/>
        </p:nvSpPr>
        <p:spPr bwMode="auto">
          <a:xfrm>
            <a:off x="7620000" y="838200"/>
            <a:ext cx="0" cy="5334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dirty="0">
              <a:solidFill>
                <a:srgbClr val="000000"/>
              </a:solidFill>
              <a:latin typeface="Calibri" panose="020F0502020204030204" pitchFamily="34" charset="0"/>
              <a:cs typeface="Arial"/>
            </a:endParaRPr>
          </a:p>
        </p:txBody>
      </p:sp>
      <p:sp>
        <p:nvSpPr>
          <p:cNvPr id="18463" name="Line 31">
            <a:extLst>
              <a:ext uri="{FF2B5EF4-FFF2-40B4-BE49-F238E27FC236}">
                <a16:creationId xmlns:a16="http://schemas.microsoft.com/office/drawing/2014/main" id="{12439A2E-953C-9616-F427-7B2227E21CD7}"/>
              </a:ext>
            </a:extLst>
          </p:cNvPr>
          <p:cNvSpPr>
            <a:spLocks noChangeShapeType="1"/>
          </p:cNvSpPr>
          <p:nvPr/>
        </p:nvSpPr>
        <p:spPr bwMode="auto">
          <a:xfrm>
            <a:off x="7620000" y="0"/>
            <a:ext cx="0" cy="8382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dirty="0">
              <a:solidFill>
                <a:srgbClr val="000000"/>
              </a:solidFill>
              <a:latin typeface="Calibri" panose="020F0502020204030204" pitchFamily="34" charset="0"/>
              <a:cs typeface="Arial"/>
            </a:endParaRPr>
          </a:p>
        </p:txBody>
      </p:sp>
      <p:sp>
        <p:nvSpPr>
          <p:cNvPr id="18464" name="WordArt 32">
            <a:extLst>
              <a:ext uri="{FF2B5EF4-FFF2-40B4-BE49-F238E27FC236}">
                <a16:creationId xmlns:a16="http://schemas.microsoft.com/office/drawing/2014/main" id="{FF0DE336-0322-DAF4-50D1-1088BDA7B597}"/>
              </a:ext>
            </a:extLst>
          </p:cNvPr>
          <p:cNvSpPr>
            <a:spLocks noChangeArrowheads="1" noChangeShapeType="1" noTextEdit="1"/>
          </p:cNvSpPr>
          <p:nvPr/>
        </p:nvSpPr>
        <p:spPr bwMode="auto">
          <a:xfrm>
            <a:off x="1905000" y="0"/>
            <a:ext cx="5638800" cy="800100"/>
          </a:xfrm>
          <a:prstGeom prst="rect">
            <a:avLst/>
          </a:prstGeom>
        </p:spPr>
        <p:txBody>
          <a:bodyPr wrap="none" fromWordArt="1">
            <a:prstTxWarp prst="textPlain">
              <a:avLst>
                <a:gd name="adj" fmla="val 50000"/>
              </a:avLst>
            </a:prstTxWarp>
          </a:bodyPr>
          <a:lstStyle/>
          <a:p>
            <a:pPr algn="ctr" eaLnBrk="0" fontAlgn="base" hangingPunct="0">
              <a:spcBef>
                <a:spcPct val="0"/>
              </a:spcBef>
              <a:spcAft>
                <a:spcPct val="0"/>
              </a:spcAft>
            </a:pPr>
            <a:r>
              <a:rPr lang="en-US" sz="3600" b="1" kern="10" dirty="0">
                <a:ln w="12700">
                  <a:solidFill>
                    <a:srgbClr val="EAEAEA"/>
                  </a:solidFill>
                  <a:round/>
                  <a:headEnd/>
                  <a:tailEnd/>
                </a:ln>
                <a:solidFill>
                  <a:srgbClr val="000066"/>
                </a:solidFill>
                <a:effectLst>
                  <a:outerShdw dist="35921" dir="2700000" sy="50000" kx="2115830" algn="bl" rotWithShape="0">
                    <a:srgbClr val="C0C0C0">
                      <a:alpha val="79999"/>
                    </a:srgbClr>
                  </a:outerShdw>
                </a:effectLst>
                <a:latin typeface="Calibri" panose="020F0502020204030204" pitchFamily="34" charset="0"/>
                <a:cs typeface="Arial"/>
              </a:rPr>
              <a:t>LAWFUL</a:t>
            </a:r>
          </a:p>
        </p:txBody>
      </p:sp>
      <p:sp>
        <p:nvSpPr>
          <p:cNvPr id="18465" name="WordArt 33">
            <a:extLst>
              <a:ext uri="{FF2B5EF4-FFF2-40B4-BE49-F238E27FC236}">
                <a16:creationId xmlns:a16="http://schemas.microsoft.com/office/drawing/2014/main" id="{2A81A2D7-DD50-BCB4-D952-00467E58320D}"/>
              </a:ext>
            </a:extLst>
          </p:cNvPr>
          <p:cNvSpPr>
            <a:spLocks noChangeArrowheads="1" noChangeShapeType="1" noTextEdit="1"/>
          </p:cNvSpPr>
          <p:nvPr/>
        </p:nvSpPr>
        <p:spPr bwMode="auto">
          <a:xfrm>
            <a:off x="7696200" y="114300"/>
            <a:ext cx="2819400" cy="647700"/>
          </a:xfrm>
          <a:prstGeom prst="rect">
            <a:avLst/>
          </a:prstGeom>
        </p:spPr>
        <p:txBody>
          <a:bodyPr wrap="none" fromWordArt="1">
            <a:prstTxWarp prst="textPlain">
              <a:avLst>
                <a:gd name="adj" fmla="val 50000"/>
              </a:avLst>
            </a:prstTxWarp>
          </a:bodyPr>
          <a:lstStyle/>
          <a:p>
            <a:pPr algn="ctr" eaLnBrk="0" fontAlgn="base" hangingPunct="0">
              <a:spcBef>
                <a:spcPct val="0"/>
              </a:spcBef>
              <a:spcAft>
                <a:spcPct val="0"/>
              </a:spcAft>
            </a:pPr>
            <a:r>
              <a:rPr lang="en-US" sz="3600" b="1" kern="10" dirty="0">
                <a:ln w="9525">
                  <a:solidFill>
                    <a:srgbClr val="000000"/>
                  </a:solidFill>
                  <a:round/>
                  <a:headEnd/>
                  <a:tailEnd/>
                </a:ln>
                <a:solidFill>
                  <a:srgbClr val="000000"/>
                </a:solidFill>
                <a:effectLst>
                  <a:outerShdw dist="35921" dir="2700000" algn="ctr" rotWithShape="0">
                    <a:srgbClr val="FFFFFF"/>
                  </a:outerShdw>
                </a:effectLst>
                <a:latin typeface="Calibri" panose="020F0502020204030204" pitchFamily="34" charset="0"/>
                <a:cs typeface="Arial"/>
              </a:rPr>
              <a:t>UNLAWFUL</a:t>
            </a:r>
          </a:p>
        </p:txBody>
      </p:sp>
      <p:sp>
        <p:nvSpPr>
          <p:cNvPr id="18466" name="Text Box 34">
            <a:extLst>
              <a:ext uri="{FF2B5EF4-FFF2-40B4-BE49-F238E27FC236}">
                <a16:creationId xmlns:a16="http://schemas.microsoft.com/office/drawing/2014/main" id="{C6FEFA6C-FCF8-4143-02CA-4666BF483424}"/>
              </a:ext>
            </a:extLst>
          </p:cNvPr>
          <p:cNvSpPr txBox="1">
            <a:spLocks noChangeArrowheads="1"/>
          </p:cNvSpPr>
          <p:nvPr/>
        </p:nvSpPr>
        <p:spPr bwMode="auto">
          <a:xfrm>
            <a:off x="174172" y="762000"/>
            <a:ext cx="3962399"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fontAlgn="base">
              <a:spcBef>
                <a:spcPct val="50000"/>
              </a:spcBef>
              <a:spcAft>
                <a:spcPct val="0"/>
              </a:spcAft>
              <a:buNone/>
            </a:pPr>
            <a:r>
              <a:rPr lang="en-US" altLang="en-US" sz="3600" b="1" dirty="0">
                <a:solidFill>
                  <a:srgbClr val="006600"/>
                </a:solidFill>
                <a:latin typeface="Calibri" panose="020F0502020204030204" pitchFamily="34" charset="0"/>
              </a:rPr>
              <a:t>Specified</a:t>
            </a:r>
          </a:p>
        </p:txBody>
      </p:sp>
      <p:sp>
        <p:nvSpPr>
          <p:cNvPr id="18467" name="Text Box 35">
            <a:extLst>
              <a:ext uri="{FF2B5EF4-FFF2-40B4-BE49-F238E27FC236}">
                <a16:creationId xmlns:a16="http://schemas.microsoft.com/office/drawing/2014/main" id="{545E5981-2F1A-FEE6-70E8-96C54C47869C}"/>
              </a:ext>
            </a:extLst>
          </p:cNvPr>
          <p:cNvSpPr txBox="1">
            <a:spLocks noChangeArrowheads="1"/>
          </p:cNvSpPr>
          <p:nvPr/>
        </p:nvSpPr>
        <p:spPr bwMode="auto">
          <a:xfrm>
            <a:off x="4136571" y="762000"/>
            <a:ext cx="3940629"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fontAlgn="base">
              <a:spcBef>
                <a:spcPct val="50000"/>
              </a:spcBef>
              <a:spcAft>
                <a:spcPct val="0"/>
              </a:spcAft>
              <a:buNone/>
            </a:pPr>
            <a:r>
              <a:rPr lang="en-US" altLang="en-US" sz="3600" b="1" dirty="0">
                <a:solidFill>
                  <a:srgbClr val="FF0000"/>
                </a:solidFill>
                <a:latin typeface="Calibri" panose="020F0502020204030204" pitchFamily="34" charset="0"/>
              </a:rPr>
              <a:t>Expedient</a:t>
            </a:r>
          </a:p>
        </p:txBody>
      </p:sp>
      <p:sp>
        <p:nvSpPr>
          <p:cNvPr id="18468" name="Text Box 36">
            <a:extLst>
              <a:ext uri="{FF2B5EF4-FFF2-40B4-BE49-F238E27FC236}">
                <a16:creationId xmlns:a16="http://schemas.microsoft.com/office/drawing/2014/main" id="{4300193A-080E-EC18-757A-3696D4975F4F}"/>
              </a:ext>
            </a:extLst>
          </p:cNvPr>
          <p:cNvSpPr txBox="1">
            <a:spLocks noChangeArrowheads="1"/>
          </p:cNvSpPr>
          <p:nvPr/>
        </p:nvSpPr>
        <p:spPr bwMode="auto">
          <a:xfrm>
            <a:off x="8077199" y="762000"/>
            <a:ext cx="3940621"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fontAlgn="base">
              <a:spcBef>
                <a:spcPct val="50000"/>
              </a:spcBef>
              <a:spcAft>
                <a:spcPct val="0"/>
              </a:spcAft>
              <a:buNone/>
            </a:pPr>
            <a:r>
              <a:rPr lang="en-US" altLang="en-US" sz="3600" b="1" dirty="0">
                <a:solidFill>
                  <a:srgbClr val="000000"/>
                </a:solidFill>
                <a:latin typeface="Calibri" panose="020F0502020204030204" pitchFamily="34" charset="0"/>
              </a:rPr>
              <a:t>No Authority</a:t>
            </a:r>
          </a:p>
        </p:txBody>
      </p:sp>
      <p:sp>
        <p:nvSpPr>
          <p:cNvPr id="19493" name="Text Box 37">
            <a:extLst>
              <a:ext uri="{FF2B5EF4-FFF2-40B4-BE49-F238E27FC236}">
                <a16:creationId xmlns:a16="http://schemas.microsoft.com/office/drawing/2014/main" id="{20CAC5D9-DE65-09E5-6578-EF23F32733FC}"/>
              </a:ext>
            </a:extLst>
          </p:cNvPr>
          <p:cNvSpPr txBox="1">
            <a:spLocks noChangeArrowheads="1"/>
          </p:cNvSpPr>
          <p:nvPr/>
        </p:nvSpPr>
        <p:spPr bwMode="auto">
          <a:xfrm>
            <a:off x="275771" y="1412622"/>
            <a:ext cx="3744687" cy="11079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fontAlgn="base">
              <a:spcBef>
                <a:spcPct val="0"/>
              </a:spcBef>
              <a:spcAft>
                <a:spcPct val="0"/>
              </a:spcAft>
              <a:buNone/>
            </a:pPr>
            <a:r>
              <a:rPr lang="en-US" altLang="en-US" sz="2200" b="1" dirty="0">
                <a:solidFill>
                  <a:srgbClr val="000000"/>
                </a:solidFill>
                <a:latin typeface="Calibri" panose="020F0502020204030204" pitchFamily="34" charset="0"/>
              </a:rPr>
              <a:t>Relieve the needy</a:t>
            </a:r>
          </a:p>
          <a:p>
            <a:pPr fontAlgn="base">
              <a:spcBef>
                <a:spcPct val="0"/>
              </a:spcBef>
              <a:spcAft>
                <a:spcPct val="0"/>
              </a:spcAft>
              <a:buNone/>
            </a:pPr>
            <a:r>
              <a:rPr lang="en-US" altLang="en-US" sz="2200" dirty="0">
                <a:solidFill>
                  <a:srgbClr val="000000"/>
                </a:solidFill>
                <a:latin typeface="Calibri" panose="020F0502020204030204" pitchFamily="34" charset="0"/>
              </a:rPr>
              <a:t>Acts 2:44; 4:32-35; 11:29 Who? Needy Saints</a:t>
            </a:r>
          </a:p>
        </p:txBody>
      </p:sp>
      <p:sp>
        <p:nvSpPr>
          <p:cNvPr id="19494" name="Text Box 38">
            <a:extLst>
              <a:ext uri="{FF2B5EF4-FFF2-40B4-BE49-F238E27FC236}">
                <a16:creationId xmlns:a16="http://schemas.microsoft.com/office/drawing/2014/main" id="{AC18051D-0705-6049-BD7D-87FF74E9148B}"/>
              </a:ext>
            </a:extLst>
          </p:cNvPr>
          <p:cNvSpPr txBox="1">
            <a:spLocks noChangeArrowheads="1"/>
          </p:cNvSpPr>
          <p:nvPr/>
        </p:nvSpPr>
        <p:spPr bwMode="auto">
          <a:xfrm>
            <a:off x="4230914" y="1555299"/>
            <a:ext cx="3686628"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fontAlgn="base">
              <a:spcBef>
                <a:spcPct val="0"/>
              </a:spcBef>
              <a:spcAft>
                <a:spcPct val="0"/>
              </a:spcAft>
              <a:buNone/>
            </a:pPr>
            <a:r>
              <a:rPr lang="en-US" altLang="en-US" sz="2200" dirty="0">
                <a:solidFill>
                  <a:srgbClr val="000000"/>
                </a:solidFill>
                <a:latin typeface="Calibri" panose="020F0502020204030204" pitchFamily="34" charset="0"/>
              </a:rPr>
              <a:t>Money, food, clothing,</a:t>
            </a:r>
            <a:br>
              <a:rPr lang="en-US" altLang="en-US" sz="2200" dirty="0">
                <a:solidFill>
                  <a:srgbClr val="000000"/>
                </a:solidFill>
                <a:latin typeface="Calibri" panose="020F0502020204030204" pitchFamily="34" charset="0"/>
              </a:rPr>
            </a:br>
            <a:r>
              <a:rPr lang="en-US" altLang="en-US" sz="2200" dirty="0">
                <a:solidFill>
                  <a:srgbClr val="000000"/>
                </a:solidFill>
                <a:latin typeface="Calibri" panose="020F0502020204030204" pitchFamily="34" charset="0"/>
              </a:rPr>
              <a:t>provide facilities</a:t>
            </a:r>
          </a:p>
        </p:txBody>
      </p:sp>
      <p:sp>
        <p:nvSpPr>
          <p:cNvPr id="19495" name="Text Box 39">
            <a:extLst>
              <a:ext uri="{FF2B5EF4-FFF2-40B4-BE49-F238E27FC236}">
                <a16:creationId xmlns:a16="http://schemas.microsoft.com/office/drawing/2014/main" id="{9C9717D7-57A5-E18F-7685-1A53978D4609}"/>
              </a:ext>
            </a:extLst>
          </p:cNvPr>
          <p:cNvSpPr txBox="1">
            <a:spLocks noChangeArrowheads="1"/>
          </p:cNvSpPr>
          <p:nvPr/>
        </p:nvSpPr>
        <p:spPr bwMode="auto">
          <a:xfrm>
            <a:off x="275771" y="2507621"/>
            <a:ext cx="3744687" cy="11079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fontAlgn="base">
              <a:spcBef>
                <a:spcPct val="0"/>
              </a:spcBef>
              <a:spcAft>
                <a:spcPct val="0"/>
              </a:spcAft>
              <a:buNone/>
            </a:pPr>
            <a:r>
              <a:rPr lang="en-US" altLang="en-US" sz="2200" b="1" dirty="0">
                <a:solidFill>
                  <a:srgbClr val="000000"/>
                </a:solidFill>
                <a:latin typeface="Calibri" panose="020F0502020204030204" pitchFamily="34" charset="0"/>
              </a:rPr>
              <a:t>Drink this cup</a:t>
            </a:r>
          </a:p>
          <a:p>
            <a:pPr fontAlgn="base">
              <a:spcBef>
                <a:spcPct val="0"/>
              </a:spcBef>
              <a:spcAft>
                <a:spcPct val="0"/>
              </a:spcAft>
              <a:buNone/>
            </a:pPr>
            <a:r>
              <a:rPr lang="en-US" altLang="en-US" sz="2200" dirty="0">
                <a:solidFill>
                  <a:srgbClr val="000000"/>
                </a:solidFill>
                <a:latin typeface="Calibri" panose="020F0502020204030204" pitchFamily="34" charset="0"/>
              </a:rPr>
              <a:t>Matt 26:26-30; Luke 22:18</a:t>
            </a:r>
            <a:br>
              <a:rPr lang="en-US" altLang="en-US" sz="2200" dirty="0">
                <a:solidFill>
                  <a:srgbClr val="000000"/>
                </a:solidFill>
                <a:latin typeface="Calibri" panose="020F0502020204030204" pitchFamily="34" charset="0"/>
              </a:rPr>
            </a:br>
            <a:r>
              <a:rPr lang="en-US" altLang="en-US" sz="2200" dirty="0">
                <a:solidFill>
                  <a:srgbClr val="000000"/>
                </a:solidFill>
                <a:latin typeface="Calibri" panose="020F0502020204030204" pitchFamily="34" charset="0"/>
              </a:rPr>
              <a:t>Cup, 1</a:t>
            </a:r>
            <a:r>
              <a:rPr lang="en-US" altLang="en-US" sz="2200" baseline="30000" dirty="0">
                <a:solidFill>
                  <a:srgbClr val="000000"/>
                </a:solidFill>
                <a:latin typeface="Calibri" panose="020F0502020204030204" pitchFamily="34" charset="0"/>
              </a:rPr>
              <a:t>st</a:t>
            </a:r>
            <a:r>
              <a:rPr lang="en-US" altLang="en-US" sz="2200" dirty="0">
                <a:solidFill>
                  <a:srgbClr val="000000"/>
                </a:solidFill>
                <a:latin typeface="Calibri" panose="020F0502020204030204" pitchFamily="34" charset="0"/>
              </a:rPr>
              <a:t> day of the week</a:t>
            </a:r>
          </a:p>
        </p:txBody>
      </p:sp>
      <p:sp>
        <p:nvSpPr>
          <p:cNvPr id="19496" name="Text Box 40">
            <a:extLst>
              <a:ext uri="{FF2B5EF4-FFF2-40B4-BE49-F238E27FC236}">
                <a16:creationId xmlns:a16="http://schemas.microsoft.com/office/drawing/2014/main" id="{452711F5-2F53-CFFE-A0E0-5BC1B0522E96}"/>
              </a:ext>
            </a:extLst>
          </p:cNvPr>
          <p:cNvSpPr txBox="1">
            <a:spLocks noChangeArrowheads="1"/>
          </p:cNvSpPr>
          <p:nvPr/>
        </p:nvSpPr>
        <p:spPr bwMode="auto">
          <a:xfrm>
            <a:off x="4230913" y="2501195"/>
            <a:ext cx="3744687" cy="11079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fontAlgn="base">
              <a:spcBef>
                <a:spcPct val="0"/>
              </a:spcBef>
              <a:spcAft>
                <a:spcPct val="0"/>
              </a:spcAft>
              <a:buNone/>
            </a:pPr>
            <a:r>
              <a:rPr lang="en-US" altLang="en-US" sz="2200" dirty="0">
                <a:solidFill>
                  <a:srgbClr val="000000"/>
                </a:solidFill>
                <a:latin typeface="Calibri" panose="020F0502020204030204" pitchFamily="34" charset="0"/>
              </a:rPr>
              <a:t>Morning or evening?</a:t>
            </a:r>
          </a:p>
          <a:p>
            <a:pPr fontAlgn="base">
              <a:spcBef>
                <a:spcPct val="0"/>
              </a:spcBef>
              <a:spcAft>
                <a:spcPct val="0"/>
              </a:spcAft>
              <a:buNone/>
            </a:pPr>
            <a:r>
              <a:rPr lang="en-US" altLang="en-US" sz="2200" dirty="0">
                <a:solidFill>
                  <a:srgbClr val="000000"/>
                </a:solidFill>
                <a:latin typeface="Calibri" panose="020F0502020204030204" pitchFamily="34" charset="0"/>
              </a:rPr>
              <a:t>How served?</a:t>
            </a:r>
          </a:p>
          <a:p>
            <a:pPr fontAlgn="base">
              <a:spcBef>
                <a:spcPct val="0"/>
              </a:spcBef>
              <a:spcAft>
                <a:spcPct val="0"/>
              </a:spcAft>
              <a:buNone/>
            </a:pPr>
            <a:r>
              <a:rPr lang="en-US" altLang="en-US" sz="2200" dirty="0">
                <a:solidFill>
                  <a:srgbClr val="000000"/>
                </a:solidFill>
                <a:latin typeface="Calibri" panose="020F0502020204030204" pitchFamily="34" charset="0"/>
              </a:rPr>
              <a:t>One container or many?</a:t>
            </a:r>
          </a:p>
        </p:txBody>
      </p:sp>
      <p:sp>
        <p:nvSpPr>
          <p:cNvPr id="19497" name="Text Box 41">
            <a:extLst>
              <a:ext uri="{FF2B5EF4-FFF2-40B4-BE49-F238E27FC236}">
                <a16:creationId xmlns:a16="http://schemas.microsoft.com/office/drawing/2014/main" id="{E1824272-E82A-1571-102D-43D6A1AF064E}"/>
              </a:ext>
            </a:extLst>
          </p:cNvPr>
          <p:cNvSpPr txBox="1">
            <a:spLocks noChangeArrowheads="1"/>
          </p:cNvSpPr>
          <p:nvPr/>
        </p:nvSpPr>
        <p:spPr bwMode="auto">
          <a:xfrm>
            <a:off x="8171541" y="2500641"/>
            <a:ext cx="3744687" cy="11079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fontAlgn="base">
              <a:spcBef>
                <a:spcPct val="0"/>
              </a:spcBef>
              <a:spcAft>
                <a:spcPct val="0"/>
              </a:spcAft>
              <a:buNone/>
            </a:pPr>
            <a:r>
              <a:rPr lang="en-US" altLang="en-US" sz="2200" dirty="0">
                <a:solidFill>
                  <a:srgbClr val="000000"/>
                </a:solidFill>
                <a:latin typeface="Calibri" panose="020F0502020204030204" pitchFamily="34" charset="0"/>
              </a:rPr>
              <a:t>Coffee, tea, coke,</a:t>
            </a:r>
            <a:br>
              <a:rPr lang="en-US" altLang="en-US" sz="2200" dirty="0">
                <a:solidFill>
                  <a:srgbClr val="000000"/>
                </a:solidFill>
                <a:latin typeface="Calibri" panose="020F0502020204030204" pitchFamily="34" charset="0"/>
              </a:rPr>
            </a:br>
            <a:r>
              <a:rPr lang="en-US" altLang="en-US" sz="2200" dirty="0">
                <a:solidFill>
                  <a:srgbClr val="000000"/>
                </a:solidFill>
                <a:latin typeface="Calibri" panose="020F0502020204030204" pitchFamily="34" charset="0"/>
              </a:rPr>
              <a:t>Thursday night, once a year, outside kingdom</a:t>
            </a:r>
          </a:p>
        </p:txBody>
      </p:sp>
      <p:sp>
        <p:nvSpPr>
          <p:cNvPr id="19498" name="Text Box 42">
            <a:extLst>
              <a:ext uri="{FF2B5EF4-FFF2-40B4-BE49-F238E27FC236}">
                <a16:creationId xmlns:a16="http://schemas.microsoft.com/office/drawing/2014/main" id="{0EE60FC4-B909-6A79-ED9E-92BB9A7E06F6}"/>
              </a:ext>
            </a:extLst>
          </p:cNvPr>
          <p:cNvSpPr txBox="1">
            <a:spLocks noChangeArrowheads="1"/>
          </p:cNvSpPr>
          <p:nvPr/>
        </p:nvSpPr>
        <p:spPr bwMode="auto">
          <a:xfrm>
            <a:off x="275771" y="3743603"/>
            <a:ext cx="3853546"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fontAlgn="base">
              <a:spcBef>
                <a:spcPct val="0"/>
              </a:spcBef>
              <a:spcAft>
                <a:spcPct val="0"/>
              </a:spcAft>
              <a:buNone/>
            </a:pPr>
            <a:r>
              <a:rPr lang="en-US" altLang="en-US" sz="2200" b="1" dirty="0">
                <a:solidFill>
                  <a:srgbClr val="000000"/>
                </a:solidFill>
                <a:latin typeface="Calibri" panose="020F0502020204030204" pitchFamily="34" charset="0"/>
              </a:rPr>
              <a:t>Teach </a:t>
            </a:r>
            <a:r>
              <a:rPr lang="en-US" altLang="en-US" sz="2200" dirty="0">
                <a:solidFill>
                  <a:srgbClr val="000000"/>
                </a:solidFill>
                <a:latin typeface="Calibri" panose="020F0502020204030204" pitchFamily="34" charset="0"/>
              </a:rPr>
              <a:t>Matt 28:20; 2 Tim 2:2; 4:1</a:t>
            </a:r>
          </a:p>
          <a:p>
            <a:pPr fontAlgn="base">
              <a:spcBef>
                <a:spcPct val="0"/>
              </a:spcBef>
              <a:spcAft>
                <a:spcPct val="0"/>
              </a:spcAft>
              <a:buNone/>
            </a:pPr>
            <a:r>
              <a:rPr lang="en-US" altLang="en-US" sz="2200" dirty="0">
                <a:solidFill>
                  <a:srgbClr val="000000"/>
                </a:solidFill>
                <a:latin typeface="Calibri" panose="020F0502020204030204" pitchFamily="34" charset="0"/>
              </a:rPr>
              <a:t>taught, the Word</a:t>
            </a:r>
          </a:p>
        </p:txBody>
      </p:sp>
      <p:sp>
        <p:nvSpPr>
          <p:cNvPr id="19499" name="Text Box 43">
            <a:extLst>
              <a:ext uri="{FF2B5EF4-FFF2-40B4-BE49-F238E27FC236}">
                <a16:creationId xmlns:a16="http://schemas.microsoft.com/office/drawing/2014/main" id="{134D5D55-D24B-8D44-7E6A-5A70807785C9}"/>
              </a:ext>
            </a:extLst>
          </p:cNvPr>
          <p:cNvSpPr txBox="1">
            <a:spLocks noChangeArrowheads="1"/>
          </p:cNvSpPr>
          <p:nvPr/>
        </p:nvSpPr>
        <p:spPr bwMode="auto">
          <a:xfrm>
            <a:off x="4230913" y="3589766"/>
            <a:ext cx="3686629" cy="11079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fontAlgn="base">
              <a:spcBef>
                <a:spcPct val="0"/>
              </a:spcBef>
              <a:spcAft>
                <a:spcPct val="0"/>
              </a:spcAft>
              <a:buNone/>
            </a:pPr>
            <a:r>
              <a:rPr lang="en-US" altLang="en-US" sz="2200" dirty="0">
                <a:solidFill>
                  <a:srgbClr val="000000"/>
                </a:solidFill>
                <a:latin typeface="Calibri" panose="020F0502020204030204" pitchFamily="34" charset="0"/>
              </a:rPr>
              <a:t>Arrangements – time, place, size of group, PC, projector, black board</a:t>
            </a:r>
          </a:p>
        </p:txBody>
      </p:sp>
      <p:sp>
        <p:nvSpPr>
          <p:cNvPr id="19500" name="Text Box 44">
            <a:extLst>
              <a:ext uri="{FF2B5EF4-FFF2-40B4-BE49-F238E27FC236}">
                <a16:creationId xmlns:a16="http://schemas.microsoft.com/office/drawing/2014/main" id="{DDA3A3A9-E85A-1535-8C0A-F770E8087633}"/>
              </a:ext>
            </a:extLst>
          </p:cNvPr>
          <p:cNvSpPr txBox="1">
            <a:spLocks noChangeArrowheads="1"/>
          </p:cNvSpPr>
          <p:nvPr/>
        </p:nvSpPr>
        <p:spPr bwMode="auto">
          <a:xfrm>
            <a:off x="8171540" y="3749148"/>
            <a:ext cx="3744685"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fontAlgn="base">
              <a:spcBef>
                <a:spcPct val="0"/>
              </a:spcBef>
              <a:spcAft>
                <a:spcPct val="0"/>
              </a:spcAft>
              <a:buNone/>
            </a:pPr>
            <a:r>
              <a:rPr lang="en-US" altLang="en-US" sz="2200" dirty="0">
                <a:solidFill>
                  <a:srgbClr val="000000"/>
                </a:solidFill>
                <a:latin typeface="Calibri" panose="020F0502020204030204" pitchFamily="34" charset="0"/>
              </a:rPr>
              <a:t>Another gospel,</a:t>
            </a:r>
          </a:p>
          <a:p>
            <a:pPr fontAlgn="base">
              <a:spcBef>
                <a:spcPct val="0"/>
              </a:spcBef>
              <a:spcAft>
                <a:spcPct val="0"/>
              </a:spcAft>
              <a:buNone/>
            </a:pPr>
            <a:r>
              <a:rPr lang="en-US" altLang="en-US" sz="2200" dirty="0">
                <a:solidFill>
                  <a:srgbClr val="000000"/>
                </a:solidFill>
                <a:latin typeface="Calibri" panose="020F0502020204030204" pitchFamily="34" charset="0"/>
              </a:rPr>
              <a:t>another organization</a:t>
            </a:r>
          </a:p>
        </p:txBody>
      </p:sp>
      <p:sp>
        <p:nvSpPr>
          <p:cNvPr id="19501" name="Text Box 45">
            <a:extLst>
              <a:ext uri="{FF2B5EF4-FFF2-40B4-BE49-F238E27FC236}">
                <a16:creationId xmlns:a16="http://schemas.microsoft.com/office/drawing/2014/main" id="{7DA28C99-40F1-65A6-D0DE-F7F73869C478}"/>
              </a:ext>
            </a:extLst>
          </p:cNvPr>
          <p:cNvSpPr txBox="1">
            <a:spLocks noChangeArrowheads="1"/>
          </p:cNvSpPr>
          <p:nvPr/>
        </p:nvSpPr>
        <p:spPr bwMode="auto">
          <a:xfrm>
            <a:off x="275772" y="4682521"/>
            <a:ext cx="3722916" cy="11079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fontAlgn="base">
              <a:spcBef>
                <a:spcPct val="0"/>
              </a:spcBef>
              <a:spcAft>
                <a:spcPct val="0"/>
              </a:spcAft>
              <a:buNone/>
            </a:pPr>
            <a:r>
              <a:rPr lang="en-US" altLang="en-US" sz="2200" b="1" dirty="0">
                <a:solidFill>
                  <a:srgbClr val="000000"/>
                </a:solidFill>
                <a:latin typeface="Calibri" panose="020F0502020204030204" pitchFamily="34" charset="0"/>
              </a:rPr>
              <a:t>Supporting the Preacher</a:t>
            </a:r>
          </a:p>
          <a:p>
            <a:pPr fontAlgn="base">
              <a:spcBef>
                <a:spcPct val="0"/>
              </a:spcBef>
              <a:spcAft>
                <a:spcPct val="0"/>
              </a:spcAft>
              <a:buNone/>
            </a:pPr>
            <a:r>
              <a:rPr lang="en-US" altLang="en-US" sz="2200" dirty="0">
                <a:solidFill>
                  <a:srgbClr val="000000"/>
                </a:solidFill>
                <a:latin typeface="Calibri" panose="020F0502020204030204" pitchFamily="34" charset="0"/>
              </a:rPr>
              <a:t>1 Cor 9:14; 2 Cor 11:8</a:t>
            </a:r>
            <a:br>
              <a:rPr lang="en-US" altLang="en-US" sz="2200" dirty="0">
                <a:solidFill>
                  <a:srgbClr val="000000"/>
                </a:solidFill>
                <a:latin typeface="Calibri" panose="020F0502020204030204" pitchFamily="34" charset="0"/>
              </a:rPr>
            </a:br>
            <a:r>
              <a:rPr lang="en-US" altLang="en-US" sz="2200" dirty="0">
                <a:solidFill>
                  <a:srgbClr val="000000"/>
                </a:solidFill>
                <a:latin typeface="Calibri" panose="020F0502020204030204" pitchFamily="34" charset="0"/>
              </a:rPr>
              <a:t>Support, the Laborer</a:t>
            </a:r>
            <a:r>
              <a:rPr lang="en-US" altLang="en-US" sz="2200" b="1" dirty="0">
                <a:solidFill>
                  <a:srgbClr val="000000"/>
                </a:solidFill>
                <a:latin typeface="Calibri" panose="020F0502020204030204" pitchFamily="34" charset="0"/>
              </a:rPr>
              <a:t> </a:t>
            </a:r>
            <a:endParaRPr lang="en-US" altLang="en-US" sz="2200" dirty="0">
              <a:solidFill>
                <a:srgbClr val="000000"/>
              </a:solidFill>
              <a:latin typeface="Calibri" panose="020F0502020204030204" pitchFamily="34" charset="0"/>
            </a:endParaRPr>
          </a:p>
        </p:txBody>
      </p:sp>
      <p:sp>
        <p:nvSpPr>
          <p:cNvPr id="19502" name="Text Box 46">
            <a:extLst>
              <a:ext uri="{FF2B5EF4-FFF2-40B4-BE49-F238E27FC236}">
                <a16:creationId xmlns:a16="http://schemas.microsoft.com/office/drawing/2014/main" id="{79AE0185-3F07-49DF-6BC5-D962A8AF3601}"/>
              </a:ext>
            </a:extLst>
          </p:cNvPr>
          <p:cNvSpPr txBox="1">
            <a:spLocks noChangeArrowheads="1"/>
          </p:cNvSpPr>
          <p:nvPr/>
        </p:nvSpPr>
        <p:spPr bwMode="auto">
          <a:xfrm>
            <a:off x="4230912" y="4682521"/>
            <a:ext cx="3744687" cy="11079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fontAlgn="base">
              <a:spcBef>
                <a:spcPct val="0"/>
              </a:spcBef>
              <a:spcAft>
                <a:spcPct val="0"/>
              </a:spcAft>
              <a:buNone/>
            </a:pPr>
            <a:r>
              <a:rPr lang="en-US" altLang="en-US" sz="2200" dirty="0">
                <a:solidFill>
                  <a:srgbClr val="000000"/>
                </a:solidFill>
                <a:latin typeface="Calibri" panose="020F0502020204030204" pitchFamily="34" charset="0"/>
              </a:rPr>
              <a:t>How it is given:</a:t>
            </a:r>
          </a:p>
          <a:p>
            <a:pPr fontAlgn="base">
              <a:spcBef>
                <a:spcPct val="0"/>
              </a:spcBef>
              <a:spcAft>
                <a:spcPct val="0"/>
              </a:spcAft>
              <a:buNone/>
            </a:pPr>
            <a:r>
              <a:rPr lang="en-US" altLang="en-US" sz="2200" dirty="0">
                <a:solidFill>
                  <a:srgbClr val="000000"/>
                </a:solidFill>
                <a:latin typeface="Calibri" panose="020F0502020204030204" pitchFamily="34" charset="0"/>
              </a:rPr>
              <a:t>Money, house, food, utilities, frequency</a:t>
            </a:r>
          </a:p>
        </p:txBody>
      </p:sp>
      <p:sp>
        <p:nvSpPr>
          <p:cNvPr id="19503" name="Text Box 47">
            <a:extLst>
              <a:ext uri="{FF2B5EF4-FFF2-40B4-BE49-F238E27FC236}">
                <a16:creationId xmlns:a16="http://schemas.microsoft.com/office/drawing/2014/main" id="{1FAFB402-3A30-989C-2E2F-287094DD6848}"/>
              </a:ext>
            </a:extLst>
          </p:cNvPr>
          <p:cNvSpPr txBox="1">
            <a:spLocks noChangeArrowheads="1"/>
          </p:cNvSpPr>
          <p:nvPr/>
        </p:nvSpPr>
        <p:spPr bwMode="auto">
          <a:xfrm>
            <a:off x="8171539" y="4841067"/>
            <a:ext cx="3744685"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fontAlgn="base">
              <a:spcBef>
                <a:spcPct val="0"/>
              </a:spcBef>
              <a:spcAft>
                <a:spcPct val="0"/>
              </a:spcAft>
              <a:buNone/>
            </a:pPr>
            <a:r>
              <a:rPr lang="en-US" altLang="en-US" sz="2200" dirty="0">
                <a:solidFill>
                  <a:srgbClr val="000000"/>
                </a:solidFill>
                <a:latin typeface="Calibri" panose="020F0502020204030204" pitchFamily="34" charset="0"/>
              </a:rPr>
              <a:t>To refuse to support,</a:t>
            </a:r>
          </a:p>
          <a:p>
            <a:pPr fontAlgn="base">
              <a:spcBef>
                <a:spcPct val="0"/>
              </a:spcBef>
              <a:spcAft>
                <a:spcPct val="0"/>
              </a:spcAft>
              <a:buNone/>
            </a:pPr>
            <a:r>
              <a:rPr lang="en-US" altLang="en-US" sz="2200" dirty="0">
                <a:solidFill>
                  <a:srgbClr val="000000"/>
                </a:solidFill>
                <a:latin typeface="Calibri" panose="020F0502020204030204" pitchFamily="34" charset="0"/>
              </a:rPr>
              <a:t>Beg to get public donations</a:t>
            </a:r>
          </a:p>
        </p:txBody>
      </p:sp>
      <p:sp>
        <p:nvSpPr>
          <p:cNvPr id="19504" name="Text Box 48">
            <a:extLst>
              <a:ext uri="{FF2B5EF4-FFF2-40B4-BE49-F238E27FC236}">
                <a16:creationId xmlns:a16="http://schemas.microsoft.com/office/drawing/2014/main" id="{396F466B-C273-CF0E-CC1C-D17890765712}"/>
              </a:ext>
            </a:extLst>
          </p:cNvPr>
          <p:cNvSpPr txBox="1">
            <a:spLocks noChangeArrowheads="1"/>
          </p:cNvSpPr>
          <p:nvPr/>
        </p:nvSpPr>
        <p:spPr bwMode="auto">
          <a:xfrm>
            <a:off x="275772" y="5770538"/>
            <a:ext cx="3722916" cy="11079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fontAlgn="base">
              <a:spcBef>
                <a:spcPct val="0"/>
              </a:spcBef>
              <a:spcAft>
                <a:spcPct val="0"/>
              </a:spcAft>
              <a:buNone/>
            </a:pPr>
            <a:r>
              <a:rPr lang="en-US" altLang="en-US" sz="2200" b="1" dirty="0">
                <a:solidFill>
                  <a:srgbClr val="000000"/>
                </a:solidFill>
                <a:latin typeface="Calibri" panose="020F0502020204030204" pitchFamily="34" charset="0"/>
              </a:rPr>
              <a:t>Jurisdiction of Elders</a:t>
            </a:r>
          </a:p>
          <a:p>
            <a:pPr fontAlgn="base">
              <a:spcBef>
                <a:spcPct val="0"/>
              </a:spcBef>
              <a:spcAft>
                <a:spcPct val="0"/>
              </a:spcAft>
              <a:buNone/>
            </a:pPr>
            <a:r>
              <a:rPr lang="en-US" altLang="en-US" sz="2200" dirty="0">
                <a:solidFill>
                  <a:srgbClr val="000000"/>
                </a:solidFill>
                <a:latin typeface="Calibri" panose="020F0502020204030204" pitchFamily="34" charset="0"/>
              </a:rPr>
              <a:t>Acts 20:28; 14:23</a:t>
            </a:r>
          </a:p>
          <a:p>
            <a:pPr fontAlgn="base">
              <a:spcBef>
                <a:spcPct val="0"/>
              </a:spcBef>
              <a:spcAft>
                <a:spcPct val="0"/>
              </a:spcAft>
              <a:buNone/>
            </a:pPr>
            <a:r>
              <a:rPr lang="en-US" altLang="en-US" sz="2200" dirty="0">
                <a:solidFill>
                  <a:srgbClr val="000000"/>
                </a:solidFill>
                <a:latin typeface="Calibri" panose="020F0502020204030204" pitchFamily="34" charset="0"/>
              </a:rPr>
              <a:t>The local church</a:t>
            </a:r>
          </a:p>
        </p:txBody>
      </p:sp>
      <p:sp>
        <p:nvSpPr>
          <p:cNvPr id="19505" name="Text Box 49">
            <a:extLst>
              <a:ext uri="{FF2B5EF4-FFF2-40B4-BE49-F238E27FC236}">
                <a16:creationId xmlns:a16="http://schemas.microsoft.com/office/drawing/2014/main" id="{B645EC1D-6FB8-6233-B46E-EDC781FB92D9}"/>
              </a:ext>
            </a:extLst>
          </p:cNvPr>
          <p:cNvSpPr txBox="1">
            <a:spLocks noChangeArrowheads="1"/>
          </p:cNvSpPr>
          <p:nvPr/>
        </p:nvSpPr>
        <p:spPr bwMode="auto">
          <a:xfrm>
            <a:off x="4230914" y="5770815"/>
            <a:ext cx="3839028" cy="11079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fontAlgn="base">
              <a:spcBef>
                <a:spcPct val="0"/>
              </a:spcBef>
              <a:spcAft>
                <a:spcPct val="0"/>
              </a:spcAft>
              <a:buNone/>
            </a:pPr>
            <a:r>
              <a:rPr lang="en-US" altLang="en-US" sz="2200" dirty="0">
                <a:solidFill>
                  <a:srgbClr val="000000"/>
                </a:solidFill>
                <a:latin typeface="Calibri" panose="020F0502020204030204" pitchFamily="34" charset="0"/>
              </a:rPr>
              <a:t>How they oversee, the number, frequency of meetings,</a:t>
            </a:r>
            <a:br>
              <a:rPr lang="en-US" altLang="en-US" sz="2200" dirty="0">
                <a:solidFill>
                  <a:srgbClr val="000000"/>
                </a:solidFill>
                <a:latin typeface="Calibri" panose="020F0502020204030204" pitchFamily="34" charset="0"/>
              </a:rPr>
            </a:br>
            <a:r>
              <a:rPr lang="en-US" altLang="en-US" sz="2200" dirty="0">
                <a:solidFill>
                  <a:srgbClr val="000000"/>
                </a:solidFill>
                <a:latin typeface="Calibri" panose="020F0502020204030204" pitchFamily="34" charset="0"/>
              </a:rPr>
              <a:t>teachers used</a:t>
            </a:r>
          </a:p>
        </p:txBody>
      </p:sp>
      <p:sp>
        <p:nvSpPr>
          <p:cNvPr id="19506" name="Text Box 50">
            <a:extLst>
              <a:ext uri="{FF2B5EF4-FFF2-40B4-BE49-F238E27FC236}">
                <a16:creationId xmlns:a16="http://schemas.microsoft.com/office/drawing/2014/main" id="{2E448444-33F9-1142-8A95-DEC4DB23D70D}"/>
              </a:ext>
            </a:extLst>
          </p:cNvPr>
          <p:cNvSpPr txBox="1">
            <a:spLocks noChangeArrowheads="1"/>
          </p:cNvSpPr>
          <p:nvPr/>
        </p:nvSpPr>
        <p:spPr bwMode="auto">
          <a:xfrm>
            <a:off x="8171538" y="5777518"/>
            <a:ext cx="3839028" cy="11079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fontAlgn="base">
              <a:spcBef>
                <a:spcPct val="0"/>
              </a:spcBef>
              <a:spcAft>
                <a:spcPct val="0"/>
              </a:spcAft>
              <a:buNone/>
            </a:pPr>
            <a:r>
              <a:rPr lang="en-US" altLang="en-US" sz="2200" dirty="0">
                <a:solidFill>
                  <a:srgbClr val="000000"/>
                </a:solidFill>
                <a:latin typeface="Calibri" panose="020F0502020204030204" pitchFamily="34" charset="0"/>
              </a:rPr>
              <a:t>One elder, oversight of members, money,</a:t>
            </a:r>
          </a:p>
          <a:p>
            <a:pPr fontAlgn="base">
              <a:spcBef>
                <a:spcPct val="0"/>
              </a:spcBef>
              <a:spcAft>
                <a:spcPct val="0"/>
              </a:spcAft>
              <a:buNone/>
            </a:pPr>
            <a:r>
              <a:rPr lang="en-US" altLang="en-US" sz="2200" dirty="0">
                <a:solidFill>
                  <a:srgbClr val="000000"/>
                </a:solidFill>
                <a:latin typeface="Calibri" panose="020F0502020204030204" pitchFamily="34" charset="0"/>
              </a:rPr>
              <a:t>work of another church</a:t>
            </a:r>
          </a:p>
        </p:txBody>
      </p:sp>
      <p:sp>
        <p:nvSpPr>
          <p:cNvPr id="19507" name="Text Box 51">
            <a:extLst>
              <a:ext uri="{FF2B5EF4-FFF2-40B4-BE49-F238E27FC236}">
                <a16:creationId xmlns:a16="http://schemas.microsoft.com/office/drawing/2014/main" id="{99229CB5-150B-E18B-EC6B-607A41A90739}"/>
              </a:ext>
            </a:extLst>
          </p:cNvPr>
          <p:cNvSpPr txBox="1">
            <a:spLocks noChangeArrowheads="1"/>
          </p:cNvSpPr>
          <p:nvPr/>
        </p:nvSpPr>
        <p:spPr bwMode="auto">
          <a:xfrm>
            <a:off x="8171543" y="1577897"/>
            <a:ext cx="3729618"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fontAlgn="base">
              <a:spcBef>
                <a:spcPct val="0"/>
              </a:spcBef>
              <a:spcAft>
                <a:spcPct val="0"/>
              </a:spcAft>
              <a:buNone/>
            </a:pPr>
            <a:r>
              <a:rPr lang="en-US" altLang="en-US" sz="2200" dirty="0">
                <a:solidFill>
                  <a:srgbClr val="000000"/>
                </a:solidFill>
                <a:latin typeface="Calibri" panose="020F0502020204030204" pitchFamily="34" charset="0"/>
              </a:rPr>
              <a:t>Benevolent society,</a:t>
            </a:r>
            <a:br>
              <a:rPr lang="en-US" altLang="en-US" sz="2200" dirty="0">
                <a:solidFill>
                  <a:srgbClr val="000000"/>
                </a:solidFill>
                <a:latin typeface="Calibri" panose="020F0502020204030204" pitchFamily="34" charset="0"/>
              </a:rPr>
            </a:br>
            <a:r>
              <a:rPr lang="en-US" altLang="en-US" sz="2200" dirty="0">
                <a:solidFill>
                  <a:srgbClr val="000000"/>
                </a:solidFill>
                <a:latin typeface="Calibri" panose="020F0502020204030204" pitchFamily="34" charset="0"/>
              </a:rPr>
              <a:t>orphan home, elderly home</a:t>
            </a:r>
          </a:p>
        </p:txBody>
      </p:sp>
    </p:spTree>
    <p:extLst>
      <p:ext uri="{BB962C8B-B14F-4D97-AF65-F5344CB8AC3E}">
        <p14:creationId xmlns:p14="http://schemas.microsoft.com/office/powerpoint/2010/main" val="408647309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grpId="0" nodeType="afterEffect">
                                  <p:stCondLst>
                                    <p:cond delay="0"/>
                                  </p:stCondLst>
                                  <p:childTnLst>
                                    <p:set>
                                      <p:cBhvr>
                                        <p:cTn id="6" dur="1" fill="hold">
                                          <p:stCondLst>
                                            <p:cond delay="0"/>
                                          </p:stCondLst>
                                        </p:cTn>
                                        <p:tgtEl>
                                          <p:spTgt spid="19493"/>
                                        </p:tgtEl>
                                        <p:attrNameLst>
                                          <p:attrName>style.visibility</p:attrName>
                                        </p:attrNameLst>
                                      </p:cBhvr>
                                      <p:to>
                                        <p:strVal val="visible"/>
                                      </p:to>
                                    </p:set>
                                    <p:animEffect transition="in" filter="dissolve">
                                      <p:cBhvr>
                                        <p:cTn id="7" dur="500"/>
                                        <p:tgtEl>
                                          <p:spTgt spid="19493"/>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19494"/>
                                        </p:tgtEl>
                                        <p:attrNameLst>
                                          <p:attrName>style.visibility</p:attrName>
                                        </p:attrNameLst>
                                      </p:cBhvr>
                                      <p:to>
                                        <p:strVal val="visible"/>
                                      </p:to>
                                    </p:set>
                                    <p:animEffect transition="in" filter="dissolve">
                                      <p:cBhvr>
                                        <p:cTn id="12" dur="500"/>
                                        <p:tgtEl>
                                          <p:spTgt spid="19494"/>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19507"/>
                                        </p:tgtEl>
                                        <p:attrNameLst>
                                          <p:attrName>style.visibility</p:attrName>
                                        </p:attrNameLst>
                                      </p:cBhvr>
                                      <p:to>
                                        <p:strVal val="visible"/>
                                      </p:to>
                                    </p:set>
                                    <p:animEffect transition="in" filter="dissolve">
                                      <p:cBhvr>
                                        <p:cTn id="17" dur="500"/>
                                        <p:tgtEl>
                                          <p:spTgt spid="19507"/>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19495"/>
                                        </p:tgtEl>
                                        <p:attrNameLst>
                                          <p:attrName>style.visibility</p:attrName>
                                        </p:attrNameLst>
                                      </p:cBhvr>
                                      <p:to>
                                        <p:strVal val="visible"/>
                                      </p:to>
                                    </p:set>
                                    <p:animEffect transition="in" filter="dissolve">
                                      <p:cBhvr>
                                        <p:cTn id="22" dur="500"/>
                                        <p:tgtEl>
                                          <p:spTgt spid="19495"/>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19496"/>
                                        </p:tgtEl>
                                        <p:attrNameLst>
                                          <p:attrName>style.visibility</p:attrName>
                                        </p:attrNameLst>
                                      </p:cBhvr>
                                      <p:to>
                                        <p:strVal val="visible"/>
                                      </p:to>
                                    </p:set>
                                    <p:animEffect transition="in" filter="dissolve">
                                      <p:cBhvr>
                                        <p:cTn id="27" dur="500"/>
                                        <p:tgtEl>
                                          <p:spTgt spid="19496"/>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9" presetClass="entr" presetSubtype="0" fill="hold" grpId="0" nodeType="clickEffect">
                                  <p:stCondLst>
                                    <p:cond delay="0"/>
                                  </p:stCondLst>
                                  <p:childTnLst>
                                    <p:set>
                                      <p:cBhvr>
                                        <p:cTn id="31" dur="1" fill="hold">
                                          <p:stCondLst>
                                            <p:cond delay="0"/>
                                          </p:stCondLst>
                                        </p:cTn>
                                        <p:tgtEl>
                                          <p:spTgt spid="19497"/>
                                        </p:tgtEl>
                                        <p:attrNameLst>
                                          <p:attrName>style.visibility</p:attrName>
                                        </p:attrNameLst>
                                      </p:cBhvr>
                                      <p:to>
                                        <p:strVal val="visible"/>
                                      </p:to>
                                    </p:set>
                                    <p:animEffect transition="in" filter="dissolve">
                                      <p:cBhvr>
                                        <p:cTn id="32" dur="500"/>
                                        <p:tgtEl>
                                          <p:spTgt spid="19497"/>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9" presetClass="entr" presetSubtype="0" fill="hold" grpId="0" nodeType="clickEffect">
                                  <p:stCondLst>
                                    <p:cond delay="0"/>
                                  </p:stCondLst>
                                  <p:childTnLst>
                                    <p:set>
                                      <p:cBhvr>
                                        <p:cTn id="36" dur="1" fill="hold">
                                          <p:stCondLst>
                                            <p:cond delay="0"/>
                                          </p:stCondLst>
                                        </p:cTn>
                                        <p:tgtEl>
                                          <p:spTgt spid="19498"/>
                                        </p:tgtEl>
                                        <p:attrNameLst>
                                          <p:attrName>style.visibility</p:attrName>
                                        </p:attrNameLst>
                                      </p:cBhvr>
                                      <p:to>
                                        <p:strVal val="visible"/>
                                      </p:to>
                                    </p:set>
                                    <p:animEffect transition="in" filter="dissolve">
                                      <p:cBhvr>
                                        <p:cTn id="37" dur="500"/>
                                        <p:tgtEl>
                                          <p:spTgt spid="19498"/>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9" presetClass="entr" presetSubtype="0" fill="hold" grpId="0" nodeType="clickEffect">
                                  <p:stCondLst>
                                    <p:cond delay="0"/>
                                  </p:stCondLst>
                                  <p:childTnLst>
                                    <p:set>
                                      <p:cBhvr>
                                        <p:cTn id="41" dur="1" fill="hold">
                                          <p:stCondLst>
                                            <p:cond delay="0"/>
                                          </p:stCondLst>
                                        </p:cTn>
                                        <p:tgtEl>
                                          <p:spTgt spid="19499"/>
                                        </p:tgtEl>
                                        <p:attrNameLst>
                                          <p:attrName>style.visibility</p:attrName>
                                        </p:attrNameLst>
                                      </p:cBhvr>
                                      <p:to>
                                        <p:strVal val="visible"/>
                                      </p:to>
                                    </p:set>
                                    <p:animEffect transition="in" filter="dissolve">
                                      <p:cBhvr>
                                        <p:cTn id="42" dur="500"/>
                                        <p:tgtEl>
                                          <p:spTgt spid="19499"/>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9" presetClass="entr" presetSubtype="0" fill="hold" grpId="0" nodeType="clickEffect">
                                  <p:stCondLst>
                                    <p:cond delay="0"/>
                                  </p:stCondLst>
                                  <p:childTnLst>
                                    <p:set>
                                      <p:cBhvr>
                                        <p:cTn id="46" dur="1" fill="hold">
                                          <p:stCondLst>
                                            <p:cond delay="0"/>
                                          </p:stCondLst>
                                        </p:cTn>
                                        <p:tgtEl>
                                          <p:spTgt spid="19500"/>
                                        </p:tgtEl>
                                        <p:attrNameLst>
                                          <p:attrName>style.visibility</p:attrName>
                                        </p:attrNameLst>
                                      </p:cBhvr>
                                      <p:to>
                                        <p:strVal val="visible"/>
                                      </p:to>
                                    </p:set>
                                    <p:animEffect transition="in" filter="dissolve">
                                      <p:cBhvr>
                                        <p:cTn id="47" dur="500"/>
                                        <p:tgtEl>
                                          <p:spTgt spid="19500"/>
                                        </p:tgtEl>
                                      </p:cBhvr>
                                    </p:animEffect>
                                  </p:childTnLst>
                                </p:cTn>
                              </p:par>
                            </p:childTnLst>
                          </p:cTn>
                        </p:par>
                      </p:childTnLst>
                    </p:cTn>
                  </p:par>
                  <p:par>
                    <p:cTn id="48" fill="hold" nodeType="clickPar">
                      <p:stCondLst>
                        <p:cond delay="indefinite"/>
                      </p:stCondLst>
                      <p:childTnLst>
                        <p:par>
                          <p:cTn id="49" fill="hold" nodeType="withGroup">
                            <p:stCondLst>
                              <p:cond delay="0"/>
                            </p:stCondLst>
                            <p:childTnLst>
                              <p:par>
                                <p:cTn id="50" presetID="9" presetClass="entr" presetSubtype="0" fill="hold" grpId="0" nodeType="clickEffect">
                                  <p:stCondLst>
                                    <p:cond delay="0"/>
                                  </p:stCondLst>
                                  <p:childTnLst>
                                    <p:set>
                                      <p:cBhvr>
                                        <p:cTn id="51" dur="1" fill="hold">
                                          <p:stCondLst>
                                            <p:cond delay="0"/>
                                          </p:stCondLst>
                                        </p:cTn>
                                        <p:tgtEl>
                                          <p:spTgt spid="19501"/>
                                        </p:tgtEl>
                                        <p:attrNameLst>
                                          <p:attrName>style.visibility</p:attrName>
                                        </p:attrNameLst>
                                      </p:cBhvr>
                                      <p:to>
                                        <p:strVal val="visible"/>
                                      </p:to>
                                    </p:set>
                                    <p:animEffect transition="in" filter="dissolve">
                                      <p:cBhvr>
                                        <p:cTn id="52" dur="500"/>
                                        <p:tgtEl>
                                          <p:spTgt spid="19501"/>
                                        </p:tgtEl>
                                      </p:cBhvr>
                                    </p:animEffect>
                                  </p:childTnLst>
                                </p:cTn>
                              </p:par>
                            </p:childTnLst>
                          </p:cTn>
                        </p:par>
                      </p:childTnLst>
                    </p:cTn>
                  </p:par>
                  <p:par>
                    <p:cTn id="53" fill="hold" nodeType="clickPar">
                      <p:stCondLst>
                        <p:cond delay="indefinite"/>
                      </p:stCondLst>
                      <p:childTnLst>
                        <p:par>
                          <p:cTn id="54" fill="hold" nodeType="withGroup">
                            <p:stCondLst>
                              <p:cond delay="0"/>
                            </p:stCondLst>
                            <p:childTnLst>
                              <p:par>
                                <p:cTn id="55" presetID="9" presetClass="entr" presetSubtype="0" fill="hold" grpId="0" nodeType="clickEffect">
                                  <p:stCondLst>
                                    <p:cond delay="0"/>
                                  </p:stCondLst>
                                  <p:childTnLst>
                                    <p:set>
                                      <p:cBhvr>
                                        <p:cTn id="56" dur="1" fill="hold">
                                          <p:stCondLst>
                                            <p:cond delay="0"/>
                                          </p:stCondLst>
                                        </p:cTn>
                                        <p:tgtEl>
                                          <p:spTgt spid="19502"/>
                                        </p:tgtEl>
                                        <p:attrNameLst>
                                          <p:attrName>style.visibility</p:attrName>
                                        </p:attrNameLst>
                                      </p:cBhvr>
                                      <p:to>
                                        <p:strVal val="visible"/>
                                      </p:to>
                                    </p:set>
                                    <p:animEffect transition="in" filter="dissolve">
                                      <p:cBhvr>
                                        <p:cTn id="57" dur="500"/>
                                        <p:tgtEl>
                                          <p:spTgt spid="19502"/>
                                        </p:tgtEl>
                                      </p:cBhvr>
                                    </p:animEffect>
                                  </p:childTnLst>
                                </p:cTn>
                              </p:par>
                            </p:childTnLst>
                          </p:cTn>
                        </p:par>
                      </p:childTnLst>
                    </p:cTn>
                  </p:par>
                  <p:par>
                    <p:cTn id="58" fill="hold" nodeType="clickPar">
                      <p:stCondLst>
                        <p:cond delay="indefinite"/>
                      </p:stCondLst>
                      <p:childTnLst>
                        <p:par>
                          <p:cTn id="59" fill="hold" nodeType="withGroup">
                            <p:stCondLst>
                              <p:cond delay="0"/>
                            </p:stCondLst>
                            <p:childTnLst>
                              <p:par>
                                <p:cTn id="60" presetID="9" presetClass="entr" presetSubtype="0" fill="hold" grpId="0" nodeType="clickEffect">
                                  <p:stCondLst>
                                    <p:cond delay="0"/>
                                  </p:stCondLst>
                                  <p:childTnLst>
                                    <p:set>
                                      <p:cBhvr>
                                        <p:cTn id="61" dur="1" fill="hold">
                                          <p:stCondLst>
                                            <p:cond delay="0"/>
                                          </p:stCondLst>
                                        </p:cTn>
                                        <p:tgtEl>
                                          <p:spTgt spid="19503"/>
                                        </p:tgtEl>
                                        <p:attrNameLst>
                                          <p:attrName>style.visibility</p:attrName>
                                        </p:attrNameLst>
                                      </p:cBhvr>
                                      <p:to>
                                        <p:strVal val="visible"/>
                                      </p:to>
                                    </p:set>
                                    <p:animEffect transition="in" filter="dissolve">
                                      <p:cBhvr>
                                        <p:cTn id="62" dur="500"/>
                                        <p:tgtEl>
                                          <p:spTgt spid="19503"/>
                                        </p:tgtEl>
                                      </p:cBhvr>
                                    </p:animEffect>
                                  </p:childTnLst>
                                </p:cTn>
                              </p:par>
                            </p:childTnLst>
                          </p:cTn>
                        </p:par>
                      </p:childTnLst>
                    </p:cTn>
                  </p:par>
                  <p:par>
                    <p:cTn id="63" fill="hold" nodeType="clickPar">
                      <p:stCondLst>
                        <p:cond delay="indefinite"/>
                      </p:stCondLst>
                      <p:childTnLst>
                        <p:par>
                          <p:cTn id="64" fill="hold" nodeType="withGroup">
                            <p:stCondLst>
                              <p:cond delay="0"/>
                            </p:stCondLst>
                            <p:childTnLst>
                              <p:par>
                                <p:cTn id="65" presetID="9" presetClass="entr" presetSubtype="0" fill="hold" grpId="0" nodeType="clickEffect">
                                  <p:stCondLst>
                                    <p:cond delay="0"/>
                                  </p:stCondLst>
                                  <p:childTnLst>
                                    <p:set>
                                      <p:cBhvr>
                                        <p:cTn id="66" dur="1" fill="hold">
                                          <p:stCondLst>
                                            <p:cond delay="0"/>
                                          </p:stCondLst>
                                        </p:cTn>
                                        <p:tgtEl>
                                          <p:spTgt spid="19504"/>
                                        </p:tgtEl>
                                        <p:attrNameLst>
                                          <p:attrName>style.visibility</p:attrName>
                                        </p:attrNameLst>
                                      </p:cBhvr>
                                      <p:to>
                                        <p:strVal val="visible"/>
                                      </p:to>
                                    </p:set>
                                    <p:animEffect transition="in" filter="dissolve">
                                      <p:cBhvr>
                                        <p:cTn id="67" dur="500"/>
                                        <p:tgtEl>
                                          <p:spTgt spid="19504"/>
                                        </p:tgtEl>
                                      </p:cBhvr>
                                    </p:animEffect>
                                  </p:childTnLst>
                                </p:cTn>
                              </p:par>
                            </p:childTnLst>
                          </p:cTn>
                        </p:par>
                      </p:childTnLst>
                    </p:cTn>
                  </p:par>
                  <p:par>
                    <p:cTn id="68" fill="hold" nodeType="clickPar">
                      <p:stCondLst>
                        <p:cond delay="indefinite"/>
                      </p:stCondLst>
                      <p:childTnLst>
                        <p:par>
                          <p:cTn id="69" fill="hold" nodeType="withGroup">
                            <p:stCondLst>
                              <p:cond delay="0"/>
                            </p:stCondLst>
                            <p:childTnLst>
                              <p:par>
                                <p:cTn id="70" presetID="9" presetClass="entr" presetSubtype="0" fill="hold" grpId="0" nodeType="clickEffect">
                                  <p:stCondLst>
                                    <p:cond delay="0"/>
                                  </p:stCondLst>
                                  <p:childTnLst>
                                    <p:set>
                                      <p:cBhvr>
                                        <p:cTn id="71" dur="1" fill="hold">
                                          <p:stCondLst>
                                            <p:cond delay="0"/>
                                          </p:stCondLst>
                                        </p:cTn>
                                        <p:tgtEl>
                                          <p:spTgt spid="19505"/>
                                        </p:tgtEl>
                                        <p:attrNameLst>
                                          <p:attrName>style.visibility</p:attrName>
                                        </p:attrNameLst>
                                      </p:cBhvr>
                                      <p:to>
                                        <p:strVal val="visible"/>
                                      </p:to>
                                    </p:set>
                                    <p:animEffect transition="in" filter="dissolve">
                                      <p:cBhvr>
                                        <p:cTn id="72" dur="500"/>
                                        <p:tgtEl>
                                          <p:spTgt spid="19505"/>
                                        </p:tgtEl>
                                      </p:cBhvr>
                                    </p:animEffect>
                                  </p:childTnLst>
                                </p:cTn>
                              </p:par>
                            </p:childTnLst>
                          </p:cTn>
                        </p:par>
                      </p:childTnLst>
                    </p:cTn>
                  </p:par>
                  <p:par>
                    <p:cTn id="73" fill="hold" nodeType="clickPar">
                      <p:stCondLst>
                        <p:cond delay="indefinite"/>
                      </p:stCondLst>
                      <p:childTnLst>
                        <p:par>
                          <p:cTn id="74" fill="hold" nodeType="withGroup">
                            <p:stCondLst>
                              <p:cond delay="0"/>
                            </p:stCondLst>
                            <p:childTnLst>
                              <p:par>
                                <p:cTn id="75" presetID="9" presetClass="entr" presetSubtype="0" fill="hold" grpId="0" nodeType="clickEffect">
                                  <p:stCondLst>
                                    <p:cond delay="0"/>
                                  </p:stCondLst>
                                  <p:childTnLst>
                                    <p:set>
                                      <p:cBhvr>
                                        <p:cTn id="76" dur="1" fill="hold">
                                          <p:stCondLst>
                                            <p:cond delay="0"/>
                                          </p:stCondLst>
                                        </p:cTn>
                                        <p:tgtEl>
                                          <p:spTgt spid="19506"/>
                                        </p:tgtEl>
                                        <p:attrNameLst>
                                          <p:attrName>style.visibility</p:attrName>
                                        </p:attrNameLst>
                                      </p:cBhvr>
                                      <p:to>
                                        <p:strVal val="visible"/>
                                      </p:to>
                                    </p:set>
                                    <p:animEffect transition="in" filter="dissolve">
                                      <p:cBhvr>
                                        <p:cTn id="77" dur="500"/>
                                        <p:tgtEl>
                                          <p:spTgt spid="1950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93" grpId="0"/>
      <p:bldP spid="19494" grpId="0"/>
      <p:bldP spid="19495" grpId="0"/>
      <p:bldP spid="19496" grpId="0"/>
      <p:bldP spid="19497" grpId="0"/>
      <p:bldP spid="19498" grpId="0"/>
      <p:bldP spid="19499" grpId="0"/>
      <p:bldP spid="19500" grpId="0"/>
      <p:bldP spid="19501" grpId="0"/>
      <p:bldP spid="19502" grpId="0"/>
      <p:bldP spid="19503" grpId="0"/>
      <p:bldP spid="19504" grpId="0"/>
      <p:bldP spid="19505" grpId="0"/>
      <p:bldP spid="19506" grpId="0"/>
      <p:bldP spid="19507"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10" name="WordArt 6">
            <a:extLst>
              <a:ext uri="{FF2B5EF4-FFF2-40B4-BE49-F238E27FC236}">
                <a16:creationId xmlns:a16="http://schemas.microsoft.com/office/drawing/2014/main" id="{90F230C1-29A0-9E63-B477-5EE854284722}"/>
              </a:ext>
            </a:extLst>
          </p:cNvPr>
          <p:cNvSpPr>
            <a:spLocks noChangeArrowheads="1" noChangeShapeType="1" noTextEdit="1"/>
          </p:cNvSpPr>
          <p:nvPr/>
        </p:nvSpPr>
        <p:spPr bwMode="auto">
          <a:xfrm>
            <a:off x="1905000" y="609600"/>
            <a:ext cx="8382000" cy="2362200"/>
          </a:xfrm>
          <a:prstGeom prst="rect">
            <a:avLst/>
          </a:prstGeom>
        </p:spPr>
        <p:txBody>
          <a:bodyPr wrap="none" fromWordArt="1">
            <a:prstTxWarp prst="textDeflateBottom">
              <a:avLst>
                <a:gd name="adj" fmla="val 53125"/>
              </a:avLst>
            </a:prstTxWarp>
          </a:bodyPr>
          <a:lstStyle/>
          <a:p>
            <a:pPr algn="ctr" eaLnBrk="0" fontAlgn="base" hangingPunct="0">
              <a:spcBef>
                <a:spcPct val="0"/>
              </a:spcBef>
              <a:spcAft>
                <a:spcPct val="0"/>
              </a:spcAft>
            </a:pPr>
            <a:r>
              <a:rPr lang="en-US" sz="3600" b="1" kern="10" dirty="0">
                <a:ln w="9525">
                  <a:solidFill>
                    <a:srgbClr val="000000"/>
                  </a:solidFill>
                  <a:round/>
                  <a:headEnd/>
                  <a:tailEnd/>
                </a:ln>
                <a:solidFill>
                  <a:srgbClr val="FFFFFF"/>
                </a:solidFill>
                <a:effectLst>
                  <a:outerShdw dist="35921" dir="2700000" algn="ctr" rotWithShape="0">
                    <a:srgbClr val="A3A3FF"/>
                  </a:outerShdw>
                </a:effectLst>
                <a:latin typeface="Calibri" panose="020F0502020204030204" pitchFamily="34" charset="0"/>
                <a:cs typeface="Arial" panose="020B0604020202020204" pitchFamily="34" charset="0"/>
              </a:rPr>
              <a:t>Expediency</a:t>
            </a:r>
          </a:p>
        </p:txBody>
      </p:sp>
      <p:sp>
        <p:nvSpPr>
          <p:cNvPr id="21511" name="AutoShape 7">
            <a:extLst>
              <a:ext uri="{FF2B5EF4-FFF2-40B4-BE49-F238E27FC236}">
                <a16:creationId xmlns:a16="http://schemas.microsoft.com/office/drawing/2014/main" id="{6DB8C400-4F1B-BFD4-9084-61CBE679991E}"/>
              </a:ext>
            </a:extLst>
          </p:cNvPr>
          <p:cNvSpPr>
            <a:spLocks noChangeArrowheads="1"/>
          </p:cNvSpPr>
          <p:nvPr/>
        </p:nvSpPr>
        <p:spPr bwMode="auto">
          <a:xfrm rot="16200000">
            <a:off x="4038600" y="0"/>
            <a:ext cx="4114800" cy="8229600"/>
          </a:xfrm>
          <a:prstGeom prst="flowChartDelay">
            <a:avLst/>
          </a:prstGeom>
          <a:solidFill>
            <a:srgbClr val="A3A3FF"/>
          </a:solidFill>
          <a:ln>
            <a:noFill/>
          </a:ln>
          <a:effectLst>
            <a:outerShdw dist="89803" dir="2700000" algn="ctr" rotWithShape="0">
              <a:schemeClr val="bg1"/>
            </a:outerShdw>
          </a:effectLst>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fontAlgn="base">
              <a:spcBef>
                <a:spcPct val="0"/>
              </a:spcBef>
              <a:spcAft>
                <a:spcPct val="0"/>
              </a:spcAft>
            </a:pPr>
            <a:endParaRPr lang="en-US" altLang="en-US" dirty="0">
              <a:solidFill>
                <a:srgbClr val="000000"/>
              </a:solidFill>
              <a:latin typeface="Calibri" panose="020F0502020204030204" pitchFamily="34" charset="0"/>
            </a:endParaRPr>
          </a:p>
        </p:txBody>
      </p:sp>
      <p:sp>
        <p:nvSpPr>
          <p:cNvPr id="21514" name="Text Box 10">
            <a:extLst>
              <a:ext uri="{FF2B5EF4-FFF2-40B4-BE49-F238E27FC236}">
                <a16:creationId xmlns:a16="http://schemas.microsoft.com/office/drawing/2014/main" id="{A0A25829-CF06-17E7-EFF3-D5180D4382F2}"/>
              </a:ext>
            </a:extLst>
          </p:cNvPr>
          <p:cNvSpPr txBox="1">
            <a:spLocks noChangeArrowheads="1"/>
          </p:cNvSpPr>
          <p:nvPr/>
        </p:nvSpPr>
        <p:spPr bwMode="auto">
          <a:xfrm>
            <a:off x="1981198" y="2635891"/>
            <a:ext cx="8229600" cy="30162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fontAlgn="base">
              <a:spcBef>
                <a:spcPct val="50000"/>
              </a:spcBef>
              <a:spcAft>
                <a:spcPct val="0"/>
              </a:spcAft>
              <a:buNone/>
            </a:pPr>
            <a:r>
              <a:rPr lang="en-US" altLang="en-US" sz="3800" dirty="0">
                <a:solidFill>
                  <a:srgbClr val="000000"/>
                </a:solidFill>
                <a:latin typeface="Calibri" panose="020F0502020204030204" pitchFamily="34" charset="0"/>
                <a:cs typeface="Arial" panose="020B0604020202020204" pitchFamily="34" charset="0"/>
              </a:rPr>
              <a:t>Involves the right of choice</a:t>
            </a:r>
            <a:br>
              <a:rPr lang="en-US" altLang="en-US" sz="3800" dirty="0">
                <a:solidFill>
                  <a:srgbClr val="000000"/>
                </a:solidFill>
                <a:latin typeface="Calibri" panose="020F0502020204030204" pitchFamily="34" charset="0"/>
                <a:cs typeface="Arial" panose="020B0604020202020204" pitchFamily="34" charset="0"/>
              </a:rPr>
            </a:br>
            <a:r>
              <a:rPr lang="en-US" altLang="en-US" sz="3800" b="1" dirty="0">
                <a:solidFill>
                  <a:srgbClr val="000000"/>
                </a:solidFill>
                <a:latin typeface="Calibri" panose="020F0502020204030204" pitchFamily="34" charset="0"/>
                <a:cs typeface="Arial" panose="020B0604020202020204" pitchFamily="34" charset="0"/>
              </a:rPr>
              <a:t>within the realm of that</a:t>
            </a:r>
            <a:br>
              <a:rPr lang="en-US" altLang="en-US" sz="3800" b="1" dirty="0">
                <a:solidFill>
                  <a:srgbClr val="000000"/>
                </a:solidFill>
                <a:latin typeface="Calibri" panose="020F0502020204030204" pitchFamily="34" charset="0"/>
                <a:cs typeface="Arial" panose="020B0604020202020204" pitchFamily="34" charset="0"/>
              </a:rPr>
            </a:br>
            <a:r>
              <a:rPr lang="en-US" altLang="en-US" sz="3800" b="1" dirty="0">
                <a:solidFill>
                  <a:srgbClr val="000000"/>
                </a:solidFill>
                <a:latin typeface="Calibri" panose="020F0502020204030204" pitchFamily="34" charset="0"/>
                <a:cs typeface="Arial" panose="020B0604020202020204" pitchFamily="34" charset="0"/>
              </a:rPr>
              <a:t>which is authorized in the</a:t>
            </a:r>
            <a:br>
              <a:rPr lang="en-US" altLang="en-US" sz="3800" b="1" dirty="0">
                <a:solidFill>
                  <a:srgbClr val="000000"/>
                </a:solidFill>
                <a:latin typeface="Calibri" panose="020F0502020204030204" pitchFamily="34" charset="0"/>
                <a:cs typeface="Arial" panose="020B0604020202020204" pitchFamily="34" charset="0"/>
              </a:rPr>
            </a:br>
            <a:r>
              <a:rPr lang="en-US" altLang="en-US" sz="3800" b="1" dirty="0">
                <a:solidFill>
                  <a:srgbClr val="000000"/>
                </a:solidFill>
                <a:latin typeface="Calibri" panose="020F0502020204030204" pitchFamily="34" charset="0"/>
                <a:cs typeface="Arial" panose="020B0604020202020204" pitchFamily="34" charset="0"/>
              </a:rPr>
              <a:t>New Testament</a:t>
            </a:r>
            <a:r>
              <a:rPr lang="en-US" altLang="en-US" sz="3800" dirty="0">
                <a:solidFill>
                  <a:srgbClr val="000000"/>
                </a:solidFill>
                <a:latin typeface="Calibri" panose="020F0502020204030204" pitchFamily="34" charset="0"/>
                <a:cs typeface="Arial" panose="020B0604020202020204" pitchFamily="34" charset="0"/>
              </a:rPr>
              <a:t>, and is not</a:t>
            </a:r>
            <a:br>
              <a:rPr lang="en-US" altLang="en-US" sz="3800" dirty="0">
                <a:solidFill>
                  <a:srgbClr val="000000"/>
                </a:solidFill>
                <a:latin typeface="Calibri" panose="020F0502020204030204" pitchFamily="34" charset="0"/>
                <a:cs typeface="Arial" panose="020B0604020202020204" pitchFamily="34" charset="0"/>
              </a:rPr>
            </a:br>
            <a:r>
              <a:rPr lang="en-US" altLang="en-US" sz="3800" dirty="0">
                <a:solidFill>
                  <a:srgbClr val="000000"/>
                </a:solidFill>
                <a:latin typeface="Calibri" panose="020F0502020204030204" pitchFamily="34" charset="0"/>
                <a:cs typeface="Arial" panose="020B0604020202020204" pitchFamily="34" charset="0"/>
              </a:rPr>
              <a:t>a course of authority within itself</a:t>
            </a:r>
          </a:p>
        </p:txBody>
      </p:sp>
      <p:sp>
        <p:nvSpPr>
          <p:cNvPr id="2" name="Rectangle 4">
            <a:extLst>
              <a:ext uri="{FF2B5EF4-FFF2-40B4-BE49-F238E27FC236}">
                <a16:creationId xmlns:a16="http://schemas.microsoft.com/office/drawing/2014/main" id="{817DC649-14FA-339B-6D66-1050E45D6811}"/>
              </a:ext>
            </a:extLst>
          </p:cNvPr>
          <p:cNvSpPr>
            <a:spLocks noChangeArrowheads="1"/>
          </p:cNvSpPr>
          <p:nvPr/>
        </p:nvSpPr>
        <p:spPr bwMode="auto">
          <a:xfrm>
            <a:off x="-7253" y="0"/>
            <a:ext cx="228600" cy="6858000"/>
          </a:xfrm>
          <a:prstGeom prst="rect">
            <a:avLst/>
          </a:prstGeom>
          <a:solidFill>
            <a:srgbClr val="A3A3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fontAlgn="base">
              <a:spcBef>
                <a:spcPct val="0"/>
              </a:spcBef>
              <a:spcAft>
                <a:spcPct val="0"/>
              </a:spcAft>
              <a:buNone/>
            </a:pPr>
            <a:endParaRPr lang="en-US" altLang="en-US" sz="1800" dirty="0">
              <a:solidFill>
                <a:srgbClr val="000000"/>
              </a:solidFill>
              <a:latin typeface="Calibri" panose="020F0502020204030204" pitchFamily="34" charset="0"/>
            </a:endParaRPr>
          </a:p>
        </p:txBody>
      </p:sp>
      <p:sp>
        <p:nvSpPr>
          <p:cNvPr id="3" name="Rectangle 5">
            <a:extLst>
              <a:ext uri="{FF2B5EF4-FFF2-40B4-BE49-F238E27FC236}">
                <a16:creationId xmlns:a16="http://schemas.microsoft.com/office/drawing/2014/main" id="{A2EB7570-0EF8-DA22-D2D4-D6E5889FEE2A}"/>
              </a:ext>
            </a:extLst>
          </p:cNvPr>
          <p:cNvSpPr>
            <a:spLocks noChangeArrowheads="1"/>
          </p:cNvSpPr>
          <p:nvPr/>
        </p:nvSpPr>
        <p:spPr bwMode="auto">
          <a:xfrm>
            <a:off x="11970651" y="0"/>
            <a:ext cx="228600" cy="6858000"/>
          </a:xfrm>
          <a:prstGeom prst="rect">
            <a:avLst/>
          </a:prstGeom>
          <a:solidFill>
            <a:srgbClr val="A3A3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fontAlgn="base">
              <a:spcBef>
                <a:spcPct val="0"/>
              </a:spcBef>
              <a:spcAft>
                <a:spcPct val="0"/>
              </a:spcAft>
              <a:buNone/>
            </a:pPr>
            <a:endParaRPr lang="en-US" altLang="en-US" sz="1800" dirty="0">
              <a:solidFill>
                <a:srgbClr val="000000"/>
              </a:solidFill>
              <a:latin typeface="Calibri" panose="020F0502020204030204" pitchFamily="34" charset="0"/>
            </a:endParaRPr>
          </a:p>
        </p:txBody>
      </p:sp>
      <p:sp>
        <p:nvSpPr>
          <p:cNvPr id="4" name="Rectangle 6">
            <a:extLst>
              <a:ext uri="{FF2B5EF4-FFF2-40B4-BE49-F238E27FC236}">
                <a16:creationId xmlns:a16="http://schemas.microsoft.com/office/drawing/2014/main" id="{62F8D21D-95CF-2D85-429E-DAD6BE734C0D}"/>
              </a:ext>
            </a:extLst>
          </p:cNvPr>
          <p:cNvSpPr>
            <a:spLocks noChangeArrowheads="1"/>
          </p:cNvSpPr>
          <p:nvPr/>
        </p:nvSpPr>
        <p:spPr bwMode="auto">
          <a:xfrm>
            <a:off x="221347" y="0"/>
            <a:ext cx="11803739" cy="457200"/>
          </a:xfrm>
          <a:prstGeom prst="rect">
            <a:avLst/>
          </a:prstGeom>
          <a:solidFill>
            <a:srgbClr val="A3A3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fontAlgn="base">
              <a:spcBef>
                <a:spcPct val="0"/>
              </a:spcBef>
              <a:spcAft>
                <a:spcPct val="0"/>
              </a:spcAft>
              <a:buNone/>
            </a:pPr>
            <a:endParaRPr lang="en-US" altLang="en-US" sz="1800" dirty="0">
              <a:solidFill>
                <a:srgbClr val="000000"/>
              </a:solidFill>
              <a:latin typeface="Calibri" panose="020F0502020204030204" pitchFamily="34" charset="0"/>
            </a:endParaRPr>
          </a:p>
        </p:txBody>
      </p:sp>
      <p:sp>
        <p:nvSpPr>
          <p:cNvPr id="5" name="Rectangle 7">
            <a:extLst>
              <a:ext uri="{FF2B5EF4-FFF2-40B4-BE49-F238E27FC236}">
                <a16:creationId xmlns:a16="http://schemas.microsoft.com/office/drawing/2014/main" id="{9870B474-FB27-8FE7-839C-081751A996DD}"/>
              </a:ext>
            </a:extLst>
          </p:cNvPr>
          <p:cNvSpPr>
            <a:spLocks noChangeArrowheads="1"/>
          </p:cNvSpPr>
          <p:nvPr/>
        </p:nvSpPr>
        <p:spPr bwMode="auto">
          <a:xfrm>
            <a:off x="145143" y="6339113"/>
            <a:ext cx="11937999" cy="228596"/>
          </a:xfrm>
          <a:prstGeom prst="rect">
            <a:avLst/>
          </a:prstGeom>
          <a:solidFill>
            <a:srgbClr val="A3A3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fontAlgn="base">
              <a:spcBef>
                <a:spcPct val="0"/>
              </a:spcBef>
              <a:spcAft>
                <a:spcPct val="0"/>
              </a:spcAft>
              <a:buNone/>
            </a:pPr>
            <a:endParaRPr lang="en-US" altLang="en-US" sz="1800" dirty="0">
              <a:solidFill>
                <a:srgbClr val="000000"/>
              </a:solidFill>
              <a:latin typeface="Calibri" panose="020F0502020204030204" pitchFamily="34" charset="0"/>
            </a:endParaRPr>
          </a:p>
        </p:txBody>
      </p:sp>
      <p:sp>
        <p:nvSpPr>
          <p:cNvPr id="10" name="TextBox 9">
            <a:extLst>
              <a:ext uri="{FF2B5EF4-FFF2-40B4-BE49-F238E27FC236}">
                <a16:creationId xmlns:a16="http://schemas.microsoft.com/office/drawing/2014/main" id="{7FEE5FCD-B680-4E7E-983E-BCBAAE2AAB04}"/>
              </a:ext>
            </a:extLst>
          </p:cNvPr>
          <p:cNvSpPr txBox="1"/>
          <p:nvPr/>
        </p:nvSpPr>
        <p:spPr>
          <a:xfrm>
            <a:off x="-7253" y="6560459"/>
            <a:ext cx="12206504" cy="338554"/>
          </a:xfrm>
          <a:prstGeom prst="rect">
            <a:avLst/>
          </a:prstGeom>
          <a:solidFill>
            <a:schemeClr val="tx1"/>
          </a:solidFill>
        </p:spPr>
        <p:txBody>
          <a:bodyPr wrap="square" rtlCol="0">
            <a:spAutoFit/>
          </a:bodyPr>
          <a:lstStyle/>
          <a:p>
            <a:r>
              <a:rPr lang="en-US" sz="1600" dirty="0">
                <a:solidFill>
                  <a:schemeClr val="bg1"/>
                </a:solidFill>
                <a:latin typeface="Calibri" panose="020F0502020204030204" pitchFamily="34" charset="0"/>
                <a:ea typeface="Calibri" panose="020F0502020204030204" pitchFamily="34" charset="0"/>
              </a:rPr>
              <a:t>Richie Thetford									              www.thetfordcountry.com</a:t>
            </a:r>
          </a:p>
        </p:txBody>
      </p:sp>
    </p:spTree>
    <p:extLst>
      <p:ext uri="{BB962C8B-B14F-4D97-AF65-F5344CB8AC3E}">
        <p14:creationId xmlns:p14="http://schemas.microsoft.com/office/powerpoint/2010/main" val="96917678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16" fill="hold" nodeType="afterEffect">
                                  <p:stCondLst>
                                    <p:cond delay="0"/>
                                  </p:stCondLst>
                                  <p:childTnLst>
                                    <p:set>
                                      <p:cBhvr>
                                        <p:cTn id="6" dur="1" fill="hold">
                                          <p:stCondLst>
                                            <p:cond delay="0"/>
                                          </p:stCondLst>
                                        </p:cTn>
                                        <p:tgtEl>
                                          <p:spTgt spid="21510"/>
                                        </p:tgtEl>
                                        <p:attrNameLst>
                                          <p:attrName>style.visibility</p:attrName>
                                        </p:attrNameLst>
                                      </p:cBhvr>
                                      <p:to>
                                        <p:strVal val="visible"/>
                                      </p:to>
                                    </p:set>
                                    <p:anim calcmode="lin" valueType="num">
                                      <p:cBhvr>
                                        <p:cTn id="7" dur="500" fill="hold"/>
                                        <p:tgtEl>
                                          <p:spTgt spid="21510"/>
                                        </p:tgtEl>
                                        <p:attrNameLst>
                                          <p:attrName>ppt_w</p:attrName>
                                        </p:attrNameLst>
                                      </p:cBhvr>
                                      <p:tavLst>
                                        <p:tav tm="0">
                                          <p:val>
                                            <p:fltVal val="0"/>
                                          </p:val>
                                        </p:tav>
                                        <p:tav tm="100000">
                                          <p:val>
                                            <p:strVal val="#ppt_w"/>
                                          </p:val>
                                        </p:tav>
                                      </p:tavLst>
                                    </p:anim>
                                    <p:anim calcmode="lin" valueType="num">
                                      <p:cBhvr>
                                        <p:cTn id="8" dur="500" fill="hold"/>
                                        <p:tgtEl>
                                          <p:spTgt spid="21510"/>
                                        </p:tgtEl>
                                        <p:attrNameLst>
                                          <p:attrName>ppt_h</p:attrName>
                                        </p:attrNameLst>
                                      </p:cBhvr>
                                      <p:tavLst>
                                        <p:tav tm="0">
                                          <p:val>
                                            <p:fltVal val="0"/>
                                          </p:val>
                                        </p:tav>
                                        <p:tav tm="100000">
                                          <p:val>
                                            <p:strVal val="#ppt_h"/>
                                          </p:val>
                                        </p:tav>
                                      </p:tavLst>
                                    </p:anim>
                                  </p:childTnLst>
                                </p:cTn>
                              </p:par>
                            </p:childTnLst>
                          </p:cTn>
                        </p:par>
                        <p:par>
                          <p:cTn id="9" fill="hold" nodeType="afterGroup">
                            <p:stCondLst>
                              <p:cond delay="500"/>
                            </p:stCondLst>
                            <p:childTnLst>
                              <p:par>
                                <p:cTn id="10" presetID="3" presetClass="entr" presetSubtype="10" fill="hold" grpId="0" nodeType="afterEffect">
                                  <p:stCondLst>
                                    <p:cond delay="0"/>
                                  </p:stCondLst>
                                  <p:childTnLst>
                                    <p:set>
                                      <p:cBhvr>
                                        <p:cTn id="11" dur="1" fill="hold">
                                          <p:stCondLst>
                                            <p:cond delay="0"/>
                                          </p:stCondLst>
                                        </p:cTn>
                                        <p:tgtEl>
                                          <p:spTgt spid="21511"/>
                                        </p:tgtEl>
                                        <p:attrNameLst>
                                          <p:attrName>style.visibility</p:attrName>
                                        </p:attrNameLst>
                                      </p:cBhvr>
                                      <p:to>
                                        <p:strVal val="visible"/>
                                      </p:to>
                                    </p:set>
                                    <p:animEffect transition="in" filter="blinds(horizontal)">
                                      <p:cBhvr>
                                        <p:cTn id="12" dur="500"/>
                                        <p:tgtEl>
                                          <p:spTgt spid="21511"/>
                                        </p:tgtEl>
                                      </p:cBhvr>
                                    </p:animEffect>
                                  </p:childTnLst>
                                </p:cTn>
                              </p:par>
                              <p:par>
                                <p:cTn id="13" presetID="3" presetClass="entr" presetSubtype="10" fill="hold" grpId="0" nodeType="withEffect">
                                  <p:stCondLst>
                                    <p:cond delay="0"/>
                                  </p:stCondLst>
                                  <p:childTnLst>
                                    <p:set>
                                      <p:cBhvr>
                                        <p:cTn id="14" dur="1" fill="hold">
                                          <p:stCondLst>
                                            <p:cond delay="0"/>
                                          </p:stCondLst>
                                        </p:cTn>
                                        <p:tgtEl>
                                          <p:spTgt spid="21514"/>
                                        </p:tgtEl>
                                        <p:attrNameLst>
                                          <p:attrName>style.visibility</p:attrName>
                                        </p:attrNameLst>
                                      </p:cBhvr>
                                      <p:to>
                                        <p:strVal val="visible"/>
                                      </p:to>
                                    </p:set>
                                    <p:animEffect transition="in" filter="blinds(horizontal)">
                                      <p:cBhvr>
                                        <p:cTn id="15" dur="500"/>
                                        <p:tgtEl>
                                          <p:spTgt spid="215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11" grpId="0" animBg="1"/>
      <p:bldP spid="21514"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a:extLst>
              <a:ext uri="{FF2B5EF4-FFF2-40B4-BE49-F238E27FC236}">
                <a16:creationId xmlns:a16="http://schemas.microsoft.com/office/drawing/2014/main" id="{3E5F6384-94F9-C127-B817-F0A1500EE9A0}"/>
              </a:ext>
            </a:extLst>
          </p:cNvPr>
          <p:cNvSpPr>
            <a:spLocks noGrp="1" noChangeArrowheads="1"/>
          </p:cNvSpPr>
          <p:nvPr>
            <p:ph type="title"/>
          </p:nvPr>
        </p:nvSpPr>
        <p:spPr>
          <a:xfrm>
            <a:off x="1752600" y="457200"/>
            <a:ext cx="8686800" cy="1143000"/>
          </a:xfrm>
          <a:effectLst>
            <a:outerShdw dist="28398" dir="1593903" algn="ctr" rotWithShape="0">
              <a:schemeClr val="bg1"/>
            </a:outerShdw>
          </a:effectLst>
        </p:spPr>
        <p:txBody>
          <a:bodyPr/>
          <a:lstStyle/>
          <a:p>
            <a:pPr eaLnBrk="1" hangingPunct="1"/>
            <a:r>
              <a:rPr lang="en-US" altLang="en-US" sz="4800" b="1" dirty="0">
                <a:solidFill>
                  <a:srgbClr val="A3A3FF"/>
                </a:solidFill>
                <a:cs typeface="Arial" panose="020B0604020202020204" pitchFamily="34" charset="0"/>
              </a:rPr>
              <a:t>The Common Concept:</a:t>
            </a:r>
          </a:p>
        </p:txBody>
      </p:sp>
      <p:sp>
        <p:nvSpPr>
          <p:cNvPr id="3080" name="Rectangle 8">
            <a:extLst>
              <a:ext uri="{FF2B5EF4-FFF2-40B4-BE49-F238E27FC236}">
                <a16:creationId xmlns:a16="http://schemas.microsoft.com/office/drawing/2014/main" id="{EBF3821F-F060-136C-A5CB-B7C029B6435C}"/>
              </a:ext>
            </a:extLst>
          </p:cNvPr>
          <p:cNvSpPr>
            <a:spLocks noChangeArrowheads="1"/>
          </p:cNvSpPr>
          <p:nvPr/>
        </p:nvSpPr>
        <p:spPr bwMode="auto">
          <a:xfrm>
            <a:off x="145143" y="1676400"/>
            <a:ext cx="11879943" cy="1524000"/>
          </a:xfrm>
          <a:prstGeom prst="rect">
            <a:avLst/>
          </a:prstGeom>
          <a:solidFill>
            <a:srgbClr val="FFFFCC"/>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fontAlgn="base">
              <a:spcBef>
                <a:spcPct val="0"/>
              </a:spcBef>
              <a:spcAft>
                <a:spcPct val="0"/>
              </a:spcAft>
              <a:buNone/>
            </a:pPr>
            <a:endParaRPr lang="en-US" altLang="en-US" sz="1800" dirty="0">
              <a:solidFill>
                <a:srgbClr val="000000"/>
              </a:solidFill>
              <a:latin typeface="Calibri" panose="020F0502020204030204" pitchFamily="34" charset="0"/>
            </a:endParaRPr>
          </a:p>
        </p:txBody>
      </p:sp>
      <p:sp>
        <p:nvSpPr>
          <p:cNvPr id="3081" name="Text Box 9">
            <a:extLst>
              <a:ext uri="{FF2B5EF4-FFF2-40B4-BE49-F238E27FC236}">
                <a16:creationId xmlns:a16="http://schemas.microsoft.com/office/drawing/2014/main" id="{A1559E22-D1B1-C5E1-48E3-6D6C4E012204}"/>
              </a:ext>
            </a:extLst>
          </p:cNvPr>
          <p:cNvSpPr txBox="1">
            <a:spLocks noChangeArrowheads="1"/>
          </p:cNvSpPr>
          <p:nvPr/>
        </p:nvSpPr>
        <p:spPr bwMode="auto">
          <a:xfrm>
            <a:off x="609599" y="1669395"/>
            <a:ext cx="10965543"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fontAlgn="base">
              <a:spcBef>
                <a:spcPts val="600"/>
              </a:spcBef>
              <a:spcAft>
                <a:spcPct val="0"/>
              </a:spcAft>
              <a:buNone/>
            </a:pPr>
            <a:r>
              <a:rPr lang="en-US" altLang="en-US" dirty="0">
                <a:solidFill>
                  <a:srgbClr val="000000"/>
                </a:solidFill>
                <a:latin typeface="Calibri" panose="020F0502020204030204" pitchFamily="34" charset="0"/>
                <a:cs typeface="Arial" panose="020B0604020202020204" pitchFamily="34" charset="0"/>
              </a:rPr>
              <a:t>The </a:t>
            </a:r>
            <a:r>
              <a:rPr lang="en-US" altLang="en-US" b="1" dirty="0">
                <a:solidFill>
                  <a:srgbClr val="000000"/>
                </a:solidFill>
                <a:latin typeface="Calibri" panose="020F0502020204030204" pitchFamily="34" charset="0"/>
                <a:cs typeface="Arial" panose="020B0604020202020204" pitchFamily="34" charset="0"/>
              </a:rPr>
              <a:t>end justifies the means</a:t>
            </a:r>
            <a:r>
              <a:rPr lang="en-US" altLang="en-US" dirty="0">
                <a:solidFill>
                  <a:srgbClr val="000000"/>
                </a:solidFill>
                <a:latin typeface="Calibri" panose="020F0502020204030204" pitchFamily="34" charset="0"/>
                <a:cs typeface="Arial" panose="020B0604020202020204" pitchFamily="34" charset="0"/>
              </a:rPr>
              <a:t>, so anything that</a:t>
            </a:r>
            <a:br>
              <a:rPr lang="en-US" altLang="en-US" dirty="0">
                <a:solidFill>
                  <a:srgbClr val="000000"/>
                </a:solidFill>
                <a:latin typeface="Calibri" panose="020F0502020204030204" pitchFamily="34" charset="0"/>
                <a:cs typeface="Arial" panose="020B0604020202020204" pitchFamily="34" charset="0"/>
              </a:rPr>
            </a:br>
            <a:r>
              <a:rPr lang="en-US" altLang="en-US" dirty="0">
                <a:solidFill>
                  <a:srgbClr val="000000"/>
                </a:solidFill>
                <a:latin typeface="Calibri" panose="020F0502020204030204" pitchFamily="34" charset="0"/>
                <a:cs typeface="Arial" panose="020B0604020202020204" pitchFamily="34" charset="0"/>
              </a:rPr>
              <a:t>will accomplish what we think to be good,</a:t>
            </a:r>
            <a:br>
              <a:rPr lang="en-US" altLang="en-US" dirty="0">
                <a:solidFill>
                  <a:srgbClr val="000000"/>
                </a:solidFill>
                <a:latin typeface="Calibri" panose="020F0502020204030204" pitchFamily="34" charset="0"/>
                <a:cs typeface="Arial" panose="020B0604020202020204" pitchFamily="34" charset="0"/>
              </a:rPr>
            </a:br>
            <a:r>
              <a:rPr lang="en-US" altLang="en-US" dirty="0">
                <a:solidFill>
                  <a:srgbClr val="000000"/>
                </a:solidFill>
                <a:latin typeface="Calibri" panose="020F0502020204030204" pitchFamily="34" charset="0"/>
                <a:cs typeface="Arial" panose="020B0604020202020204" pitchFamily="34" charset="0"/>
              </a:rPr>
              <a:t>whether authorized or not, is permissible.</a:t>
            </a:r>
          </a:p>
        </p:txBody>
      </p:sp>
      <p:sp>
        <p:nvSpPr>
          <p:cNvPr id="3082" name="Rectangle 10">
            <a:extLst>
              <a:ext uri="{FF2B5EF4-FFF2-40B4-BE49-F238E27FC236}">
                <a16:creationId xmlns:a16="http://schemas.microsoft.com/office/drawing/2014/main" id="{40876D4F-3401-1680-95AF-3D1A5BE9EED1}"/>
              </a:ext>
            </a:extLst>
          </p:cNvPr>
          <p:cNvSpPr>
            <a:spLocks noChangeArrowheads="1"/>
          </p:cNvSpPr>
          <p:nvPr/>
        </p:nvSpPr>
        <p:spPr bwMode="auto">
          <a:xfrm>
            <a:off x="90707" y="3581400"/>
            <a:ext cx="11879943" cy="685800"/>
          </a:xfrm>
          <a:prstGeom prst="rect">
            <a:avLst/>
          </a:prstGeom>
          <a:solidFill>
            <a:srgbClr val="A3A3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fontAlgn="base">
              <a:spcBef>
                <a:spcPct val="0"/>
              </a:spcBef>
              <a:spcAft>
                <a:spcPct val="0"/>
              </a:spcAft>
              <a:buNone/>
            </a:pPr>
            <a:endParaRPr lang="en-US" altLang="en-US" sz="1800" dirty="0">
              <a:solidFill>
                <a:srgbClr val="000000"/>
              </a:solidFill>
              <a:latin typeface="Calibri" panose="020F0502020204030204" pitchFamily="34" charset="0"/>
            </a:endParaRPr>
          </a:p>
        </p:txBody>
      </p:sp>
      <p:sp>
        <p:nvSpPr>
          <p:cNvPr id="3083" name="Text Box 11">
            <a:extLst>
              <a:ext uri="{FF2B5EF4-FFF2-40B4-BE49-F238E27FC236}">
                <a16:creationId xmlns:a16="http://schemas.microsoft.com/office/drawing/2014/main" id="{5D800FAD-FB11-AF8E-A570-3F184E1BC730}"/>
              </a:ext>
            </a:extLst>
          </p:cNvPr>
          <p:cNvSpPr txBox="1">
            <a:spLocks noChangeArrowheads="1"/>
          </p:cNvSpPr>
          <p:nvPr/>
        </p:nvSpPr>
        <p:spPr bwMode="auto">
          <a:xfrm>
            <a:off x="221347" y="3608741"/>
            <a:ext cx="11749303"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fontAlgn="base">
              <a:spcBef>
                <a:spcPct val="50000"/>
              </a:spcBef>
              <a:spcAft>
                <a:spcPct val="0"/>
              </a:spcAft>
              <a:buNone/>
            </a:pPr>
            <a:r>
              <a:rPr lang="en-US" altLang="en-US" b="1" dirty="0">
                <a:solidFill>
                  <a:schemeClr val="bg1"/>
                </a:solidFill>
                <a:effectLst>
                  <a:outerShdw blurRad="38100" dist="38100" dir="2700000" algn="tl">
                    <a:srgbClr val="000000">
                      <a:alpha val="43137"/>
                    </a:srgbClr>
                  </a:outerShdw>
                </a:effectLst>
                <a:latin typeface="Calibri" panose="020F0502020204030204" pitchFamily="34" charset="0"/>
                <a:cs typeface="Arial" panose="020B0604020202020204" pitchFamily="34" charset="0"/>
              </a:rPr>
              <a:t>“results accomplished”</a:t>
            </a:r>
            <a:r>
              <a:rPr lang="en-US" altLang="en-US" dirty="0">
                <a:solidFill>
                  <a:schemeClr val="bg1"/>
                </a:solidFill>
                <a:effectLst>
                  <a:outerShdw blurRad="38100" dist="38100" dir="2700000" algn="tl">
                    <a:srgbClr val="000000">
                      <a:alpha val="43137"/>
                    </a:srgbClr>
                  </a:outerShdw>
                </a:effectLst>
                <a:latin typeface="Calibri" panose="020F0502020204030204" pitchFamily="34" charset="0"/>
                <a:cs typeface="Arial" panose="020B0604020202020204" pitchFamily="34" charset="0"/>
              </a:rPr>
              <a:t> does not authorize anything</a:t>
            </a:r>
          </a:p>
        </p:txBody>
      </p:sp>
      <p:sp>
        <p:nvSpPr>
          <p:cNvPr id="3084" name="Text Box 12">
            <a:extLst>
              <a:ext uri="{FF2B5EF4-FFF2-40B4-BE49-F238E27FC236}">
                <a16:creationId xmlns:a16="http://schemas.microsoft.com/office/drawing/2014/main" id="{B52072E8-71E1-49E2-09C0-EF5D05E04926}"/>
              </a:ext>
            </a:extLst>
          </p:cNvPr>
          <p:cNvSpPr txBox="1">
            <a:spLocks noChangeArrowheads="1"/>
          </p:cNvSpPr>
          <p:nvPr/>
        </p:nvSpPr>
        <p:spPr bwMode="auto">
          <a:xfrm>
            <a:off x="221347" y="4437969"/>
            <a:ext cx="11749303" cy="1754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fontAlgn="base">
              <a:spcBef>
                <a:spcPts val="600"/>
              </a:spcBef>
              <a:spcAft>
                <a:spcPct val="0"/>
              </a:spcAft>
              <a:buNone/>
            </a:pPr>
            <a:r>
              <a:rPr lang="en-US" altLang="en-US" sz="3600" dirty="0">
                <a:solidFill>
                  <a:srgbClr val="FFFFFF"/>
                </a:solidFill>
                <a:latin typeface="Calibri" panose="020F0502020204030204" pitchFamily="34" charset="0"/>
                <a:cs typeface="Arial" panose="020B0604020202020204" pitchFamily="34" charset="0"/>
              </a:rPr>
              <a:t>In order for a thing to be a </a:t>
            </a:r>
            <a:r>
              <a:rPr lang="en-US" altLang="en-US" sz="3600" b="1" dirty="0">
                <a:solidFill>
                  <a:srgbClr val="FFFF00"/>
                </a:solidFill>
                <a:latin typeface="Calibri" panose="020F0502020204030204" pitchFamily="34" charset="0"/>
                <a:cs typeface="Arial" panose="020B0604020202020204" pitchFamily="34" charset="0"/>
              </a:rPr>
              <a:t>scriptural expedient</a:t>
            </a:r>
            <a:r>
              <a:rPr lang="en-US" altLang="en-US" sz="3600" dirty="0">
                <a:solidFill>
                  <a:srgbClr val="FFFFFF"/>
                </a:solidFill>
                <a:latin typeface="Calibri" panose="020F0502020204030204" pitchFamily="34" charset="0"/>
                <a:cs typeface="Arial" panose="020B0604020202020204" pitchFamily="34" charset="0"/>
              </a:rPr>
              <a:t> it must</a:t>
            </a:r>
            <a:br>
              <a:rPr lang="en-US" altLang="en-US" sz="3600" dirty="0">
                <a:solidFill>
                  <a:srgbClr val="FFFFFF"/>
                </a:solidFill>
                <a:latin typeface="Calibri" panose="020F0502020204030204" pitchFamily="34" charset="0"/>
                <a:cs typeface="Arial" panose="020B0604020202020204" pitchFamily="34" charset="0"/>
              </a:rPr>
            </a:br>
            <a:r>
              <a:rPr lang="en-US" altLang="en-US" sz="3600" dirty="0">
                <a:solidFill>
                  <a:srgbClr val="FFFFFF"/>
                </a:solidFill>
                <a:latin typeface="Calibri" panose="020F0502020204030204" pitchFamily="34" charset="0"/>
                <a:cs typeface="Arial" panose="020B0604020202020204" pitchFamily="34" charset="0"/>
              </a:rPr>
              <a:t>first facilitate in the accomplishment of God’s will</a:t>
            </a:r>
            <a:br>
              <a:rPr lang="en-US" altLang="en-US" sz="3600" dirty="0">
                <a:solidFill>
                  <a:srgbClr val="FFFFFF"/>
                </a:solidFill>
                <a:latin typeface="Calibri" panose="020F0502020204030204" pitchFamily="34" charset="0"/>
                <a:cs typeface="Arial" panose="020B0604020202020204" pitchFamily="34" charset="0"/>
              </a:rPr>
            </a:br>
            <a:r>
              <a:rPr lang="en-US" altLang="en-US" sz="3600" dirty="0">
                <a:solidFill>
                  <a:srgbClr val="FFFFFF"/>
                </a:solidFill>
                <a:latin typeface="Calibri" panose="020F0502020204030204" pitchFamily="34" charset="0"/>
                <a:cs typeface="Arial" panose="020B0604020202020204" pitchFamily="34" charset="0"/>
              </a:rPr>
              <a:t>and must be in harmony with His word</a:t>
            </a:r>
          </a:p>
        </p:txBody>
      </p:sp>
      <p:sp>
        <p:nvSpPr>
          <p:cNvPr id="2" name="Rectangle 4">
            <a:extLst>
              <a:ext uri="{FF2B5EF4-FFF2-40B4-BE49-F238E27FC236}">
                <a16:creationId xmlns:a16="http://schemas.microsoft.com/office/drawing/2014/main" id="{07318E32-F9FF-46AF-DC59-DB623C72DDF4}"/>
              </a:ext>
            </a:extLst>
          </p:cNvPr>
          <p:cNvSpPr>
            <a:spLocks noChangeArrowheads="1"/>
          </p:cNvSpPr>
          <p:nvPr/>
        </p:nvSpPr>
        <p:spPr bwMode="auto">
          <a:xfrm>
            <a:off x="-7253" y="0"/>
            <a:ext cx="228600" cy="6858000"/>
          </a:xfrm>
          <a:prstGeom prst="rect">
            <a:avLst/>
          </a:prstGeom>
          <a:solidFill>
            <a:srgbClr val="A3A3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fontAlgn="base">
              <a:spcBef>
                <a:spcPct val="0"/>
              </a:spcBef>
              <a:spcAft>
                <a:spcPct val="0"/>
              </a:spcAft>
              <a:buNone/>
            </a:pPr>
            <a:endParaRPr lang="en-US" altLang="en-US" sz="1800" dirty="0">
              <a:solidFill>
                <a:srgbClr val="000000"/>
              </a:solidFill>
              <a:latin typeface="Calibri" panose="020F0502020204030204" pitchFamily="34" charset="0"/>
            </a:endParaRPr>
          </a:p>
        </p:txBody>
      </p:sp>
      <p:sp>
        <p:nvSpPr>
          <p:cNvPr id="3" name="Rectangle 5">
            <a:extLst>
              <a:ext uri="{FF2B5EF4-FFF2-40B4-BE49-F238E27FC236}">
                <a16:creationId xmlns:a16="http://schemas.microsoft.com/office/drawing/2014/main" id="{65850A38-019F-9B4F-E23C-82C236D7E871}"/>
              </a:ext>
            </a:extLst>
          </p:cNvPr>
          <p:cNvSpPr>
            <a:spLocks noChangeArrowheads="1"/>
          </p:cNvSpPr>
          <p:nvPr/>
        </p:nvSpPr>
        <p:spPr bwMode="auto">
          <a:xfrm>
            <a:off x="11970651" y="0"/>
            <a:ext cx="228600" cy="6858000"/>
          </a:xfrm>
          <a:prstGeom prst="rect">
            <a:avLst/>
          </a:prstGeom>
          <a:solidFill>
            <a:srgbClr val="A3A3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fontAlgn="base">
              <a:spcBef>
                <a:spcPct val="0"/>
              </a:spcBef>
              <a:spcAft>
                <a:spcPct val="0"/>
              </a:spcAft>
              <a:buNone/>
            </a:pPr>
            <a:endParaRPr lang="en-US" altLang="en-US" sz="1800" dirty="0">
              <a:solidFill>
                <a:srgbClr val="000000"/>
              </a:solidFill>
              <a:latin typeface="Calibri" panose="020F0502020204030204" pitchFamily="34" charset="0"/>
            </a:endParaRPr>
          </a:p>
        </p:txBody>
      </p:sp>
      <p:sp>
        <p:nvSpPr>
          <p:cNvPr id="4" name="Rectangle 6">
            <a:extLst>
              <a:ext uri="{FF2B5EF4-FFF2-40B4-BE49-F238E27FC236}">
                <a16:creationId xmlns:a16="http://schemas.microsoft.com/office/drawing/2014/main" id="{93B29A30-D029-3313-8804-97109C105F67}"/>
              </a:ext>
            </a:extLst>
          </p:cNvPr>
          <p:cNvSpPr>
            <a:spLocks noChangeArrowheads="1"/>
          </p:cNvSpPr>
          <p:nvPr/>
        </p:nvSpPr>
        <p:spPr bwMode="auto">
          <a:xfrm>
            <a:off x="221347" y="0"/>
            <a:ext cx="11803739" cy="457200"/>
          </a:xfrm>
          <a:prstGeom prst="rect">
            <a:avLst/>
          </a:prstGeom>
          <a:solidFill>
            <a:srgbClr val="A3A3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fontAlgn="base">
              <a:spcBef>
                <a:spcPct val="0"/>
              </a:spcBef>
              <a:spcAft>
                <a:spcPct val="0"/>
              </a:spcAft>
              <a:buNone/>
            </a:pPr>
            <a:endParaRPr lang="en-US" altLang="en-US" sz="1800" dirty="0">
              <a:solidFill>
                <a:srgbClr val="000000"/>
              </a:solidFill>
              <a:latin typeface="Calibri" panose="020F0502020204030204" pitchFamily="34" charset="0"/>
            </a:endParaRPr>
          </a:p>
        </p:txBody>
      </p:sp>
      <p:sp>
        <p:nvSpPr>
          <p:cNvPr id="5" name="Rectangle 7">
            <a:extLst>
              <a:ext uri="{FF2B5EF4-FFF2-40B4-BE49-F238E27FC236}">
                <a16:creationId xmlns:a16="http://schemas.microsoft.com/office/drawing/2014/main" id="{1B5A96E5-808B-A903-5740-BC26FFAB79A8}"/>
              </a:ext>
            </a:extLst>
          </p:cNvPr>
          <p:cNvSpPr>
            <a:spLocks noChangeArrowheads="1"/>
          </p:cNvSpPr>
          <p:nvPr/>
        </p:nvSpPr>
        <p:spPr bwMode="auto">
          <a:xfrm>
            <a:off x="145143" y="6339113"/>
            <a:ext cx="11937999" cy="228596"/>
          </a:xfrm>
          <a:prstGeom prst="rect">
            <a:avLst/>
          </a:prstGeom>
          <a:solidFill>
            <a:srgbClr val="A3A3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fontAlgn="base">
              <a:spcBef>
                <a:spcPct val="0"/>
              </a:spcBef>
              <a:spcAft>
                <a:spcPct val="0"/>
              </a:spcAft>
              <a:buNone/>
            </a:pPr>
            <a:endParaRPr lang="en-US" altLang="en-US" sz="1800" dirty="0">
              <a:solidFill>
                <a:srgbClr val="000000"/>
              </a:solidFill>
              <a:latin typeface="Calibri" panose="020F0502020204030204" pitchFamily="34" charset="0"/>
            </a:endParaRPr>
          </a:p>
        </p:txBody>
      </p:sp>
      <p:sp>
        <p:nvSpPr>
          <p:cNvPr id="13" name="TextBox 12">
            <a:extLst>
              <a:ext uri="{FF2B5EF4-FFF2-40B4-BE49-F238E27FC236}">
                <a16:creationId xmlns:a16="http://schemas.microsoft.com/office/drawing/2014/main" id="{B6FA5CD5-D935-4C55-8EDE-DE0CFDD52C04}"/>
              </a:ext>
            </a:extLst>
          </p:cNvPr>
          <p:cNvSpPr txBox="1"/>
          <p:nvPr/>
        </p:nvSpPr>
        <p:spPr>
          <a:xfrm>
            <a:off x="-7253" y="6560459"/>
            <a:ext cx="12206504" cy="338554"/>
          </a:xfrm>
          <a:prstGeom prst="rect">
            <a:avLst/>
          </a:prstGeom>
          <a:solidFill>
            <a:schemeClr val="tx1"/>
          </a:solidFill>
        </p:spPr>
        <p:txBody>
          <a:bodyPr wrap="square" rtlCol="0">
            <a:spAutoFit/>
          </a:bodyPr>
          <a:lstStyle/>
          <a:p>
            <a:r>
              <a:rPr lang="en-US" sz="1600" dirty="0">
                <a:solidFill>
                  <a:schemeClr val="bg1"/>
                </a:solidFill>
                <a:latin typeface="Calibri" panose="020F0502020204030204" pitchFamily="34" charset="0"/>
                <a:ea typeface="Calibri" panose="020F0502020204030204" pitchFamily="34" charset="0"/>
              </a:rPr>
              <a:t>Richie Thetford									              www.thetfordcountry.com</a:t>
            </a:r>
          </a:p>
        </p:txBody>
      </p:sp>
    </p:spTree>
    <p:extLst>
      <p:ext uri="{BB962C8B-B14F-4D97-AF65-F5344CB8AC3E}">
        <p14:creationId xmlns:p14="http://schemas.microsoft.com/office/powerpoint/2010/main" val="398319824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3074"/>
                                        </p:tgtEl>
                                        <p:attrNameLst>
                                          <p:attrName>style.visibility</p:attrName>
                                        </p:attrNameLst>
                                      </p:cBhvr>
                                      <p:to>
                                        <p:strVal val="visible"/>
                                      </p:to>
                                    </p:set>
                                    <p:anim calcmode="lin" valueType="num">
                                      <p:cBhvr>
                                        <p:cTn id="7" dur="500" fill="hold"/>
                                        <p:tgtEl>
                                          <p:spTgt spid="3074"/>
                                        </p:tgtEl>
                                        <p:attrNameLst>
                                          <p:attrName>ppt_w</p:attrName>
                                        </p:attrNameLst>
                                      </p:cBhvr>
                                      <p:tavLst>
                                        <p:tav tm="0">
                                          <p:val>
                                            <p:fltVal val="0"/>
                                          </p:val>
                                        </p:tav>
                                        <p:tav tm="100000">
                                          <p:val>
                                            <p:strVal val="#ppt_w"/>
                                          </p:val>
                                        </p:tav>
                                      </p:tavLst>
                                    </p:anim>
                                    <p:anim calcmode="lin" valueType="num">
                                      <p:cBhvr>
                                        <p:cTn id="8" dur="500" fill="hold"/>
                                        <p:tgtEl>
                                          <p:spTgt spid="3074"/>
                                        </p:tgtEl>
                                        <p:attrNameLst>
                                          <p:attrName>ppt_h</p:attrName>
                                        </p:attrNameLst>
                                      </p:cBhvr>
                                      <p:tavLst>
                                        <p:tav tm="0">
                                          <p:val>
                                            <p:fltVal val="0"/>
                                          </p:val>
                                        </p:tav>
                                        <p:tav tm="100000">
                                          <p:val>
                                            <p:strVal val="#ppt_h"/>
                                          </p:val>
                                        </p:tav>
                                      </p:tavLst>
                                    </p:anim>
                                  </p:childTnLst>
                                </p:cTn>
                              </p:par>
                            </p:childTnLst>
                          </p:cTn>
                        </p:par>
                        <p:par>
                          <p:cTn id="9" fill="hold" nodeType="afterGroup">
                            <p:stCondLst>
                              <p:cond delay="500"/>
                            </p:stCondLst>
                            <p:childTnLst>
                              <p:par>
                                <p:cTn id="10" presetID="3" presetClass="entr" presetSubtype="10" fill="hold" grpId="0" nodeType="afterEffect">
                                  <p:stCondLst>
                                    <p:cond delay="0"/>
                                  </p:stCondLst>
                                  <p:childTnLst>
                                    <p:set>
                                      <p:cBhvr>
                                        <p:cTn id="11" dur="1" fill="hold">
                                          <p:stCondLst>
                                            <p:cond delay="0"/>
                                          </p:stCondLst>
                                        </p:cTn>
                                        <p:tgtEl>
                                          <p:spTgt spid="3080"/>
                                        </p:tgtEl>
                                        <p:attrNameLst>
                                          <p:attrName>style.visibility</p:attrName>
                                        </p:attrNameLst>
                                      </p:cBhvr>
                                      <p:to>
                                        <p:strVal val="visible"/>
                                      </p:to>
                                    </p:set>
                                    <p:animEffect transition="in" filter="blinds(horizontal)">
                                      <p:cBhvr>
                                        <p:cTn id="12" dur="500"/>
                                        <p:tgtEl>
                                          <p:spTgt spid="3080"/>
                                        </p:tgtEl>
                                      </p:cBhvr>
                                    </p:animEffect>
                                  </p:childTnLst>
                                </p:cTn>
                              </p:par>
                              <p:par>
                                <p:cTn id="13" presetID="3" presetClass="entr" presetSubtype="10" fill="hold" grpId="0" nodeType="withEffect">
                                  <p:stCondLst>
                                    <p:cond delay="0"/>
                                  </p:stCondLst>
                                  <p:childTnLst>
                                    <p:set>
                                      <p:cBhvr>
                                        <p:cTn id="14" dur="1" fill="hold">
                                          <p:stCondLst>
                                            <p:cond delay="0"/>
                                          </p:stCondLst>
                                        </p:cTn>
                                        <p:tgtEl>
                                          <p:spTgt spid="3081"/>
                                        </p:tgtEl>
                                        <p:attrNameLst>
                                          <p:attrName>style.visibility</p:attrName>
                                        </p:attrNameLst>
                                      </p:cBhvr>
                                      <p:to>
                                        <p:strVal val="visible"/>
                                      </p:to>
                                    </p:set>
                                    <p:animEffect transition="in" filter="blinds(horizontal)">
                                      <p:cBhvr>
                                        <p:cTn id="15" dur="500"/>
                                        <p:tgtEl>
                                          <p:spTgt spid="3081"/>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3" presetClass="entr" presetSubtype="10" fill="hold" grpId="0" nodeType="clickEffect">
                                  <p:stCondLst>
                                    <p:cond delay="0"/>
                                  </p:stCondLst>
                                  <p:childTnLst>
                                    <p:set>
                                      <p:cBhvr>
                                        <p:cTn id="19" dur="1" fill="hold">
                                          <p:stCondLst>
                                            <p:cond delay="0"/>
                                          </p:stCondLst>
                                        </p:cTn>
                                        <p:tgtEl>
                                          <p:spTgt spid="3082"/>
                                        </p:tgtEl>
                                        <p:attrNameLst>
                                          <p:attrName>style.visibility</p:attrName>
                                        </p:attrNameLst>
                                      </p:cBhvr>
                                      <p:to>
                                        <p:strVal val="visible"/>
                                      </p:to>
                                    </p:set>
                                    <p:animEffect transition="in" filter="blinds(horizontal)">
                                      <p:cBhvr>
                                        <p:cTn id="20" dur="500"/>
                                        <p:tgtEl>
                                          <p:spTgt spid="3082"/>
                                        </p:tgtEl>
                                      </p:cBhvr>
                                    </p:animEffect>
                                  </p:childTnLst>
                                </p:cTn>
                              </p:par>
                              <p:par>
                                <p:cTn id="21" presetID="3" presetClass="entr" presetSubtype="10" fill="hold" grpId="0" nodeType="withEffect">
                                  <p:stCondLst>
                                    <p:cond delay="0"/>
                                  </p:stCondLst>
                                  <p:childTnLst>
                                    <p:set>
                                      <p:cBhvr>
                                        <p:cTn id="22" dur="1" fill="hold">
                                          <p:stCondLst>
                                            <p:cond delay="0"/>
                                          </p:stCondLst>
                                        </p:cTn>
                                        <p:tgtEl>
                                          <p:spTgt spid="3083"/>
                                        </p:tgtEl>
                                        <p:attrNameLst>
                                          <p:attrName>style.visibility</p:attrName>
                                        </p:attrNameLst>
                                      </p:cBhvr>
                                      <p:to>
                                        <p:strVal val="visible"/>
                                      </p:to>
                                    </p:set>
                                    <p:animEffect transition="in" filter="blinds(horizontal)">
                                      <p:cBhvr>
                                        <p:cTn id="23" dur="500"/>
                                        <p:tgtEl>
                                          <p:spTgt spid="3083"/>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23" presetClass="entr" presetSubtype="16" fill="hold" grpId="0" nodeType="clickEffect">
                                  <p:stCondLst>
                                    <p:cond delay="0"/>
                                  </p:stCondLst>
                                  <p:childTnLst>
                                    <p:set>
                                      <p:cBhvr>
                                        <p:cTn id="27" dur="1" fill="hold">
                                          <p:stCondLst>
                                            <p:cond delay="0"/>
                                          </p:stCondLst>
                                        </p:cTn>
                                        <p:tgtEl>
                                          <p:spTgt spid="3084"/>
                                        </p:tgtEl>
                                        <p:attrNameLst>
                                          <p:attrName>style.visibility</p:attrName>
                                        </p:attrNameLst>
                                      </p:cBhvr>
                                      <p:to>
                                        <p:strVal val="visible"/>
                                      </p:to>
                                    </p:set>
                                    <p:anim calcmode="lin" valueType="num">
                                      <p:cBhvr>
                                        <p:cTn id="28" dur="500" fill="hold"/>
                                        <p:tgtEl>
                                          <p:spTgt spid="3084"/>
                                        </p:tgtEl>
                                        <p:attrNameLst>
                                          <p:attrName>ppt_w</p:attrName>
                                        </p:attrNameLst>
                                      </p:cBhvr>
                                      <p:tavLst>
                                        <p:tav tm="0">
                                          <p:val>
                                            <p:fltVal val="0"/>
                                          </p:val>
                                        </p:tav>
                                        <p:tav tm="100000">
                                          <p:val>
                                            <p:strVal val="#ppt_w"/>
                                          </p:val>
                                        </p:tav>
                                      </p:tavLst>
                                    </p:anim>
                                    <p:anim calcmode="lin" valueType="num">
                                      <p:cBhvr>
                                        <p:cTn id="29" dur="500" fill="hold"/>
                                        <p:tgtEl>
                                          <p:spTgt spid="3084"/>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4" grpId="0"/>
      <p:bldP spid="3080" grpId="0" animBg="1"/>
      <p:bldP spid="3081" grpId="0"/>
      <p:bldP spid="3082" grpId="0" animBg="1"/>
      <p:bldP spid="3083" grpId="0"/>
      <p:bldP spid="3084"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3">
            <a:extLst>
              <a:ext uri="{FF2B5EF4-FFF2-40B4-BE49-F238E27FC236}">
                <a16:creationId xmlns:a16="http://schemas.microsoft.com/office/drawing/2014/main" id="{03CEF8F3-37A4-FC7C-21BA-45467A9F4402}"/>
              </a:ext>
            </a:extLst>
          </p:cNvPr>
          <p:cNvSpPr>
            <a:spLocks noGrp="1" noChangeArrowheads="1"/>
          </p:cNvSpPr>
          <p:nvPr>
            <p:ph type="body" idx="1"/>
          </p:nvPr>
        </p:nvSpPr>
        <p:spPr>
          <a:xfrm>
            <a:off x="624114" y="2667000"/>
            <a:ext cx="10958286" cy="3581400"/>
          </a:xfrm>
        </p:spPr>
        <p:txBody>
          <a:bodyPr/>
          <a:lstStyle/>
          <a:p>
            <a:pPr eaLnBrk="1" hangingPunct="1">
              <a:spcBef>
                <a:spcPts val="600"/>
              </a:spcBef>
            </a:pPr>
            <a:r>
              <a:rPr lang="en-US" altLang="en-US" sz="3400" b="1" dirty="0">
                <a:solidFill>
                  <a:schemeClr val="bg1"/>
                </a:solidFill>
                <a:cs typeface="Arial" panose="020B0604020202020204" pitchFamily="34" charset="0"/>
              </a:rPr>
              <a:t>All scriptural expedients are lawful</a:t>
            </a:r>
          </a:p>
          <a:p>
            <a:pPr lvl="1" eaLnBrk="1" hangingPunct="1">
              <a:spcBef>
                <a:spcPts val="600"/>
              </a:spcBef>
            </a:pPr>
            <a:r>
              <a:rPr lang="en-US" altLang="en-US" sz="3200" dirty="0">
                <a:solidFill>
                  <a:srgbClr val="D1D1FF"/>
                </a:solidFill>
                <a:cs typeface="Arial" panose="020B0604020202020204" pitchFamily="34" charset="0"/>
              </a:rPr>
              <a:t>Come within the realm of things authorized</a:t>
            </a:r>
          </a:p>
          <a:p>
            <a:pPr lvl="1" eaLnBrk="1" hangingPunct="1">
              <a:spcBef>
                <a:spcPts val="600"/>
              </a:spcBef>
            </a:pPr>
            <a:r>
              <a:rPr lang="en-US" altLang="en-US" sz="3200" dirty="0">
                <a:solidFill>
                  <a:srgbClr val="FFFF00"/>
                </a:solidFill>
                <a:latin typeface="Calibri" panose="020F0502020204030204" pitchFamily="34" charset="0"/>
                <a:ea typeface="Calibri" panose="020F0502020204030204" pitchFamily="34" charset="0"/>
                <a:cs typeface="Arial" panose="020B0604020202020204" pitchFamily="34" charset="0"/>
              </a:rPr>
              <a:t>2 John 9-11; 2 Corinthians 5:7; Romans 14:23</a:t>
            </a:r>
          </a:p>
          <a:p>
            <a:pPr lvl="2" eaLnBrk="1" hangingPunct="1">
              <a:buFontTx/>
              <a:buNone/>
            </a:pPr>
            <a:endParaRPr lang="en-US" altLang="en-US" dirty="0">
              <a:solidFill>
                <a:schemeClr val="bg1"/>
              </a:solidFill>
              <a:cs typeface="Arial" panose="020B0604020202020204" pitchFamily="34" charset="0"/>
            </a:endParaRPr>
          </a:p>
          <a:p>
            <a:pPr lvl="1" eaLnBrk="1" hangingPunct="1"/>
            <a:endParaRPr lang="en-US" altLang="en-US" dirty="0">
              <a:solidFill>
                <a:schemeClr val="bg1"/>
              </a:solidFill>
              <a:cs typeface="Arial" panose="020B0604020202020204" pitchFamily="34" charset="0"/>
            </a:endParaRPr>
          </a:p>
        </p:txBody>
      </p:sp>
      <p:sp>
        <p:nvSpPr>
          <p:cNvPr id="4105" name="WordArt 9">
            <a:extLst>
              <a:ext uri="{FF2B5EF4-FFF2-40B4-BE49-F238E27FC236}">
                <a16:creationId xmlns:a16="http://schemas.microsoft.com/office/drawing/2014/main" id="{E48F78EF-E371-A61B-4469-03245A2C9FA6}"/>
              </a:ext>
            </a:extLst>
          </p:cNvPr>
          <p:cNvSpPr>
            <a:spLocks noChangeArrowheads="1" noChangeShapeType="1" noTextEdit="1"/>
          </p:cNvSpPr>
          <p:nvPr/>
        </p:nvSpPr>
        <p:spPr bwMode="auto">
          <a:xfrm>
            <a:off x="370113" y="609600"/>
            <a:ext cx="11437257" cy="1676400"/>
          </a:xfrm>
          <a:prstGeom prst="rect">
            <a:avLst/>
          </a:prstGeom>
        </p:spPr>
        <p:txBody>
          <a:bodyPr wrap="none" fromWordArt="1">
            <a:prstTxWarp prst="textDeflateBottom">
              <a:avLst>
                <a:gd name="adj" fmla="val 53125"/>
              </a:avLst>
            </a:prstTxWarp>
          </a:bodyPr>
          <a:lstStyle/>
          <a:p>
            <a:pPr algn="ctr" eaLnBrk="0" fontAlgn="base" hangingPunct="0">
              <a:spcBef>
                <a:spcPct val="0"/>
              </a:spcBef>
              <a:spcAft>
                <a:spcPct val="0"/>
              </a:spcAft>
            </a:pPr>
            <a:r>
              <a:rPr lang="en-US" sz="3600" b="1" kern="10" dirty="0">
                <a:ln w="9525">
                  <a:solidFill>
                    <a:srgbClr val="000000"/>
                  </a:solidFill>
                  <a:round/>
                  <a:headEnd/>
                  <a:tailEnd/>
                </a:ln>
                <a:solidFill>
                  <a:srgbClr val="FFFFFF"/>
                </a:solidFill>
                <a:effectLst>
                  <a:outerShdw dist="35921" dir="2700000" algn="ctr" rotWithShape="0">
                    <a:srgbClr val="A3A3FF"/>
                  </a:outerShdw>
                </a:effectLst>
                <a:latin typeface="Calibri" panose="020F0502020204030204" pitchFamily="34" charset="0"/>
                <a:cs typeface="Arial" panose="020B0604020202020204" pitchFamily="34" charset="0"/>
              </a:rPr>
              <a:t>For A Thing To Be Expedient</a:t>
            </a:r>
          </a:p>
        </p:txBody>
      </p:sp>
      <p:sp>
        <p:nvSpPr>
          <p:cNvPr id="4109" name="AutoShape 13">
            <a:extLst>
              <a:ext uri="{FF2B5EF4-FFF2-40B4-BE49-F238E27FC236}">
                <a16:creationId xmlns:a16="http://schemas.microsoft.com/office/drawing/2014/main" id="{AF7BB71F-EC39-2B01-5762-F870BFF00E25}"/>
              </a:ext>
            </a:extLst>
          </p:cNvPr>
          <p:cNvSpPr>
            <a:spLocks noChangeArrowheads="1"/>
          </p:cNvSpPr>
          <p:nvPr/>
        </p:nvSpPr>
        <p:spPr bwMode="auto">
          <a:xfrm rot="16200000">
            <a:off x="5676900" y="-2019300"/>
            <a:ext cx="762000" cy="8305800"/>
          </a:xfrm>
          <a:prstGeom prst="flowChartDelay">
            <a:avLst/>
          </a:prstGeom>
          <a:solidFill>
            <a:srgbClr val="A3A3FF"/>
          </a:solidFill>
          <a:ln>
            <a:noFill/>
          </a:ln>
          <a:effectLst>
            <a:outerShdw dist="89803" dir="2700000" algn="ctr" rotWithShape="0">
              <a:schemeClr val="bg1"/>
            </a:outerShdw>
          </a:effectLst>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fontAlgn="base">
              <a:spcBef>
                <a:spcPct val="0"/>
              </a:spcBef>
              <a:spcAft>
                <a:spcPct val="0"/>
              </a:spcAft>
            </a:pPr>
            <a:endParaRPr lang="en-US" altLang="en-US" dirty="0">
              <a:solidFill>
                <a:srgbClr val="000000"/>
              </a:solidFill>
              <a:latin typeface="Calibri" panose="020F0502020204030204" pitchFamily="34" charset="0"/>
            </a:endParaRPr>
          </a:p>
        </p:txBody>
      </p:sp>
      <p:sp>
        <p:nvSpPr>
          <p:cNvPr id="4110" name="Text Box 14">
            <a:extLst>
              <a:ext uri="{FF2B5EF4-FFF2-40B4-BE49-F238E27FC236}">
                <a16:creationId xmlns:a16="http://schemas.microsoft.com/office/drawing/2014/main" id="{69497653-152B-CF26-2796-E5EF8A114CB4}"/>
              </a:ext>
            </a:extLst>
          </p:cNvPr>
          <p:cNvSpPr txBox="1">
            <a:spLocks noChangeArrowheads="1"/>
          </p:cNvSpPr>
          <p:nvPr/>
        </p:nvSpPr>
        <p:spPr bwMode="auto">
          <a:xfrm>
            <a:off x="1905000" y="1773288"/>
            <a:ext cx="8305800" cy="769441"/>
          </a:xfrm>
          <a:prstGeom prst="rect">
            <a:avLst/>
          </a:prstGeom>
          <a:noFill/>
          <a:ln>
            <a:noFill/>
          </a:ln>
          <a:effectLst>
            <a:outerShdw dist="35921" dir="2700000" algn="ctr" rotWithShape="0">
              <a:schemeClr val="bg1"/>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fontAlgn="base">
              <a:spcBef>
                <a:spcPct val="50000"/>
              </a:spcBef>
              <a:spcAft>
                <a:spcPct val="0"/>
              </a:spcAft>
            </a:pPr>
            <a:r>
              <a:rPr lang="en-US" altLang="en-US" sz="4400" b="1" dirty="0">
                <a:solidFill>
                  <a:srgbClr val="000000"/>
                </a:solidFill>
                <a:latin typeface="Calibri" panose="020F0502020204030204" pitchFamily="34" charset="0"/>
                <a:cs typeface="Arial" panose="020B0604020202020204" pitchFamily="34" charset="0"/>
              </a:rPr>
              <a:t>It Must Be Lawful</a:t>
            </a:r>
          </a:p>
        </p:txBody>
      </p:sp>
      <p:sp>
        <p:nvSpPr>
          <p:cNvPr id="4111" name="Rectangle 15">
            <a:extLst>
              <a:ext uri="{FF2B5EF4-FFF2-40B4-BE49-F238E27FC236}">
                <a16:creationId xmlns:a16="http://schemas.microsoft.com/office/drawing/2014/main" id="{4210834B-B23E-67B6-0500-8E0B8128FF86}"/>
              </a:ext>
            </a:extLst>
          </p:cNvPr>
          <p:cNvSpPr>
            <a:spLocks noChangeArrowheads="1"/>
          </p:cNvSpPr>
          <p:nvPr/>
        </p:nvSpPr>
        <p:spPr bwMode="auto">
          <a:xfrm>
            <a:off x="384628" y="4503057"/>
            <a:ext cx="9583052" cy="1676400"/>
          </a:xfrm>
          <a:prstGeom prst="rect">
            <a:avLst/>
          </a:prstGeom>
          <a:solidFill>
            <a:schemeClr val="bg1"/>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fontAlgn="base">
              <a:spcBef>
                <a:spcPct val="0"/>
              </a:spcBef>
              <a:spcAft>
                <a:spcPct val="0"/>
              </a:spcAft>
              <a:buNone/>
            </a:pPr>
            <a:endParaRPr lang="en-US" altLang="en-US" sz="1800" dirty="0">
              <a:solidFill>
                <a:srgbClr val="000000"/>
              </a:solidFill>
              <a:latin typeface="Calibri" panose="020F0502020204030204" pitchFamily="34" charset="0"/>
            </a:endParaRPr>
          </a:p>
        </p:txBody>
      </p:sp>
      <p:sp>
        <p:nvSpPr>
          <p:cNvPr id="4112" name="Text Box 16">
            <a:extLst>
              <a:ext uri="{FF2B5EF4-FFF2-40B4-BE49-F238E27FC236}">
                <a16:creationId xmlns:a16="http://schemas.microsoft.com/office/drawing/2014/main" id="{959029CC-6B61-7702-0350-54888F0CC577}"/>
              </a:ext>
            </a:extLst>
          </p:cNvPr>
          <p:cNvSpPr txBox="1">
            <a:spLocks noChangeArrowheads="1"/>
          </p:cNvSpPr>
          <p:nvPr/>
        </p:nvSpPr>
        <p:spPr bwMode="auto">
          <a:xfrm>
            <a:off x="508005" y="4514750"/>
            <a:ext cx="9347195" cy="16619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fontAlgn="base">
              <a:spcBef>
                <a:spcPts val="600"/>
              </a:spcBef>
              <a:spcAft>
                <a:spcPct val="0"/>
              </a:spcAft>
              <a:buNone/>
            </a:pPr>
            <a:r>
              <a:rPr lang="en-US" altLang="en-US" sz="3400" dirty="0">
                <a:solidFill>
                  <a:srgbClr val="000000"/>
                </a:solidFill>
                <a:latin typeface="Calibri" panose="020F0502020204030204" pitchFamily="34" charset="0"/>
                <a:cs typeface="Arial" panose="020B0604020202020204" pitchFamily="34" charset="0"/>
              </a:rPr>
              <a:t>We have no assurance that a thing</a:t>
            </a:r>
            <a:br>
              <a:rPr lang="en-US" altLang="en-US" sz="3400" dirty="0">
                <a:solidFill>
                  <a:srgbClr val="000000"/>
                </a:solidFill>
                <a:latin typeface="Calibri" panose="020F0502020204030204" pitchFamily="34" charset="0"/>
                <a:cs typeface="Arial" panose="020B0604020202020204" pitchFamily="34" charset="0"/>
              </a:rPr>
            </a:br>
            <a:r>
              <a:rPr lang="en-US" altLang="en-US" sz="3400" dirty="0">
                <a:solidFill>
                  <a:srgbClr val="000000"/>
                </a:solidFill>
                <a:latin typeface="Calibri" panose="020F0502020204030204" pitchFamily="34" charset="0"/>
                <a:cs typeface="Arial" panose="020B0604020202020204" pitchFamily="34" charset="0"/>
              </a:rPr>
              <a:t>is pleasing unto God unless it is</a:t>
            </a:r>
            <a:br>
              <a:rPr lang="en-US" altLang="en-US" sz="3400" dirty="0">
                <a:solidFill>
                  <a:srgbClr val="000000"/>
                </a:solidFill>
                <a:latin typeface="Calibri" panose="020F0502020204030204" pitchFamily="34" charset="0"/>
                <a:cs typeface="Arial" panose="020B0604020202020204" pitchFamily="34" charset="0"/>
              </a:rPr>
            </a:br>
            <a:r>
              <a:rPr lang="en-US" altLang="en-US" sz="3400" b="1" dirty="0">
                <a:solidFill>
                  <a:srgbClr val="000000"/>
                </a:solidFill>
                <a:latin typeface="Calibri" panose="020F0502020204030204" pitchFamily="34" charset="0"/>
                <a:cs typeface="Arial" panose="020B0604020202020204" pitchFamily="34" charset="0"/>
              </a:rPr>
              <a:t>authorized in the scripture</a:t>
            </a:r>
          </a:p>
        </p:txBody>
      </p:sp>
      <p:pic>
        <p:nvPicPr>
          <p:cNvPr id="4113" name="Picture 17" descr="Bible Reading5">
            <a:extLst>
              <a:ext uri="{FF2B5EF4-FFF2-40B4-BE49-F238E27FC236}">
                <a16:creationId xmlns:a16="http://schemas.microsoft.com/office/drawing/2014/main" id="{35C7C480-86C7-2D68-67C8-B69BEFF89CF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967680" y="4510313"/>
            <a:ext cx="1828800" cy="167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4">
            <a:extLst>
              <a:ext uri="{FF2B5EF4-FFF2-40B4-BE49-F238E27FC236}">
                <a16:creationId xmlns:a16="http://schemas.microsoft.com/office/drawing/2014/main" id="{96B1BEBB-E156-5693-AB9A-5562E7D8CEFB}"/>
              </a:ext>
            </a:extLst>
          </p:cNvPr>
          <p:cNvSpPr>
            <a:spLocks noChangeArrowheads="1"/>
          </p:cNvSpPr>
          <p:nvPr/>
        </p:nvSpPr>
        <p:spPr bwMode="auto">
          <a:xfrm>
            <a:off x="-7253" y="0"/>
            <a:ext cx="228600" cy="6858000"/>
          </a:xfrm>
          <a:prstGeom prst="rect">
            <a:avLst/>
          </a:prstGeom>
          <a:solidFill>
            <a:srgbClr val="A3A3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fontAlgn="base">
              <a:spcBef>
                <a:spcPct val="0"/>
              </a:spcBef>
              <a:spcAft>
                <a:spcPct val="0"/>
              </a:spcAft>
              <a:buNone/>
            </a:pPr>
            <a:endParaRPr lang="en-US" altLang="en-US" sz="1800" dirty="0">
              <a:solidFill>
                <a:srgbClr val="000000"/>
              </a:solidFill>
              <a:latin typeface="Calibri" panose="020F0502020204030204" pitchFamily="34" charset="0"/>
            </a:endParaRPr>
          </a:p>
        </p:txBody>
      </p:sp>
      <p:sp>
        <p:nvSpPr>
          <p:cNvPr id="3" name="Rectangle 5">
            <a:extLst>
              <a:ext uri="{FF2B5EF4-FFF2-40B4-BE49-F238E27FC236}">
                <a16:creationId xmlns:a16="http://schemas.microsoft.com/office/drawing/2014/main" id="{2FA29DE7-AC7C-7322-6A30-5A616F8CAAED}"/>
              </a:ext>
            </a:extLst>
          </p:cNvPr>
          <p:cNvSpPr>
            <a:spLocks noChangeArrowheads="1"/>
          </p:cNvSpPr>
          <p:nvPr/>
        </p:nvSpPr>
        <p:spPr bwMode="auto">
          <a:xfrm>
            <a:off x="11970651" y="0"/>
            <a:ext cx="228600" cy="6858000"/>
          </a:xfrm>
          <a:prstGeom prst="rect">
            <a:avLst/>
          </a:prstGeom>
          <a:solidFill>
            <a:srgbClr val="A3A3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fontAlgn="base">
              <a:spcBef>
                <a:spcPct val="0"/>
              </a:spcBef>
              <a:spcAft>
                <a:spcPct val="0"/>
              </a:spcAft>
              <a:buNone/>
            </a:pPr>
            <a:endParaRPr lang="en-US" altLang="en-US" sz="1800" dirty="0">
              <a:solidFill>
                <a:srgbClr val="000000"/>
              </a:solidFill>
              <a:latin typeface="Calibri" panose="020F0502020204030204" pitchFamily="34" charset="0"/>
            </a:endParaRPr>
          </a:p>
        </p:txBody>
      </p:sp>
      <p:sp>
        <p:nvSpPr>
          <p:cNvPr id="4" name="Rectangle 6">
            <a:extLst>
              <a:ext uri="{FF2B5EF4-FFF2-40B4-BE49-F238E27FC236}">
                <a16:creationId xmlns:a16="http://schemas.microsoft.com/office/drawing/2014/main" id="{6E99D20C-50AB-DE02-9BDA-2246A9405BFB}"/>
              </a:ext>
            </a:extLst>
          </p:cNvPr>
          <p:cNvSpPr>
            <a:spLocks noChangeArrowheads="1"/>
          </p:cNvSpPr>
          <p:nvPr/>
        </p:nvSpPr>
        <p:spPr bwMode="auto">
          <a:xfrm>
            <a:off x="221347" y="0"/>
            <a:ext cx="11803739" cy="457200"/>
          </a:xfrm>
          <a:prstGeom prst="rect">
            <a:avLst/>
          </a:prstGeom>
          <a:solidFill>
            <a:srgbClr val="A3A3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fontAlgn="base">
              <a:spcBef>
                <a:spcPct val="0"/>
              </a:spcBef>
              <a:spcAft>
                <a:spcPct val="0"/>
              </a:spcAft>
              <a:buNone/>
            </a:pPr>
            <a:endParaRPr lang="en-US" altLang="en-US" sz="1800" dirty="0">
              <a:solidFill>
                <a:srgbClr val="000000"/>
              </a:solidFill>
              <a:latin typeface="Calibri" panose="020F0502020204030204" pitchFamily="34" charset="0"/>
            </a:endParaRPr>
          </a:p>
        </p:txBody>
      </p:sp>
      <p:sp>
        <p:nvSpPr>
          <p:cNvPr id="5" name="Rectangle 7">
            <a:extLst>
              <a:ext uri="{FF2B5EF4-FFF2-40B4-BE49-F238E27FC236}">
                <a16:creationId xmlns:a16="http://schemas.microsoft.com/office/drawing/2014/main" id="{CE58E169-DB62-43DB-B467-BB38154CF2CF}"/>
              </a:ext>
            </a:extLst>
          </p:cNvPr>
          <p:cNvSpPr>
            <a:spLocks noChangeArrowheads="1"/>
          </p:cNvSpPr>
          <p:nvPr/>
        </p:nvSpPr>
        <p:spPr bwMode="auto">
          <a:xfrm>
            <a:off x="145143" y="6339113"/>
            <a:ext cx="11937999" cy="228596"/>
          </a:xfrm>
          <a:prstGeom prst="rect">
            <a:avLst/>
          </a:prstGeom>
          <a:solidFill>
            <a:srgbClr val="A3A3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fontAlgn="base">
              <a:spcBef>
                <a:spcPct val="0"/>
              </a:spcBef>
              <a:spcAft>
                <a:spcPct val="0"/>
              </a:spcAft>
              <a:buNone/>
            </a:pPr>
            <a:endParaRPr lang="en-US" altLang="en-US" sz="1800" dirty="0">
              <a:solidFill>
                <a:srgbClr val="000000"/>
              </a:solidFill>
              <a:latin typeface="Calibri" panose="020F0502020204030204" pitchFamily="34" charset="0"/>
            </a:endParaRPr>
          </a:p>
        </p:txBody>
      </p:sp>
      <p:sp>
        <p:nvSpPr>
          <p:cNvPr id="14" name="TextBox 13">
            <a:extLst>
              <a:ext uri="{FF2B5EF4-FFF2-40B4-BE49-F238E27FC236}">
                <a16:creationId xmlns:a16="http://schemas.microsoft.com/office/drawing/2014/main" id="{0A3031A1-95E6-469F-B727-C494D947F54F}"/>
              </a:ext>
            </a:extLst>
          </p:cNvPr>
          <p:cNvSpPr txBox="1"/>
          <p:nvPr/>
        </p:nvSpPr>
        <p:spPr>
          <a:xfrm>
            <a:off x="-7253" y="6560459"/>
            <a:ext cx="12206504" cy="338554"/>
          </a:xfrm>
          <a:prstGeom prst="rect">
            <a:avLst/>
          </a:prstGeom>
          <a:solidFill>
            <a:schemeClr val="tx1"/>
          </a:solidFill>
        </p:spPr>
        <p:txBody>
          <a:bodyPr wrap="square" rtlCol="0">
            <a:spAutoFit/>
          </a:bodyPr>
          <a:lstStyle/>
          <a:p>
            <a:r>
              <a:rPr lang="en-US" sz="1600" dirty="0">
                <a:solidFill>
                  <a:schemeClr val="bg1"/>
                </a:solidFill>
                <a:latin typeface="Calibri" panose="020F0502020204030204" pitchFamily="34" charset="0"/>
                <a:ea typeface="Calibri" panose="020F0502020204030204" pitchFamily="34" charset="0"/>
              </a:rPr>
              <a:t>Richie Thetford									              www.thetfordcountry.com</a:t>
            </a:r>
          </a:p>
        </p:txBody>
      </p:sp>
    </p:spTree>
    <p:extLst>
      <p:ext uri="{BB962C8B-B14F-4D97-AF65-F5344CB8AC3E}">
        <p14:creationId xmlns:p14="http://schemas.microsoft.com/office/powerpoint/2010/main" val="421313633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16" fill="hold" nodeType="afterEffect">
                                  <p:stCondLst>
                                    <p:cond delay="0"/>
                                  </p:stCondLst>
                                  <p:childTnLst>
                                    <p:set>
                                      <p:cBhvr>
                                        <p:cTn id="6" dur="1" fill="hold">
                                          <p:stCondLst>
                                            <p:cond delay="0"/>
                                          </p:stCondLst>
                                        </p:cTn>
                                        <p:tgtEl>
                                          <p:spTgt spid="4105"/>
                                        </p:tgtEl>
                                        <p:attrNameLst>
                                          <p:attrName>style.visibility</p:attrName>
                                        </p:attrNameLst>
                                      </p:cBhvr>
                                      <p:to>
                                        <p:strVal val="visible"/>
                                      </p:to>
                                    </p:set>
                                    <p:anim calcmode="lin" valueType="num">
                                      <p:cBhvr>
                                        <p:cTn id="7" dur="500" fill="hold"/>
                                        <p:tgtEl>
                                          <p:spTgt spid="4105"/>
                                        </p:tgtEl>
                                        <p:attrNameLst>
                                          <p:attrName>ppt_w</p:attrName>
                                        </p:attrNameLst>
                                      </p:cBhvr>
                                      <p:tavLst>
                                        <p:tav tm="0">
                                          <p:val>
                                            <p:fltVal val="0"/>
                                          </p:val>
                                        </p:tav>
                                        <p:tav tm="100000">
                                          <p:val>
                                            <p:strVal val="#ppt_w"/>
                                          </p:val>
                                        </p:tav>
                                      </p:tavLst>
                                    </p:anim>
                                    <p:anim calcmode="lin" valueType="num">
                                      <p:cBhvr>
                                        <p:cTn id="8" dur="500" fill="hold"/>
                                        <p:tgtEl>
                                          <p:spTgt spid="4105"/>
                                        </p:tgtEl>
                                        <p:attrNameLst>
                                          <p:attrName>ppt_h</p:attrName>
                                        </p:attrNameLst>
                                      </p:cBhvr>
                                      <p:tavLst>
                                        <p:tav tm="0">
                                          <p:val>
                                            <p:fltVal val="0"/>
                                          </p:val>
                                        </p:tav>
                                        <p:tav tm="100000">
                                          <p:val>
                                            <p:strVal val="#ppt_h"/>
                                          </p:val>
                                        </p:tav>
                                      </p:tavLst>
                                    </p:anim>
                                  </p:childTnLst>
                                </p:cTn>
                              </p:par>
                            </p:childTnLst>
                          </p:cTn>
                        </p:par>
                        <p:par>
                          <p:cTn id="9" fill="hold" nodeType="afterGroup">
                            <p:stCondLst>
                              <p:cond delay="500"/>
                            </p:stCondLst>
                            <p:childTnLst>
                              <p:par>
                                <p:cTn id="10" presetID="3" presetClass="entr" presetSubtype="10" fill="hold" grpId="0" nodeType="afterEffect">
                                  <p:stCondLst>
                                    <p:cond delay="0"/>
                                  </p:stCondLst>
                                  <p:childTnLst>
                                    <p:set>
                                      <p:cBhvr>
                                        <p:cTn id="11" dur="1" fill="hold">
                                          <p:stCondLst>
                                            <p:cond delay="0"/>
                                          </p:stCondLst>
                                        </p:cTn>
                                        <p:tgtEl>
                                          <p:spTgt spid="4109"/>
                                        </p:tgtEl>
                                        <p:attrNameLst>
                                          <p:attrName>style.visibility</p:attrName>
                                        </p:attrNameLst>
                                      </p:cBhvr>
                                      <p:to>
                                        <p:strVal val="visible"/>
                                      </p:to>
                                    </p:set>
                                    <p:animEffect transition="in" filter="blinds(horizontal)">
                                      <p:cBhvr>
                                        <p:cTn id="12" dur="500"/>
                                        <p:tgtEl>
                                          <p:spTgt spid="4109"/>
                                        </p:tgtEl>
                                      </p:cBhvr>
                                    </p:animEffect>
                                  </p:childTnLst>
                                </p:cTn>
                              </p:par>
                              <p:par>
                                <p:cTn id="13" presetID="3" presetClass="entr" presetSubtype="10" fill="hold" grpId="0" nodeType="withEffect">
                                  <p:stCondLst>
                                    <p:cond delay="0"/>
                                  </p:stCondLst>
                                  <p:childTnLst>
                                    <p:set>
                                      <p:cBhvr>
                                        <p:cTn id="14" dur="1" fill="hold">
                                          <p:stCondLst>
                                            <p:cond delay="0"/>
                                          </p:stCondLst>
                                        </p:cTn>
                                        <p:tgtEl>
                                          <p:spTgt spid="4110"/>
                                        </p:tgtEl>
                                        <p:attrNameLst>
                                          <p:attrName>style.visibility</p:attrName>
                                        </p:attrNameLst>
                                      </p:cBhvr>
                                      <p:to>
                                        <p:strVal val="visible"/>
                                      </p:to>
                                    </p:set>
                                    <p:animEffect transition="in" filter="blinds(horizontal)">
                                      <p:cBhvr>
                                        <p:cTn id="15" dur="500"/>
                                        <p:tgtEl>
                                          <p:spTgt spid="4110"/>
                                        </p:tgtEl>
                                      </p:cBhvr>
                                    </p:animEffect>
                                  </p:childTnLst>
                                </p:cTn>
                              </p:par>
                            </p:childTnLst>
                          </p:cTn>
                        </p:par>
                        <p:par>
                          <p:cTn id="16" fill="hold" nodeType="afterGroup">
                            <p:stCondLst>
                              <p:cond delay="1000"/>
                            </p:stCondLst>
                            <p:childTnLst>
                              <p:par>
                                <p:cTn id="17" presetID="23" presetClass="entr" presetSubtype="16" fill="hold" nodeType="afterEffect">
                                  <p:stCondLst>
                                    <p:cond delay="0"/>
                                  </p:stCondLst>
                                  <p:childTnLst>
                                    <p:set>
                                      <p:cBhvr>
                                        <p:cTn id="18" dur="1" fill="hold">
                                          <p:stCondLst>
                                            <p:cond delay="0"/>
                                          </p:stCondLst>
                                        </p:cTn>
                                        <p:tgtEl>
                                          <p:spTgt spid="4099">
                                            <p:txEl>
                                              <p:pRg st="0" end="0"/>
                                            </p:txEl>
                                          </p:spTgt>
                                        </p:tgtEl>
                                        <p:attrNameLst>
                                          <p:attrName>style.visibility</p:attrName>
                                        </p:attrNameLst>
                                      </p:cBhvr>
                                      <p:to>
                                        <p:strVal val="visible"/>
                                      </p:to>
                                    </p:set>
                                    <p:anim calcmode="lin" valueType="num">
                                      <p:cBhvr>
                                        <p:cTn id="19" dur="500" fill="hold"/>
                                        <p:tgtEl>
                                          <p:spTgt spid="4099">
                                            <p:txEl>
                                              <p:pRg st="0" end="0"/>
                                            </p:txEl>
                                          </p:spTgt>
                                        </p:tgtEl>
                                        <p:attrNameLst>
                                          <p:attrName>ppt_w</p:attrName>
                                        </p:attrNameLst>
                                      </p:cBhvr>
                                      <p:tavLst>
                                        <p:tav tm="0">
                                          <p:val>
                                            <p:fltVal val="0"/>
                                          </p:val>
                                        </p:tav>
                                        <p:tav tm="100000">
                                          <p:val>
                                            <p:strVal val="#ppt_w"/>
                                          </p:val>
                                        </p:tav>
                                      </p:tavLst>
                                    </p:anim>
                                    <p:anim calcmode="lin" valueType="num">
                                      <p:cBhvr>
                                        <p:cTn id="20" dur="500" fill="hold"/>
                                        <p:tgtEl>
                                          <p:spTgt spid="4099">
                                            <p:txEl>
                                              <p:pRg st="0" end="0"/>
                                            </p:txEl>
                                          </p:spTgt>
                                        </p:tgtEl>
                                        <p:attrNameLst>
                                          <p:attrName>ppt_h</p:attrName>
                                        </p:attrNameLst>
                                      </p:cBhvr>
                                      <p:tavLst>
                                        <p:tav tm="0">
                                          <p:val>
                                            <p:fltVal val="0"/>
                                          </p:val>
                                        </p:tav>
                                        <p:tav tm="100000">
                                          <p:val>
                                            <p:strVal val="#ppt_h"/>
                                          </p:val>
                                        </p:tav>
                                      </p:tavLst>
                                    </p:anim>
                                  </p:childTnLst>
                                </p:cTn>
                              </p:par>
                            </p:childTnLst>
                          </p:cTn>
                        </p:par>
                        <p:par>
                          <p:cTn id="21" fill="hold" nodeType="afterGroup">
                            <p:stCondLst>
                              <p:cond delay="1500"/>
                            </p:stCondLst>
                            <p:childTnLst>
                              <p:par>
                                <p:cTn id="22" presetID="9" presetClass="entr" presetSubtype="0" fill="hold" nodeType="afterEffect">
                                  <p:stCondLst>
                                    <p:cond delay="0"/>
                                  </p:stCondLst>
                                  <p:childTnLst>
                                    <p:set>
                                      <p:cBhvr>
                                        <p:cTn id="23" dur="1" fill="hold">
                                          <p:stCondLst>
                                            <p:cond delay="0"/>
                                          </p:stCondLst>
                                        </p:cTn>
                                        <p:tgtEl>
                                          <p:spTgt spid="4099">
                                            <p:txEl>
                                              <p:pRg st="1" end="1"/>
                                            </p:txEl>
                                          </p:spTgt>
                                        </p:tgtEl>
                                        <p:attrNameLst>
                                          <p:attrName>style.visibility</p:attrName>
                                        </p:attrNameLst>
                                      </p:cBhvr>
                                      <p:to>
                                        <p:strVal val="visible"/>
                                      </p:to>
                                    </p:set>
                                    <p:animEffect transition="in" filter="dissolve">
                                      <p:cBhvr>
                                        <p:cTn id="24" dur="500"/>
                                        <p:tgtEl>
                                          <p:spTgt spid="4099">
                                            <p:txEl>
                                              <p:pRg st="1" end="1"/>
                                            </p:txEl>
                                          </p:spTgt>
                                        </p:tgtEl>
                                      </p:cBhvr>
                                    </p:animEffect>
                                  </p:childTnLst>
                                </p:cTn>
                              </p:par>
                            </p:childTnLst>
                          </p:cTn>
                        </p:par>
                        <p:par>
                          <p:cTn id="25" fill="hold" nodeType="afterGroup">
                            <p:stCondLst>
                              <p:cond delay="2000"/>
                            </p:stCondLst>
                            <p:childTnLst>
                              <p:par>
                                <p:cTn id="26" presetID="9" presetClass="entr" presetSubtype="0" fill="hold" nodeType="afterEffect">
                                  <p:stCondLst>
                                    <p:cond delay="0"/>
                                  </p:stCondLst>
                                  <p:childTnLst>
                                    <p:set>
                                      <p:cBhvr>
                                        <p:cTn id="27" dur="1" fill="hold">
                                          <p:stCondLst>
                                            <p:cond delay="0"/>
                                          </p:stCondLst>
                                        </p:cTn>
                                        <p:tgtEl>
                                          <p:spTgt spid="4099">
                                            <p:txEl>
                                              <p:pRg st="2" end="2"/>
                                            </p:txEl>
                                          </p:spTgt>
                                        </p:tgtEl>
                                        <p:attrNameLst>
                                          <p:attrName>style.visibility</p:attrName>
                                        </p:attrNameLst>
                                      </p:cBhvr>
                                      <p:to>
                                        <p:strVal val="visible"/>
                                      </p:to>
                                    </p:set>
                                    <p:animEffect transition="in" filter="dissolve">
                                      <p:cBhvr>
                                        <p:cTn id="28" dur="500"/>
                                        <p:tgtEl>
                                          <p:spTgt spid="4099">
                                            <p:txEl>
                                              <p:pRg st="2" end="2"/>
                                            </p:txEl>
                                          </p:spTgt>
                                        </p:tgtEl>
                                      </p:cBhvr>
                                    </p:animEffect>
                                  </p:childTnLst>
                                </p:cTn>
                              </p:par>
                            </p:childTnLst>
                          </p:cTn>
                        </p:par>
                        <p:par>
                          <p:cTn id="29" fill="hold" nodeType="afterGroup">
                            <p:stCondLst>
                              <p:cond delay="2500"/>
                            </p:stCondLst>
                            <p:childTnLst>
                              <p:par>
                                <p:cTn id="30" presetID="10" presetClass="entr" presetSubtype="0" fill="hold" nodeType="afterEffect">
                                  <p:stCondLst>
                                    <p:cond delay="0"/>
                                  </p:stCondLst>
                                  <p:childTnLst>
                                    <p:set>
                                      <p:cBhvr>
                                        <p:cTn id="31" dur="1" fill="hold">
                                          <p:stCondLst>
                                            <p:cond delay="0"/>
                                          </p:stCondLst>
                                        </p:cTn>
                                        <p:tgtEl>
                                          <p:spTgt spid="4113"/>
                                        </p:tgtEl>
                                        <p:attrNameLst>
                                          <p:attrName>style.visibility</p:attrName>
                                        </p:attrNameLst>
                                      </p:cBhvr>
                                      <p:to>
                                        <p:strVal val="visible"/>
                                      </p:to>
                                    </p:set>
                                    <p:animEffect transition="in" filter="fade">
                                      <p:cBhvr>
                                        <p:cTn id="32" dur="2000"/>
                                        <p:tgtEl>
                                          <p:spTgt spid="4113"/>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3" presetClass="entr" presetSubtype="10" fill="hold" grpId="0" nodeType="clickEffect">
                                  <p:stCondLst>
                                    <p:cond delay="0"/>
                                  </p:stCondLst>
                                  <p:childTnLst>
                                    <p:set>
                                      <p:cBhvr>
                                        <p:cTn id="36" dur="1" fill="hold">
                                          <p:stCondLst>
                                            <p:cond delay="0"/>
                                          </p:stCondLst>
                                        </p:cTn>
                                        <p:tgtEl>
                                          <p:spTgt spid="4111"/>
                                        </p:tgtEl>
                                        <p:attrNameLst>
                                          <p:attrName>style.visibility</p:attrName>
                                        </p:attrNameLst>
                                      </p:cBhvr>
                                      <p:to>
                                        <p:strVal val="visible"/>
                                      </p:to>
                                    </p:set>
                                    <p:animEffect transition="in" filter="blinds(horizontal)">
                                      <p:cBhvr>
                                        <p:cTn id="37" dur="500"/>
                                        <p:tgtEl>
                                          <p:spTgt spid="4111"/>
                                        </p:tgtEl>
                                      </p:cBhvr>
                                    </p:animEffect>
                                  </p:childTnLst>
                                </p:cTn>
                              </p:par>
                              <p:par>
                                <p:cTn id="38" presetID="3" presetClass="entr" presetSubtype="10" fill="hold" grpId="0" nodeType="withEffect">
                                  <p:stCondLst>
                                    <p:cond delay="0"/>
                                  </p:stCondLst>
                                  <p:childTnLst>
                                    <p:set>
                                      <p:cBhvr>
                                        <p:cTn id="39" dur="1" fill="hold">
                                          <p:stCondLst>
                                            <p:cond delay="0"/>
                                          </p:stCondLst>
                                        </p:cTn>
                                        <p:tgtEl>
                                          <p:spTgt spid="4112"/>
                                        </p:tgtEl>
                                        <p:attrNameLst>
                                          <p:attrName>style.visibility</p:attrName>
                                        </p:attrNameLst>
                                      </p:cBhvr>
                                      <p:to>
                                        <p:strVal val="visible"/>
                                      </p:to>
                                    </p:set>
                                    <p:animEffect transition="in" filter="blinds(horizontal)">
                                      <p:cBhvr>
                                        <p:cTn id="40" dur="500"/>
                                        <p:tgtEl>
                                          <p:spTgt spid="41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09" grpId="0" animBg="1"/>
      <p:bldP spid="4110" grpId="0"/>
      <p:bldP spid="4111" grpId="0" animBg="1"/>
      <p:bldP spid="411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a:extLst>
              <a:ext uri="{FF2B5EF4-FFF2-40B4-BE49-F238E27FC236}">
                <a16:creationId xmlns:a16="http://schemas.microsoft.com/office/drawing/2014/main" id="{0D37A81E-53EC-6B05-2F15-604DFEFD6BF2}"/>
              </a:ext>
            </a:extLst>
          </p:cNvPr>
          <p:cNvSpPr>
            <a:spLocks noGrp="1" noChangeArrowheads="1"/>
          </p:cNvSpPr>
          <p:nvPr>
            <p:ph type="body" idx="1"/>
          </p:nvPr>
        </p:nvSpPr>
        <p:spPr>
          <a:xfrm>
            <a:off x="609599" y="2667000"/>
            <a:ext cx="10994571" cy="3581400"/>
          </a:xfrm>
        </p:spPr>
        <p:txBody>
          <a:bodyPr/>
          <a:lstStyle/>
          <a:p>
            <a:pPr eaLnBrk="1" hangingPunct="1">
              <a:spcBef>
                <a:spcPts val="600"/>
              </a:spcBef>
            </a:pPr>
            <a:r>
              <a:rPr lang="en-US" altLang="en-US" sz="3400" b="1" dirty="0">
                <a:solidFill>
                  <a:schemeClr val="bg1"/>
                </a:solidFill>
                <a:cs typeface="Arial" panose="020B0604020202020204" pitchFamily="34" charset="0"/>
              </a:rPr>
              <a:t>Unlawful things cannot be expedients</a:t>
            </a:r>
          </a:p>
          <a:p>
            <a:pPr lvl="1" eaLnBrk="1" hangingPunct="1">
              <a:spcBef>
                <a:spcPts val="600"/>
              </a:spcBef>
            </a:pPr>
            <a:r>
              <a:rPr lang="en-US" altLang="en-US" sz="3200" dirty="0">
                <a:solidFill>
                  <a:srgbClr val="D1D1FF"/>
                </a:solidFill>
                <a:cs typeface="Arial" panose="020B0604020202020204" pitchFamily="34" charset="0"/>
              </a:rPr>
              <a:t>Men are not the source of authority</a:t>
            </a:r>
          </a:p>
          <a:p>
            <a:pPr lvl="1" eaLnBrk="1" hangingPunct="1">
              <a:spcBef>
                <a:spcPts val="600"/>
              </a:spcBef>
            </a:pPr>
            <a:r>
              <a:rPr lang="en-US" altLang="en-US" sz="3200" dirty="0">
                <a:solidFill>
                  <a:srgbClr val="D1D1FF"/>
                </a:solidFill>
                <a:cs typeface="Arial" panose="020B0604020202020204" pitchFamily="34" charset="0"/>
              </a:rPr>
              <a:t>Women preachers:</a:t>
            </a:r>
          </a:p>
          <a:p>
            <a:pPr lvl="2" eaLnBrk="1" hangingPunct="1">
              <a:spcBef>
                <a:spcPts val="600"/>
              </a:spcBef>
            </a:pPr>
            <a:r>
              <a:rPr lang="en-US" altLang="en-US" sz="3000" dirty="0">
                <a:solidFill>
                  <a:srgbClr val="FFFF00"/>
                </a:solidFill>
                <a:ea typeface="Calibri" panose="020F0502020204030204" pitchFamily="34" charset="0"/>
                <a:cs typeface="Arial" panose="020B0604020202020204" pitchFamily="34" charset="0"/>
              </a:rPr>
              <a:t>1 Timothy 2:12</a:t>
            </a:r>
          </a:p>
          <a:p>
            <a:pPr lvl="1" eaLnBrk="1" hangingPunct="1">
              <a:spcBef>
                <a:spcPts val="600"/>
              </a:spcBef>
            </a:pPr>
            <a:r>
              <a:rPr lang="en-US" altLang="en-US" sz="3200" dirty="0">
                <a:solidFill>
                  <a:srgbClr val="D1D1FF"/>
                </a:solidFill>
                <a:cs typeface="Arial" panose="020B0604020202020204" pitchFamily="34" charset="0"/>
              </a:rPr>
              <a:t>David and the ox cart:</a:t>
            </a:r>
          </a:p>
          <a:p>
            <a:pPr lvl="2" eaLnBrk="1" hangingPunct="1">
              <a:spcBef>
                <a:spcPts val="600"/>
              </a:spcBef>
            </a:pPr>
            <a:r>
              <a:rPr lang="en-US" altLang="en-US" sz="3000" dirty="0">
                <a:solidFill>
                  <a:srgbClr val="FFFF00"/>
                </a:solidFill>
                <a:ea typeface="Calibri" panose="020F0502020204030204" pitchFamily="34" charset="0"/>
                <a:cs typeface="Arial" panose="020B0604020202020204" pitchFamily="34" charset="0"/>
              </a:rPr>
              <a:t>1 Chronicles 13:7-10; 15:2</a:t>
            </a:r>
          </a:p>
        </p:txBody>
      </p:sp>
      <p:sp>
        <p:nvSpPr>
          <p:cNvPr id="6151" name="WordArt 7">
            <a:extLst>
              <a:ext uri="{FF2B5EF4-FFF2-40B4-BE49-F238E27FC236}">
                <a16:creationId xmlns:a16="http://schemas.microsoft.com/office/drawing/2014/main" id="{D5755DCE-287A-28AD-3978-18C6A2BFE77D}"/>
              </a:ext>
            </a:extLst>
          </p:cNvPr>
          <p:cNvSpPr>
            <a:spLocks noChangeArrowheads="1" noChangeShapeType="1" noTextEdit="1"/>
          </p:cNvSpPr>
          <p:nvPr/>
        </p:nvSpPr>
        <p:spPr bwMode="auto">
          <a:xfrm>
            <a:off x="399143" y="609600"/>
            <a:ext cx="11393714" cy="1676400"/>
          </a:xfrm>
          <a:prstGeom prst="rect">
            <a:avLst/>
          </a:prstGeom>
        </p:spPr>
        <p:txBody>
          <a:bodyPr wrap="none" fromWordArt="1">
            <a:prstTxWarp prst="textDeflateBottom">
              <a:avLst>
                <a:gd name="adj" fmla="val 53125"/>
              </a:avLst>
            </a:prstTxWarp>
          </a:bodyPr>
          <a:lstStyle/>
          <a:p>
            <a:pPr algn="ctr" eaLnBrk="0" fontAlgn="base" hangingPunct="0">
              <a:spcBef>
                <a:spcPct val="0"/>
              </a:spcBef>
              <a:spcAft>
                <a:spcPct val="0"/>
              </a:spcAft>
            </a:pPr>
            <a:r>
              <a:rPr lang="en-US" sz="3600" b="1" kern="10" dirty="0">
                <a:ln w="9525">
                  <a:solidFill>
                    <a:srgbClr val="000000"/>
                  </a:solidFill>
                  <a:round/>
                  <a:headEnd/>
                  <a:tailEnd/>
                </a:ln>
                <a:solidFill>
                  <a:srgbClr val="FFFFFF"/>
                </a:solidFill>
                <a:effectLst>
                  <a:outerShdw dist="35921" dir="2700000" algn="ctr" rotWithShape="0">
                    <a:srgbClr val="A3A3FF"/>
                  </a:outerShdw>
                </a:effectLst>
                <a:latin typeface="Calibri" panose="020F0502020204030204" pitchFamily="34" charset="0"/>
                <a:cs typeface="Arial" panose="020B0604020202020204" pitchFamily="34" charset="0"/>
              </a:rPr>
              <a:t>For A Thing To Be Expedient</a:t>
            </a:r>
          </a:p>
        </p:txBody>
      </p:sp>
      <p:sp>
        <p:nvSpPr>
          <p:cNvPr id="6152" name="AutoShape 8">
            <a:extLst>
              <a:ext uri="{FF2B5EF4-FFF2-40B4-BE49-F238E27FC236}">
                <a16:creationId xmlns:a16="http://schemas.microsoft.com/office/drawing/2014/main" id="{80462AFC-01BC-AFDA-372D-64CA1A9C535C}"/>
              </a:ext>
            </a:extLst>
          </p:cNvPr>
          <p:cNvSpPr>
            <a:spLocks noChangeArrowheads="1"/>
          </p:cNvSpPr>
          <p:nvPr/>
        </p:nvSpPr>
        <p:spPr bwMode="auto">
          <a:xfrm rot="16200000">
            <a:off x="5676900" y="-2019300"/>
            <a:ext cx="762000" cy="8305800"/>
          </a:xfrm>
          <a:prstGeom prst="flowChartDelay">
            <a:avLst/>
          </a:prstGeom>
          <a:solidFill>
            <a:srgbClr val="A3A3FF"/>
          </a:solidFill>
          <a:ln>
            <a:noFill/>
          </a:ln>
          <a:effectLst>
            <a:outerShdw dist="89803" dir="2700000" algn="ctr" rotWithShape="0">
              <a:schemeClr val="bg1"/>
            </a:outerShdw>
          </a:effectLst>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fontAlgn="base">
              <a:spcBef>
                <a:spcPct val="0"/>
              </a:spcBef>
              <a:spcAft>
                <a:spcPct val="0"/>
              </a:spcAft>
            </a:pPr>
            <a:endParaRPr lang="en-US" altLang="en-US" dirty="0">
              <a:solidFill>
                <a:srgbClr val="000000"/>
              </a:solidFill>
              <a:latin typeface="Calibri" panose="020F0502020204030204" pitchFamily="34" charset="0"/>
              <a:cs typeface="Arial" panose="020B0604020202020204" pitchFamily="34" charset="0"/>
            </a:endParaRPr>
          </a:p>
        </p:txBody>
      </p:sp>
      <p:sp>
        <p:nvSpPr>
          <p:cNvPr id="6153" name="Text Box 9">
            <a:extLst>
              <a:ext uri="{FF2B5EF4-FFF2-40B4-BE49-F238E27FC236}">
                <a16:creationId xmlns:a16="http://schemas.microsoft.com/office/drawing/2014/main" id="{50617EBE-4CCF-F510-DB35-663EA01E6324}"/>
              </a:ext>
            </a:extLst>
          </p:cNvPr>
          <p:cNvSpPr txBox="1">
            <a:spLocks noChangeArrowheads="1"/>
          </p:cNvSpPr>
          <p:nvPr/>
        </p:nvSpPr>
        <p:spPr bwMode="auto">
          <a:xfrm>
            <a:off x="1905000" y="1773288"/>
            <a:ext cx="8305800" cy="769441"/>
          </a:xfrm>
          <a:prstGeom prst="rect">
            <a:avLst/>
          </a:prstGeom>
          <a:noFill/>
          <a:ln>
            <a:noFill/>
          </a:ln>
          <a:effectLst>
            <a:outerShdw dist="35921" dir="2700000" algn="ctr" rotWithShape="0">
              <a:schemeClr val="bg1"/>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fontAlgn="base">
              <a:spcBef>
                <a:spcPct val="50000"/>
              </a:spcBef>
              <a:spcAft>
                <a:spcPct val="0"/>
              </a:spcAft>
            </a:pPr>
            <a:r>
              <a:rPr lang="en-US" altLang="en-US" sz="4400" b="1" dirty="0">
                <a:solidFill>
                  <a:srgbClr val="000000"/>
                </a:solidFill>
                <a:latin typeface="Calibri" panose="020F0502020204030204" pitchFamily="34" charset="0"/>
                <a:ea typeface="Calibri" panose="020F0502020204030204" pitchFamily="34" charset="0"/>
                <a:cs typeface="Calibri" panose="020F0502020204030204" pitchFamily="34" charset="0"/>
              </a:rPr>
              <a:t>It Must Be Lawful</a:t>
            </a:r>
          </a:p>
        </p:txBody>
      </p:sp>
      <p:sp>
        <p:nvSpPr>
          <p:cNvPr id="2" name="Rectangle 4">
            <a:extLst>
              <a:ext uri="{FF2B5EF4-FFF2-40B4-BE49-F238E27FC236}">
                <a16:creationId xmlns:a16="http://schemas.microsoft.com/office/drawing/2014/main" id="{7E8B87FB-5E91-8A5B-7FFB-2240B72D73A8}"/>
              </a:ext>
            </a:extLst>
          </p:cNvPr>
          <p:cNvSpPr>
            <a:spLocks noChangeArrowheads="1"/>
          </p:cNvSpPr>
          <p:nvPr/>
        </p:nvSpPr>
        <p:spPr bwMode="auto">
          <a:xfrm>
            <a:off x="-7253" y="0"/>
            <a:ext cx="228600" cy="6858000"/>
          </a:xfrm>
          <a:prstGeom prst="rect">
            <a:avLst/>
          </a:prstGeom>
          <a:solidFill>
            <a:srgbClr val="A3A3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fontAlgn="base">
              <a:spcBef>
                <a:spcPct val="0"/>
              </a:spcBef>
              <a:spcAft>
                <a:spcPct val="0"/>
              </a:spcAft>
              <a:buNone/>
            </a:pPr>
            <a:endParaRPr lang="en-US" altLang="en-US" sz="1800" dirty="0">
              <a:solidFill>
                <a:srgbClr val="000000"/>
              </a:solidFill>
              <a:latin typeface="Calibri" panose="020F0502020204030204" pitchFamily="34" charset="0"/>
            </a:endParaRPr>
          </a:p>
        </p:txBody>
      </p:sp>
      <p:sp>
        <p:nvSpPr>
          <p:cNvPr id="3" name="Rectangle 5">
            <a:extLst>
              <a:ext uri="{FF2B5EF4-FFF2-40B4-BE49-F238E27FC236}">
                <a16:creationId xmlns:a16="http://schemas.microsoft.com/office/drawing/2014/main" id="{6F3EAA81-016E-9A07-706C-31ED355B5576}"/>
              </a:ext>
            </a:extLst>
          </p:cNvPr>
          <p:cNvSpPr>
            <a:spLocks noChangeArrowheads="1"/>
          </p:cNvSpPr>
          <p:nvPr/>
        </p:nvSpPr>
        <p:spPr bwMode="auto">
          <a:xfrm>
            <a:off x="11970651" y="0"/>
            <a:ext cx="228600" cy="6858000"/>
          </a:xfrm>
          <a:prstGeom prst="rect">
            <a:avLst/>
          </a:prstGeom>
          <a:solidFill>
            <a:srgbClr val="A3A3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fontAlgn="base">
              <a:spcBef>
                <a:spcPct val="0"/>
              </a:spcBef>
              <a:spcAft>
                <a:spcPct val="0"/>
              </a:spcAft>
              <a:buNone/>
            </a:pPr>
            <a:endParaRPr lang="en-US" altLang="en-US" sz="1800" dirty="0">
              <a:solidFill>
                <a:srgbClr val="000000"/>
              </a:solidFill>
              <a:latin typeface="Calibri" panose="020F0502020204030204" pitchFamily="34" charset="0"/>
            </a:endParaRPr>
          </a:p>
        </p:txBody>
      </p:sp>
      <p:sp>
        <p:nvSpPr>
          <p:cNvPr id="4" name="Rectangle 6">
            <a:extLst>
              <a:ext uri="{FF2B5EF4-FFF2-40B4-BE49-F238E27FC236}">
                <a16:creationId xmlns:a16="http://schemas.microsoft.com/office/drawing/2014/main" id="{B7EC8960-6957-E523-ACB8-153EE13DE79A}"/>
              </a:ext>
            </a:extLst>
          </p:cNvPr>
          <p:cNvSpPr>
            <a:spLocks noChangeArrowheads="1"/>
          </p:cNvSpPr>
          <p:nvPr/>
        </p:nvSpPr>
        <p:spPr bwMode="auto">
          <a:xfrm>
            <a:off x="221347" y="0"/>
            <a:ext cx="11803739" cy="457200"/>
          </a:xfrm>
          <a:prstGeom prst="rect">
            <a:avLst/>
          </a:prstGeom>
          <a:solidFill>
            <a:srgbClr val="A3A3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fontAlgn="base">
              <a:spcBef>
                <a:spcPct val="0"/>
              </a:spcBef>
              <a:spcAft>
                <a:spcPct val="0"/>
              </a:spcAft>
              <a:buNone/>
            </a:pPr>
            <a:endParaRPr lang="en-US" altLang="en-US" sz="1800" dirty="0">
              <a:solidFill>
                <a:srgbClr val="000000"/>
              </a:solidFill>
              <a:latin typeface="Calibri" panose="020F0502020204030204" pitchFamily="34" charset="0"/>
            </a:endParaRPr>
          </a:p>
        </p:txBody>
      </p:sp>
      <p:sp>
        <p:nvSpPr>
          <p:cNvPr id="5" name="Rectangle 7">
            <a:extLst>
              <a:ext uri="{FF2B5EF4-FFF2-40B4-BE49-F238E27FC236}">
                <a16:creationId xmlns:a16="http://schemas.microsoft.com/office/drawing/2014/main" id="{810C357B-9D00-F95A-9ECB-57BB677CCBAB}"/>
              </a:ext>
            </a:extLst>
          </p:cNvPr>
          <p:cNvSpPr>
            <a:spLocks noChangeArrowheads="1"/>
          </p:cNvSpPr>
          <p:nvPr/>
        </p:nvSpPr>
        <p:spPr bwMode="auto">
          <a:xfrm>
            <a:off x="145143" y="6339113"/>
            <a:ext cx="11937999" cy="228596"/>
          </a:xfrm>
          <a:prstGeom prst="rect">
            <a:avLst/>
          </a:prstGeom>
          <a:solidFill>
            <a:srgbClr val="A3A3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fontAlgn="base">
              <a:spcBef>
                <a:spcPct val="0"/>
              </a:spcBef>
              <a:spcAft>
                <a:spcPct val="0"/>
              </a:spcAft>
              <a:buNone/>
            </a:pPr>
            <a:endParaRPr lang="en-US" altLang="en-US" sz="1800" dirty="0">
              <a:solidFill>
                <a:srgbClr val="000000"/>
              </a:solidFill>
              <a:latin typeface="Calibri" panose="020F0502020204030204" pitchFamily="34" charset="0"/>
            </a:endParaRPr>
          </a:p>
        </p:txBody>
      </p:sp>
      <p:sp>
        <p:nvSpPr>
          <p:cNvPr id="12" name="TextBox 11">
            <a:extLst>
              <a:ext uri="{FF2B5EF4-FFF2-40B4-BE49-F238E27FC236}">
                <a16:creationId xmlns:a16="http://schemas.microsoft.com/office/drawing/2014/main" id="{CE141860-8CA9-4A6F-912D-FA3323A1EF2B}"/>
              </a:ext>
            </a:extLst>
          </p:cNvPr>
          <p:cNvSpPr txBox="1"/>
          <p:nvPr/>
        </p:nvSpPr>
        <p:spPr>
          <a:xfrm>
            <a:off x="-7253" y="6560459"/>
            <a:ext cx="12206504" cy="338554"/>
          </a:xfrm>
          <a:prstGeom prst="rect">
            <a:avLst/>
          </a:prstGeom>
          <a:solidFill>
            <a:schemeClr val="tx1"/>
          </a:solidFill>
        </p:spPr>
        <p:txBody>
          <a:bodyPr wrap="square" rtlCol="0">
            <a:spAutoFit/>
          </a:bodyPr>
          <a:lstStyle/>
          <a:p>
            <a:r>
              <a:rPr lang="en-US" sz="1600" dirty="0">
                <a:solidFill>
                  <a:schemeClr val="bg1"/>
                </a:solidFill>
                <a:latin typeface="Calibri" panose="020F0502020204030204" pitchFamily="34" charset="0"/>
                <a:ea typeface="Calibri" panose="020F0502020204030204" pitchFamily="34" charset="0"/>
              </a:rPr>
              <a:t>Richie Thetford									              www.thetfordcountry.com</a:t>
            </a:r>
          </a:p>
        </p:txBody>
      </p:sp>
      <p:pic>
        <p:nvPicPr>
          <p:cNvPr id="7" name="Picture 6" descr="A person holding a book&#10;&#10;Description automatically generated with medium confidence">
            <a:extLst>
              <a:ext uri="{FF2B5EF4-FFF2-40B4-BE49-F238E27FC236}">
                <a16:creationId xmlns:a16="http://schemas.microsoft.com/office/drawing/2014/main" id="{58859296-DD07-4E44-9AEB-015CB45BFEC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892311" y="2695129"/>
            <a:ext cx="3989443" cy="3533311"/>
          </a:xfrm>
          <a:prstGeom prst="rect">
            <a:avLst/>
          </a:prstGeom>
        </p:spPr>
      </p:pic>
    </p:spTree>
    <p:extLst>
      <p:ext uri="{BB962C8B-B14F-4D97-AF65-F5344CB8AC3E}">
        <p14:creationId xmlns:p14="http://schemas.microsoft.com/office/powerpoint/2010/main" val="186718607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16" fill="hold" nodeType="afterEffect">
                                  <p:stCondLst>
                                    <p:cond delay="0"/>
                                  </p:stCondLst>
                                  <p:childTnLst>
                                    <p:set>
                                      <p:cBhvr>
                                        <p:cTn id="6" dur="1" fill="hold">
                                          <p:stCondLst>
                                            <p:cond delay="0"/>
                                          </p:stCondLst>
                                        </p:cTn>
                                        <p:tgtEl>
                                          <p:spTgt spid="5122">
                                            <p:txEl>
                                              <p:pRg st="0" end="0"/>
                                            </p:txEl>
                                          </p:spTgt>
                                        </p:tgtEl>
                                        <p:attrNameLst>
                                          <p:attrName>style.visibility</p:attrName>
                                        </p:attrNameLst>
                                      </p:cBhvr>
                                      <p:to>
                                        <p:strVal val="visible"/>
                                      </p:to>
                                    </p:set>
                                    <p:anim calcmode="lin" valueType="num">
                                      <p:cBhvr>
                                        <p:cTn id="7" dur="500" fill="hold"/>
                                        <p:tgtEl>
                                          <p:spTgt spid="5122">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5122">
                                            <p:txEl>
                                              <p:pRg st="0" end="0"/>
                                            </p:txEl>
                                          </p:spTgt>
                                        </p:tgtEl>
                                        <p:attrNameLst>
                                          <p:attrName>ppt_h</p:attrName>
                                        </p:attrNameLst>
                                      </p:cBhvr>
                                      <p:tavLst>
                                        <p:tav tm="0">
                                          <p:val>
                                            <p:fltVal val="0"/>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9" presetClass="entr" presetSubtype="0" fill="hold" nodeType="clickEffect">
                                  <p:stCondLst>
                                    <p:cond delay="0"/>
                                  </p:stCondLst>
                                  <p:childTnLst>
                                    <p:set>
                                      <p:cBhvr>
                                        <p:cTn id="12" dur="1" fill="hold">
                                          <p:stCondLst>
                                            <p:cond delay="0"/>
                                          </p:stCondLst>
                                        </p:cTn>
                                        <p:tgtEl>
                                          <p:spTgt spid="5122">
                                            <p:txEl>
                                              <p:pRg st="1" end="1"/>
                                            </p:txEl>
                                          </p:spTgt>
                                        </p:tgtEl>
                                        <p:attrNameLst>
                                          <p:attrName>style.visibility</p:attrName>
                                        </p:attrNameLst>
                                      </p:cBhvr>
                                      <p:to>
                                        <p:strVal val="visible"/>
                                      </p:to>
                                    </p:set>
                                    <p:animEffect transition="in" filter="dissolve">
                                      <p:cBhvr>
                                        <p:cTn id="13" dur="500"/>
                                        <p:tgtEl>
                                          <p:spTgt spid="5122">
                                            <p:txEl>
                                              <p:pRg st="1" end="1"/>
                                            </p:txEl>
                                          </p:spTgt>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9" presetClass="entr" presetSubtype="0" fill="hold" nodeType="clickEffect">
                                  <p:stCondLst>
                                    <p:cond delay="0"/>
                                  </p:stCondLst>
                                  <p:childTnLst>
                                    <p:set>
                                      <p:cBhvr>
                                        <p:cTn id="17" dur="1" fill="hold">
                                          <p:stCondLst>
                                            <p:cond delay="0"/>
                                          </p:stCondLst>
                                        </p:cTn>
                                        <p:tgtEl>
                                          <p:spTgt spid="5122">
                                            <p:txEl>
                                              <p:pRg st="2" end="2"/>
                                            </p:txEl>
                                          </p:spTgt>
                                        </p:tgtEl>
                                        <p:attrNameLst>
                                          <p:attrName>style.visibility</p:attrName>
                                        </p:attrNameLst>
                                      </p:cBhvr>
                                      <p:to>
                                        <p:strVal val="visible"/>
                                      </p:to>
                                    </p:set>
                                    <p:animEffect transition="in" filter="dissolve">
                                      <p:cBhvr>
                                        <p:cTn id="18" dur="500"/>
                                        <p:tgtEl>
                                          <p:spTgt spid="5122">
                                            <p:txEl>
                                              <p:pRg st="2" end="2"/>
                                            </p:txEl>
                                          </p:spTgt>
                                        </p:tgtEl>
                                      </p:cBhvr>
                                    </p:animEffect>
                                  </p:childTnLst>
                                </p:cTn>
                              </p:par>
                            </p:childTnLst>
                          </p:cTn>
                        </p:par>
                        <p:par>
                          <p:cTn id="19" fill="hold" nodeType="afterGroup">
                            <p:stCondLst>
                              <p:cond delay="500"/>
                            </p:stCondLst>
                            <p:childTnLst>
                              <p:par>
                                <p:cTn id="20" presetID="9" presetClass="entr" presetSubtype="0" fill="hold" nodeType="afterEffect">
                                  <p:stCondLst>
                                    <p:cond delay="0"/>
                                  </p:stCondLst>
                                  <p:childTnLst>
                                    <p:set>
                                      <p:cBhvr>
                                        <p:cTn id="21" dur="1" fill="hold">
                                          <p:stCondLst>
                                            <p:cond delay="0"/>
                                          </p:stCondLst>
                                        </p:cTn>
                                        <p:tgtEl>
                                          <p:spTgt spid="5122">
                                            <p:txEl>
                                              <p:pRg st="3" end="3"/>
                                            </p:txEl>
                                          </p:spTgt>
                                        </p:tgtEl>
                                        <p:attrNameLst>
                                          <p:attrName>style.visibility</p:attrName>
                                        </p:attrNameLst>
                                      </p:cBhvr>
                                      <p:to>
                                        <p:strVal val="visible"/>
                                      </p:to>
                                    </p:set>
                                    <p:animEffect transition="in" filter="dissolve">
                                      <p:cBhvr>
                                        <p:cTn id="22" dur="500"/>
                                        <p:tgtEl>
                                          <p:spTgt spid="5122">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9" presetClass="entr" presetSubtype="0" fill="hold" nodeType="clickEffect">
                                  <p:stCondLst>
                                    <p:cond delay="0"/>
                                  </p:stCondLst>
                                  <p:childTnLst>
                                    <p:set>
                                      <p:cBhvr>
                                        <p:cTn id="26" dur="1" fill="hold">
                                          <p:stCondLst>
                                            <p:cond delay="0"/>
                                          </p:stCondLst>
                                        </p:cTn>
                                        <p:tgtEl>
                                          <p:spTgt spid="5122">
                                            <p:txEl>
                                              <p:pRg st="4" end="4"/>
                                            </p:txEl>
                                          </p:spTgt>
                                        </p:tgtEl>
                                        <p:attrNameLst>
                                          <p:attrName>style.visibility</p:attrName>
                                        </p:attrNameLst>
                                      </p:cBhvr>
                                      <p:to>
                                        <p:strVal val="visible"/>
                                      </p:to>
                                    </p:set>
                                    <p:animEffect transition="in" filter="dissolve">
                                      <p:cBhvr>
                                        <p:cTn id="27" dur="500"/>
                                        <p:tgtEl>
                                          <p:spTgt spid="5122">
                                            <p:txEl>
                                              <p:pRg st="4" end="4"/>
                                            </p:txEl>
                                          </p:spTgt>
                                        </p:tgtEl>
                                      </p:cBhvr>
                                    </p:animEffect>
                                  </p:childTnLst>
                                </p:cTn>
                              </p:par>
                            </p:childTnLst>
                          </p:cTn>
                        </p:par>
                        <p:par>
                          <p:cTn id="28" fill="hold" nodeType="afterGroup">
                            <p:stCondLst>
                              <p:cond delay="500"/>
                            </p:stCondLst>
                            <p:childTnLst>
                              <p:par>
                                <p:cTn id="29" presetID="9" presetClass="entr" presetSubtype="0" fill="hold" nodeType="afterEffect">
                                  <p:stCondLst>
                                    <p:cond delay="0"/>
                                  </p:stCondLst>
                                  <p:childTnLst>
                                    <p:set>
                                      <p:cBhvr>
                                        <p:cTn id="30" dur="1" fill="hold">
                                          <p:stCondLst>
                                            <p:cond delay="0"/>
                                          </p:stCondLst>
                                        </p:cTn>
                                        <p:tgtEl>
                                          <p:spTgt spid="5122">
                                            <p:txEl>
                                              <p:pRg st="5" end="5"/>
                                            </p:txEl>
                                          </p:spTgt>
                                        </p:tgtEl>
                                        <p:attrNameLst>
                                          <p:attrName>style.visibility</p:attrName>
                                        </p:attrNameLst>
                                      </p:cBhvr>
                                      <p:to>
                                        <p:strVal val="visible"/>
                                      </p:to>
                                    </p:set>
                                    <p:animEffect transition="in" filter="dissolve">
                                      <p:cBhvr>
                                        <p:cTn id="31" dur="500"/>
                                        <p:tgtEl>
                                          <p:spTgt spid="5122">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a:extLst>
              <a:ext uri="{FF2B5EF4-FFF2-40B4-BE49-F238E27FC236}">
                <a16:creationId xmlns:a16="http://schemas.microsoft.com/office/drawing/2014/main" id="{183C869B-8C49-6006-6542-03B3C0F7F02D}"/>
              </a:ext>
            </a:extLst>
          </p:cNvPr>
          <p:cNvSpPr>
            <a:spLocks noGrp="1" noChangeArrowheads="1"/>
          </p:cNvSpPr>
          <p:nvPr>
            <p:ph type="body" idx="1"/>
          </p:nvPr>
        </p:nvSpPr>
        <p:spPr>
          <a:xfrm>
            <a:off x="609600" y="2667000"/>
            <a:ext cx="10972800" cy="3581400"/>
          </a:xfrm>
        </p:spPr>
        <p:txBody>
          <a:bodyPr/>
          <a:lstStyle/>
          <a:p>
            <a:pPr eaLnBrk="1" hangingPunct="1">
              <a:spcBef>
                <a:spcPts val="600"/>
              </a:spcBef>
            </a:pPr>
            <a:r>
              <a:rPr lang="en-US" altLang="en-US" sz="3400" b="1" dirty="0">
                <a:solidFill>
                  <a:schemeClr val="bg1"/>
                </a:solidFill>
                <a:cs typeface="Arial" panose="020B0604020202020204" pitchFamily="34" charset="0"/>
              </a:rPr>
              <a:t>When God specifies – man must obey</a:t>
            </a:r>
          </a:p>
          <a:p>
            <a:pPr lvl="1" eaLnBrk="1" hangingPunct="1">
              <a:spcBef>
                <a:spcPts val="600"/>
              </a:spcBef>
            </a:pPr>
            <a:r>
              <a:rPr lang="en-US" altLang="en-US" sz="3200" dirty="0">
                <a:solidFill>
                  <a:srgbClr val="D1D1FF"/>
                </a:solidFill>
                <a:cs typeface="Arial" panose="020B0604020202020204" pitchFamily="34" charset="0"/>
              </a:rPr>
              <a:t>God specified “gopher wood”</a:t>
            </a:r>
          </a:p>
          <a:p>
            <a:pPr lvl="2" eaLnBrk="1" hangingPunct="1">
              <a:spcBef>
                <a:spcPts val="600"/>
              </a:spcBef>
            </a:pPr>
            <a:r>
              <a:rPr lang="en-US" altLang="en-US" sz="3000" dirty="0">
                <a:solidFill>
                  <a:srgbClr val="FFFF00"/>
                </a:solidFill>
                <a:ea typeface="Calibri" panose="020F0502020204030204" pitchFamily="34" charset="0"/>
                <a:cs typeface="Arial" panose="020B0604020202020204" pitchFamily="34" charset="0"/>
              </a:rPr>
              <a:t>Genesis 6:14, 22; Hebrews 11:7</a:t>
            </a:r>
          </a:p>
          <a:p>
            <a:pPr lvl="1" eaLnBrk="1" hangingPunct="1">
              <a:spcBef>
                <a:spcPts val="600"/>
              </a:spcBef>
            </a:pPr>
            <a:r>
              <a:rPr lang="en-US" altLang="en-US" sz="3200" dirty="0">
                <a:solidFill>
                  <a:srgbClr val="D1D1FF"/>
                </a:solidFill>
                <a:cs typeface="Arial" panose="020B0604020202020204" pitchFamily="34" charset="0"/>
              </a:rPr>
              <a:t>God specified “male lamb of the</a:t>
            </a:r>
            <a:br>
              <a:rPr lang="en-US" altLang="en-US" sz="3200" dirty="0">
                <a:solidFill>
                  <a:srgbClr val="D1D1FF"/>
                </a:solidFill>
                <a:cs typeface="Arial" panose="020B0604020202020204" pitchFamily="34" charset="0"/>
              </a:rPr>
            </a:br>
            <a:r>
              <a:rPr lang="en-US" altLang="en-US" sz="3200" dirty="0">
                <a:solidFill>
                  <a:srgbClr val="D1D1FF"/>
                </a:solidFill>
                <a:cs typeface="Arial" panose="020B0604020202020204" pitchFamily="34" charset="0"/>
              </a:rPr>
              <a:t>first year without blemish”</a:t>
            </a:r>
          </a:p>
          <a:p>
            <a:pPr lvl="2" eaLnBrk="1" hangingPunct="1">
              <a:spcBef>
                <a:spcPts val="600"/>
              </a:spcBef>
            </a:pPr>
            <a:r>
              <a:rPr lang="en-US" altLang="en-US" sz="3000" dirty="0">
                <a:solidFill>
                  <a:srgbClr val="FFFF00"/>
                </a:solidFill>
                <a:ea typeface="Calibri" panose="020F0502020204030204" pitchFamily="34" charset="0"/>
                <a:cs typeface="Arial" panose="020B0604020202020204" pitchFamily="34" charset="0"/>
              </a:rPr>
              <a:t>Exodus 12:5</a:t>
            </a:r>
          </a:p>
        </p:txBody>
      </p:sp>
      <p:sp>
        <p:nvSpPr>
          <p:cNvPr id="7175" name="WordArt 7">
            <a:extLst>
              <a:ext uri="{FF2B5EF4-FFF2-40B4-BE49-F238E27FC236}">
                <a16:creationId xmlns:a16="http://schemas.microsoft.com/office/drawing/2014/main" id="{0BC44378-EF2E-AD4E-5989-0D4564AC5832}"/>
              </a:ext>
            </a:extLst>
          </p:cNvPr>
          <p:cNvSpPr>
            <a:spLocks noChangeArrowheads="1" noChangeShapeType="1" noTextEdit="1"/>
          </p:cNvSpPr>
          <p:nvPr/>
        </p:nvSpPr>
        <p:spPr bwMode="auto">
          <a:xfrm>
            <a:off x="370113" y="609600"/>
            <a:ext cx="11437257" cy="1676400"/>
          </a:xfrm>
          <a:prstGeom prst="rect">
            <a:avLst/>
          </a:prstGeom>
        </p:spPr>
        <p:txBody>
          <a:bodyPr wrap="none" fromWordArt="1">
            <a:prstTxWarp prst="textDeflateBottom">
              <a:avLst>
                <a:gd name="adj" fmla="val 53125"/>
              </a:avLst>
            </a:prstTxWarp>
          </a:bodyPr>
          <a:lstStyle/>
          <a:p>
            <a:pPr algn="ctr" eaLnBrk="0" fontAlgn="base" hangingPunct="0">
              <a:spcBef>
                <a:spcPct val="0"/>
              </a:spcBef>
              <a:spcAft>
                <a:spcPct val="0"/>
              </a:spcAft>
            </a:pPr>
            <a:r>
              <a:rPr lang="en-US" sz="3600" b="1" kern="10" dirty="0">
                <a:ln w="9525">
                  <a:solidFill>
                    <a:srgbClr val="000000"/>
                  </a:solidFill>
                  <a:round/>
                  <a:headEnd/>
                  <a:tailEnd/>
                </a:ln>
                <a:solidFill>
                  <a:srgbClr val="FFFFFF"/>
                </a:solidFill>
                <a:effectLst>
                  <a:outerShdw dist="35921" dir="2700000" algn="ctr" rotWithShape="0">
                    <a:srgbClr val="A3A3FF"/>
                  </a:outerShdw>
                </a:effectLst>
                <a:latin typeface="Calibri" panose="020F0502020204030204" pitchFamily="34" charset="0"/>
                <a:cs typeface="Arial" panose="020B0604020202020204" pitchFamily="34" charset="0"/>
              </a:rPr>
              <a:t>For A Thing To Be Expedient</a:t>
            </a:r>
          </a:p>
        </p:txBody>
      </p:sp>
      <p:sp>
        <p:nvSpPr>
          <p:cNvPr id="6152" name="AutoShape 8">
            <a:extLst>
              <a:ext uri="{FF2B5EF4-FFF2-40B4-BE49-F238E27FC236}">
                <a16:creationId xmlns:a16="http://schemas.microsoft.com/office/drawing/2014/main" id="{266D0645-7372-A84F-B9D4-B308204CE1B0}"/>
              </a:ext>
            </a:extLst>
          </p:cNvPr>
          <p:cNvSpPr>
            <a:spLocks noChangeArrowheads="1"/>
          </p:cNvSpPr>
          <p:nvPr/>
        </p:nvSpPr>
        <p:spPr bwMode="auto">
          <a:xfrm rot="16200000">
            <a:off x="5676900" y="-2019300"/>
            <a:ext cx="762000" cy="8305800"/>
          </a:xfrm>
          <a:prstGeom prst="flowChartDelay">
            <a:avLst/>
          </a:prstGeom>
          <a:solidFill>
            <a:srgbClr val="A3A3FF"/>
          </a:solidFill>
          <a:ln>
            <a:noFill/>
          </a:ln>
          <a:effectLst>
            <a:outerShdw dist="89803" dir="2700000" algn="ctr" rotWithShape="0">
              <a:schemeClr val="bg1"/>
            </a:outerShdw>
          </a:effectLst>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fontAlgn="base">
              <a:spcBef>
                <a:spcPct val="0"/>
              </a:spcBef>
              <a:spcAft>
                <a:spcPct val="0"/>
              </a:spcAft>
            </a:pPr>
            <a:endParaRPr lang="en-US" altLang="en-US" dirty="0">
              <a:solidFill>
                <a:srgbClr val="000000"/>
              </a:solidFill>
              <a:latin typeface="Calibri" panose="020F0502020204030204" pitchFamily="34" charset="0"/>
            </a:endParaRPr>
          </a:p>
        </p:txBody>
      </p:sp>
      <p:sp>
        <p:nvSpPr>
          <p:cNvPr id="6153" name="Text Box 9">
            <a:extLst>
              <a:ext uri="{FF2B5EF4-FFF2-40B4-BE49-F238E27FC236}">
                <a16:creationId xmlns:a16="http://schemas.microsoft.com/office/drawing/2014/main" id="{CAC564A9-3AD8-0E56-8818-D828B4C8BCAF}"/>
              </a:ext>
            </a:extLst>
          </p:cNvPr>
          <p:cNvSpPr txBox="1">
            <a:spLocks noChangeArrowheads="1"/>
          </p:cNvSpPr>
          <p:nvPr/>
        </p:nvSpPr>
        <p:spPr bwMode="auto">
          <a:xfrm>
            <a:off x="1905000" y="1780268"/>
            <a:ext cx="8305800" cy="769441"/>
          </a:xfrm>
          <a:prstGeom prst="rect">
            <a:avLst/>
          </a:prstGeom>
          <a:noFill/>
          <a:ln>
            <a:noFill/>
          </a:ln>
          <a:effectLst>
            <a:outerShdw dist="35921" dir="2700000" algn="ctr" rotWithShape="0">
              <a:schemeClr val="bg1"/>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fontAlgn="base">
              <a:spcBef>
                <a:spcPct val="50000"/>
              </a:spcBef>
              <a:spcAft>
                <a:spcPct val="0"/>
              </a:spcAft>
            </a:pPr>
            <a:r>
              <a:rPr lang="en-US" altLang="en-US" sz="4400" b="1" dirty="0">
                <a:solidFill>
                  <a:srgbClr val="000000"/>
                </a:solidFill>
                <a:latin typeface="Calibri" panose="020F0502020204030204" pitchFamily="34" charset="0"/>
                <a:cs typeface="Arial" panose="020B0604020202020204" pitchFamily="34" charset="0"/>
              </a:rPr>
              <a:t>It Cannot Be Specified</a:t>
            </a:r>
          </a:p>
        </p:txBody>
      </p:sp>
      <p:pic>
        <p:nvPicPr>
          <p:cNvPr id="6155" name="Picture 11" descr="lamb">
            <a:extLst>
              <a:ext uri="{FF2B5EF4-FFF2-40B4-BE49-F238E27FC236}">
                <a16:creationId xmlns:a16="http://schemas.microsoft.com/office/drawing/2014/main" id="{98400BD6-1B47-FC49-AF6D-44F1C7BCA0C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915493" y="2699462"/>
            <a:ext cx="3920902" cy="35303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4">
            <a:extLst>
              <a:ext uri="{FF2B5EF4-FFF2-40B4-BE49-F238E27FC236}">
                <a16:creationId xmlns:a16="http://schemas.microsoft.com/office/drawing/2014/main" id="{7FCD1159-716B-F10F-CA1D-CBDB85277012}"/>
              </a:ext>
            </a:extLst>
          </p:cNvPr>
          <p:cNvSpPr>
            <a:spLocks noChangeArrowheads="1"/>
          </p:cNvSpPr>
          <p:nvPr/>
        </p:nvSpPr>
        <p:spPr bwMode="auto">
          <a:xfrm>
            <a:off x="-7253" y="0"/>
            <a:ext cx="228600" cy="6858000"/>
          </a:xfrm>
          <a:prstGeom prst="rect">
            <a:avLst/>
          </a:prstGeom>
          <a:solidFill>
            <a:srgbClr val="A3A3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fontAlgn="base">
              <a:spcBef>
                <a:spcPct val="0"/>
              </a:spcBef>
              <a:spcAft>
                <a:spcPct val="0"/>
              </a:spcAft>
              <a:buNone/>
            </a:pPr>
            <a:endParaRPr lang="en-US" altLang="en-US" sz="1800" dirty="0">
              <a:solidFill>
                <a:srgbClr val="000000"/>
              </a:solidFill>
              <a:latin typeface="Calibri" panose="020F0502020204030204" pitchFamily="34" charset="0"/>
            </a:endParaRPr>
          </a:p>
        </p:txBody>
      </p:sp>
      <p:sp>
        <p:nvSpPr>
          <p:cNvPr id="3" name="Rectangle 5">
            <a:extLst>
              <a:ext uri="{FF2B5EF4-FFF2-40B4-BE49-F238E27FC236}">
                <a16:creationId xmlns:a16="http://schemas.microsoft.com/office/drawing/2014/main" id="{DE88FE19-BF15-C884-BCE7-7CAF326D0105}"/>
              </a:ext>
            </a:extLst>
          </p:cNvPr>
          <p:cNvSpPr>
            <a:spLocks noChangeArrowheads="1"/>
          </p:cNvSpPr>
          <p:nvPr/>
        </p:nvSpPr>
        <p:spPr bwMode="auto">
          <a:xfrm>
            <a:off x="11970651" y="0"/>
            <a:ext cx="228600" cy="6858000"/>
          </a:xfrm>
          <a:prstGeom prst="rect">
            <a:avLst/>
          </a:prstGeom>
          <a:solidFill>
            <a:srgbClr val="A3A3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fontAlgn="base">
              <a:spcBef>
                <a:spcPct val="0"/>
              </a:spcBef>
              <a:spcAft>
                <a:spcPct val="0"/>
              </a:spcAft>
              <a:buNone/>
            </a:pPr>
            <a:endParaRPr lang="en-US" altLang="en-US" sz="1800" dirty="0">
              <a:solidFill>
                <a:srgbClr val="000000"/>
              </a:solidFill>
              <a:latin typeface="Calibri" panose="020F0502020204030204" pitchFamily="34" charset="0"/>
            </a:endParaRPr>
          </a:p>
        </p:txBody>
      </p:sp>
      <p:sp>
        <p:nvSpPr>
          <p:cNvPr id="4" name="Rectangle 6">
            <a:extLst>
              <a:ext uri="{FF2B5EF4-FFF2-40B4-BE49-F238E27FC236}">
                <a16:creationId xmlns:a16="http://schemas.microsoft.com/office/drawing/2014/main" id="{EF496167-496C-7AFE-B42C-F4CA927E0041}"/>
              </a:ext>
            </a:extLst>
          </p:cNvPr>
          <p:cNvSpPr>
            <a:spLocks noChangeArrowheads="1"/>
          </p:cNvSpPr>
          <p:nvPr/>
        </p:nvSpPr>
        <p:spPr bwMode="auto">
          <a:xfrm>
            <a:off x="221347" y="0"/>
            <a:ext cx="11803739" cy="457200"/>
          </a:xfrm>
          <a:prstGeom prst="rect">
            <a:avLst/>
          </a:prstGeom>
          <a:solidFill>
            <a:srgbClr val="A3A3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fontAlgn="base">
              <a:spcBef>
                <a:spcPct val="0"/>
              </a:spcBef>
              <a:spcAft>
                <a:spcPct val="0"/>
              </a:spcAft>
              <a:buNone/>
            </a:pPr>
            <a:endParaRPr lang="en-US" altLang="en-US" sz="1800" dirty="0">
              <a:solidFill>
                <a:srgbClr val="000000"/>
              </a:solidFill>
              <a:latin typeface="Calibri" panose="020F0502020204030204" pitchFamily="34" charset="0"/>
            </a:endParaRPr>
          </a:p>
        </p:txBody>
      </p:sp>
      <p:sp>
        <p:nvSpPr>
          <p:cNvPr id="5" name="Rectangle 7">
            <a:extLst>
              <a:ext uri="{FF2B5EF4-FFF2-40B4-BE49-F238E27FC236}">
                <a16:creationId xmlns:a16="http://schemas.microsoft.com/office/drawing/2014/main" id="{539C7DA9-BD5F-7C43-EC70-6B091417A94A}"/>
              </a:ext>
            </a:extLst>
          </p:cNvPr>
          <p:cNvSpPr>
            <a:spLocks noChangeArrowheads="1"/>
          </p:cNvSpPr>
          <p:nvPr/>
        </p:nvSpPr>
        <p:spPr bwMode="auto">
          <a:xfrm>
            <a:off x="145143" y="6339113"/>
            <a:ext cx="11937999" cy="228596"/>
          </a:xfrm>
          <a:prstGeom prst="rect">
            <a:avLst/>
          </a:prstGeom>
          <a:solidFill>
            <a:srgbClr val="A3A3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fontAlgn="base">
              <a:spcBef>
                <a:spcPct val="0"/>
              </a:spcBef>
              <a:spcAft>
                <a:spcPct val="0"/>
              </a:spcAft>
              <a:buNone/>
            </a:pPr>
            <a:endParaRPr lang="en-US" altLang="en-US" sz="1800" dirty="0">
              <a:solidFill>
                <a:srgbClr val="000000"/>
              </a:solidFill>
              <a:latin typeface="Calibri" panose="020F0502020204030204" pitchFamily="34" charset="0"/>
            </a:endParaRPr>
          </a:p>
        </p:txBody>
      </p:sp>
      <p:sp>
        <p:nvSpPr>
          <p:cNvPr id="12" name="TextBox 11">
            <a:extLst>
              <a:ext uri="{FF2B5EF4-FFF2-40B4-BE49-F238E27FC236}">
                <a16:creationId xmlns:a16="http://schemas.microsoft.com/office/drawing/2014/main" id="{CA04B26F-6A0C-4182-BA32-6FF0CAD14EBE}"/>
              </a:ext>
            </a:extLst>
          </p:cNvPr>
          <p:cNvSpPr txBox="1"/>
          <p:nvPr/>
        </p:nvSpPr>
        <p:spPr>
          <a:xfrm>
            <a:off x="-7253" y="6560459"/>
            <a:ext cx="12206504" cy="338554"/>
          </a:xfrm>
          <a:prstGeom prst="rect">
            <a:avLst/>
          </a:prstGeom>
          <a:solidFill>
            <a:schemeClr val="tx1"/>
          </a:solidFill>
        </p:spPr>
        <p:txBody>
          <a:bodyPr wrap="square" rtlCol="0">
            <a:spAutoFit/>
          </a:bodyPr>
          <a:lstStyle/>
          <a:p>
            <a:r>
              <a:rPr lang="en-US" sz="1600" dirty="0">
                <a:solidFill>
                  <a:schemeClr val="bg1"/>
                </a:solidFill>
                <a:latin typeface="Calibri" panose="020F0502020204030204" pitchFamily="34" charset="0"/>
                <a:ea typeface="Calibri" panose="020F0502020204030204" pitchFamily="34" charset="0"/>
              </a:rPr>
              <a:t>Richie Thetford									              www.thetfordcountry.com</a:t>
            </a:r>
          </a:p>
        </p:txBody>
      </p:sp>
    </p:spTree>
    <p:extLst>
      <p:ext uri="{BB962C8B-B14F-4D97-AF65-F5344CB8AC3E}">
        <p14:creationId xmlns:p14="http://schemas.microsoft.com/office/powerpoint/2010/main" val="119511792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 presetClass="entr" presetSubtype="10" fill="hold" grpId="0" nodeType="afterEffect">
                                  <p:stCondLst>
                                    <p:cond delay="0"/>
                                  </p:stCondLst>
                                  <p:childTnLst>
                                    <p:set>
                                      <p:cBhvr>
                                        <p:cTn id="6" dur="1" fill="hold">
                                          <p:stCondLst>
                                            <p:cond delay="0"/>
                                          </p:stCondLst>
                                        </p:cTn>
                                        <p:tgtEl>
                                          <p:spTgt spid="6152"/>
                                        </p:tgtEl>
                                        <p:attrNameLst>
                                          <p:attrName>style.visibility</p:attrName>
                                        </p:attrNameLst>
                                      </p:cBhvr>
                                      <p:to>
                                        <p:strVal val="visible"/>
                                      </p:to>
                                    </p:set>
                                    <p:animEffect transition="in" filter="blinds(horizontal)">
                                      <p:cBhvr>
                                        <p:cTn id="7" dur="500"/>
                                        <p:tgtEl>
                                          <p:spTgt spid="6152"/>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6153"/>
                                        </p:tgtEl>
                                        <p:attrNameLst>
                                          <p:attrName>style.visibility</p:attrName>
                                        </p:attrNameLst>
                                      </p:cBhvr>
                                      <p:to>
                                        <p:strVal val="visible"/>
                                      </p:to>
                                    </p:set>
                                    <p:animEffect transition="in" filter="blinds(horizontal)">
                                      <p:cBhvr>
                                        <p:cTn id="10" dur="500"/>
                                        <p:tgtEl>
                                          <p:spTgt spid="6153"/>
                                        </p:tgtEl>
                                      </p:cBhvr>
                                    </p:animEffect>
                                  </p:childTnLst>
                                </p:cTn>
                              </p:par>
                            </p:childTnLst>
                          </p:cTn>
                        </p:par>
                        <p:par>
                          <p:cTn id="11" fill="hold" nodeType="afterGroup">
                            <p:stCondLst>
                              <p:cond delay="500"/>
                            </p:stCondLst>
                            <p:childTnLst>
                              <p:par>
                                <p:cTn id="12" presetID="23" presetClass="entr" presetSubtype="16" fill="hold" nodeType="afterEffect">
                                  <p:stCondLst>
                                    <p:cond delay="0"/>
                                  </p:stCondLst>
                                  <p:childTnLst>
                                    <p:set>
                                      <p:cBhvr>
                                        <p:cTn id="13" dur="1" fill="hold">
                                          <p:stCondLst>
                                            <p:cond delay="0"/>
                                          </p:stCondLst>
                                        </p:cTn>
                                        <p:tgtEl>
                                          <p:spTgt spid="6146">
                                            <p:txEl>
                                              <p:pRg st="0" end="0"/>
                                            </p:txEl>
                                          </p:spTgt>
                                        </p:tgtEl>
                                        <p:attrNameLst>
                                          <p:attrName>style.visibility</p:attrName>
                                        </p:attrNameLst>
                                      </p:cBhvr>
                                      <p:to>
                                        <p:strVal val="visible"/>
                                      </p:to>
                                    </p:set>
                                    <p:anim calcmode="lin" valueType="num">
                                      <p:cBhvr>
                                        <p:cTn id="14" dur="500" fill="hold"/>
                                        <p:tgtEl>
                                          <p:spTgt spid="6146">
                                            <p:txEl>
                                              <p:pRg st="0" end="0"/>
                                            </p:txEl>
                                          </p:spTgt>
                                        </p:tgtEl>
                                        <p:attrNameLst>
                                          <p:attrName>ppt_w</p:attrName>
                                        </p:attrNameLst>
                                      </p:cBhvr>
                                      <p:tavLst>
                                        <p:tav tm="0">
                                          <p:val>
                                            <p:fltVal val="0"/>
                                          </p:val>
                                        </p:tav>
                                        <p:tav tm="100000">
                                          <p:val>
                                            <p:strVal val="#ppt_w"/>
                                          </p:val>
                                        </p:tav>
                                      </p:tavLst>
                                    </p:anim>
                                    <p:anim calcmode="lin" valueType="num">
                                      <p:cBhvr>
                                        <p:cTn id="15" dur="500" fill="hold"/>
                                        <p:tgtEl>
                                          <p:spTgt spid="6146">
                                            <p:txEl>
                                              <p:pRg st="0" end="0"/>
                                            </p:txEl>
                                          </p:spTgt>
                                        </p:tgtEl>
                                        <p:attrNameLst>
                                          <p:attrName>ppt_h</p:attrName>
                                        </p:attrNameLst>
                                      </p:cBhvr>
                                      <p:tavLst>
                                        <p:tav tm="0">
                                          <p:val>
                                            <p:fltVal val="0"/>
                                          </p:val>
                                        </p:tav>
                                        <p:tav tm="100000">
                                          <p:val>
                                            <p:strVal val="#ppt_h"/>
                                          </p:val>
                                        </p:tav>
                                      </p:tavLst>
                                    </p:anim>
                                  </p:childTnLst>
                                </p:cTn>
                              </p:par>
                            </p:childTnLst>
                          </p:cTn>
                        </p:par>
                      </p:childTnLst>
                    </p:cTn>
                  </p:par>
                  <p:par>
                    <p:cTn id="16" fill="hold" nodeType="clickPar">
                      <p:stCondLst>
                        <p:cond delay="indefinite"/>
                      </p:stCondLst>
                      <p:childTnLst>
                        <p:par>
                          <p:cTn id="17" fill="hold" nodeType="withGroup">
                            <p:stCondLst>
                              <p:cond delay="0"/>
                            </p:stCondLst>
                            <p:childTnLst>
                              <p:par>
                                <p:cTn id="18" presetID="9" presetClass="entr" presetSubtype="0" fill="hold" nodeType="clickEffect">
                                  <p:stCondLst>
                                    <p:cond delay="0"/>
                                  </p:stCondLst>
                                  <p:childTnLst>
                                    <p:set>
                                      <p:cBhvr>
                                        <p:cTn id="19" dur="1" fill="hold">
                                          <p:stCondLst>
                                            <p:cond delay="0"/>
                                          </p:stCondLst>
                                        </p:cTn>
                                        <p:tgtEl>
                                          <p:spTgt spid="6146">
                                            <p:txEl>
                                              <p:pRg st="1" end="1"/>
                                            </p:txEl>
                                          </p:spTgt>
                                        </p:tgtEl>
                                        <p:attrNameLst>
                                          <p:attrName>style.visibility</p:attrName>
                                        </p:attrNameLst>
                                      </p:cBhvr>
                                      <p:to>
                                        <p:strVal val="visible"/>
                                      </p:to>
                                    </p:set>
                                    <p:animEffect transition="in" filter="dissolve">
                                      <p:cBhvr>
                                        <p:cTn id="20" dur="500"/>
                                        <p:tgtEl>
                                          <p:spTgt spid="6146">
                                            <p:txEl>
                                              <p:pRg st="1" end="1"/>
                                            </p:txEl>
                                          </p:spTgt>
                                        </p:tgtEl>
                                      </p:cBhvr>
                                    </p:animEffect>
                                  </p:childTnLst>
                                </p:cTn>
                              </p:par>
                            </p:childTnLst>
                          </p:cTn>
                        </p:par>
                        <p:par>
                          <p:cTn id="21" fill="hold" nodeType="afterGroup">
                            <p:stCondLst>
                              <p:cond delay="500"/>
                            </p:stCondLst>
                            <p:childTnLst>
                              <p:par>
                                <p:cTn id="22" presetID="9" presetClass="entr" presetSubtype="0" fill="hold" nodeType="afterEffect">
                                  <p:stCondLst>
                                    <p:cond delay="0"/>
                                  </p:stCondLst>
                                  <p:childTnLst>
                                    <p:set>
                                      <p:cBhvr>
                                        <p:cTn id="23" dur="1" fill="hold">
                                          <p:stCondLst>
                                            <p:cond delay="0"/>
                                          </p:stCondLst>
                                        </p:cTn>
                                        <p:tgtEl>
                                          <p:spTgt spid="6146">
                                            <p:txEl>
                                              <p:pRg st="2" end="2"/>
                                            </p:txEl>
                                          </p:spTgt>
                                        </p:tgtEl>
                                        <p:attrNameLst>
                                          <p:attrName>style.visibility</p:attrName>
                                        </p:attrNameLst>
                                      </p:cBhvr>
                                      <p:to>
                                        <p:strVal val="visible"/>
                                      </p:to>
                                    </p:set>
                                    <p:animEffect transition="in" filter="dissolve">
                                      <p:cBhvr>
                                        <p:cTn id="24" dur="500"/>
                                        <p:tgtEl>
                                          <p:spTgt spid="6146">
                                            <p:txEl>
                                              <p:pRg st="2" end="2"/>
                                            </p:txEl>
                                          </p:spTgt>
                                        </p:tgtEl>
                                      </p:cBhvr>
                                    </p:animEffect>
                                  </p:childTnLst>
                                </p:cTn>
                              </p:par>
                            </p:childTnLst>
                          </p:cTn>
                        </p:par>
                      </p:childTnLst>
                    </p:cTn>
                  </p:par>
                  <p:par>
                    <p:cTn id="25" fill="hold" nodeType="clickPar">
                      <p:stCondLst>
                        <p:cond delay="indefinite"/>
                      </p:stCondLst>
                      <p:childTnLst>
                        <p:par>
                          <p:cTn id="26" fill="hold" nodeType="withGroup">
                            <p:stCondLst>
                              <p:cond delay="0"/>
                            </p:stCondLst>
                            <p:childTnLst>
                              <p:par>
                                <p:cTn id="27" presetID="9" presetClass="entr" presetSubtype="0" fill="hold" nodeType="clickEffect">
                                  <p:stCondLst>
                                    <p:cond delay="0"/>
                                  </p:stCondLst>
                                  <p:childTnLst>
                                    <p:set>
                                      <p:cBhvr>
                                        <p:cTn id="28" dur="1" fill="hold">
                                          <p:stCondLst>
                                            <p:cond delay="0"/>
                                          </p:stCondLst>
                                        </p:cTn>
                                        <p:tgtEl>
                                          <p:spTgt spid="6146">
                                            <p:txEl>
                                              <p:pRg st="3" end="3"/>
                                            </p:txEl>
                                          </p:spTgt>
                                        </p:tgtEl>
                                        <p:attrNameLst>
                                          <p:attrName>style.visibility</p:attrName>
                                        </p:attrNameLst>
                                      </p:cBhvr>
                                      <p:to>
                                        <p:strVal val="visible"/>
                                      </p:to>
                                    </p:set>
                                    <p:animEffect transition="in" filter="dissolve">
                                      <p:cBhvr>
                                        <p:cTn id="29" dur="500"/>
                                        <p:tgtEl>
                                          <p:spTgt spid="6146">
                                            <p:txEl>
                                              <p:pRg st="3" end="3"/>
                                            </p:txEl>
                                          </p:spTgt>
                                        </p:tgtEl>
                                      </p:cBhvr>
                                    </p:animEffect>
                                  </p:childTnLst>
                                </p:cTn>
                              </p:par>
                            </p:childTnLst>
                          </p:cTn>
                        </p:par>
                        <p:par>
                          <p:cTn id="30" fill="hold" nodeType="afterGroup">
                            <p:stCondLst>
                              <p:cond delay="500"/>
                            </p:stCondLst>
                            <p:childTnLst>
                              <p:par>
                                <p:cTn id="31" presetID="9" presetClass="entr" presetSubtype="0" fill="hold" nodeType="afterEffect">
                                  <p:stCondLst>
                                    <p:cond delay="0"/>
                                  </p:stCondLst>
                                  <p:childTnLst>
                                    <p:set>
                                      <p:cBhvr>
                                        <p:cTn id="32" dur="1" fill="hold">
                                          <p:stCondLst>
                                            <p:cond delay="0"/>
                                          </p:stCondLst>
                                        </p:cTn>
                                        <p:tgtEl>
                                          <p:spTgt spid="6146">
                                            <p:txEl>
                                              <p:pRg st="4" end="4"/>
                                            </p:txEl>
                                          </p:spTgt>
                                        </p:tgtEl>
                                        <p:attrNameLst>
                                          <p:attrName>style.visibility</p:attrName>
                                        </p:attrNameLst>
                                      </p:cBhvr>
                                      <p:to>
                                        <p:strVal val="visible"/>
                                      </p:to>
                                    </p:set>
                                    <p:animEffect transition="in" filter="dissolve">
                                      <p:cBhvr>
                                        <p:cTn id="33" dur="500"/>
                                        <p:tgtEl>
                                          <p:spTgt spid="6146">
                                            <p:txEl>
                                              <p:pRg st="4" end="4"/>
                                            </p:txEl>
                                          </p:spTgt>
                                        </p:tgtEl>
                                      </p:cBhvr>
                                    </p:animEffect>
                                  </p:childTnLst>
                                </p:cTn>
                              </p:par>
                            </p:childTnLst>
                          </p:cTn>
                        </p:par>
                        <p:par>
                          <p:cTn id="34" fill="hold" nodeType="afterGroup">
                            <p:stCondLst>
                              <p:cond delay="1000"/>
                            </p:stCondLst>
                            <p:childTnLst>
                              <p:par>
                                <p:cTn id="35" presetID="10" presetClass="entr" presetSubtype="0" fill="hold" nodeType="afterEffect">
                                  <p:stCondLst>
                                    <p:cond delay="0"/>
                                  </p:stCondLst>
                                  <p:childTnLst>
                                    <p:set>
                                      <p:cBhvr>
                                        <p:cTn id="36" dur="1" fill="hold">
                                          <p:stCondLst>
                                            <p:cond delay="0"/>
                                          </p:stCondLst>
                                        </p:cTn>
                                        <p:tgtEl>
                                          <p:spTgt spid="6155"/>
                                        </p:tgtEl>
                                        <p:attrNameLst>
                                          <p:attrName>style.visibility</p:attrName>
                                        </p:attrNameLst>
                                      </p:cBhvr>
                                      <p:to>
                                        <p:strVal val="visible"/>
                                      </p:to>
                                    </p:set>
                                    <p:animEffect transition="in" filter="fade">
                                      <p:cBhvr>
                                        <p:cTn id="37" dur="2000"/>
                                        <p:tgtEl>
                                          <p:spTgt spid="61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52" grpId="0" animBg="1"/>
      <p:bldP spid="6153"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a:extLst>
              <a:ext uri="{FF2B5EF4-FFF2-40B4-BE49-F238E27FC236}">
                <a16:creationId xmlns:a16="http://schemas.microsoft.com/office/drawing/2014/main" id="{8DB7A5DF-0C51-916D-34BF-08CFAB93DBF6}"/>
              </a:ext>
            </a:extLst>
          </p:cNvPr>
          <p:cNvSpPr>
            <a:spLocks noGrp="1" noChangeArrowheads="1"/>
          </p:cNvSpPr>
          <p:nvPr>
            <p:ph type="body" idx="1"/>
          </p:nvPr>
        </p:nvSpPr>
        <p:spPr>
          <a:xfrm>
            <a:off x="602343" y="2667000"/>
            <a:ext cx="11067143" cy="3581400"/>
          </a:xfrm>
        </p:spPr>
        <p:txBody>
          <a:bodyPr/>
          <a:lstStyle/>
          <a:p>
            <a:pPr lvl="1" eaLnBrk="1" hangingPunct="1">
              <a:spcBef>
                <a:spcPts val="600"/>
              </a:spcBef>
            </a:pPr>
            <a:r>
              <a:rPr lang="en-US" altLang="en-US" sz="3200" dirty="0">
                <a:solidFill>
                  <a:srgbClr val="D1D1FF"/>
                </a:solidFill>
                <a:cs typeface="Arial" panose="020B0604020202020204" pitchFamily="34" charset="0"/>
              </a:rPr>
              <a:t>Expediency involves the right of choice within the realm of those things included in what God has authorized</a:t>
            </a:r>
          </a:p>
          <a:p>
            <a:pPr lvl="2" eaLnBrk="1" hangingPunct="1">
              <a:spcBef>
                <a:spcPts val="600"/>
              </a:spcBef>
            </a:pPr>
            <a:r>
              <a:rPr lang="en-US" altLang="en-US" sz="3000" dirty="0">
                <a:solidFill>
                  <a:srgbClr val="FFFFFF"/>
                </a:solidFill>
                <a:cs typeface="Arial" panose="020B0604020202020204" pitchFamily="34" charset="0"/>
              </a:rPr>
              <a:t>Noah could choose which gopher wood to use – but he must use gopher wood</a:t>
            </a:r>
          </a:p>
          <a:p>
            <a:pPr lvl="2" eaLnBrk="1" hangingPunct="1">
              <a:spcBef>
                <a:spcPts val="600"/>
              </a:spcBef>
            </a:pPr>
            <a:r>
              <a:rPr lang="en-US" altLang="en-US" sz="3000" dirty="0">
                <a:solidFill>
                  <a:srgbClr val="FFFFFF"/>
                </a:solidFill>
                <a:cs typeface="Arial" panose="020B0604020202020204" pitchFamily="34" charset="0"/>
              </a:rPr>
              <a:t>Israelites could choose which male lamb of the first year without blemish to be offered – but they must offer this type of animal to obey God</a:t>
            </a:r>
          </a:p>
        </p:txBody>
      </p:sp>
      <p:sp>
        <p:nvSpPr>
          <p:cNvPr id="8199" name="WordArt 7">
            <a:extLst>
              <a:ext uri="{FF2B5EF4-FFF2-40B4-BE49-F238E27FC236}">
                <a16:creationId xmlns:a16="http://schemas.microsoft.com/office/drawing/2014/main" id="{2391A4F1-9B63-D3A3-C175-58675759F7F3}"/>
              </a:ext>
            </a:extLst>
          </p:cNvPr>
          <p:cNvSpPr>
            <a:spLocks noChangeArrowheads="1" noChangeShapeType="1" noTextEdit="1"/>
          </p:cNvSpPr>
          <p:nvPr/>
        </p:nvSpPr>
        <p:spPr bwMode="auto">
          <a:xfrm>
            <a:off x="370114" y="609600"/>
            <a:ext cx="11451772" cy="1676400"/>
          </a:xfrm>
          <a:prstGeom prst="rect">
            <a:avLst/>
          </a:prstGeom>
        </p:spPr>
        <p:txBody>
          <a:bodyPr wrap="none" fromWordArt="1">
            <a:prstTxWarp prst="textDeflateBottom">
              <a:avLst>
                <a:gd name="adj" fmla="val 53125"/>
              </a:avLst>
            </a:prstTxWarp>
          </a:bodyPr>
          <a:lstStyle/>
          <a:p>
            <a:pPr algn="ctr" eaLnBrk="0" fontAlgn="base" hangingPunct="0">
              <a:spcBef>
                <a:spcPct val="0"/>
              </a:spcBef>
              <a:spcAft>
                <a:spcPct val="0"/>
              </a:spcAft>
            </a:pPr>
            <a:r>
              <a:rPr lang="en-US" sz="3600" b="1" kern="10" dirty="0">
                <a:ln w="9525">
                  <a:solidFill>
                    <a:srgbClr val="000000"/>
                  </a:solidFill>
                  <a:round/>
                  <a:headEnd/>
                  <a:tailEnd/>
                </a:ln>
                <a:solidFill>
                  <a:srgbClr val="FFFFFF"/>
                </a:solidFill>
                <a:effectLst>
                  <a:outerShdw dist="35921" dir="2700000" algn="ctr" rotWithShape="0">
                    <a:srgbClr val="A3A3FF"/>
                  </a:outerShdw>
                </a:effectLst>
                <a:latin typeface="Calibri" panose="020F0502020204030204" pitchFamily="34" charset="0"/>
                <a:cs typeface="Arial" panose="020B0604020202020204" pitchFamily="34" charset="0"/>
              </a:rPr>
              <a:t>For A Thing To Be Expedient</a:t>
            </a:r>
          </a:p>
        </p:txBody>
      </p:sp>
      <p:sp>
        <p:nvSpPr>
          <p:cNvPr id="8200" name="AutoShape 8">
            <a:extLst>
              <a:ext uri="{FF2B5EF4-FFF2-40B4-BE49-F238E27FC236}">
                <a16:creationId xmlns:a16="http://schemas.microsoft.com/office/drawing/2014/main" id="{A9E918F0-BEDB-54D3-B1F6-DCBCFF4F588B}"/>
              </a:ext>
            </a:extLst>
          </p:cNvPr>
          <p:cNvSpPr>
            <a:spLocks noChangeArrowheads="1"/>
          </p:cNvSpPr>
          <p:nvPr/>
        </p:nvSpPr>
        <p:spPr bwMode="auto">
          <a:xfrm rot="16200000">
            <a:off x="5676900" y="-2019300"/>
            <a:ext cx="762000" cy="8305800"/>
          </a:xfrm>
          <a:prstGeom prst="flowChartDelay">
            <a:avLst/>
          </a:prstGeom>
          <a:solidFill>
            <a:srgbClr val="A3A3FF"/>
          </a:solidFill>
          <a:ln>
            <a:noFill/>
          </a:ln>
          <a:effectLst>
            <a:outerShdw dist="89803" dir="2700000" algn="ctr" rotWithShape="0">
              <a:schemeClr val="bg1"/>
            </a:outerShdw>
          </a:effectLst>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fontAlgn="base">
              <a:spcBef>
                <a:spcPct val="0"/>
              </a:spcBef>
              <a:spcAft>
                <a:spcPct val="0"/>
              </a:spcAft>
            </a:pPr>
            <a:endParaRPr lang="en-US" altLang="en-US" dirty="0">
              <a:solidFill>
                <a:srgbClr val="000000"/>
              </a:solidFill>
              <a:latin typeface="Calibri" panose="020F0502020204030204" pitchFamily="34" charset="0"/>
            </a:endParaRPr>
          </a:p>
        </p:txBody>
      </p:sp>
      <p:sp>
        <p:nvSpPr>
          <p:cNvPr id="8201" name="Text Box 9">
            <a:extLst>
              <a:ext uri="{FF2B5EF4-FFF2-40B4-BE49-F238E27FC236}">
                <a16:creationId xmlns:a16="http://schemas.microsoft.com/office/drawing/2014/main" id="{76D773F6-D19E-143B-3E6B-069D36CBBFB9}"/>
              </a:ext>
            </a:extLst>
          </p:cNvPr>
          <p:cNvSpPr txBox="1">
            <a:spLocks noChangeArrowheads="1"/>
          </p:cNvSpPr>
          <p:nvPr/>
        </p:nvSpPr>
        <p:spPr bwMode="auto">
          <a:xfrm>
            <a:off x="1905000" y="1780268"/>
            <a:ext cx="8305800" cy="769441"/>
          </a:xfrm>
          <a:prstGeom prst="rect">
            <a:avLst/>
          </a:prstGeom>
          <a:noFill/>
          <a:ln>
            <a:noFill/>
          </a:ln>
          <a:effectLst>
            <a:outerShdw dist="35921" dir="2700000" algn="ctr" rotWithShape="0">
              <a:schemeClr val="bg1"/>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fontAlgn="base">
              <a:spcBef>
                <a:spcPct val="50000"/>
              </a:spcBef>
              <a:spcAft>
                <a:spcPct val="0"/>
              </a:spcAft>
            </a:pPr>
            <a:r>
              <a:rPr lang="en-US" altLang="en-US" sz="4400" b="1" dirty="0">
                <a:solidFill>
                  <a:srgbClr val="000000"/>
                </a:solidFill>
                <a:latin typeface="Calibri" panose="020F0502020204030204" pitchFamily="34" charset="0"/>
                <a:cs typeface="Arial" panose="020B0604020202020204" pitchFamily="34" charset="0"/>
              </a:rPr>
              <a:t>It Cannot Be Specified</a:t>
            </a:r>
          </a:p>
        </p:txBody>
      </p:sp>
      <p:pic>
        <p:nvPicPr>
          <p:cNvPr id="7179" name="Picture 11" descr="Thin Reference Bible">
            <a:extLst>
              <a:ext uri="{FF2B5EF4-FFF2-40B4-BE49-F238E27FC236}">
                <a16:creationId xmlns:a16="http://schemas.microsoft.com/office/drawing/2014/main" id="{210D3DDA-C751-8A1B-DE9C-6A29352F624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7547" y="2667000"/>
            <a:ext cx="645882" cy="35995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4">
            <a:extLst>
              <a:ext uri="{FF2B5EF4-FFF2-40B4-BE49-F238E27FC236}">
                <a16:creationId xmlns:a16="http://schemas.microsoft.com/office/drawing/2014/main" id="{C928CED7-0DA4-211D-9ED0-0CBBEE6D3F1C}"/>
              </a:ext>
            </a:extLst>
          </p:cNvPr>
          <p:cNvSpPr>
            <a:spLocks noChangeArrowheads="1"/>
          </p:cNvSpPr>
          <p:nvPr/>
        </p:nvSpPr>
        <p:spPr bwMode="auto">
          <a:xfrm>
            <a:off x="-7253" y="0"/>
            <a:ext cx="228600" cy="6858000"/>
          </a:xfrm>
          <a:prstGeom prst="rect">
            <a:avLst/>
          </a:prstGeom>
          <a:solidFill>
            <a:srgbClr val="A3A3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fontAlgn="base">
              <a:spcBef>
                <a:spcPct val="0"/>
              </a:spcBef>
              <a:spcAft>
                <a:spcPct val="0"/>
              </a:spcAft>
              <a:buNone/>
            </a:pPr>
            <a:endParaRPr lang="en-US" altLang="en-US" sz="1800" dirty="0">
              <a:solidFill>
                <a:srgbClr val="000000"/>
              </a:solidFill>
              <a:latin typeface="Calibri" panose="020F0502020204030204" pitchFamily="34" charset="0"/>
            </a:endParaRPr>
          </a:p>
        </p:txBody>
      </p:sp>
      <p:sp>
        <p:nvSpPr>
          <p:cNvPr id="3" name="Rectangle 5">
            <a:extLst>
              <a:ext uri="{FF2B5EF4-FFF2-40B4-BE49-F238E27FC236}">
                <a16:creationId xmlns:a16="http://schemas.microsoft.com/office/drawing/2014/main" id="{C39C1246-234D-2F83-3172-3E883A6C9AD8}"/>
              </a:ext>
            </a:extLst>
          </p:cNvPr>
          <p:cNvSpPr>
            <a:spLocks noChangeArrowheads="1"/>
          </p:cNvSpPr>
          <p:nvPr/>
        </p:nvSpPr>
        <p:spPr bwMode="auto">
          <a:xfrm>
            <a:off x="11970651" y="0"/>
            <a:ext cx="228600" cy="6858000"/>
          </a:xfrm>
          <a:prstGeom prst="rect">
            <a:avLst/>
          </a:prstGeom>
          <a:solidFill>
            <a:srgbClr val="A3A3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fontAlgn="base">
              <a:spcBef>
                <a:spcPct val="0"/>
              </a:spcBef>
              <a:spcAft>
                <a:spcPct val="0"/>
              </a:spcAft>
              <a:buNone/>
            </a:pPr>
            <a:endParaRPr lang="en-US" altLang="en-US" sz="1800" dirty="0">
              <a:solidFill>
                <a:srgbClr val="000000"/>
              </a:solidFill>
              <a:latin typeface="Calibri" panose="020F0502020204030204" pitchFamily="34" charset="0"/>
            </a:endParaRPr>
          </a:p>
        </p:txBody>
      </p:sp>
      <p:sp>
        <p:nvSpPr>
          <p:cNvPr id="4" name="Rectangle 6">
            <a:extLst>
              <a:ext uri="{FF2B5EF4-FFF2-40B4-BE49-F238E27FC236}">
                <a16:creationId xmlns:a16="http://schemas.microsoft.com/office/drawing/2014/main" id="{2BF7ED02-8F13-F897-C310-A49A32C1C73A}"/>
              </a:ext>
            </a:extLst>
          </p:cNvPr>
          <p:cNvSpPr>
            <a:spLocks noChangeArrowheads="1"/>
          </p:cNvSpPr>
          <p:nvPr/>
        </p:nvSpPr>
        <p:spPr bwMode="auto">
          <a:xfrm>
            <a:off x="221347" y="0"/>
            <a:ext cx="11803739" cy="457200"/>
          </a:xfrm>
          <a:prstGeom prst="rect">
            <a:avLst/>
          </a:prstGeom>
          <a:solidFill>
            <a:srgbClr val="A3A3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fontAlgn="base">
              <a:spcBef>
                <a:spcPct val="0"/>
              </a:spcBef>
              <a:spcAft>
                <a:spcPct val="0"/>
              </a:spcAft>
              <a:buNone/>
            </a:pPr>
            <a:endParaRPr lang="en-US" altLang="en-US" sz="1800" dirty="0">
              <a:solidFill>
                <a:srgbClr val="000000"/>
              </a:solidFill>
              <a:latin typeface="Calibri" panose="020F0502020204030204" pitchFamily="34" charset="0"/>
            </a:endParaRPr>
          </a:p>
        </p:txBody>
      </p:sp>
      <p:sp>
        <p:nvSpPr>
          <p:cNvPr id="5" name="Rectangle 7">
            <a:extLst>
              <a:ext uri="{FF2B5EF4-FFF2-40B4-BE49-F238E27FC236}">
                <a16:creationId xmlns:a16="http://schemas.microsoft.com/office/drawing/2014/main" id="{37B9FC45-4E4F-B131-1512-EBF97977FCE5}"/>
              </a:ext>
            </a:extLst>
          </p:cNvPr>
          <p:cNvSpPr>
            <a:spLocks noChangeArrowheads="1"/>
          </p:cNvSpPr>
          <p:nvPr/>
        </p:nvSpPr>
        <p:spPr bwMode="auto">
          <a:xfrm>
            <a:off x="145143" y="6339113"/>
            <a:ext cx="11937999" cy="228596"/>
          </a:xfrm>
          <a:prstGeom prst="rect">
            <a:avLst/>
          </a:prstGeom>
          <a:solidFill>
            <a:srgbClr val="A3A3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fontAlgn="base">
              <a:spcBef>
                <a:spcPct val="0"/>
              </a:spcBef>
              <a:spcAft>
                <a:spcPct val="0"/>
              </a:spcAft>
              <a:buNone/>
            </a:pPr>
            <a:endParaRPr lang="en-US" altLang="en-US" sz="1800" dirty="0">
              <a:solidFill>
                <a:srgbClr val="000000"/>
              </a:solidFill>
              <a:latin typeface="Calibri" panose="020F0502020204030204" pitchFamily="34" charset="0"/>
            </a:endParaRPr>
          </a:p>
        </p:txBody>
      </p:sp>
      <p:sp>
        <p:nvSpPr>
          <p:cNvPr id="12" name="TextBox 11">
            <a:extLst>
              <a:ext uri="{FF2B5EF4-FFF2-40B4-BE49-F238E27FC236}">
                <a16:creationId xmlns:a16="http://schemas.microsoft.com/office/drawing/2014/main" id="{07FC6509-F93B-4A98-BFC4-BA8DF0147FBC}"/>
              </a:ext>
            </a:extLst>
          </p:cNvPr>
          <p:cNvSpPr txBox="1"/>
          <p:nvPr/>
        </p:nvSpPr>
        <p:spPr>
          <a:xfrm>
            <a:off x="-7253" y="6560459"/>
            <a:ext cx="12206504" cy="338554"/>
          </a:xfrm>
          <a:prstGeom prst="rect">
            <a:avLst/>
          </a:prstGeom>
          <a:solidFill>
            <a:schemeClr val="tx1"/>
          </a:solidFill>
        </p:spPr>
        <p:txBody>
          <a:bodyPr wrap="square" rtlCol="0">
            <a:spAutoFit/>
          </a:bodyPr>
          <a:lstStyle/>
          <a:p>
            <a:r>
              <a:rPr lang="en-US" sz="1600" dirty="0">
                <a:solidFill>
                  <a:schemeClr val="bg1"/>
                </a:solidFill>
                <a:latin typeface="Calibri" panose="020F0502020204030204" pitchFamily="34" charset="0"/>
                <a:ea typeface="Calibri" panose="020F0502020204030204" pitchFamily="34" charset="0"/>
              </a:rPr>
              <a:t>Richie Thetford									              www.thetfordcountry.com</a:t>
            </a:r>
          </a:p>
        </p:txBody>
      </p:sp>
    </p:spTree>
    <p:extLst>
      <p:ext uri="{BB962C8B-B14F-4D97-AF65-F5344CB8AC3E}">
        <p14:creationId xmlns:p14="http://schemas.microsoft.com/office/powerpoint/2010/main" val="22881974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16" fill="hold" nodeType="afterEffect">
                                  <p:stCondLst>
                                    <p:cond delay="0"/>
                                  </p:stCondLst>
                                  <p:childTnLst>
                                    <p:set>
                                      <p:cBhvr>
                                        <p:cTn id="6" dur="1" fill="hold">
                                          <p:stCondLst>
                                            <p:cond delay="0"/>
                                          </p:stCondLst>
                                        </p:cTn>
                                        <p:tgtEl>
                                          <p:spTgt spid="7170">
                                            <p:txEl>
                                              <p:pRg st="0" end="0"/>
                                            </p:txEl>
                                          </p:spTgt>
                                        </p:tgtEl>
                                        <p:attrNameLst>
                                          <p:attrName>style.visibility</p:attrName>
                                        </p:attrNameLst>
                                      </p:cBhvr>
                                      <p:to>
                                        <p:strVal val="visible"/>
                                      </p:to>
                                    </p:set>
                                    <p:anim calcmode="lin" valueType="num">
                                      <p:cBhvr>
                                        <p:cTn id="7" dur="500" fill="hold"/>
                                        <p:tgtEl>
                                          <p:spTgt spid="7170">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7170">
                                            <p:txEl>
                                              <p:pRg st="0" end="0"/>
                                            </p:txEl>
                                          </p:spTgt>
                                        </p:tgtEl>
                                        <p:attrNameLst>
                                          <p:attrName>ppt_h</p:attrName>
                                        </p:attrNameLst>
                                      </p:cBhvr>
                                      <p:tavLst>
                                        <p:tav tm="0">
                                          <p:val>
                                            <p:fltVal val="0"/>
                                          </p:val>
                                        </p:tav>
                                        <p:tav tm="100000">
                                          <p:val>
                                            <p:strVal val="#ppt_h"/>
                                          </p:val>
                                        </p:tav>
                                      </p:tavLst>
                                    </p:anim>
                                  </p:childTnLst>
                                </p:cTn>
                              </p:par>
                            </p:childTnLst>
                          </p:cTn>
                        </p:par>
                        <p:par>
                          <p:cTn id="9" fill="hold" nodeType="afterGroup">
                            <p:stCondLst>
                              <p:cond delay="500"/>
                            </p:stCondLst>
                            <p:childTnLst>
                              <p:par>
                                <p:cTn id="10" presetID="10" presetClass="entr" presetSubtype="0" fill="hold" nodeType="afterEffect">
                                  <p:stCondLst>
                                    <p:cond delay="0"/>
                                  </p:stCondLst>
                                  <p:childTnLst>
                                    <p:set>
                                      <p:cBhvr>
                                        <p:cTn id="11" dur="1" fill="hold">
                                          <p:stCondLst>
                                            <p:cond delay="0"/>
                                          </p:stCondLst>
                                        </p:cTn>
                                        <p:tgtEl>
                                          <p:spTgt spid="7179"/>
                                        </p:tgtEl>
                                        <p:attrNameLst>
                                          <p:attrName>style.visibility</p:attrName>
                                        </p:attrNameLst>
                                      </p:cBhvr>
                                      <p:to>
                                        <p:strVal val="visible"/>
                                      </p:to>
                                    </p:set>
                                    <p:animEffect transition="in" filter="fade">
                                      <p:cBhvr>
                                        <p:cTn id="12" dur="2000"/>
                                        <p:tgtEl>
                                          <p:spTgt spid="7179"/>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nodeType="clickEffect">
                                  <p:stCondLst>
                                    <p:cond delay="0"/>
                                  </p:stCondLst>
                                  <p:childTnLst>
                                    <p:set>
                                      <p:cBhvr>
                                        <p:cTn id="16" dur="1" fill="hold">
                                          <p:stCondLst>
                                            <p:cond delay="0"/>
                                          </p:stCondLst>
                                        </p:cTn>
                                        <p:tgtEl>
                                          <p:spTgt spid="7170">
                                            <p:txEl>
                                              <p:pRg st="1" end="1"/>
                                            </p:txEl>
                                          </p:spTgt>
                                        </p:tgtEl>
                                        <p:attrNameLst>
                                          <p:attrName>style.visibility</p:attrName>
                                        </p:attrNameLst>
                                      </p:cBhvr>
                                      <p:to>
                                        <p:strVal val="visible"/>
                                      </p:to>
                                    </p:set>
                                    <p:animEffect transition="in" filter="dissolve">
                                      <p:cBhvr>
                                        <p:cTn id="17" dur="500"/>
                                        <p:tgtEl>
                                          <p:spTgt spid="7170">
                                            <p:txEl>
                                              <p:pRg st="1" end="1"/>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9" presetClass="entr" presetSubtype="0" fill="hold" nodeType="clickEffect">
                                  <p:stCondLst>
                                    <p:cond delay="0"/>
                                  </p:stCondLst>
                                  <p:childTnLst>
                                    <p:set>
                                      <p:cBhvr>
                                        <p:cTn id="21" dur="1" fill="hold">
                                          <p:stCondLst>
                                            <p:cond delay="0"/>
                                          </p:stCondLst>
                                        </p:cTn>
                                        <p:tgtEl>
                                          <p:spTgt spid="7170">
                                            <p:txEl>
                                              <p:pRg st="2" end="2"/>
                                            </p:txEl>
                                          </p:spTgt>
                                        </p:tgtEl>
                                        <p:attrNameLst>
                                          <p:attrName>style.visibility</p:attrName>
                                        </p:attrNameLst>
                                      </p:cBhvr>
                                      <p:to>
                                        <p:strVal val="visible"/>
                                      </p:to>
                                    </p:set>
                                    <p:animEffect transition="in" filter="dissolve">
                                      <p:cBhvr>
                                        <p:cTn id="22" dur="500"/>
                                        <p:tgtEl>
                                          <p:spTgt spid="7170">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a:extLst>
              <a:ext uri="{FF2B5EF4-FFF2-40B4-BE49-F238E27FC236}">
                <a16:creationId xmlns:a16="http://schemas.microsoft.com/office/drawing/2014/main" id="{F7EB68E0-0AFF-494D-99DB-1AA6ACBE3B9B}"/>
              </a:ext>
            </a:extLst>
          </p:cNvPr>
          <p:cNvSpPr>
            <a:spLocks noGrp="1" noChangeArrowheads="1"/>
          </p:cNvSpPr>
          <p:nvPr>
            <p:ph type="body" idx="1"/>
          </p:nvPr>
        </p:nvSpPr>
        <p:spPr>
          <a:xfrm>
            <a:off x="221347" y="2667000"/>
            <a:ext cx="11749303" cy="3581400"/>
          </a:xfrm>
        </p:spPr>
        <p:txBody>
          <a:bodyPr/>
          <a:lstStyle/>
          <a:p>
            <a:pPr eaLnBrk="1" hangingPunct="1">
              <a:spcBef>
                <a:spcPts val="600"/>
              </a:spcBef>
            </a:pPr>
            <a:r>
              <a:rPr lang="en-US" altLang="en-US" sz="3400" b="1" dirty="0">
                <a:solidFill>
                  <a:schemeClr val="bg1"/>
                </a:solidFill>
                <a:cs typeface="Arial" panose="020B0604020202020204" pitchFamily="34" charset="0"/>
              </a:rPr>
              <a:t>To go beyond that which is specified – is to add to God’s Word</a:t>
            </a:r>
          </a:p>
          <a:p>
            <a:pPr lvl="1" eaLnBrk="1" hangingPunct="1">
              <a:spcBef>
                <a:spcPts val="600"/>
              </a:spcBef>
            </a:pPr>
            <a:r>
              <a:rPr lang="en-US" altLang="en-US" sz="3200" dirty="0">
                <a:solidFill>
                  <a:srgbClr val="D1D1FF"/>
                </a:solidFill>
                <a:cs typeface="Arial" panose="020B0604020202020204" pitchFamily="34" charset="0"/>
              </a:rPr>
              <a:t>God commands “singing”</a:t>
            </a:r>
          </a:p>
          <a:p>
            <a:pPr lvl="2" eaLnBrk="1" hangingPunct="1">
              <a:spcBef>
                <a:spcPts val="600"/>
              </a:spcBef>
            </a:pPr>
            <a:r>
              <a:rPr lang="en-US" altLang="en-US" sz="3000" dirty="0">
                <a:solidFill>
                  <a:srgbClr val="FFFF00"/>
                </a:solidFill>
                <a:ea typeface="Calibri" panose="020F0502020204030204" pitchFamily="34" charset="0"/>
                <a:cs typeface="Arial" panose="020B0604020202020204" pitchFamily="34" charset="0"/>
              </a:rPr>
              <a:t>Ephesians 5:19; Colossians 3:16</a:t>
            </a:r>
          </a:p>
          <a:p>
            <a:pPr lvl="2" eaLnBrk="1" hangingPunct="1">
              <a:spcBef>
                <a:spcPts val="600"/>
              </a:spcBef>
            </a:pPr>
            <a:r>
              <a:rPr lang="en-US" altLang="en-US" sz="3000" dirty="0">
                <a:solidFill>
                  <a:schemeClr val="bg1"/>
                </a:solidFill>
                <a:cs typeface="Arial" panose="020B0604020202020204" pitchFamily="34" charset="0"/>
              </a:rPr>
              <a:t>Instrumental music is not an aid in</a:t>
            </a:r>
            <a:br>
              <a:rPr lang="en-US" altLang="en-US" sz="3000" dirty="0">
                <a:solidFill>
                  <a:schemeClr val="bg1"/>
                </a:solidFill>
                <a:cs typeface="Arial" panose="020B0604020202020204" pitchFamily="34" charset="0"/>
              </a:rPr>
            </a:br>
            <a:r>
              <a:rPr lang="en-US" altLang="en-US" sz="3000" dirty="0">
                <a:solidFill>
                  <a:schemeClr val="bg1"/>
                </a:solidFill>
                <a:cs typeface="Arial" panose="020B0604020202020204" pitchFamily="34" charset="0"/>
              </a:rPr>
              <a:t>“singing” but is an addition to God’s command</a:t>
            </a:r>
          </a:p>
          <a:p>
            <a:pPr lvl="2" eaLnBrk="1" hangingPunct="1">
              <a:spcBef>
                <a:spcPts val="600"/>
              </a:spcBef>
            </a:pPr>
            <a:endParaRPr lang="en-US" altLang="en-US" sz="3000" dirty="0">
              <a:solidFill>
                <a:schemeClr val="bg1"/>
              </a:solidFill>
              <a:cs typeface="Arial" panose="020B0604020202020204" pitchFamily="34" charset="0"/>
            </a:endParaRPr>
          </a:p>
        </p:txBody>
      </p:sp>
      <p:sp>
        <p:nvSpPr>
          <p:cNvPr id="9223" name="WordArt 7">
            <a:extLst>
              <a:ext uri="{FF2B5EF4-FFF2-40B4-BE49-F238E27FC236}">
                <a16:creationId xmlns:a16="http://schemas.microsoft.com/office/drawing/2014/main" id="{1FE12CFF-9172-2E2D-9651-62AD8C906A5D}"/>
              </a:ext>
            </a:extLst>
          </p:cNvPr>
          <p:cNvSpPr>
            <a:spLocks noChangeArrowheads="1" noChangeShapeType="1" noTextEdit="1"/>
          </p:cNvSpPr>
          <p:nvPr/>
        </p:nvSpPr>
        <p:spPr bwMode="auto">
          <a:xfrm>
            <a:off x="341086" y="609600"/>
            <a:ext cx="11495314" cy="1676400"/>
          </a:xfrm>
          <a:prstGeom prst="rect">
            <a:avLst/>
          </a:prstGeom>
        </p:spPr>
        <p:txBody>
          <a:bodyPr wrap="none" fromWordArt="1">
            <a:prstTxWarp prst="textDeflateBottom">
              <a:avLst>
                <a:gd name="adj" fmla="val 53125"/>
              </a:avLst>
            </a:prstTxWarp>
          </a:bodyPr>
          <a:lstStyle/>
          <a:p>
            <a:pPr algn="ctr" eaLnBrk="0" fontAlgn="base" hangingPunct="0">
              <a:spcBef>
                <a:spcPct val="0"/>
              </a:spcBef>
              <a:spcAft>
                <a:spcPct val="0"/>
              </a:spcAft>
            </a:pPr>
            <a:r>
              <a:rPr lang="en-US" sz="3600" b="1" kern="10" dirty="0">
                <a:ln w="9525">
                  <a:solidFill>
                    <a:srgbClr val="000000"/>
                  </a:solidFill>
                  <a:round/>
                  <a:headEnd/>
                  <a:tailEnd/>
                </a:ln>
                <a:solidFill>
                  <a:srgbClr val="FFFFFF"/>
                </a:solidFill>
                <a:effectLst>
                  <a:outerShdw dist="35921" dir="2700000" algn="ctr" rotWithShape="0">
                    <a:srgbClr val="A3A3FF"/>
                  </a:outerShdw>
                </a:effectLst>
                <a:latin typeface="Calibri" panose="020F0502020204030204" pitchFamily="34" charset="0"/>
                <a:cs typeface="Arial" panose="020B0604020202020204" pitchFamily="34" charset="0"/>
              </a:rPr>
              <a:t>For A Thing To Be Expedient</a:t>
            </a:r>
          </a:p>
        </p:txBody>
      </p:sp>
      <p:sp>
        <p:nvSpPr>
          <p:cNvPr id="9224" name="AutoShape 8">
            <a:extLst>
              <a:ext uri="{FF2B5EF4-FFF2-40B4-BE49-F238E27FC236}">
                <a16:creationId xmlns:a16="http://schemas.microsoft.com/office/drawing/2014/main" id="{9C690E0C-4586-6141-2922-E433DBED241C}"/>
              </a:ext>
            </a:extLst>
          </p:cNvPr>
          <p:cNvSpPr>
            <a:spLocks noChangeArrowheads="1"/>
          </p:cNvSpPr>
          <p:nvPr/>
        </p:nvSpPr>
        <p:spPr bwMode="auto">
          <a:xfrm rot="16200000">
            <a:off x="5676900" y="-2019300"/>
            <a:ext cx="762000" cy="8305800"/>
          </a:xfrm>
          <a:prstGeom prst="flowChartDelay">
            <a:avLst/>
          </a:prstGeom>
          <a:solidFill>
            <a:srgbClr val="A3A3FF"/>
          </a:solidFill>
          <a:ln>
            <a:noFill/>
          </a:ln>
          <a:effectLst>
            <a:outerShdw dist="89803" dir="2700000" algn="ctr" rotWithShape="0">
              <a:schemeClr val="bg1"/>
            </a:outerShdw>
          </a:effectLst>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fontAlgn="base">
              <a:spcBef>
                <a:spcPct val="0"/>
              </a:spcBef>
              <a:spcAft>
                <a:spcPct val="0"/>
              </a:spcAft>
            </a:pPr>
            <a:endParaRPr lang="en-US" altLang="en-US" dirty="0">
              <a:solidFill>
                <a:srgbClr val="000000"/>
              </a:solidFill>
              <a:latin typeface="Calibri" panose="020F0502020204030204" pitchFamily="34" charset="0"/>
            </a:endParaRPr>
          </a:p>
        </p:txBody>
      </p:sp>
      <p:sp>
        <p:nvSpPr>
          <p:cNvPr id="9225" name="Text Box 9">
            <a:extLst>
              <a:ext uri="{FF2B5EF4-FFF2-40B4-BE49-F238E27FC236}">
                <a16:creationId xmlns:a16="http://schemas.microsoft.com/office/drawing/2014/main" id="{CF59AA37-899C-BC92-4071-3C3906B1739B}"/>
              </a:ext>
            </a:extLst>
          </p:cNvPr>
          <p:cNvSpPr txBox="1">
            <a:spLocks noChangeArrowheads="1"/>
          </p:cNvSpPr>
          <p:nvPr/>
        </p:nvSpPr>
        <p:spPr bwMode="auto">
          <a:xfrm>
            <a:off x="1905000" y="1787248"/>
            <a:ext cx="8305800" cy="769441"/>
          </a:xfrm>
          <a:prstGeom prst="rect">
            <a:avLst/>
          </a:prstGeom>
          <a:noFill/>
          <a:ln>
            <a:noFill/>
          </a:ln>
          <a:effectLst>
            <a:outerShdw dist="35921" dir="2700000" algn="ctr" rotWithShape="0">
              <a:schemeClr val="bg1"/>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fontAlgn="base">
              <a:spcBef>
                <a:spcPct val="50000"/>
              </a:spcBef>
              <a:spcAft>
                <a:spcPct val="0"/>
              </a:spcAft>
            </a:pPr>
            <a:r>
              <a:rPr lang="en-US" altLang="en-US" sz="4400" b="1" dirty="0">
                <a:solidFill>
                  <a:srgbClr val="000000"/>
                </a:solidFill>
                <a:latin typeface="Calibri" panose="020F0502020204030204" pitchFamily="34" charset="0"/>
                <a:cs typeface="Arial" panose="020B0604020202020204" pitchFamily="34" charset="0"/>
              </a:rPr>
              <a:t>It Cannot Be Specified</a:t>
            </a:r>
          </a:p>
        </p:txBody>
      </p:sp>
      <p:pic>
        <p:nvPicPr>
          <p:cNvPr id="8203" name="Picture 11" descr="2007may-singing">
            <a:extLst>
              <a:ext uri="{FF2B5EF4-FFF2-40B4-BE49-F238E27FC236}">
                <a16:creationId xmlns:a16="http://schemas.microsoft.com/office/drawing/2014/main" id="{9A7A9632-9643-5062-2391-FC774043AF7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788012" y="3273693"/>
            <a:ext cx="3070159" cy="2969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4">
            <a:extLst>
              <a:ext uri="{FF2B5EF4-FFF2-40B4-BE49-F238E27FC236}">
                <a16:creationId xmlns:a16="http://schemas.microsoft.com/office/drawing/2014/main" id="{1E814EEC-6300-CB32-6F88-96F39EF837C2}"/>
              </a:ext>
            </a:extLst>
          </p:cNvPr>
          <p:cNvSpPr>
            <a:spLocks noChangeArrowheads="1"/>
          </p:cNvSpPr>
          <p:nvPr/>
        </p:nvSpPr>
        <p:spPr bwMode="auto">
          <a:xfrm>
            <a:off x="-7253" y="0"/>
            <a:ext cx="228600" cy="6858000"/>
          </a:xfrm>
          <a:prstGeom prst="rect">
            <a:avLst/>
          </a:prstGeom>
          <a:solidFill>
            <a:srgbClr val="A3A3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fontAlgn="base">
              <a:spcBef>
                <a:spcPct val="0"/>
              </a:spcBef>
              <a:spcAft>
                <a:spcPct val="0"/>
              </a:spcAft>
              <a:buNone/>
            </a:pPr>
            <a:endParaRPr lang="en-US" altLang="en-US" sz="1800" dirty="0">
              <a:solidFill>
                <a:srgbClr val="000000"/>
              </a:solidFill>
              <a:latin typeface="Calibri" panose="020F0502020204030204" pitchFamily="34" charset="0"/>
            </a:endParaRPr>
          </a:p>
        </p:txBody>
      </p:sp>
      <p:sp>
        <p:nvSpPr>
          <p:cNvPr id="3" name="Rectangle 5">
            <a:extLst>
              <a:ext uri="{FF2B5EF4-FFF2-40B4-BE49-F238E27FC236}">
                <a16:creationId xmlns:a16="http://schemas.microsoft.com/office/drawing/2014/main" id="{241FB928-2807-15CA-6394-ADCD42669EB0}"/>
              </a:ext>
            </a:extLst>
          </p:cNvPr>
          <p:cNvSpPr>
            <a:spLocks noChangeArrowheads="1"/>
          </p:cNvSpPr>
          <p:nvPr/>
        </p:nvSpPr>
        <p:spPr bwMode="auto">
          <a:xfrm>
            <a:off x="11970651" y="0"/>
            <a:ext cx="228600" cy="6858000"/>
          </a:xfrm>
          <a:prstGeom prst="rect">
            <a:avLst/>
          </a:prstGeom>
          <a:solidFill>
            <a:srgbClr val="A3A3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fontAlgn="base">
              <a:spcBef>
                <a:spcPct val="0"/>
              </a:spcBef>
              <a:spcAft>
                <a:spcPct val="0"/>
              </a:spcAft>
              <a:buNone/>
            </a:pPr>
            <a:endParaRPr lang="en-US" altLang="en-US" sz="1800" dirty="0">
              <a:solidFill>
                <a:srgbClr val="000000"/>
              </a:solidFill>
              <a:latin typeface="Calibri" panose="020F0502020204030204" pitchFamily="34" charset="0"/>
            </a:endParaRPr>
          </a:p>
        </p:txBody>
      </p:sp>
      <p:sp>
        <p:nvSpPr>
          <p:cNvPr id="4" name="Rectangle 6">
            <a:extLst>
              <a:ext uri="{FF2B5EF4-FFF2-40B4-BE49-F238E27FC236}">
                <a16:creationId xmlns:a16="http://schemas.microsoft.com/office/drawing/2014/main" id="{98330689-0C8F-B8C8-40E2-4F9EB643E83C}"/>
              </a:ext>
            </a:extLst>
          </p:cNvPr>
          <p:cNvSpPr>
            <a:spLocks noChangeArrowheads="1"/>
          </p:cNvSpPr>
          <p:nvPr/>
        </p:nvSpPr>
        <p:spPr bwMode="auto">
          <a:xfrm>
            <a:off x="221347" y="0"/>
            <a:ext cx="11803739" cy="457200"/>
          </a:xfrm>
          <a:prstGeom prst="rect">
            <a:avLst/>
          </a:prstGeom>
          <a:solidFill>
            <a:srgbClr val="A3A3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fontAlgn="base">
              <a:spcBef>
                <a:spcPct val="0"/>
              </a:spcBef>
              <a:spcAft>
                <a:spcPct val="0"/>
              </a:spcAft>
              <a:buNone/>
            </a:pPr>
            <a:endParaRPr lang="en-US" altLang="en-US" sz="1800" dirty="0">
              <a:solidFill>
                <a:srgbClr val="000000"/>
              </a:solidFill>
              <a:latin typeface="Calibri" panose="020F0502020204030204" pitchFamily="34" charset="0"/>
            </a:endParaRPr>
          </a:p>
        </p:txBody>
      </p:sp>
      <p:sp>
        <p:nvSpPr>
          <p:cNvPr id="5" name="Rectangle 7">
            <a:extLst>
              <a:ext uri="{FF2B5EF4-FFF2-40B4-BE49-F238E27FC236}">
                <a16:creationId xmlns:a16="http://schemas.microsoft.com/office/drawing/2014/main" id="{43C1A66B-3502-06BC-F77E-87194BC922D9}"/>
              </a:ext>
            </a:extLst>
          </p:cNvPr>
          <p:cNvSpPr>
            <a:spLocks noChangeArrowheads="1"/>
          </p:cNvSpPr>
          <p:nvPr/>
        </p:nvSpPr>
        <p:spPr bwMode="auto">
          <a:xfrm>
            <a:off x="145143" y="6339113"/>
            <a:ext cx="11937999" cy="228596"/>
          </a:xfrm>
          <a:prstGeom prst="rect">
            <a:avLst/>
          </a:prstGeom>
          <a:solidFill>
            <a:srgbClr val="A3A3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fontAlgn="base">
              <a:spcBef>
                <a:spcPct val="0"/>
              </a:spcBef>
              <a:spcAft>
                <a:spcPct val="0"/>
              </a:spcAft>
              <a:buNone/>
            </a:pPr>
            <a:endParaRPr lang="en-US" altLang="en-US" sz="1800" dirty="0">
              <a:solidFill>
                <a:srgbClr val="000000"/>
              </a:solidFill>
              <a:latin typeface="Calibri" panose="020F0502020204030204" pitchFamily="34" charset="0"/>
            </a:endParaRPr>
          </a:p>
        </p:txBody>
      </p:sp>
      <p:sp>
        <p:nvSpPr>
          <p:cNvPr id="12" name="TextBox 11">
            <a:extLst>
              <a:ext uri="{FF2B5EF4-FFF2-40B4-BE49-F238E27FC236}">
                <a16:creationId xmlns:a16="http://schemas.microsoft.com/office/drawing/2014/main" id="{F93A5AF5-3E12-4226-82A4-8EDA0EDFC07E}"/>
              </a:ext>
            </a:extLst>
          </p:cNvPr>
          <p:cNvSpPr txBox="1"/>
          <p:nvPr/>
        </p:nvSpPr>
        <p:spPr>
          <a:xfrm>
            <a:off x="-7253" y="6560459"/>
            <a:ext cx="12206504" cy="338554"/>
          </a:xfrm>
          <a:prstGeom prst="rect">
            <a:avLst/>
          </a:prstGeom>
          <a:solidFill>
            <a:schemeClr val="tx1"/>
          </a:solidFill>
        </p:spPr>
        <p:txBody>
          <a:bodyPr wrap="square" rtlCol="0">
            <a:spAutoFit/>
          </a:bodyPr>
          <a:lstStyle/>
          <a:p>
            <a:r>
              <a:rPr lang="en-US" sz="1600" dirty="0">
                <a:solidFill>
                  <a:schemeClr val="bg1"/>
                </a:solidFill>
                <a:latin typeface="Calibri" panose="020F0502020204030204" pitchFamily="34" charset="0"/>
                <a:ea typeface="Calibri" panose="020F0502020204030204" pitchFamily="34" charset="0"/>
              </a:rPr>
              <a:t>Richie Thetford									              www.thetfordcountry.com</a:t>
            </a:r>
          </a:p>
        </p:txBody>
      </p:sp>
    </p:spTree>
    <p:extLst>
      <p:ext uri="{BB962C8B-B14F-4D97-AF65-F5344CB8AC3E}">
        <p14:creationId xmlns:p14="http://schemas.microsoft.com/office/powerpoint/2010/main" val="139871560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16" fill="hold" nodeType="afterEffect">
                                  <p:stCondLst>
                                    <p:cond delay="0"/>
                                  </p:stCondLst>
                                  <p:childTnLst>
                                    <p:set>
                                      <p:cBhvr>
                                        <p:cTn id="6" dur="1" fill="hold">
                                          <p:stCondLst>
                                            <p:cond delay="0"/>
                                          </p:stCondLst>
                                        </p:cTn>
                                        <p:tgtEl>
                                          <p:spTgt spid="8194">
                                            <p:txEl>
                                              <p:pRg st="0" end="0"/>
                                            </p:txEl>
                                          </p:spTgt>
                                        </p:tgtEl>
                                        <p:attrNameLst>
                                          <p:attrName>style.visibility</p:attrName>
                                        </p:attrNameLst>
                                      </p:cBhvr>
                                      <p:to>
                                        <p:strVal val="visible"/>
                                      </p:to>
                                    </p:set>
                                    <p:anim calcmode="lin" valueType="num">
                                      <p:cBhvr>
                                        <p:cTn id="7" dur="500" fill="hold"/>
                                        <p:tgtEl>
                                          <p:spTgt spid="8194">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8194">
                                            <p:txEl>
                                              <p:pRg st="0" end="0"/>
                                            </p:txEl>
                                          </p:spTgt>
                                        </p:tgtEl>
                                        <p:attrNameLst>
                                          <p:attrName>ppt_h</p:attrName>
                                        </p:attrNameLst>
                                      </p:cBhvr>
                                      <p:tavLst>
                                        <p:tav tm="0">
                                          <p:val>
                                            <p:fltVal val="0"/>
                                          </p:val>
                                        </p:tav>
                                        <p:tav tm="100000">
                                          <p:val>
                                            <p:strVal val="#ppt_h"/>
                                          </p:val>
                                        </p:tav>
                                      </p:tavLst>
                                    </p:anim>
                                  </p:childTnLst>
                                </p:cTn>
                              </p:par>
                            </p:childTnLst>
                          </p:cTn>
                        </p:par>
                        <p:par>
                          <p:cTn id="9" fill="hold" nodeType="afterGroup">
                            <p:stCondLst>
                              <p:cond delay="500"/>
                            </p:stCondLst>
                            <p:childTnLst>
                              <p:par>
                                <p:cTn id="10" presetID="9" presetClass="entr" presetSubtype="0" fill="hold" nodeType="afterEffect">
                                  <p:stCondLst>
                                    <p:cond delay="0"/>
                                  </p:stCondLst>
                                  <p:childTnLst>
                                    <p:set>
                                      <p:cBhvr>
                                        <p:cTn id="11" dur="1" fill="hold">
                                          <p:stCondLst>
                                            <p:cond delay="0"/>
                                          </p:stCondLst>
                                        </p:cTn>
                                        <p:tgtEl>
                                          <p:spTgt spid="8194">
                                            <p:txEl>
                                              <p:pRg st="1" end="1"/>
                                            </p:txEl>
                                          </p:spTgt>
                                        </p:tgtEl>
                                        <p:attrNameLst>
                                          <p:attrName>style.visibility</p:attrName>
                                        </p:attrNameLst>
                                      </p:cBhvr>
                                      <p:to>
                                        <p:strVal val="visible"/>
                                      </p:to>
                                    </p:set>
                                    <p:animEffect transition="in" filter="dissolve">
                                      <p:cBhvr>
                                        <p:cTn id="12" dur="500"/>
                                        <p:tgtEl>
                                          <p:spTgt spid="8194">
                                            <p:txEl>
                                              <p:pRg st="1" end="1"/>
                                            </p:txEl>
                                          </p:spTgt>
                                        </p:tgtEl>
                                      </p:cBhvr>
                                    </p:animEffect>
                                  </p:childTnLst>
                                </p:cTn>
                              </p:par>
                            </p:childTnLst>
                          </p:cTn>
                        </p:par>
                        <p:par>
                          <p:cTn id="13" fill="hold" nodeType="afterGroup">
                            <p:stCondLst>
                              <p:cond delay="1000"/>
                            </p:stCondLst>
                            <p:childTnLst>
                              <p:par>
                                <p:cTn id="14" presetID="9" presetClass="entr" presetSubtype="0" fill="hold" nodeType="afterEffect">
                                  <p:stCondLst>
                                    <p:cond delay="0"/>
                                  </p:stCondLst>
                                  <p:childTnLst>
                                    <p:set>
                                      <p:cBhvr>
                                        <p:cTn id="15" dur="1" fill="hold">
                                          <p:stCondLst>
                                            <p:cond delay="0"/>
                                          </p:stCondLst>
                                        </p:cTn>
                                        <p:tgtEl>
                                          <p:spTgt spid="8194">
                                            <p:txEl>
                                              <p:pRg st="2" end="2"/>
                                            </p:txEl>
                                          </p:spTgt>
                                        </p:tgtEl>
                                        <p:attrNameLst>
                                          <p:attrName>style.visibility</p:attrName>
                                        </p:attrNameLst>
                                      </p:cBhvr>
                                      <p:to>
                                        <p:strVal val="visible"/>
                                      </p:to>
                                    </p:set>
                                    <p:animEffect transition="in" filter="dissolve">
                                      <p:cBhvr>
                                        <p:cTn id="16" dur="500"/>
                                        <p:tgtEl>
                                          <p:spTgt spid="8194">
                                            <p:txEl>
                                              <p:pRg st="2" end="2"/>
                                            </p:txEl>
                                          </p:spTgt>
                                        </p:tgtEl>
                                      </p:cBhvr>
                                    </p:animEffect>
                                  </p:childTnLst>
                                </p:cTn>
                              </p:par>
                            </p:childTnLst>
                          </p:cTn>
                        </p:par>
                        <p:par>
                          <p:cTn id="17" fill="hold" nodeType="afterGroup">
                            <p:stCondLst>
                              <p:cond delay="1500"/>
                            </p:stCondLst>
                            <p:childTnLst>
                              <p:par>
                                <p:cTn id="18" presetID="10" presetClass="entr" presetSubtype="0" fill="hold" nodeType="afterEffect">
                                  <p:stCondLst>
                                    <p:cond delay="0"/>
                                  </p:stCondLst>
                                  <p:childTnLst>
                                    <p:set>
                                      <p:cBhvr>
                                        <p:cTn id="19" dur="1" fill="hold">
                                          <p:stCondLst>
                                            <p:cond delay="0"/>
                                          </p:stCondLst>
                                        </p:cTn>
                                        <p:tgtEl>
                                          <p:spTgt spid="8203"/>
                                        </p:tgtEl>
                                        <p:attrNameLst>
                                          <p:attrName>style.visibility</p:attrName>
                                        </p:attrNameLst>
                                      </p:cBhvr>
                                      <p:to>
                                        <p:strVal val="visible"/>
                                      </p:to>
                                    </p:set>
                                    <p:animEffect transition="in" filter="fade">
                                      <p:cBhvr>
                                        <p:cTn id="20" dur="2000"/>
                                        <p:tgtEl>
                                          <p:spTgt spid="8203"/>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9" presetClass="entr" presetSubtype="0" fill="hold" nodeType="clickEffect">
                                  <p:stCondLst>
                                    <p:cond delay="0"/>
                                  </p:stCondLst>
                                  <p:childTnLst>
                                    <p:set>
                                      <p:cBhvr>
                                        <p:cTn id="24" dur="1" fill="hold">
                                          <p:stCondLst>
                                            <p:cond delay="0"/>
                                          </p:stCondLst>
                                        </p:cTn>
                                        <p:tgtEl>
                                          <p:spTgt spid="8194">
                                            <p:txEl>
                                              <p:pRg st="3" end="3"/>
                                            </p:txEl>
                                          </p:spTgt>
                                        </p:tgtEl>
                                        <p:attrNameLst>
                                          <p:attrName>style.visibility</p:attrName>
                                        </p:attrNameLst>
                                      </p:cBhvr>
                                      <p:to>
                                        <p:strVal val="visible"/>
                                      </p:to>
                                    </p:set>
                                    <p:animEffect transition="in" filter="dissolve">
                                      <p:cBhvr>
                                        <p:cTn id="25" dur="500"/>
                                        <p:tgtEl>
                                          <p:spTgt spid="819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a:extLst>
              <a:ext uri="{FF2B5EF4-FFF2-40B4-BE49-F238E27FC236}">
                <a16:creationId xmlns:a16="http://schemas.microsoft.com/office/drawing/2014/main" id="{1E964025-7635-C95A-0D42-6392BA2CAF17}"/>
              </a:ext>
            </a:extLst>
          </p:cNvPr>
          <p:cNvSpPr>
            <a:spLocks noGrp="1" noChangeArrowheads="1"/>
          </p:cNvSpPr>
          <p:nvPr>
            <p:ph type="body" idx="1"/>
          </p:nvPr>
        </p:nvSpPr>
        <p:spPr>
          <a:xfrm>
            <a:off x="221347" y="2666999"/>
            <a:ext cx="11749303" cy="3672113"/>
          </a:xfrm>
        </p:spPr>
        <p:txBody>
          <a:bodyPr/>
          <a:lstStyle/>
          <a:p>
            <a:pPr eaLnBrk="1" hangingPunct="1">
              <a:spcBef>
                <a:spcPts val="600"/>
              </a:spcBef>
            </a:pPr>
            <a:r>
              <a:rPr lang="en-US" altLang="en-US" sz="3400" b="1" dirty="0">
                <a:solidFill>
                  <a:schemeClr val="bg1"/>
                </a:solidFill>
                <a:cs typeface="Arial" panose="020B0604020202020204" pitchFamily="34" charset="0"/>
              </a:rPr>
              <a:t>To go beyond that which is specified – is to add to God’s Word</a:t>
            </a:r>
          </a:p>
          <a:p>
            <a:pPr lvl="1" eaLnBrk="1" hangingPunct="1">
              <a:spcBef>
                <a:spcPts val="600"/>
              </a:spcBef>
            </a:pPr>
            <a:r>
              <a:rPr lang="en-US" altLang="en-US" sz="3200" dirty="0">
                <a:solidFill>
                  <a:srgbClr val="D1D1FF"/>
                </a:solidFill>
                <a:cs typeface="Arial" panose="020B0604020202020204" pitchFamily="34" charset="0"/>
              </a:rPr>
              <a:t>God commands “immersion”</a:t>
            </a:r>
          </a:p>
          <a:p>
            <a:pPr lvl="2" eaLnBrk="1" hangingPunct="1">
              <a:spcBef>
                <a:spcPts val="600"/>
              </a:spcBef>
            </a:pPr>
            <a:r>
              <a:rPr lang="en-US" altLang="en-US" sz="3000" dirty="0">
                <a:solidFill>
                  <a:srgbClr val="FFFF00"/>
                </a:solidFill>
                <a:ea typeface="Calibri" panose="020F0502020204030204" pitchFamily="34" charset="0"/>
                <a:cs typeface="Arial" panose="020B0604020202020204" pitchFamily="34" charset="0"/>
              </a:rPr>
              <a:t>Romans 6:3-4</a:t>
            </a:r>
          </a:p>
          <a:p>
            <a:pPr lvl="2" eaLnBrk="1" hangingPunct="1">
              <a:spcBef>
                <a:spcPts val="600"/>
              </a:spcBef>
            </a:pPr>
            <a:r>
              <a:rPr lang="en-US" altLang="en-US" sz="3000" dirty="0">
                <a:solidFill>
                  <a:schemeClr val="bg1"/>
                </a:solidFill>
                <a:cs typeface="Arial" panose="020B0604020202020204" pitchFamily="34" charset="0"/>
              </a:rPr>
              <a:t>Baptistery is an aid to</a:t>
            </a:r>
            <a:br>
              <a:rPr lang="en-US" altLang="en-US" sz="3000" dirty="0">
                <a:solidFill>
                  <a:schemeClr val="bg1"/>
                </a:solidFill>
                <a:cs typeface="Arial" panose="020B0604020202020204" pitchFamily="34" charset="0"/>
              </a:rPr>
            </a:br>
            <a:r>
              <a:rPr lang="en-US" altLang="en-US" sz="3000" dirty="0">
                <a:solidFill>
                  <a:schemeClr val="bg1"/>
                </a:solidFill>
                <a:cs typeface="Arial" panose="020B0604020202020204" pitchFamily="34" charset="0"/>
              </a:rPr>
              <a:t>“immersion” (expedient)</a:t>
            </a:r>
          </a:p>
          <a:p>
            <a:pPr lvl="2" eaLnBrk="1" hangingPunct="1">
              <a:spcBef>
                <a:spcPts val="600"/>
              </a:spcBef>
            </a:pPr>
            <a:r>
              <a:rPr lang="en-US" altLang="en-US" sz="3000" dirty="0">
                <a:solidFill>
                  <a:schemeClr val="bg1"/>
                </a:solidFill>
                <a:cs typeface="Arial" panose="020B0604020202020204" pitchFamily="34" charset="0"/>
              </a:rPr>
              <a:t>Sprinkling is a substitution to God’s</a:t>
            </a:r>
            <a:br>
              <a:rPr lang="en-US" altLang="en-US" sz="3000" dirty="0">
                <a:solidFill>
                  <a:schemeClr val="bg1"/>
                </a:solidFill>
                <a:cs typeface="Arial" panose="020B0604020202020204" pitchFamily="34" charset="0"/>
              </a:rPr>
            </a:br>
            <a:r>
              <a:rPr lang="en-US" altLang="en-US" sz="3000" dirty="0">
                <a:solidFill>
                  <a:schemeClr val="bg1"/>
                </a:solidFill>
                <a:cs typeface="Arial" panose="020B0604020202020204" pitchFamily="34" charset="0"/>
              </a:rPr>
              <a:t>command and therefore is unlawful</a:t>
            </a:r>
            <a:endParaRPr lang="en-US" altLang="en-US" sz="3000" b="1" dirty="0">
              <a:solidFill>
                <a:schemeClr val="bg1"/>
              </a:solidFill>
              <a:cs typeface="Arial" panose="020B0604020202020204" pitchFamily="34" charset="0"/>
            </a:endParaRPr>
          </a:p>
        </p:txBody>
      </p:sp>
      <p:sp>
        <p:nvSpPr>
          <p:cNvPr id="10247" name="WordArt 7">
            <a:extLst>
              <a:ext uri="{FF2B5EF4-FFF2-40B4-BE49-F238E27FC236}">
                <a16:creationId xmlns:a16="http://schemas.microsoft.com/office/drawing/2014/main" id="{E4ACE651-32E3-23DF-53AF-5834CFD3781C}"/>
              </a:ext>
            </a:extLst>
          </p:cNvPr>
          <p:cNvSpPr>
            <a:spLocks noChangeArrowheads="1" noChangeShapeType="1" noTextEdit="1"/>
          </p:cNvSpPr>
          <p:nvPr/>
        </p:nvSpPr>
        <p:spPr bwMode="auto">
          <a:xfrm>
            <a:off x="399142" y="609600"/>
            <a:ext cx="11422743" cy="1676400"/>
          </a:xfrm>
          <a:prstGeom prst="rect">
            <a:avLst/>
          </a:prstGeom>
        </p:spPr>
        <p:txBody>
          <a:bodyPr wrap="none" fromWordArt="1">
            <a:prstTxWarp prst="textDeflateBottom">
              <a:avLst>
                <a:gd name="adj" fmla="val 53125"/>
              </a:avLst>
            </a:prstTxWarp>
          </a:bodyPr>
          <a:lstStyle/>
          <a:p>
            <a:pPr algn="ctr" eaLnBrk="0" fontAlgn="base" hangingPunct="0">
              <a:spcBef>
                <a:spcPct val="0"/>
              </a:spcBef>
              <a:spcAft>
                <a:spcPct val="0"/>
              </a:spcAft>
            </a:pPr>
            <a:r>
              <a:rPr lang="en-US" sz="3600" b="1" kern="10" dirty="0">
                <a:ln w="9525">
                  <a:solidFill>
                    <a:srgbClr val="000000"/>
                  </a:solidFill>
                  <a:round/>
                  <a:headEnd/>
                  <a:tailEnd/>
                </a:ln>
                <a:solidFill>
                  <a:srgbClr val="FFFFFF"/>
                </a:solidFill>
                <a:effectLst>
                  <a:outerShdw dist="35921" dir="2700000" algn="ctr" rotWithShape="0">
                    <a:srgbClr val="A3A3FF"/>
                  </a:outerShdw>
                </a:effectLst>
                <a:latin typeface="Calibri" panose="020F0502020204030204" pitchFamily="34" charset="0"/>
                <a:cs typeface="Arial" panose="020B0604020202020204" pitchFamily="34" charset="0"/>
              </a:rPr>
              <a:t>For A Thing To Be Expedient</a:t>
            </a:r>
          </a:p>
        </p:txBody>
      </p:sp>
      <p:sp>
        <p:nvSpPr>
          <p:cNvPr id="10248" name="AutoShape 8">
            <a:extLst>
              <a:ext uri="{FF2B5EF4-FFF2-40B4-BE49-F238E27FC236}">
                <a16:creationId xmlns:a16="http://schemas.microsoft.com/office/drawing/2014/main" id="{4D431801-1F1E-37C0-CB7C-DDD8A61BEED7}"/>
              </a:ext>
            </a:extLst>
          </p:cNvPr>
          <p:cNvSpPr>
            <a:spLocks noChangeArrowheads="1"/>
          </p:cNvSpPr>
          <p:nvPr/>
        </p:nvSpPr>
        <p:spPr bwMode="auto">
          <a:xfrm rot="16200000">
            <a:off x="5676900" y="-2019300"/>
            <a:ext cx="762000" cy="8305800"/>
          </a:xfrm>
          <a:prstGeom prst="flowChartDelay">
            <a:avLst/>
          </a:prstGeom>
          <a:solidFill>
            <a:srgbClr val="A3A3FF"/>
          </a:solidFill>
          <a:ln>
            <a:noFill/>
          </a:ln>
          <a:effectLst>
            <a:outerShdw dist="89803" dir="2700000" algn="ctr" rotWithShape="0">
              <a:schemeClr val="bg1"/>
            </a:outerShdw>
          </a:effectLst>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fontAlgn="base">
              <a:spcBef>
                <a:spcPct val="0"/>
              </a:spcBef>
              <a:spcAft>
                <a:spcPct val="0"/>
              </a:spcAft>
            </a:pPr>
            <a:endParaRPr lang="en-US" altLang="en-US" dirty="0">
              <a:solidFill>
                <a:srgbClr val="000000"/>
              </a:solidFill>
              <a:latin typeface="Calibri" panose="020F0502020204030204" pitchFamily="34" charset="0"/>
            </a:endParaRPr>
          </a:p>
        </p:txBody>
      </p:sp>
      <p:sp>
        <p:nvSpPr>
          <p:cNvPr id="10249" name="Text Box 9">
            <a:extLst>
              <a:ext uri="{FF2B5EF4-FFF2-40B4-BE49-F238E27FC236}">
                <a16:creationId xmlns:a16="http://schemas.microsoft.com/office/drawing/2014/main" id="{C49416BE-4B7B-24D7-2815-29ECA900A039}"/>
              </a:ext>
            </a:extLst>
          </p:cNvPr>
          <p:cNvSpPr txBox="1">
            <a:spLocks noChangeArrowheads="1"/>
          </p:cNvSpPr>
          <p:nvPr/>
        </p:nvSpPr>
        <p:spPr bwMode="auto">
          <a:xfrm>
            <a:off x="1905000" y="1787248"/>
            <a:ext cx="8305800" cy="769441"/>
          </a:xfrm>
          <a:prstGeom prst="rect">
            <a:avLst/>
          </a:prstGeom>
          <a:noFill/>
          <a:ln>
            <a:noFill/>
          </a:ln>
          <a:effectLst>
            <a:outerShdw dist="35921" dir="2700000" algn="ctr" rotWithShape="0">
              <a:schemeClr val="bg1"/>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fontAlgn="base">
              <a:spcBef>
                <a:spcPct val="50000"/>
              </a:spcBef>
              <a:spcAft>
                <a:spcPct val="0"/>
              </a:spcAft>
            </a:pPr>
            <a:r>
              <a:rPr lang="en-US" altLang="en-US" sz="4400" b="1" dirty="0">
                <a:solidFill>
                  <a:srgbClr val="000000"/>
                </a:solidFill>
                <a:latin typeface="Calibri" panose="020F0502020204030204" pitchFamily="34" charset="0"/>
                <a:cs typeface="Arial" panose="020B0604020202020204" pitchFamily="34" charset="0"/>
              </a:rPr>
              <a:t>It Cannot Be Specified</a:t>
            </a:r>
          </a:p>
        </p:txBody>
      </p:sp>
      <p:sp>
        <p:nvSpPr>
          <p:cNvPr id="2" name="Rectangle 4">
            <a:extLst>
              <a:ext uri="{FF2B5EF4-FFF2-40B4-BE49-F238E27FC236}">
                <a16:creationId xmlns:a16="http://schemas.microsoft.com/office/drawing/2014/main" id="{EAF5AAC6-4951-D410-6A64-926942C67099}"/>
              </a:ext>
            </a:extLst>
          </p:cNvPr>
          <p:cNvSpPr>
            <a:spLocks noChangeArrowheads="1"/>
          </p:cNvSpPr>
          <p:nvPr/>
        </p:nvSpPr>
        <p:spPr bwMode="auto">
          <a:xfrm>
            <a:off x="-7253" y="0"/>
            <a:ext cx="228600" cy="6858000"/>
          </a:xfrm>
          <a:prstGeom prst="rect">
            <a:avLst/>
          </a:prstGeom>
          <a:solidFill>
            <a:srgbClr val="A3A3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fontAlgn="base">
              <a:spcBef>
                <a:spcPct val="0"/>
              </a:spcBef>
              <a:spcAft>
                <a:spcPct val="0"/>
              </a:spcAft>
              <a:buNone/>
            </a:pPr>
            <a:endParaRPr lang="en-US" altLang="en-US" sz="1800" dirty="0">
              <a:solidFill>
                <a:srgbClr val="000000"/>
              </a:solidFill>
              <a:latin typeface="Calibri" panose="020F0502020204030204" pitchFamily="34" charset="0"/>
            </a:endParaRPr>
          </a:p>
        </p:txBody>
      </p:sp>
      <p:sp>
        <p:nvSpPr>
          <p:cNvPr id="3" name="Rectangle 5">
            <a:extLst>
              <a:ext uri="{FF2B5EF4-FFF2-40B4-BE49-F238E27FC236}">
                <a16:creationId xmlns:a16="http://schemas.microsoft.com/office/drawing/2014/main" id="{D7018215-C5C4-625C-89C0-36880CDA713B}"/>
              </a:ext>
            </a:extLst>
          </p:cNvPr>
          <p:cNvSpPr>
            <a:spLocks noChangeArrowheads="1"/>
          </p:cNvSpPr>
          <p:nvPr/>
        </p:nvSpPr>
        <p:spPr bwMode="auto">
          <a:xfrm>
            <a:off x="11970651" y="0"/>
            <a:ext cx="228600" cy="6858000"/>
          </a:xfrm>
          <a:prstGeom prst="rect">
            <a:avLst/>
          </a:prstGeom>
          <a:solidFill>
            <a:srgbClr val="A3A3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fontAlgn="base">
              <a:spcBef>
                <a:spcPct val="0"/>
              </a:spcBef>
              <a:spcAft>
                <a:spcPct val="0"/>
              </a:spcAft>
              <a:buNone/>
            </a:pPr>
            <a:endParaRPr lang="en-US" altLang="en-US" sz="1800" dirty="0">
              <a:solidFill>
                <a:srgbClr val="000000"/>
              </a:solidFill>
              <a:latin typeface="Calibri" panose="020F0502020204030204" pitchFamily="34" charset="0"/>
            </a:endParaRPr>
          </a:p>
        </p:txBody>
      </p:sp>
      <p:sp>
        <p:nvSpPr>
          <p:cNvPr id="4" name="Rectangle 6">
            <a:extLst>
              <a:ext uri="{FF2B5EF4-FFF2-40B4-BE49-F238E27FC236}">
                <a16:creationId xmlns:a16="http://schemas.microsoft.com/office/drawing/2014/main" id="{CBC2276C-1FE1-EEBE-57AF-CCACBB6E2CA8}"/>
              </a:ext>
            </a:extLst>
          </p:cNvPr>
          <p:cNvSpPr>
            <a:spLocks noChangeArrowheads="1"/>
          </p:cNvSpPr>
          <p:nvPr/>
        </p:nvSpPr>
        <p:spPr bwMode="auto">
          <a:xfrm>
            <a:off x="221347" y="0"/>
            <a:ext cx="11803739" cy="457200"/>
          </a:xfrm>
          <a:prstGeom prst="rect">
            <a:avLst/>
          </a:prstGeom>
          <a:solidFill>
            <a:srgbClr val="A3A3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fontAlgn="base">
              <a:spcBef>
                <a:spcPct val="0"/>
              </a:spcBef>
              <a:spcAft>
                <a:spcPct val="0"/>
              </a:spcAft>
              <a:buNone/>
            </a:pPr>
            <a:endParaRPr lang="en-US" altLang="en-US" sz="1800" dirty="0">
              <a:solidFill>
                <a:srgbClr val="000000"/>
              </a:solidFill>
              <a:latin typeface="Calibri" panose="020F0502020204030204" pitchFamily="34" charset="0"/>
            </a:endParaRPr>
          </a:p>
        </p:txBody>
      </p:sp>
      <p:sp>
        <p:nvSpPr>
          <p:cNvPr id="5" name="Rectangle 7">
            <a:extLst>
              <a:ext uri="{FF2B5EF4-FFF2-40B4-BE49-F238E27FC236}">
                <a16:creationId xmlns:a16="http://schemas.microsoft.com/office/drawing/2014/main" id="{95477D11-2844-9D48-F89C-89A5C06201CC}"/>
              </a:ext>
            </a:extLst>
          </p:cNvPr>
          <p:cNvSpPr>
            <a:spLocks noChangeArrowheads="1"/>
          </p:cNvSpPr>
          <p:nvPr/>
        </p:nvSpPr>
        <p:spPr bwMode="auto">
          <a:xfrm>
            <a:off x="145143" y="6339113"/>
            <a:ext cx="11937999" cy="228596"/>
          </a:xfrm>
          <a:prstGeom prst="rect">
            <a:avLst/>
          </a:prstGeom>
          <a:solidFill>
            <a:srgbClr val="A3A3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fontAlgn="base">
              <a:spcBef>
                <a:spcPct val="0"/>
              </a:spcBef>
              <a:spcAft>
                <a:spcPct val="0"/>
              </a:spcAft>
              <a:buNone/>
            </a:pPr>
            <a:endParaRPr lang="en-US" altLang="en-US" sz="1800" dirty="0">
              <a:solidFill>
                <a:srgbClr val="000000"/>
              </a:solidFill>
              <a:latin typeface="Calibri" panose="020F0502020204030204" pitchFamily="34" charset="0"/>
            </a:endParaRPr>
          </a:p>
        </p:txBody>
      </p:sp>
      <p:sp>
        <p:nvSpPr>
          <p:cNvPr id="12" name="TextBox 11">
            <a:extLst>
              <a:ext uri="{FF2B5EF4-FFF2-40B4-BE49-F238E27FC236}">
                <a16:creationId xmlns:a16="http://schemas.microsoft.com/office/drawing/2014/main" id="{131C7336-1A4B-45A9-BDB5-AE9CFF883DF0}"/>
              </a:ext>
            </a:extLst>
          </p:cNvPr>
          <p:cNvSpPr txBox="1"/>
          <p:nvPr/>
        </p:nvSpPr>
        <p:spPr>
          <a:xfrm>
            <a:off x="-7253" y="6560459"/>
            <a:ext cx="12206504" cy="338554"/>
          </a:xfrm>
          <a:prstGeom prst="rect">
            <a:avLst/>
          </a:prstGeom>
          <a:solidFill>
            <a:schemeClr val="tx1"/>
          </a:solidFill>
        </p:spPr>
        <p:txBody>
          <a:bodyPr wrap="square" rtlCol="0">
            <a:spAutoFit/>
          </a:bodyPr>
          <a:lstStyle/>
          <a:p>
            <a:r>
              <a:rPr lang="en-US" sz="1600" dirty="0">
                <a:solidFill>
                  <a:schemeClr val="bg1"/>
                </a:solidFill>
                <a:latin typeface="Calibri" panose="020F0502020204030204" pitchFamily="34" charset="0"/>
                <a:ea typeface="Calibri" panose="020F0502020204030204" pitchFamily="34" charset="0"/>
              </a:rPr>
              <a:t>Richie Thetford									              www.thetfordcountry.com</a:t>
            </a:r>
          </a:p>
        </p:txBody>
      </p:sp>
      <p:pic>
        <p:nvPicPr>
          <p:cNvPr id="7" name="Picture 6" descr="A person holding a person in water&#10;&#10;Description automatically generated with medium confidence">
            <a:extLst>
              <a:ext uri="{FF2B5EF4-FFF2-40B4-BE49-F238E27FC236}">
                <a16:creationId xmlns:a16="http://schemas.microsoft.com/office/drawing/2014/main" id="{2C598F4D-689F-4D55-9E53-81EF432B21C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31438" y="3279279"/>
            <a:ext cx="4664830" cy="2949161"/>
          </a:xfrm>
          <a:prstGeom prst="rect">
            <a:avLst/>
          </a:prstGeom>
        </p:spPr>
      </p:pic>
    </p:spTree>
    <p:extLst>
      <p:ext uri="{BB962C8B-B14F-4D97-AF65-F5344CB8AC3E}">
        <p14:creationId xmlns:p14="http://schemas.microsoft.com/office/powerpoint/2010/main" val="42971862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16" fill="hold" nodeType="afterEffect">
                                  <p:stCondLst>
                                    <p:cond delay="0"/>
                                  </p:stCondLst>
                                  <p:childTnLst>
                                    <p:set>
                                      <p:cBhvr>
                                        <p:cTn id="6" dur="1" fill="hold">
                                          <p:stCondLst>
                                            <p:cond delay="0"/>
                                          </p:stCondLst>
                                        </p:cTn>
                                        <p:tgtEl>
                                          <p:spTgt spid="9218">
                                            <p:txEl>
                                              <p:pRg st="1" end="1"/>
                                            </p:txEl>
                                          </p:spTgt>
                                        </p:tgtEl>
                                        <p:attrNameLst>
                                          <p:attrName>style.visibility</p:attrName>
                                        </p:attrNameLst>
                                      </p:cBhvr>
                                      <p:to>
                                        <p:strVal val="visible"/>
                                      </p:to>
                                    </p:set>
                                    <p:anim calcmode="lin" valueType="num">
                                      <p:cBhvr>
                                        <p:cTn id="7" dur="500" fill="hold"/>
                                        <p:tgtEl>
                                          <p:spTgt spid="9218">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9218">
                                            <p:txEl>
                                              <p:pRg st="1" end="1"/>
                                            </p:txEl>
                                          </p:spTgt>
                                        </p:tgtEl>
                                        <p:attrNameLst>
                                          <p:attrName>ppt_h</p:attrName>
                                        </p:attrNameLst>
                                      </p:cBhvr>
                                      <p:tavLst>
                                        <p:tav tm="0">
                                          <p:val>
                                            <p:fltVal val="0"/>
                                          </p:val>
                                        </p:tav>
                                        <p:tav tm="100000">
                                          <p:val>
                                            <p:strVal val="#ppt_h"/>
                                          </p:val>
                                        </p:tav>
                                      </p:tavLst>
                                    </p:anim>
                                  </p:childTnLst>
                                </p:cTn>
                              </p:par>
                            </p:childTnLst>
                          </p:cTn>
                        </p:par>
                        <p:par>
                          <p:cTn id="9" fill="hold" nodeType="afterGroup">
                            <p:stCondLst>
                              <p:cond delay="500"/>
                            </p:stCondLst>
                            <p:childTnLst>
                              <p:par>
                                <p:cTn id="10" presetID="9" presetClass="entr" presetSubtype="0" fill="hold" nodeType="afterEffect">
                                  <p:stCondLst>
                                    <p:cond delay="0"/>
                                  </p:stCondLst>
                                  <p:childTnLst>
                                    <p:set>
                                      <p:cBhvr>
                                        <p:cTn id="11" dur="1" fill="hold">
                                          <p:stCondLst>
                                            <p:cond delay="0"/>
                                          </p:stCondLst>
                                        </p:cTn>
                                        <p:tgtEl>
                                          <p:spTgt spid="9218">
                                            <p:txEl>
                                              <p:pRg st="2" end="2"/>
                                            </p:txEl>
                                          </p:spTgt>
                                        </p:tgtEl>
                                        <p:attrNameLst>
                                          <p:attrName>style.visibility</p:attrName>
                                        </p:attrNameLst>
                                      </p:cBhvr>
                                      <p:to>
                                        <p:strVal val="visible"/>
                                      </p:to>
                                    </p:set>
                                    <p:animEffect transition="in" filter="dissolve">
                                      <p:cBhvr>
                                        <p:cTn id="12" dur="500"/>
                                        <p:tgtEl>
                                          <p:spTgt spid="9218">
                                            <p:txEl>
                                              <p:pRg st="2" end="2"/>
                                            </p:txEl>
                                          </p:spTgt>
                                        </p:tgtEl>
                                      </p:cBhvr>
                                    </p:animEffect>
                                  </p:childTnLst>
                                </p:cTn>
                              </p:par>
                            </p:childTnLst>
                          </p:cTn>
                        </p:par>
                        <p:par>
                          <p:cTn id="13" fill="hold">
                            <p:stCondLst>
                              <p:cond delay="1000"/>
                            </p:stCondLst>
                            <p:childTnLst>
                              <p:par>
                                <p:cTn id="14" presetID="10" presetClass="entr" presetSubtype="0" fill="hold"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fade">
                                      <p:cBhvr>
                                        <p:cTn id="16" dur="500"/>
                                        <p:tgtEl>
                                          <p:spTgt spid="7"/>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9" presetClass="entr" presetSubtype="0" fill="hold" nodeType="clickEffect">
                                  <p:stCondLst>
                                    <p:cond delay="0"/>
                                  </p:stCondLst>
                                  <p:childTnLst>
                                    <p:set>
                                      <p:cBhvr>
                                        <p:cTn id="20" dur="1" fill="hold">
                                          <p:stCondLst>
                                            <p:cond delay="0"/>
                                          </p:stCondLst>
                                        </p:cTn>
                                        <p:tgtEl>
                                          <p:spTgt spid="9218">
                                            <p:txEl>
                                              <p:pRg st="3" end="3"/>
                                            </p:txEl>
                                          </p:spTgt>
                                        </p:tgtEl>
                                        <p:attrNameLst>
                                          <p:attrName>style.visibility</p:attrName>
                                        </p:attrNameLst>
                                      </p:cBhvr>
                                      <p:to>
                                        <p:strVal val="visible"/>
                                      </p:to>
                                    </p:set>
                                    <p:animEffect transition="in" filter="dissolve">
                                      <p:cBhvr>
                                        <p:cTn id="21" dur="500"/>
                                        <p:tgtEl>
                                          <p:spTgt spid="9218">
                                            <p:txEl>
                                              <p:pRg st="3" end="3"/>
                                            </p:txEl>
                                          </p:spTgt>
                                        </p:tgtEl>
                                      </p:cBhvr>
                                    </p:animEffect>
                                  </p:childTnLst>
                                </p:cTn>
                              </p:par>
                            </p:childTnLst>
                          </p:cTn>
                        </p:par>
                      </p:childTnLst>
                    </p:cTn>
                  </p:par>
                  <p:par>
                    <p:cTn id="22" fill="hold" nodeType="clickPar">
                      <p:stCondLst>
                        <p:cond delay="indefinite"/>
                      </p:stCondLst>
                      <p:childTnLst>
                        <p:par>
                          <p:cTn id="23" fill="hold" nodeType="withGroup">
                            <p:stCondLst>
                              <p:cond delay="0"/>
                            </p:stCondLst>
                            <p:childTnLst>
                              <p:par>
                                <p:cTn id="24" presetID="9" presetClass="entr" presetSubtype="0" fill="hold" nodeType="clickEffect">
                                  <p:stCondLst>
                                    <p:cond delay="0"/>
                                  </p:stCondLst>
                                  <p:childTnLst>
                                    <p:set>
                                      <p:cBhvr>
                                        <p:cTn id="25" dur="1" fill="hold">
                                          <p:stCondLst>
                                            <p:cond delay="0"/>
                                          </p:stCondLst>
                                        </p:cTn>
                                        <p:tgtEl>
                                          <p:spTgt spid="9218">
                                            <p:txEl>
                                              <p:pRg st="4" end="4"/>
                                            </p:txEl>
                                          </p:spTgt>
                                        </p:tgtEl>
                                        <p:attrNameLst>
                                          <p:attrName>style.visibility</p:attrName>
                                        </p:attrNameLst>
                                      </p:cBhvr>
                                      <p:to>
                                        <p:strVal val="visible"/>
                                      </p:to>
                                    </p:set>
                                    <p:animEffect transition="in" filter="dissolve">
                                      <p:cBhvr>
                                        <p:cTn id="26" dur="500"/>
                                        <p:tgtEl>
                                          <p:spTgt spid="9218">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a:extLst>
              <a:ext uri="{FF2B5EF4-FFF2-40B4-BE49-F238E27FC236}">
                <a16:creationId xmlns:a16="http://schemas.microsoft.com/office/drawing/2014/main" id="{921C4ED6-51D3-12C5-E8AA-C2B20D8D666B}"/>
              </a:ext>
            </a:extLst>
          </p:cNvPr>
          <p:cNvSpPr>
            <a:spLocks noGrp="1" noChangeArrowheads="1"/>
          </p:cNvSpPr>
          <p:nvPr>
            <p:ph type="body" idx="1"/>
          </p:nvPr>
        </p:nvSpPr>
        <p:spPr>
          <a:xfrm>
            <a:off x="221347" y="2667000"/>
            <a:ext cx="11749304" cy="3886200"/>
          </a:xfrm>
        </p:spPr>
        <p:txBody>
          <a:bodyPr/>
          <a:lstStyle/>
          <a:p>
            <a:pPr eaLnBrk="1" hangingPunct="1">
              <a:spcBef>
                <a:spcPts val="600"/>
              </a:spcBef>
            </a:pPr>
            <a:r>
              <a:rPr lang="en-US" altLang="en-US" sz="3400" b="1" dirty="0">
                <a:solidFill>
                  <a:schemeClr val="bg1"/>
                </a:solidFill>
                <a:cs typeface="Arial" panose="020B0604020202020204" pitchFamily="34" charset="0"/>
              </a:rPr>
              <a:t>To go beyond that which is specified – is to add to God’s Word</a:t>
            </a:r>
          </a:p>
          <a:p>
            <a:pPr lvl="1" eaLnBrk="1" hangingPunct="1">
              <a:spcBef>
                <a:spcPts val="600"/>
              </a:spcBef>
            </a:pPr>
            <a:r>
              <a:rPr lang="en-US" altLang="en-US" sz="3200" dirty="0">
                <a:solidFill>
                  <a:srgbClr val="D1D1FF"/>
                </a:solidFill>
                <a:cs typeface="Arial" panose="020B0604020202020204" pitchFamily="34" charset="0"/>
              </a:rPr>
              <a:t>God specified that the oversight of elders</a:t>
            </a:r>
            <a:br>
              <a:rPr lang="en-US" altLang="en-US" sz="3200" dirty="0">
                <a:solidFill>
                  <a:srgbClr val="D1D1FF"/>
                </a:solidFill>
                <a:cs typeface="Arial" panose="020B0604020202020204" pitchFamily="34" charset="0"/>
              </a:rPr>
            </a:br>
            <a:r>
              <a:rPr lang="en-US" altLang="en-US" sz="3200" dirty="0">
                <a:solidFill>
                  <a:srgbClr val="D1D1FF"/>
                </a:solidFill>
                <a:cs typeface="Arial" panose="020B0604020202020204" pitchFamily="34" charset="0"/>
              </a:rPr>
              <a:t>be restricted to the local church</a:t>
            </a:r>
          </a:p>
          <a:p>
            <a:pPr lvl="2" eaLnBrk="1" hangingPunct="1">
              <a:spcBef>
                <a:spcPts val="600"/>
              </a:spcBef>
            </a:pPr>
            <a:r>
              <a:rPr lang="en-US" altLang="en-US" sz="3000" dirty="0">
                <a:solidFill>
                  <a:srgbClr val="FFFF00"/>
                </a:solidFill>
                <a:ea typeface="Calibri" panose="020F0502020204030204" pitchFamily="34" charset="0"/>
                <a:cs typeface="Arial" panose="020B0604020202020204" pitchFamily="34" charset="0"/>
              </a:rPr>
              <a:t>Acts 14:23; 20:28; 1 Peter 5:1-3</a:t>
            </a:r>
          </a:p>
          <a:p>
            <a:pPr lvl="2" eaLnBrk="1" hangingPunct="1">
              <a:spcBef>
                <a:spcPts val="600"/>
              </a:spcBef>
            </a:pPr>
            <a:r>
              <a:rPr lang="en-US" altLang="en-US" sz="3000" dirty="0">
                <a:solidFill>
                  <a:schemeClr val="bg1"/>
                </a:solidFill>
                <a:cs typeface="Arial" panose="020B0604020202020204" pitchFamily="34" charset="0"/>
              </a:rPr>
              <a:t>Elders overseeing the members and money</a:t>
            </a:r>
            <a:br>
              <a:rPr lang="en-US" altLang="en-US" sz="3000" dirty="0">
                <a:solidFill>
                  <a:schemeClr val="bg1"/>
                </a:solidFill>
                <a:cs typeface="Arial" panose="020B0604020202020204" pitchFamily="34" charset="0"/>
              </a:rPr>
            </a:br>
            <a:r>
              <a:rPr lang="en-US" altLang="en-US" sz="3000" dirty="0">
                <a:solidFill>
                  <a:schemeClr val="bg1"/>
                </a:solidFill>
                <a:cs typeface="Arial" panose="020B0604020202020204" pitchFamily="34" charset="0"/>
              </a:rPr>
              <a:t>of another church is not lawful</a:t>
            </a:r>
          </a:p>
        </p:txBody>
      </p:sp>
      <p:sp>
        <p:nvSpPr>
          <p:cNvPr id="11271" name="WordArt 7">
            <a:extLst>
              <a:ext uri="{FF2B5EF4-FFF2-40B4-BE49-F238E27FC236}">
                <a16:creationId xmlns:a16="http://schemas.microsoft.com/office/drawing/2014/main" id="{E2534498-6ADB-FC92-320E-ED3CFADE6371}"/>
              </a:ext>
            </a:extLst>
          </p:cNvPr>
          <p:cNvSpPr>
            <a:spLocks noChangeArrowheads="1" noChangeShapeType="1" noTextEdit="1"/>
          </p:cNvSpPr>
          <p:nvPr/>
        </p:nvSpPr>
        <p:spPr bwMode="auto">
          <a:xfrm>
            <a:off x="362857" y="609600"/>
            <a:ext cx="11350172" cy="1676400"/>
          </a:xfrm>
          <a:prstGeom prst="rect">
            <a:avLst/>
          </a:prstGeom>
        </p:spPr>
        <p:txBody>
          <a:bodyPr wrap="none" fromWordArt="1">
            <a:prstTxWarp prst="textDeflateBottom">
              <a:avLst>
                <a:gd name="adj" fmla="val 53125"/>
              </a:avLst>
            </a:prstTxWarp>
          </a:bodyPr>
          <a:lstStyle/>
          <a:p>
            <a:pPr algn="ctr" eaLnBrk="0" fontAlgn="base" hangingPunct="0">
              <a:spcBef>
                <a:spcPct val="0"/>
              </a:spcBef>
              <a:spcAft>
                <a:spcPct val="0"/>
              </a:spcAft>
            </a:pPr>
            <a:r>
              <a:rPr lang="en-US" sz="3600" b="1" kern="10" dirty="0">
                <a:ln w="9525">
                  <a:solidFill>
                    <a:srgbClr val="000000"/>
                  </a:solidFill>
                  <a:round/>
                  <a:headEnd/>
                  <a:tailEnd/>
                </a:ln>
                <a:solidFill>
                  <a:srgbClr val="FFFFFF"/>
                </a:solidFill>
                <a:effectLst>
                  <a:outerShdw dist="35921" dir="2700000" algn="ctr" rotWithShape="0">
                    <a:srgbClr val="A3A3FF"/>
                  </a:outerShdw>
                </a:effectLst>
                <a:latin typeface="Calibri" panose="020F0502020204030204" pitchFamily="34" charset="0"/>
                <a:cs typeface="Arial" panose="020B0604020202020204" pitchFamily="34" charset="0"/>
              </a:rPr>
              <a:t>For A Thing To Be Expedient</a:t>
            </a:r>
          </a:p>
        </p:txBody>
      </p:sp>
      <p:sp>
        <p:nvSpPr>
          <p:cNvPr id="11272" name="AutoShape 8">
            <a:extLst>
              <a:ext uri="{FF2B5EF4-FFF2-40B4-BE49-F238E27FC236}">
                <a16:creationId xmlns:a16="http://schemas.microsoft.com/office/drawing/2014/main" id="{0FA49E7A-C546-93C8-6A76-3D9DE431067F}"/>
              </a:ext>
            </a:extLst>
          </p:cNvPr>
          <p:cNvSpPr>
            <a:spLocks noChangeArrowheads="1"/>
          </p:cNvSpPr>
          <p:nvPr/>
        </p:nvSpPr>
        <p:spPr bwMode="auto">
          <a:xfrm rot="16200000">
            <a:off x="5676900" y="-2019300"/>
            <a:ext cx="762000" cy="8305800"/>
          </a:xfrm>
          <a:prstGeom prst="flowChartDelay">
            <a:avLst/>
          </a:prstGeom>
          <a:solidFill>
            <a:srgbClr val="A3A3FF"/>
          </a:solidFill>
          <a:ln>
            <a:noFill/>
          </a:ln>
          <a:effectLst>
            <a:outerShdw dist="89803" dir="2700000" algn="ctr" rotWithShape="0">
              <a:schemeClr val="bg1"/>
            </a:outerShdw>
          </a:effectLst>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fontAlgn="base">
              <a:spcBef>
                <a:spcPct val="0"/>
              </a:spcBef>
              <a:spcAft>
                <a:spcPct val="0"/>
              </a:spcAft>
            </a:pPr>
            <a:endParaRPr lang="en-US" altLang="en-US" dirty="0">
              <a:solidFill>
                <a:srgbClr val="000000"/>
              </a:solidFill>
              <a:latin typeface="Calibri" panose="020F0502020204030204" pitchFamily="34" charset="0"/>
            </a:endParaRPr>
          </a:p>
        </p:txBody>
      </p:sp>
      <p:sp>
        <p:nvSpPr>
          <p:cNvPr id="11273" name="Text Box 9">
            <a:extLst>
              <a:ext uri="{FF2B5EF4-FFF2-40B4-BE49-F238E27FC236}">
                <a16:creationId xmlns:a16="http://schemas.microsoft.com/office/drawing/2014/main" id="{C7B76227-AC8A-BFB7-DB77-F58BF21861F6}"/>
              </a:ext>
            </a:extLst>
          </p:cNvPr>
          <p:cNvSpPr txBox="1">
            <a:spLocks noChangeArrowheads="1"/>
          </p:cNvSpPr>
          <p:nvPr/>
        </p:nvSpPr>
        <p:spPr bwMode="auto">
          <a:xfrm>
            <a:off x="1905000" y="1787248"/>
            <a:ext cx="8305800" cy="769441"/>
          </a:xfrm>
          <a:prstGeom prst="rect">
            <a:avLst/>
          </a:prstGeom>
          <a:noFill/>
          <a:ln>
            <a:noFill/>
          </a:ln>
          <a:effectLst>
            <a:outerShdw dist="35921" dir="2700000" algn="ctr" rotWithShape="0">
              <a:schemeClr val="bg1"/>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fontAlgn="base">
              <a:spcBef>
                <a:spcPct val="50000"/>
              </a:spcBef>
              <a:spcAft>
                <a:spcPct val="0"/>
              </a:spcAft>
            </a:pPr>
            <a:r>
              <a:rPr lang="en-US" altLang="en-US" sz="4400" b="1" dirty="0">
                <a:solidFill>
                  <a:srgbClr val="000000"/>
                </a:solidFill>
                <a:latin typeface="Calibri" panose="020F0502020204030204" pitchFamily="34" charset="0"/>
                <a:cs typeface="Arial" panose="020B0604020202020204" pitchFamily="34" charset="0"/>
              </a:rPr>
              <a:t>It Cannot Be Specified</a:t>
            </a:r>
          </a:p>
        </p:txBody>
      </p:sp>
      <p:pic>
        <p:nvPicPr>
          <p:cNvPr id="10251" name="Picture 11" descr="elders">
            <a:extLst>
              <a:ext uri="{FF2B5EF4-FFF2-40B4-BE49-F238E27FC236}">
                <a16:creationId xmlns:a16="http://schemas.microsoft.com/office/drawing/2014/main" id="{EF474998-3734-495D-4AFD-954DD2F5DE8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85442" y="3241850"/>
            <a:ext cx="3594500" cy="30138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4">
            <a:extLst>
              <a:ext uri="{FF2B5EF4-FFF2-40B4-BE49-F238E27FC236}">
                <a16:creationId xmlns:a16="http://schemas.microsoft.com/office/drawing/2014/main" id="{407FED54-AACF-5E22-5083-907A56362EBC}"/>
              </a:ext>
            </a:extLst>
          </p:cNvPr>
          <p:cNvSpPr>
            <a:spLocks noChangeArrowheads="1"/>
          </p:cNvSpPr>
          <p:nvPr/>
        </p:nvSpPr>
        <p:spPr bwMode="auto">
          <a:xfrm>
            <a:off x="-7253" y="0"/>
            <a:ext cx="228600" cy="6858000"/>
          </a:xfrm>
          <a:prstGeom prst="rect">
            <a:avLst/>
          </a:prstGeom>
          <a:solidFill>
            <a:srgbClr val="A3A3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fontAlgn="base">
              <a:spcBef>
                <a:spcPct val="0"/>
              </a:spcBef>
              <a:spcAft>
                <a:spcPct val="0"/>
              </a:spcAft>
              <a:buNone/>
            </a:pPr>
            <a:endParaRPr lang="en-US" altLang="en-US" sz="1800" dirty="0">
              <a:solidFill>
                <a:srgbClr val="000000"/>
              </a:solidFill>
              <a:latin typeface="Calibri" panose="020F0502020204030204" pitchFamily="34" charset="0"/>
            </a:endParaRPr>
          </a:p>
        </p:txBody>
      </p:sp>
      <p:sp>
        <p:nvSpPr>
          <p:cNvPr id="3" name="Rectangle 5">
            <a:extLst>
              <a:ext uri="{FF2B5EF4-FFF2-40B4-BE49-F238E27FC236}">
                <a16:creationId xmlns:a16="http://schemas.microsoft.com/office/drawing/2014/main" id="{7CBC3AE5-561A-29E3-56EB-4AC011EE3C44}"/>
              </a:ext>
            </a:extLst>
          </p:cNvPr>
          <p:cNvSpPr>
            <a:spLocks noChangeArrowheads="1"/>
          </p:cNvSpPr>
          <p:nvPr/>
        </p:nvSpPr>
        <p:spPr bwMode="auto">
          <a:xfrm>
            <a:off x="11970651" y="0"/>
            <a:ext cx="228600" cy="6858000"/>
          </a:xfrm>
          <a:prstGeom prst="rect">
            <a:avLst/>
          </a:prstGeom>
          <a:solidFill>
            <a:srgbClr val="A3A3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fontAlgn="base">
              <a:spcBef>
                <a:spcPct val="0"/>
              </a:spcBef>
              <a:spcAft>
                <a:spcPct val="0"/>
              </a:spcAft>
              <a:buNone/>
            </a:pPr>
            <a:endParaRPr lang="en-US" altLang="en-US" sz="1800" dirty="0">
              <a:solidFill>
                <a:srgbClr val="000000"/>
              </a:solidFill>
              <a:latin typeface="Calibri" panose="020F0502020204030204" pitchFamily="34" charset="0"/>
            </a:endParaRPr>
          </a:p>
        </p:txBody>
      </p:sp>
      <p:sp>
        <p:nvSpPr>
          <p:cNvPr id="4" name="Rectangle 6">
            <a:extLst>
              <a:ext uri="{FF2B5EF4-FFF2-40B4-BE49-F238E27FC236}">
                <a16:creationId xmlns:a16="http://schemas.microsoft.com/office/drawing/2014/main" id="{A3C14342-ABD0-F1E7-A413-897D3CA92D45}"/>
              </a:ext>
            </a:extLst>
          </p:cNvPr>
          <p:cNvSpPr>
            <a:spLocks noChangeArrowheads="1"/>
          </p:cNvSpPr>
          <p:nvPr/>
        </p:nvSpPr>
        <p:spPr bwMode="auto">
          <a:xfrm>
            <a:off x="221347" y="0"/>
            <a:ext cx="11803739" cy="457200"/>
          </a:xfrm>
          <a:prstGeom prst="rect">
            <a:avLst/>
          </a:prstGeom>
          <a:solidFill>
            <a:srgbClr val="A3A3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fontAlgn="base">
              <a:spcBef>
                <a:spcPct val="0"/>
              </a:spcBef>
              <a:spcAft>
                <a:spcPct val="0"/>
              </a:spcAft>
              <a:buNone/>
            </a:pPr>
            <a:endParaRPr lang="en-US" altLang="en-US" sz="1800" dirty="0">
              <a:solidFill>
                <a:srgbClr val="000000"/>
              </a:solidFill>
              <a:latin typeface="Calibri" panose="020F0502020204030204" pitchFamily="34" charset="0"/>
            </a:endParaRPr>
          </a:p>
        </p:txBody>
      </p:sp>
      <p:sp>
        <p:nvSpPr>
          <p:cNvPr id="5" name="Rectangle 7">
            <a:extLst>
              <a:ext uri="{FF2B5EF4-FFF2-40B4-BE49-F238E27FC236}">
                <a16:creationId xmlns:a16="http://schemas.microsoft.com/office/drawing/2014/main" id="{C274A1DF-66CE-1D3A-A59F-811E9755C6F7}"/>
              </a:ext>
            </a:extLst>
          </p:cNvPr>
          <p:cNvSpPr>
            <a:spLocks noChangeArrowheads="1"/>
          </p:cNvSpPr>
          <p:nvPr/>
        </p:nvSpPr>
        <p:spPr bwMode="auto">
          <a:xfrm>
            <a:off x="145143" y="6339113"/>
            <a:ext cx="11937999" cy="228596"/>
          </a:xfrm>
          <a:prstGeom prst="rect">
            <a:avLst/>
          </a:prstGeom>
          <a:solidFill>
            <a:srgbClr val="A3A3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fontAlgn="base">
              <a:spcBef>
                <a:spcPct val="0"/>
              </a:spcBef>
              <a:spcAft>
                <a:spcPct val="0"/>
              </a:spcAft>
              <a:buNone/>
            </a:pPr>
            <a:endParaRPr lang="en-US" altLang="en-US" sz="1800" dirty="0">
              <a:solidFill>
                <a:srgbClr val="000000"/>
              </a:solidFill>
              <a:latin typeface="Calibri" panose="020F0502020204030204" pitchFamily="34" charset="0"/>
            </a:endParaRPr>
          </a:p>
        </p:txBody>
      </p:sp>
      <p:sp>
        <p:nvSpPr>
          <p:cNvPr id="12" name="TextBox 11">
            <a:extLst>
              <a:ext uri="{FF2B5EF4-FFF2-40B4-BE49-F238E27FC236}">
                <a16:creationId xmlns:a16="http://schemas.microsoft.com/office/drawing/2014/main" id="{6BE43A85-D5C3-46AB-89E9-825C2C9CEB01}"/>
              </a:ext>
            </a:extLst>
          </p:cNvPr>
          <p:cNvSpPr txBox="1"/>
          <p:nvPr/>
        </p:nvSpPr>
        <p:spPr>
          <a:xfrm>
            <a:off x="-7253" y="6560459"/>
            <a:ext cx="12206504" cy="338554"/>
          </a:xfrm>
          <a:prstGeom prst="rect">
            <a:avLst/>
          </a:prstGeom>
          <a:solidFill>
            <a:schemeClr val="tx1"/>
          </a:solidFill>
        </p:spPr>
        <p:txBody>
          <a:bodyPr wrap="square" rtlCol="0">
            <a:spAutoFit/>
          </a:bodyPr>
          <a:lstStyle/>
          <a:p>
            <a:r>
              <a:rPr lang="en-US" sz="1600" dirty="0">
                <a:solidFill>
                  <a:schemeClr val="bg1"/>
                </a:solidFill>
                <a:latin typeface="Calibri" panose="020F0502020204030204" pitchFamily="34" charset="0"/>
                <a:ea typeface="Calibri" panose="020F0502020204030204" pitchFamily="34" charset="0"/>
              </a:rPr>
              <a:t>Richie Thetford									              www.thetfordcountry.com</a:t>
            </a:r>
          </a:p>
        </p:txBody>
      </p:sp>
    </p:spTree>
    <p:extLst>
      <p:ext uri="{BB962C8B-B14F-4D97-AF65-F5344CB8AC3E}">
        <p14:creationId xmlns:p14="http://schemas.microsoft.com/office/powerpoint/2010/main" val="181765000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16" fill="hold" nodeType="afterEffect">
                                  <p:stCondLst>
                                    <p:cond delay="0"/>
                                  </p:stCondLst>
                                  <p:childTnLst>
                                    <p:set>
                                      <p:cBhvr>
                                        <p:cTn id="6" dur="1" fill="hold">
                                          <p:stCondLst>
                                            <p:cond delay="0"/>
                                          </p:stCondLst>
                                        </p:cTn>
                                        <p:tgtEl>
                                          <p:spTgt spid="10242">
                                            <p:txEl>
                                              <p:pRg st="1" end="1"/>
                                            </p:txEl>
                                          </p:spTgt>
                                        </p:tgtEl>
                                        <p:attrNameLst>
                                          <p:attrName>style.visibility</p:attrName>
                                        </p:attrNameLst>
                                      </p:cBhvr>
                                      <p:to>
                                        <p:strVal val="visible"/>
                                      </p:to>
                                    </p:set>
                                    <p:anim calcmode="lin" valueType="num">
                                      <p:cBhvr>
                                        <p:cTn id="7" dur="500" fill="hold"/>
                                        <p:tgtEl>
                                          <p:spTgt spid="10242">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10242">
                                            <p:txEl>
                                              <p:pRg st="1" end="1"/>
                                            </p:txEl>
                                          </p:spTgt>
                                        </p:tgtEl>
                                        <p:attrNameLst>
                                          <p:attrName>ppt_h</p:attrName>
                                        </p:attrNameLst>
                                      </p:cBhvr>
                                      <p:tavLst>
                                        <p:tav tm="0">
                                          <p:val>
                                            <p:fltVal val="0"/>
                                          </p:val>
                                        </p:tav>
                                        <p:tav tm="100000">
                                          <p:val>
                                            <p:strVal val="#ppt_h"/>
                                          </p:val>
                                        </p:tav>
                                      </p:tavLst>
                                    </p:anim>
                                  </p:childTnLst>
                                </p:cTn>
                              </p:par>
                            </p:childTnLst>
                          </p:cTn>
                        </p:par>
                        <p:par>
                          <p:cTn id="9" fill="hold" nodeType="afterGroup">
                            <p:stCondLst>
                              <p:cond delay="500"/>
                            </p:stCondLst>
                            <p:childTnLst>
                              <p:par>
                                <p:cTn id="10" presetID="9" presetClass="entr" presetSubtype="0" fill="hold" nodeType="afterEffect">
                                  <p:stCondLst>
                                    <p:cond delay="0"/>
                                  </p:stCondLst>
                                  <p:childTnLst>
                                    <p:set>
                                      <p:cBhvr>
                                        <p:cTn id="11" dur="1" fill="hold">
                                          <p:stCondLst>
                                            <p:cond delay="0"/>
                                          </p:stCondLst>
                                        </p:cTn>
                                        <p:tgtEl>
                                          <p:spTgt spid="10242">
                                            <p:txEl>
                                              <p:pRg st="2" end="2"/>
                                            </p:txEl>
                                          </p:spTgt>
                                        </p:tgtEl>
                                        <p:attrNameLst>
                                          <p:attrName>style.visibility</p:attrName>
                                        </p:attrNameLst>
                                      </p:cBhvr>
                                      <p:to>
                                        <p:strVal val="visible"/>
                                      </p:to>
                                    </p:set>
                                    <p:animEffect transition="in" filter="dissolve">
                                      <p:cBhvr>
                                        <p:cTn id="12" dur="500"/>
                                        <p:tgtEl>
                                          <p:spTgt spid="10242">
                                            <p:txEl>
                                              <p:pRg st="2" end="2"/>
                                            </p:txEl>
                                          </p:spTgt>
                                        </p:tgtEl>
                                      </p:cBhvr>
                                    </p:animEffect>
                                  </p:childTnLst>
                                </p:cTn>
                              </p:par>
                            </p:childTnLst>
                          </p:cTn>
                        </p:par>
                        <p:par>
                          <p:cTn id="13" fill="hold" nodeType="afterGroup">
                            <p:stCondLst>
                              <p:cond delay="1000"/>
                            </p:stCondLst>
                            <p:childTnLst>
                              <p:par>
                                <p:cTn id="14" presetID="10" presetClass="entr" presetSubtype="0" fill="hold" nodeType="afterEffect">
                                  <p:stCondLst>
                                    <p:cond delay="0"/>
                                  </p:stCondLst>
                                  <p:childTnLst>
                                    <p:set>
                                      <p:cBhvr>
                                        <p:cTn id="15" dur="1" fill="hold">
                                          <p:stCondLst>
                                            <p:cond delay="0"/>
                                          </p:stCondLst>
                                        </p:cTn>
                                        <p:tgtEl>
                                          <p:spTgt spid="10251"/>
                                        </p:tgtEl>
                                        <p:attrNameLst>
                                          <p:attrName>style.visibility</p:attrName>
                                        </p:attrNameLst>
                                      </p:cBhvr>
                                      <p:to>
                                        <p:strVal val="visible"/>
                                      </p:to>
                                    </p:set>
                                    <p:animEffect transition="in" filter="fade">
                                      <p:cBhvr>
                                        <p:cTn id="16" dur="2000"/>
                                        <p:tgtEl>
                                          <p:spTgt spid="10251"/>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9" presetClass="entr" presetSubtype="0" fill="hold" nodeType="clickEffect">
                                  <p:stCondLst>
                                    <p:cond delay="0"/>
                                  </p:stCondLst>
                                  <p:childTnLst>
                                    <p:set>
                                      <p:cBhvr>
                                        <p:cTn id="20" dur="1" fill="hold">
                                          <p:stCondLst>
                                            <p:cond delay="0"/>
                                          </p:stCondLst>
                                        </p:cTn>
                                        <p:tgtEl>
                                          <p:spTgt spid="10242">
                                            <p:txEl>
                                              <p:pRg st="3" end="3"/>
                                            </p:txEl>
                                          </p:spTgt>
                                        </p:tgtEl>
                                        <p:attrNameLst>
                                          <p:attrName>style.visibility</p:attrName>
                                        </p:attrNameLst>
                                      </p:cBhvr>
                                      <p:to>
                                        <p:strVal val="visible"/>
                                      </p:to>
                                    </p:set>
                                    <p:animEffect transition="in" filter="dissolve">
                                      <p:cBhvr>
                                        <p:cTn id="21" dur="500"/>
                                        <p:tgtEl>
                                          <p:spTgt spid="1024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Default Design">
  <a:themeElements>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otalTime>171</TotalTime>
  <Words>1416</Words>
  <Application>Microsoft Office PowerPoint</Application>
  <PresentationFormat>Widescreen</PresentationFormat>
  <Paragraphs>153</Paragraphs>
  <Slides>17</Slides>
  <Notes>0</Notes>
  <HiddenSlides>0</HiddenSlides>
  <MMClips>0</MMClips>
  <ScaleCrop>false</ScaleCrop>
  <HeadingPairs>
    <vt:vector size="6" baseType="variant">
      <vt:variant>
        <vt:lpstr>Fonts Used</vt:lpstr>
      </vt:variant>
      <vt:variant>
        <vt:i4>2</vt:i4>
      </vt:variant>
      <vt:variant>
        <vt:lpstr>Theme</vt:lpstr>
      </vt:variant>
      <vt:variant>
        <vt:i4>2</vt:i4>
      </vt:variant>
      <vt:variant>
        <vt:lpstr>Slide Titles</vt:lpstr>
      </vt:variant>
      <vt:variant>
        <vt:i4>17</vt:i4>
      </vt:variant>
    </vt:vector>
  </HeadingPairs>
  <TitlesOfParts>
    <vt:vector size="21" baseType="lpstr">
      <vt:lpstr>Arial</vt:lpstr>
      <vt:lpstr>Calibri</vt:lpstr>
      <vt:lpstr>Default Design</vt:lpstr>
      <vt:lpstr>1_Default Design</vt:lpstr>
      <vt:lpstr>Expediency</vt:lpstr>
      <vt:lpstr>The Common Concept: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Richard Thetford</dc:creator>
  <cp:lastModifiedBy>Richard Thetford</cp:lastModifiedBy>
  <cp:revision>14</cp:revision>
  <dcterms:created xsi:type="dcterms:W3CDTF">2022-08-11T20:28:04Z</dcterms:created>
  <dcterms:modified xsi:type="dcterms:W3CDTF">2024-04-19T20:44:19Z</dcterms:modified>
</cp:coreProperties>
</file>