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4"/>
  </p:notesMasterIdLst>
  <p:sldIdLst>
    <p:sldId id="12811" r:id="rId2"/>
    <p:sldId id="12828" r:id="rId3"/>
    <p:sldId id="12837" r:id="rId4"/>
    <p:sldId id="12838" r:id="rId5"/>
    <p:sldId id="12829" r:id="rId6"/>
    <p:sldId id="12830" r:id="rId7"/>
    <p:sldId id="12831" r:id="rId8"/>
    <p:sldId id="12832" r:id="rId9"/>
    <p:sldId id="12833" r:id="rId10"/>
    <p:sldId id="12834" r:id="rId11"/>
    <p:sldId id="12835" r:id="rId12"/>
    <p:sldId id="1283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73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5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ay be an image of horizon, nature and twilight">
            <a:extLst>
              <a:ext uri="{FF2B5EF4-FFF2-40B4-BE49-F238E27FC236}">
                <a16:creationId xmlns:a16="http://schemas.microsoft.com/office/drawing/2014/main" id="{6B3FEACD-01E2-3F12-AB65-7837577C9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4B6E96-742E-7B8C-FD10-C2A93BE9ABA0}"/>
              </a:ext>
            </a:extLst>
          </p:cNvPr>
          <p:cNvSpPr txBox="1"/>
          <p:nvPr/>
        </p:nvSpPr>
        <p:spPr>
          <a:xfrm>
            <a:off x="0" y="2882696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0" b="1" dirty="0">
                <a:solidFill>
                  <a:schemeClr val="bg1"/>
                </a:solidFill>
                <a:effectLst>
                  <a:glow rad="127000">
                    <a:schemeClr val="accent4">
                      <a:lumMod val="7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tania" panose="02000506020000020004" pitchFamily="2" charset="0"/>
                <a:cs typeface="DilleniaUPC" panose="02020603050405020304" pitchFamily="18" charset="-34"/>
              </a:rPr>
              <a:t>“Be Filled with the Spirit”</a:t>
            </a:r>
          </a:p>
        </p:txBody>
      </p:sp>
    </p:spTree>
    <p:extLst>
      <p:ext uri="{BB962C8B-B14F-4D97-AF65-F5344CB8AC3E}">
        <p14:creationId xmlns:p14="http://schemas.microsoft.com/office/powerpoint/2010/main" val="2533326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ay be an image of horizon, nature and twilight">
            <a:extLst>
              <a:ext uri="{FF2B5EF4-FFF2-40B4-BE49-F238E27FC236}">
                <a16:creationId xmlns:a16="http://schemas.microsoft.com/office/drawing/2014/main" id="{6B3FEACD-01E2-3F12-AB65-7837577C9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4B6E96-742E-7B8C-FD10-C2A93BE9ABA0}"/>
              </a:ext>
            </a:extLst>
          </p:cNvPr>
          <p:cNvSpPr txBox="1"/>
          <p:nvPr/>
        </p:nvSpPr>
        <p:spPr>
          <a:xfrm>
            <a:off x="0" y="0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ania" panose="02000506020000020004" pitchFamily="2" charset="0"/>
                <a:ea typeface="+mn-ea"/>
                <a:cs typeface="DilleniaUPC" panose="02020603050405020304" pitchFamily="18" charset="-34"/>
              </a:rPr>
              <a:t>“Be Filled with the Spirit”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59403A-2D7A-F59C-AB8C-09ECF28068F4}"/>
              </a:ext>
            </a:extLst>
          </p:cNvPr>
          <p:cNvSpPr txBox="1"/>
          <p:nvPr/>
        </p:nvSpPr>
        <p:spPr>
          <a:xfrm>
            <a:off x="0" y="1419224"/>
            <a:ext cx="12058650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500" b="0" i="0" u="none" strike="noStrike" kern="1200" cap="small" spc="0" normalizeH="0" baseline="0" noProof="0" dirty="0">
              <a:ln>
                <a:noFill/>
              </a:ln>
              <a:solidFill>
                <a:srgbClr val="8064A2">
                  <a:lumMod val="75000"/>
                </a:srgbClr>
              </a:solidFill>
              <a:effectLst>
                <a:glow rad="63500">
                  <a:prstClr val="white"/>
                </a:glow>
              </a:effectLst>
              <a:uLnTx/>
              <a:uFillTx/>
              <a:latin typeface="Titania" panose="02000506020000020004" pitchFamily="2" charset="0"/>
              <a:ea typeface="+mn-ea"/>
              <a:cs typeface="+mn-cs"/>
            </a:endParaRP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6"/>
              <a:tabLst/>
              <a:defRPr/>
            </a:pPr>
            <a:r>
              <a:rPr kumimoji="0" lang="en-US" sz="5500" b="0" i="0" u="none" strike="noStrike" kern="1200" cap="small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Love of God Poured Out by the Holy Spirit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Romans 5:5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latin typeface="Titania" panose="02000506020000020004" pitchFamily="2" charset="0"/>
              </a:rPr>
              <a:t>1</a:t>
            </a:r>
            <a:r>
              <a:rPr lang="en-US" sz="4500" baseline="30000" dirty="0"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latin typeface="Titania" panose="02000506020000020004" pitchFamily="2" charset="0"/>
              </a:rPr>
              <a:t>st</a:t>
            </a:r>
            <a:r>
              <a:rPr lang="en-US" sz="4500" dirty="0"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latin typeface="Titania" panose="02000506020000020004" pitchFamily="2" charset="0"/>
              </a:rPr>
              <a:t> John 2:5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8064A2">
                    <a:lumMod val="75000"/>
                  </a:srgbClr>
                </a:glow>
              </a:effectLst>
              <a:uLnTx/>
              <a:uFillTx/>
              <a:latin typeface="Titania" panose="02000506020000020004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193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ay be an image of horizon, nature and twilight">
            <a:extLst>
              <a:ext uri="{FF2B5EF4-FFF2-40B4-BE49-F238E27FC236}">
                <a16:creationId xmlns:a16="http://schemas.microsoft.com/office/drawing/2014/main" id="{6B3FEACD-01E2-3F12-AB65-7837577C9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4B6E96-742E-7B8C-FD10-C2A93BE9ABA0}"/>
              </a:ext>
            </a:extLst>
          </p:cNvPr>
          <p:cNvSpPr txBox="1"/>
          <p:nvPr/>
        </p:nvSpPr>
        <p:spPr>
          <a:xfrm>
            <a:off x="0" y="0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ania" panose="02000506020000020004" pitchFamily="2" charset="0"/>
                <a:ea typeface="+mn-ea"/>
                <a:cs typeface="DilleniaUPC" panose="02020603050405020304" pitchFamily="18" charset="-34"/>
              </a:rPr>
              <a:t>“Be Filled with the Spirit”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59403A-2D7A-F59C-AB8C-09ECF28068F4}"/>
              </a:ext>
            </a:extLst>
          </p:cNvPr>
          <p:cNvSpPr txBox="1"/>
          <p:nvPr/>
        </p:nvSpPr>
        <p:spPr>
          <a:xfrm>
            <a:off x="0" y="1419224"/>
            <a:ext cx="12058650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500" b="0" i="0" u="none" strike="noStrike" kern="1200" cap="small" spc="0" normalizeH="0" baseline="0" noProof="0" dirty="0">
              <a:ln>
                <a:noFill/>
              </a:ln>
              <a:solidFill>
                <a:srgbClr val="8064A2">
                  <a:lumMod val="75000"/>
                </a:srgbClr>
              </a:solidFill>
              <a:effectLst>
                <a:glow rad="63500">
                  <a:prstClr val="white"/>
                </a:glow>
              </a:effectLst>
              <a:uLnTx/>
              <a:uFillTx/>
              <a:latin typeface="Titania" panose="02000506020000020004" pitchFamily="2" charset="0"/>
              <a:ea typeface="+mn-ea"/>
              <a:cs typeface="+mn-cs"/>
            </a:endParaRP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7"/>
              <a:tabLst/>
              <a:defRPr/>
            </a:pPr>
            <a:r>
              <a:rPr kumimoji="0" lang="en-US" sz="5500" b="0" i="0" u="none" strike="noStrike" kern="1200" cap="small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Strengthened through His Holy Spirit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Ephesians 3:16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latin typeface="Titania" panose="02000506020000020004" pitchFamily="2" charset="0"/>
              </a:rPr>
              <a:t>1</a:t>
            </a:r>
            <a:r>
              <a:rPr lang="en-US" sz="4500" baseline="30000" dirty="0"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latin typeface="Titania" panose="02000506020000020004" pitchFamily="2" charset="0"/>
              </a:rPr>
              <a:t>st</a:t>
            </a:r>
            <a:r>
              <a:rPr lang="en-US" sz="4500" dirty="0"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latin typeface="Titania" panose="02000506020000020004" pitchFamily="2" charset="0"/>
              </a:rPr>
              <a:t> John 2:14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8064A2">
                    <a:lumMod val="75000"/>
                  </a:srgbClr>
                </a:glow>
              </a:effectLst>
              <a:uLnTx/>
              <a:uFillTx/>
              <a:latin typeface="Titania" panose="02000506020000020004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331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ay be an image of horizon, nature and twilight">
            <a:extLst>
              <a:ext uri="{FF2B5EF4-FFF2-40B4-BE49-F238E27FC236}">
                <a16:creationId xmlns:a16="http://schemas.microsoft.com/office/drawing/2014/main" id="{6B3FEACD-01E2-3F12-AB65-7837577C9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4B6E96-742E-7B8C-FD10-C2A93BE9ABA0}"/>
              </a:ext>
            </a:extLst>
          </p:cNvPr>
          <p:cNvSpPr txBox="1"/>
          <p:nvPr/>
        </p:nvSpPr>
        <p:spPr>
          <a:xfrm>
            <a:off x="0" y="0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ania" panose="02000506020000020004" pitchFamily="2" charset="0"/>
                <a:ea typeface="+mn-ea"/>
                <a:cs typeface="DilleniaUPC" panose="02020603050405020304" pitchFamily="18" charset="-34"/>
              </a:rPr>
              <a:t>“Be Filled with the Spirit”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59403A-2D7A-F59C-AB8C-09ECF28068F4}"/>
              </a:ext>
            </a:extLst>
          </p:cNvPr>
          <p:cNvSpPr txBox="1"/>
          <p:nvPr/>
        </p:nvSpPr>
        <p:spPr>
          <a:xfrm>
            <a:off x="0" y="1419224"/>
            <a:ext cx="1205865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500" b="0" i="0" u="none" strike="noStrike" kern="1200" cap="small" spc="0" normalizeH="0" baseline="0" noProof="0" dirty="0">
              <a:ln>
                <a:noFill/>
              </a:ln>
              <a:solidFill>
                <a:srgbClr val="8064A2">
                  <a:lumMod val="75000"/>
                </a:srgbClr>
              </a:solidFill>
              <a:effectLst>
                <a:glow rad="63500">
                  <a:prstClr val="white"/>
                </a:glow>
              </a:effectLst>
              <a:uLnTx/>
              <a:uFillTx/>
              <a:latin typeface="Titania" panose="02000506020000020004" pitchFamily="2" charset="0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5500" b="0" i="0" u="none" strike="noStrike" kern="1200" cap="small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Conclusion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Revelation 22:17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latin typeface="Titania" panose="02000506020000020004" pitchFamily="2" charset="0"/>
              </a:rPr>
              <a:t>2</a:t>
            </a:r>
            <a:r>
              <a:rPr lang="en-US" sz="4500" baseline="30000"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latin typeface="Titania" panose="02000506020000020004" pitchFamily="2" charset="0"/>
              </a:rPr>
              <a:t>nd</a:t>
            </a:r>
            <a:r>
              <a:rPr lang="en-US" sz="4500"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latin typeface="Titania" panose="02000506020000020004" pitchFamily="2" charset="0"/>
              </a:rPr>
              <a:t> Thessalonians </a:t>
            </a:r>
            <a:r>
              <a:rPr lang="en-US" sz="4500" dirty="0"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latin typeface="Titania" panose="02000506020000020004" pitchFamily="2" charset="0"/>
              </a:rPr>
              <a:t>2:13-14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Ephesians 1:13-14</a:t>
            </a:r>
          </a:p>
        </p:txBody>
      </p:sp>
    </p:spTree>
    <p:extLst>
      <p:ext uri="{BB962C8B-B14F-4D97-AF65-F5344CB8AC3E}">
        <p14:creationId xmlns:p14="http://schemas.microsoft.com/office/powerpoint/2010/main" val="1575234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ay be an image of horizon, nature and twilight">
            <a:extLst>
              <a:ext uri="{FF2B5EF4-FFF2-40B4-BE49-F238E27FC236}">
                <a16:creationId xmlns:a16="http://schemas.microsoft.com/office/drawing/2014/main" id="{6B3FEACD-01E2-3F12-AB65-7837577C9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4B6E96-742E-7B8C-FD10-C2A93BE9ABA0}"/>
              </a:ext>
            </a:extLst>
          </p:cNvPr>
          <p:cNvSpPr txBox="1"/>
          <p:nvPr/>
        </p:nvSpPr>
        <p:spPr>
          <a:xfrm>
            <a:off x="0" y="0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ania" panose="02000506020000020004" pitchFamily="2" charset="0"/>
                <a:ea typeface="+mn-ea"/>
                <a:cs typeface="DilleniaUPC" panose="02020603050405020304" pitchFamily="18" charset="-34"/>
              </a:rPr>
              <a:t>“Be Filled with the Spirit”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59403A-2D7A-F59C-AB8C-09ECF28068F4}"/>
              </a:ext>
            </a:extLst>
          </p:cNvPr>
          <p:cNvSpPr txBox="1"/>
          <p:nvPr/>
        </p:nvSpPr>
        <p:spPr>
          <a:xfrm>
            <a:off x="0" y="1419224"/>
            <a:ext cx="1205865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5500" cap="small" dirty="0">
              <a:solidFill>
                <a:schemeClr val="accent4">
                  <a:lumMod val="75000"/>
                </a:schemeClr>
              </a:solidFill>
              <a:effectLst>
                <a:glow rad="63500">
                  <a:schemeClr val="bg1"/>
                </a:glow>
              </a:effectLst>
              <a:latin typeface="Titania" panose="02000506020000020004" pitchFamily="2" charset="0"/>
            </a:endParaRPr>
          </a:p>
          <a:p>
            <a:r>
              <a:rPr lang="en-US" sz="5500" cap="small" dirty="0"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bg1"/>
                  </a:glow>
                </a:effectLst>
                <a:latin typeface="Titania" panose="02000506020000020004" pitchFamily="2" charset="0"/>
              </a:rPr>
              <a:t>Introduction</a:t>
            </a:r>
          </a:p>
          <a:p>
            <a:pPr marL="2743200" indent="-1371600">
              <a:buFont typeface="+mj-lt"/>
              <a:buAutoNum type="alphaUcPeriod"/>
            </a:pPr>
            <a:r>
              <a:rPr lang="en-US" sz="4500" dirty="0">
                <a:solidFill>
                  <a:schemeClr val="bg1"/>
                </a:solidFill>
                <a:effectLst>
                  <a:glow rad="63500">
                    <a:schemeClr val="accent4">
                      <a:lumMod val="75000"/>
                    </a:schemeClr>
                  </a:glow>
                </a:effectLst>
                <a:latin typeface="Titania" panose="02000506020000020004" pitchFamily="2" charset="0"/>
              </a:rPr>
              <a:t>Ephesians 5:18-20</a:t>
            </a:r>
          </a:p>
          <a:p>
            <a:pPr marL="2743200" indent="-1371600">
              <a:buFont typeface="+mj-lt"/>
              <a:buAutoNum type="alphaUcPeriod"/>
            </a:pPr>
            <a:r>
              <a:rPr lang="en-US" sz="4500" dirty="0">
                <a:solidFill>
                  <a:schemeClr val="bg1"/>
                </a:solidFill>
                <a:effectLst>
                  <a:glow rad="63500">
                    <a:schemeClr val="accent4">
                      <a:lumMod val="75000"/>
                    </a:schemeClr>
                  </a:glow>
                </a:effectLst>
                <a:latin typeface="Titania" panose="02000506020000020004" pitchFamily="2" charset="0"/>
              </a:rPr>
              <a:t>Colossians 3:16-17</a:t>
            </a:r>
          </a:p>
        </p:txBody>
      </p:sp>
    </p:spTree>
    <p:extLst>
      <p:ext uri="{BB962C8B-B14F-4D97-AF65-F5344CB8AC3E}">
        <p14:creationId xmlns:p14="http://schemas.microsoft.com/office/powerpoint/2010/main" val="325468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ay be an image of horizon, nature and twilight">
            <a:extLst>
              <a:ext uri="{FF2B5EF4-FFF2-40B4-BE49-F238E27FC236}">
                <a16:creationId xmlns:a16="http://schemas.microsoft.com/office/drawing/2014/main" id="{6B3FEACD-01E2-3F12-AB65-7837577C9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C59403A-2D7A-F59C-AB8C-09ECF28068F4}"/>
              </a:ext>
            </a:extLst>
          </p:cNvPr>
          <p:cNvSpPr txBox="1"/>
          <p:nvPr/>
        </p:nvSpPr>
        <p:spPr>
          <a:xfrm>
            <a:off x="-1" y="1035931"/>
            <a:ext cx="5950687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00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And do not be drunk with wine, in which is dissipation; but be filled with the Spirit,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E41F81-C8A3-99C4-E01C-AF0C0512746D}"/>
              </a:ext>
            </a:extLst>
          </p:cNvPr>
          <p:cNvSpPr txBox="1"/>
          <p:nvPr/>
        </p:nvSpPr>
        <p:spPr>
          <a:xfrm>
            <a:off x="6241312" y="1032111"/>
            <a:ext cx="5950688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Let the word of Christ dwell in you richly in all wisdom,</a:t>
            </a:r>
          </a:p>
          <a:p>
            <a:pPr algn="r">
              <a:defRPr/>
            </a:pP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glow rad="63500">
                  <a:schemeClr val="bg1"/>
                </a:glow>
              </a:effectLst>
              <a:uLnTx/>
              <a:uFillTx/>
              <a:latin typeface="Titania" panose="02000506020000020004" pitchFamily="2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62205F-48D6-2C9C-CFCC-679F6E6EE84E}"/>
              </a:ext>
            </a:extLst>
          </p:cNvPr>
          <p:cNvSpPr txBox="1"/>
          <p:nvPr/>
        </p:nvSpPr>
        <p:spPr>
          <a:xfrm>
            <a:off x="0" y="0"/>
            <a:ext cx="609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Ephesians 5:18-20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A9B903-B9B8-5719-EEEF-4CC04F9BC44F}"/>
              </a:ext>
            </a:extLst>
          </p:cNvPr>
          <p:cNvSpPr txBox="1"/>
          <p:nvPr/>
        </p:nvSpPr>
        <p:spPr>
          <a:xfrm>
            <a:off x="6096000" y="0"/>
            <a:ext cx="609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Colossians 3:16-17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FE1388-9840-5727-BF85-17CC31D11C8A}"/>
              </a:ext>
            </a:extLst>
          </p:cNvPr>
          <p:cNvSpPr txBox="1"/>
          <p:nvPr/>
        </p:nvSpPr>
        <p:spPr>
          <a:xfrm>
            <a:off x="0" y="2513259"/>
            <a:ext cx="5950686" cy="24006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speaking to one another in psalms and hymns and spiritual songs, singing and making melody in your heart to the Lord,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CC75C9-72DF-81DE-1308-1AD3D8CC4337}"/>
              </a:ext>
            </a:extLst>
          </p:cNvPr>
          <p:cNvSpPr txBox="1"/>
          <p:nvPr/>
        </p:nvSpPr>
        <p:spPr>
          <a:xfrm>
            <a:off x="0" y="4906276"/>
            <a:ext cx="595068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giving thanks always for all things to God the Father in the name of our Lord Jesus Christ.</a:t>
            </a:r>
          </a:p>
          <a:p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>
                <a:glow rad="63500">
                  <a:schemeClr val="bg1"/>
                </a:glow>
              </a:effectLst>
              <a:uLnTx/>
              <a:uFillTx/>
              <a:latin typeface="Titania" panose="02000506020000020004" pitchFamily="2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3F0655-A8D0-342C-85F2-A65525FDB1FF}"/>
              </a:ext>
            </a:extLst>
          </p:cNvPr>
          <p:cNvSpPr txBox="1"/>
          <p:nvPr/>
        </p:nvSpPr>
        <p:spPr>
          <a:xfrm>
            <a:off x="6241312" y="2505619"/>
            <a:ext cx="5950688" cy="24006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teaching and admonishing one another in psalms and hymns and spiritual songs, singing with grace in your hearts to the Lord.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DD9817-B817-F29E-3D1E-8E2536B85C33}"/>
              </a:ext>
            </a:extLst>
          </p:cNvPr>
          <p:cNvSpPr txBox="1"/>
          <p:nvPr/>
        </p:nvSpPr>
        <p:spPr>
          <a:xfrm>
            <a:off x="6241312" y="4906276"/>
            <a:ext cx="595068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And whatever you do in word or deed, do all in the name of the Lord Jesus, giving thanks to God the Father through Him.</a:t>
            </a:r>
          </a:p>
        </p:txBody>
      </p:sp>
    </p:spTree>
    <p:extLst>
      <p:ext uri="{BB962C8B-B14F-4D97-AF65-F5344CB8AC3E}">
        <p14:creationId xmlns:p14="http://schemas.microsoft.com/office/powerpoint/2010/main" val="2654296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ay be an image of horizon, nature and twilight">
            <a:extLst>
              <a:ext uri="{FF2B5EF4-FFF2-40B4-BE49-F238E27FC236}">
                <a16:creationId xmlns:a16="http://schemas.microsoft.com/office/drawing/2014/main" id="{6B3FEACD-01E2-3F12-AB65-7837577C9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4B6E96-742E-7B8C-FD10-C2A93BE9ABA0}"/>
              </a:ext>
            </a:extLst>
          </p:cNvPr>
          <p:cNvSpPr txBox="1"/>
          <p:nvPr/>
        </p:nvSpPr>
        <p:spPr>
          <a:xfrm>
            <a:off x="0" y="2228671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ania" panose="02000506020000020004" pitchFamily="2" charset="0"/>
                <a:ea typeface="+mn-ea"/>
                <a:cs typeface="DilleniaUPC" panose="02020603050405020304" pitchFamily="18" charset="-34"/>
              </a:rPr>
              <a:t>“Be Filled with the Spirit”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ania" panose="02000506020000020004" pitchFamily="2" charset="0"/>
                <a:ea typeface="+mn-ea"/>
                <a:cs typeface="DilleniaUPC" panose="02020603050405020304" pitchFamily="18" charset="-34"/>
              </a:rPr>
              <a:t>=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b="1" dirty="0">
                <a:solidFill>
                  <a:prstClr val="white"/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tania" panose="02000506020000020004" pitchFamily="2" charset="0"/>
                <a:cs typeface="DilleniaUPC" panose="02020603050405020304" pitchFamily="18" charset="-34"/>
              </a:rPr>
              <a:t>“Let the Word of Christ Dwell in You”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srgbClr val="8064A2">
                    <a:lumMod val="75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tania" panose="02000506020000020004" pitchFamily="2" charset="0"/>
              <a:ea typeface="+mn-ea"/>
              <a:cs typeface="Dilleni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01047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ay be an image of horizon, nature and twilight">
            <a:extLst>
              <a:ext uri="{FF2B5EF4-FFF2-40B4-BE49-F238E27FC236}">
                <a16:creationId xmlns:a16="http://schemas.microsoft.com/office/drawing/2014/main" id="{6B3FEACD-01E2-3F12-AB65-7837577C9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4B6E96-742E-7B8C-FD10-C2A93BE9ABA0}"/>
              </a:ext>
            </a:extLst>
          </p:cNvPr>
          <p:cNvSpPr txBox="1"/>
          <p:nvPr/>
        </p:nvSpPr>
        <p:spPr>
          <a:xfrm>
            <a:off x="0" y="0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ania" panose="02000506020000020004" pitchFamily="2" charset="0"/>
                <a:ea typeface="+mn-ea"/>
                <a:cs typeface="DilleniaUPC" panose="02020603050405020304" pitchFamily="18" charset="-34"/>
              </a:rPr>
              <a:t>“Be Filled with the Spirit”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59403A-2D7A-F59C-AB8C-09ECF28068F4}"/>
              </a:ext>
            </a:extLst>
          </p:cNvPr>
          <p:cNvSpPr txBox="1"/>
          <p:nvPr/>
        </p:nvSpPr>
        <p:spPr>
          <a:xfrm>
            <a:off x="0" y="1419224"/>
            <a:ext cx="12058650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500" b="0" i="0" u="none" strike="noStrike" kern="1200" cap="small" spc="0" normalizeH="0" baseline="0" noProof="0" dirty="0">
              <a:ln>
                <a:noFill/>
              </a:ln>
              <a:solidFill>
                <a:srgbClr val="8064A2">
                  <a:lumMod val="75000"/>
                </a:srgbClr>
              </a:solidFill>
              <a:effectLst>
                <a:glow rad="63500">
                  <a:prstClr val="white"/>
                </a:glow>
              </a:effectLst>
              <a:uLnTx/>
              <a:uFillTx/>
              <a:latin typeface="Titania" panose="02000506020000020004" pitchFamily="2" charset="0"/>
              <a:ea typeface="+mn-ea"/>
              <a:cs typeface="+mn-cs"/>
            </a:endParaRP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5500" b="0" i="0" u="none" strike="noStrike" kern="1200" cap="small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The Spirit Convicts the World of Sin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John 16:7-13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latin typeface="Titania" panose="02000506020000020004" pitchFamily="2" charset="0"/>
              </a:rPr>
              <a:t>2</a:t>
            </a:r>
            <a:r>
              <a:rPr lang="en-US" sz="4500" baseline="30000" dirty="0"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latin typeface="Titania" panose="02000506020000020004" pitchFamily="2" charset="0"/>
              </a:rPr>
              <a:t>nd</a:t>
            </a:r>
            <a:r>
              <a:rPr lang="en-US" sz="4500" dirty="0"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latin typeface="Titania" panose="02000506020000020004" pitchFamily="2" charset="0"/>
              </a:rPr>
              <a:t> Timothy 4:1-5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8064A2">
                    <a:lumMod val="75000"/>
                  </a:srgbClr>
                </a:glow>
              </a:effectLst>
              <a:uLnTx/>
              <a:uFillTx/>
              <a:latin typeface="Titania" panose="02000506020000020004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886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ay be an image of horizon, nature and twilight">
            <a:extLst>
              <a:ext uri="{FF2B5EF4-FFF2-40B4-BE49-F238E27FC236}">
                <a16:creationId xmlns:a16="http://schemas.microsoft.com/office/drawing/2014/main" id="{6B3FEACD-01E2-3F12-AB65-7837577C9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4B6E96-742E-7B8C-FD10-C2A93BE9ABA0}"/>
              </a:ext>
            </a:extLst>
          </p:cNvPr>
          <p:cNvSpPr txBox="1"/>
          <p:nvPr/>
        </p:nvSpPr>
        <p:spPr>
          <a:xfrm>
            <a:off x="0" y="0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ania" panose="02000506020000020004" pitchFamily="2" charset="0"/>
                <a:ea typeface="+mn-ea"/>
                <a:cs typeface="DilleniaUPC" panose="02020603050405020304" pitchFamily="18" charset="-34"/>
              </a:rPr>
              <a:t>“Be Filled with the Spirit”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59403A-2D7A-F59C-AB8C-09ECF28068F4}"/>
              </a:ext>
            </a:extLst>
          </p:cNvPr>
          <p:cNvSpPr txBox="1"/>
          <p:nvPr/>
        </p:nvSpPr>
        <p:spPr>
          <a:xfrm>
            <a:off x="0" y="1419224"/>
            <a:ext cx="1205865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500" b="0" i="0" u="none" strike="noStrike" kern="1200" cap="small" spc="0" normalizeH="0" baseline="0" noProof="0" dirty="0">
              <a:ln>
                <a:noFill/>
              </a:ln>
              <a:solidFill>
                <a:srgbClr val="8064A2">
                  <a:lumMod val="75000"/>
                </a:srgbClr>
              </a:solidFill>
              <a:effectLst>
                <a:glow rad="63500">
                  <a:prstClr val="white"/>
                </a:glow>
              </a:effectLst>
              <a:uLnTx/>
              <a:uFillTx/>
              <a:latin typeface="Titania" panose="02000506020000020004" pitchFamily="2" charset="0"/>
              <a:ea typeface="+mn-ea"/>
              <a:cs typeface="+mn-cs"/>
            </a:endParaRP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5500" b="0" i="0" u="none" strike="noStrike" kern="1200" cap="small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Born of the Spirit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John 3:1-7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latin typeface="Titania" panose="02000506020000020004" pitchFamily="2" charset="0"/>
              </a:rPr>
              <a:t>1</a:t>
            </a:r>
            <a:r>
              <a:rPr lang="en-US" sz="4500" baseline="30000" dirty="0"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latin typeface="Titania" panose="02000506020000020004" pitchFamily="2" charset="0"/>
              </a:rPr>
              <a:t>st</a:t>
            </a:r>
            <a:r>
              <a:rPr lang="en-US" sz="4500" dirty="0"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latin typeface="Titania" panose="02000506020000020004" pitchFamily="2" charset="0"/>
              </a:rPr>
              <a:t> Peter 1:22-23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8064A2">
                    <a:lumMod val="75000"/>
                  </a:srgbClr>
                </a:glow>
              </a:effectLst>
              <a:uLnTx/>
              <a:uFillTx/>
              <a:latin typeface="Titania" panose="02000506020000020004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330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ay be an image of horizon, nature and twilight">
            <a:extLst>
              <a:ext uri="{FF2B5EF4-FFF2-40B4-BE49-F238E27FC236}">
                <a16:creationId xmlns:a16="http://schemas.microsoft.com/office/drawing/2014/main" id="{6B3FEACD-01E2-3F12-AB65-7837577C9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4B6E96-742E-7B8C-FD10-C2A93BE9ABA0}"/>
              </a:ext>
            </a:extLst>
          </p:cNvPr>
          <p:cNvSpPr txBox="1"/>
          <p:nvPr/>
        </p:nvSpPr>
        <p:spPr>
          <a:xfrm>
            <a:off x="0" y="0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ania" panose="02000506020000020004" pitchFamily="2" charset="0"/>
                <a:ea typeface="+mn-ea"/>
                <a:cs typeface="DilleniaUPC" panose="02020603050405020304" pitchFamily="18" charset="-34"/>
              </a:rPr>
              <a:t>“Be Filled with the Spirit”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59403A-2D7A-F59C-AB8C-09ECF28068F4}"/>
              </a:ext>
            </a:extLst>
          </p:cNvPr>
          <p:cNvSpPr txBox="1"/>
          <p:nvPr/>
        </p:nvSpPr>
        <p:spPr>
          <a:xfrm>
            <a:off x="0" y="1419224"/>
            <a:ext cx="1205865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500" b="0" i="0" u="none" strike="noStrike" kern="1200" cap="small" spc="0" normalizeH="0" baseline="0" noProof="0" dirty="0">
              <a:ln>
                <a:noFill/>
              </a:ln>
              <a:solidFill>
                <a:srgbClr val="8064A2">
                  <a:lumMod val="75000"/>
                </a:srgbClr>
              </a:solidFill>
              <a:effectLst>
                <a:glow rad="63500">
                  <a:prstClr val="white"/>
                </a:glow>
              </a:effectLst>
              <a:uLnTx/>
              <a:uFillTx/>
              <a:latin typeface="Titania" panose="02000506020000020004" pitchFamily="2" charset="0"/>
              <a:ea typeface="+mn-ea"/>
              <a:cs typeface="+mn-cs"/>
            </a:endParaRP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5500" b="0" i="0" u="none" strike="noStrike" kern="1200" cap="small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Life through His Spirit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Romans 8:11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latin typeface="Titania" panose="02000506020000020004" pitchFamily="2" charset="0"/>
              </a:rPr>
              <a:t>John 6:63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8064A2">
                    <a:lumMod val="75000"/>
                  </a:srgbClr>
                </a:glow>
              </a:effectLst>
              <a:uLnTx/>
              <a:uFillTx/>
              <a:latin typeface="Titania" panose="02000506020000020004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633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ay be an image of horizon, nature and twilight">
            <a:extLst>
              <a:ext uri="{FF2B5EF4-FFF2-40B4-BE49-F238E27FC236}">
                <a16:creationId xmlns:a16="http://schemas.microsoft.com/office/drawing/2014/main" id="{6B3FEACD-01E2-3F12-AB65-7837577C9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4B6E96-742E-7B8C-FD10-C2A93BE9ABA0}"/>
              </a:ext>
            </a:extLst>
          </p:cNvPr>
          <p:cNvSpPr txBox="1"/>
          <p:nvPr/>
        </p:nvSpPr>
        <p:spPr>
          <a:xfrm>
            <a:off x="0" y="0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ania" panose="02000506020000020004" pitchFamily="2" charset="0"/>
                <a:ea typeface="+mn-ea"/>
                <a:cs typeface="DilleniaUPC" panose="02020603050405020304" pitchFamily="18" charset="-34"/>
              </a:rPr>
              <a:t>“Be Filled with the Spirit”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59403A-2D7A-F59C-AB8C-09ECF28068F4}"/>
              </a:ext>
            </a:extLst>
          </p:cNvPr>
          <p:cNvSpPr txBox="1"/>
          <p:nvPr/>
        </p:nvSpPr>
        <p:spPr>
          <a:xfrm>
            <a:off x="0" y="1419224"/>
            <a:ext cx="1205865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500" b="0" i="0" u="none" strike="noStrike" kern="1200" cap="small" spc="0" normalizeH="0" baseline="0" noProof="0" dirty="0">
              <a:ln>
                <a:noFill/>
              </a:ln>
              <a:solidFill>
                <a:srgbClr val="8064A2">
                  <a:lumMod val="75000"/>
                </a:srgbClr>
              </a:solidFill>
              <a:effectLst>
                <a:glow rad="63500">
                  <a:prstClr val="white"/>
                </a:glow>
              </a:effectLst>
              <a:uLnTx/>
              <a:uFillTx/>
              <a:latin typeface="Titania" panose="02000506020000020004" pitchFamily="2" charset="0"/>
              <a:ea typeface="+mn-ea"/>
              <a:cs typeface="+mn-cs"/>
            </a:endParaRP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5500" b="0" i="0" u="none" strike="noStrike" kern="1200" cap="small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The Law of the Spirit Sets Free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Romans 8:2;</a:t>
            </a:r>
            <a:b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</a:b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2</a:t>
            </a:r>
            <a:r>
              <a:rPr kumimoji="0" lang="en-US" sz="45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nd</a:t>
            </a: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 Corinthians 3:17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latin typeface="Titania" panose="02000506020000020004" pitchFamily="2" charset="0"/>
              </a:rPr>
              <a:t>John 8:31-32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8064A2">
                    <a:lumMod val="75000"/>
                  </a:srgbClr>
                </a:glow>
              </a:effectLst>
              <a:uLnTx/>
              <a:uFillTx/>
              <a:latin typeface="Titania" panose="02000506020000020004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825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ay be an image of horizon, nature and twilight">
            <a:extLst>
              <a:ext uri="{FF2B5EF4-FFF2-40B4-BE49-F238E27FC236}">
                <a16:creationId xmlns:a16="http://schemas.microsoft.com/office/drawing/2014/main" id="{6B3FEACD-01E2-3F12-AB65-7837577C9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4B6E96-742E-7B8C-FD10-C2A93BE9ABA0}"/>
              </a:ext>
            </a:extLst>
          </p:cNvPr>
          <p:cNvSpPr txBox="1"/>
          <p:nvPr/>
        </p:nvSpPr>
        <p:spPr>
          <a:xfrm>
            <a:off x="0" y="0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ania" panose="02000506020000020004" pitchFamily="2" charset="0"/>
                <a:ea typeface="+mn-ea"/>
                <a:cs typeface="DilleniaUPC" panose="02020603050405020304" pitchFamily="18" charset="-34"/>
              </a:rPr>
              <a:t>“Be Filled with the Spirit”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59403A-2D7A-F59C-AB8C-09ECF28068F4}"/>
              </a:ext>
            </a:extLst>
          </p:cNvPr>
          <p:cNvSpPr txBox="1"/>
          <p:nvPr/>
        </p:nvSpPr>
        <p:spPr>
          <a:xfrm>
            <a:off x="0" y="1419224"/>
            <a:ext cx="1205865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500" b="0" i="0" u="none" strike="noStrike" kern="1200" cap="small" spc="0" normalizeH="0" baseline="0" noProof="0" dirty="0">
              <a:ln>
                <a:noFill/>
              </a:ln>
              <a:solidFill>
                <a:srgbClr val="8064A2">
                  <a:lumMod val="75000"/>
                </a:srgbClr>
              </a:solidFill>
              <a:effectLst>
                <a:glow rad="63500">
                  <a:prstClr val="white"/>
                </a:glow>
              </a:effectLst>
              <a:uLnTx/>
              <a:uFillTx/>
              <a:latin typeface="Titania" panose="02000506020000020004" pitchFamily="2" charset="0"/>
              <a:ea typeface="+mn-ea"/>
              <a:cs typeface="+mn-cs"/>
            </a:endParaRP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5500" b="0" i="0" u="none" strike="noStrike" kern="1200" cap="small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Washed and Sanctified by the Spirit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1</a:t>
            </a:r>
            <a:r>
              <a:rPr kumimoji="0" lang="en-US" sz="45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st</a:t>
            </a: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 Corinthians 6:9-11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latin typeface="Titania" panose="02000506020000020004" pitchFamily="2" charset="0"/>
              </a:rPr>
              <a:t>Ephesians 5:26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8064A2">
                      <a:lumMod val="75000"/>
                    </a:srgbClr>
                  </a:glow>
                </a:effectLst>
                <a:uLnTx/>
                <a:uFillTx/>
                <a:latin typeface="Titania" panose="02000506020000020004" pitchFamily="2" charset="0"/>
                <a:ea typeface="+mn-ea"/>
                <a:cs typeface="+mn-cs"/>
              </a:rPr>
              <a:t>John 17:17</a:t>
            </a:r>
          </a:p>
        </p:txBody>
      </p:sp>
    </p:spTree>
    <p:extLst>
      <p:ext uri="{BB962C8B-B14F-4D97-AF65-F5344CB8AC3E}">
        <p14:creationId xmlns:p14="http://schemas.microsoft.com/office/powerpoint/2010/main" val="333125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Widescreen</PresentationFormat>
  <Paragraphs>59</Paragraphs>
  <Slides>12</Slides>
  <Notes>0</Notes>
  <HiddenSlides>12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Titania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211</cp:revision>
  <dcterms:created xsi:type="dcterms:W3CDTF">2023-05-27T00:35:32Z</dcterms:created>
  <dcterms:modified xsi:type="dcterms:W3CDTF">2024-01-31T17:28:30Z</dcterms:modified>
</cp:coreProperties>
</file>