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389" r:id="rId2"/>
    <p:sldId id="1374" r:id="rId3"/>
    <p:sldId id="1375" r:id="rId4"/>
    <p:sldId id="1376" r:id="rId5"/>
    <p:sldId id="1377" r:id="rId6"/>
    <p:sldId id="1379" r:id="rId7"/>
    <p:sldId id="1380" r:id="rId8"/>
    <p:sldId id="1381" r:id="rId9"/>
    <p:sldId id="1382" r:id="rId10"/>
    <p:sldId id="1383" r:id="rId11"/>
    <p:sldId id="1384" r:id="rId12"/>
    <p:sldId id="1385" r:id="rId13"/>
    <p:sldId id="1386" r:id="rId14"/>
    <p:sldId id="1387" r:id="rId15"/>
    <p:sldId id="1388" r:id="rId16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C1"/>
    <a:srgbClr val="0033CC"/>
    <a:srgbClr val="000099"/>
    <a:srgbClr val="FFFFCC"/>
    <a:srgbClr val="C28446"/>
    <a:srgbClr val="996633"/>
    <a:srgbClr val="CC3300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5" autoAdjust="0"/>
    <p:restoredTop sz="94485" autoAdjust="0"/>
  </p:normalViewPr>
  <p:slideViewPr>
    <p:cSldViewPr>
      <p:cViewPr varScale="1">
        <p:scale>
          <a:sx n="101" d="100"/>
          <a:sy n="101" d="100"/>
        </p:scale>
        <p:origin x="91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9527" y="1882423"/>
            <a:ext cx="838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Arial" charset="0"/>
              </a:rPr>
              <a:t>CASTING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Arial" charset="0"/>
              </a:rPr>
              <a:t>DOWN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Arial" charset="0"/>
              </a:rPr>
              <a:t>ARGUMENTS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Arial" charset="0"/>
              </a:rPr>
              <a:t>Logical Fallacies Exposed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95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838199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89"/>
            <a:ext cx="83820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8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Personal Incredulity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Saying that because one finds something difficult to understand that it’s therefore not true.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John 20:25; Matthew 16:1-4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370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838199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9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9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Genetic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Judging something good or bad on the basis of where or whom it comes from.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John 1:46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820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3" y="0"/>
            <a:ext cx="838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9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10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False Dichotomy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Presenting two alternatives as the only possibilities when others exist.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John 9:2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706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838199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89"/>
            <a:ext cx="83820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11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Texas Sharpshooter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Cherry-picking data clusters to suit an argument or finding a pattern to fit a presumption.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John 7:52; (Micah 1:1; 1st Kings 17:1; 2nd Kings 14:25)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219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838199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90"/>
            <a:ext cx="83820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12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Middle Ground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Saying that a compromise, or middle point, between two extremes is the truth.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1</a:t>
            </a:r>
            <a:r>
              <a:rPr lang="en-US" sz="3000" b="0" baseline="3000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st</a:t>
            </a:r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 Kings 18:21; Luke 11:23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070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838199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89"/>
            <a:ext cx="8382000" cy="2323713"/>
          </a:xfrm>
          <a:prstGeom prst="rect">
            <a:avLst/>
          </a:prstGeom>
          <a:noFill/>
          <a:effectLst>
            <a:glow>
              <a:srgbClr val="C00000"/>
            </a:glow>
          </a:effectLst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Conclusion</a:t>
            </a:r>
          </a:p>
          <a:p>
            <a:pPr lvl="2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Truth demands an honest defense.</a:t>
            </a:r>
          </a:p>
          <a:p>
            <a:pPr lvl="2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Proverbs 13:16; Titus 2:6-8</a:t>
            </a:r>
            <a:endParaRPr lang="en-US" sz="3000" b="0" dirty="0">
              <a:solidFill>
                <a:srgbClr val="FFFFC1"/>
              </a:solidFill>
              <a:effectLst>
                <a:glow rad="76200">
                  <a:srgbClr val="C00000"/>
                </a:glow>
              </a:effectLst>
              <a:latin typeface="Impact" panose="020B0806030902050204" pitchFamily="34" charset="0"/>
            </a:endParaRP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55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838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90"/>
            <a:ext cx="8382000" cy="3400931"/>
          </a:xfrm>
          <a:prstGeom prst="rect">
            <a:avLst/>
          </a:prstGeom>
          <a:noFill/>
          <a:effectLst>
            <a:glow>
              <a:srgbClr val="C00000"/>
            </a:glow>
          </a:effectLst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Introduction</a:t>
            </a:r>
          </a:p>
          <a:p>
            <a:pPr lvl="2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A logical fallacy is a flaw in reasoning which undermines the argument’s validity.</a:t>
            </a:r>
          </a:p>
          <a:p>
            <a:pPr lvl="2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2</a:t>
            </a:r>
            <a:r>
              <a:rPr lang="en-US" sz="3000" b="0" baseline="3000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nd</a:t>
            </a:r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 Corinthians 10:4-5</a:t>
            </a:r>
            <a:endParaRPr lang="en-US" sz="3000" b="0" dirty="0">
              <a:solidFill>
                <a:srgbClr val="FFFFC1"/>
              </a:solidFill>
              <a:effectLst>
                <a:glow rad="76200">
                  <a:srgbClr val="C00000"/>
                </a:glow>
              </a:effectLst>
              <a:latin typeface="Impact" panose="020B0806030902050204" pitchFamily="34" charset="0"/>
            </a:endParaRP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669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838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9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Straw Man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Misrepresenting someone’s argument to make it easier to attack.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Mark 14:58;  John 2:19-22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353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838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89"/>
            <a:ext cx="83820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2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False Cause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Presuming a relationship between things means one is the cause of the other. Correlation is not causation.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Luke 13:1-5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4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838199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89"/>
            <a:ext cx="83820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3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Ad Hominem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Attacking your opponent’s character or personal traits instead of engaging with their argument.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John 7:20; 8:48, 52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60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838199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89"/>
            <a:ext cx="83820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4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Loaded Question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Asking a question that has an assumption built into it so that it can’t be answered without appearing guilty.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Matthew 22:17-22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53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838199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89"/>
            <a:ext cx="83820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5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Bandwagon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Appealing to popularity or the fact that many people do something as an attempted form of validation.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Matthew 7:13-14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90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838199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89"/>
            <a:ext cx="838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6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Appeal to Authority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Using the opinion or position of an authority figure, or institution of authority, in place of an actual argument.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Matthew 15:2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728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838199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CASTING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DOWN</a:t>
            </a:r>
          </a:p>
          <a:p>
            <a:pPr algn="ctr"/>
            <a:r>
              <a:rPr lang="en-US" sz="5000" b="0" cap="small" dirty="0">
                <a:solidFill>
                  <a:srgbClr val="0070C0"/>
                </a:solidFill>
                <a:latin typeface="Impact" panose="020B0806030902050204" pitchFamily="34" charset="0"/>
              </a:rPr>
              <a:t>ARGUMENTS</a:t>
            </a:r>
          </a:p>
          <a:p>
            <a:pPr algn="ctr"/>
            <a:r>
              <a:rPr lang="en-US" sz="4500" b="0" cap="small" dirty="0">
                <a:solidFill>
                  <a:srgbClr val="C00000"/>
                </a:solidFill>
                <a:latin typeface="Impact" panose="020B0806030902050204" pitchFamily="34" charset="0"/>
              </a:rPr>
              <a:t>Logical Fallacies Exposed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2975790"/>
            <a:ext cx="83820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dirty="0">
              <a:solidFill>
                <a:srgbClr val="FFFFC1"/>
              </a:solidFill>
              <a:effectLst>
                <a:glow rad="76200">
                  <a:srgbClr val="0070C0"/>
                </a:glow>
              </a:effectLst>
              <a:latin typeface="Impact" panose="020B0806030902050204" pitchFamily="34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4000" b="0" dirty="0">
                <a:solidFill>
                  <a:srgbClr val="FFFFC1"/>
                </a:solidFill>
                <a:effectLst>
                  <a:glow rad="76200">
                    <a:srgbClr val="0070C0"/>
                  </a:glow>
                </a:effectLst>
                <a:latin typeface="Impact" panose="020B0806030902050204" pitchFamily="34" charset="0"/>
              </a:rPr>
              <a:t>Appeal to Emotion</a:t>
            </a:r>
          </a:p>
          <a:p>
            <a:pPr marL="914400" lvl="1"/>
            <a:r>
              <a:rPr lang="en-US" sz="3500" b="0" dirty="0">
                <a:solidFill>
                  <a:srgbClr val="FFFFC1"/>
                </a:solidFill>
                <a:effectLst>
                  <a:glow rad="76200">
                    <a:srgbClr val="C00000"/>
                  </a:glow>
                </a:effectLst>
                <a:latin typeface="Impact" panose="020B0806030902050204" pitchFamily="34" charset="0"/>
              </a:rPr>
              <a:t>Manipulating an emotional response in place of a valid or compelling argument.</a:t>
            </a:r>
          </a:p>
          <a:p>
            <a:pPr marL="914400" lvl="1"/>
            <a:r>
              <a:rPr lang="en-US" sz="3000" b="0" dirty="0">
                <a:solidFill>
                  <a:srgbClr val="C00000"/>
                </a:solidFill>
                <a:effectLst>
                  <a:glow>
                    <a:srgbClr val="C00000"/>
                  </a:glow>
                </a:effectLst>
                <a:latin typeface="Impact" panose="020B0806030902050204" pitchFamily="34" charset="0"/>
              </a:rPr>
              <a:t>Acts 19:23-28; Genesis 19:9</a:t>
            </a:r>
          </a:p>
        </p:txBody>
      </p:sp>
      <p:pic>
        <p:nvPicPr>
          <p:cNvPr id="9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2913772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logical sp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2" y="5842011"/>
            <a:ext cx="2285999" cy="2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1959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0</TotalTime>
  <Words>388</Words>
  <Application>Microsoft Office PowerPoint</Application>
  <PresentationFormat>Widescreen</PresentationFormat>
  <Paragraphs>116</Paragraphs>
  <Slides>15</Slides>
  <Notes>0</Notes>
  <HiddenSlides>15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Impact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Rachel Dockens</cp:lastModifiedBy>
  <cp:revision>2253</cp:revision>
  <cp:lastPrinted>2015-06-23T03:07:58Z</cp:lastPrinted>
  <dcterms:created xsi:type="dcterms:W3CDTF">2012-04-22T00:49:23Z</dcterms:created>
  <dcterms:modified xsi:type="dcterms:W3CDTF">2024-10-18T22:59:24Z</dcterms:modified>
</cp:coreProperties>
</file>