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9" r:id="rId2"/>
  </p:sldMasterIdLst>
  <p:notesMasterIdLst>
    <p:notesMasterId r:id="rId9"/>
  </p:notesMasterIdLst>
  <p:sldIdLst>
    <p:sldId id="13117" r:id="rId3"/>
    <p:sldId id="13114" r:id="rId4"/>
    <p:sldId id="13112" r:id="rId5"/>
    <p:sldId id="13052" r:id="rId6"/>
    <p:sldId id="13115" r:id="rId7"/>
    <p:sldId id="1311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A3A3E0"/>
    <a:srgbClr val="FFFF99"/>
    <a:srgbClr val="FFFF00"/>
    <a:srgbClr val="0B76A0"/>
    <a:srgbClr val="CC6600"/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3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3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2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6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5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9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2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66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19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7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9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33" b="1"/>
            </a:lvl4pPr>
            <a:lvl5pPr marL="2438098" indent="0">
              <a:buNone/>
              <a:defRPr sz="2133" b="1"/>
            </a:lvl5pPr>
            <a:lvl6pPr marL="3047620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33" b="1"/>
            </a:lvl4pPr>
            <a:lvl5pPr marL="2438098" indent="0">
              <a:buNone/>
              <a:defRPr sz="2133" b="1"/>
            </a:lvl5pPr>
            <a:lvl6pPr marL="3047620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2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8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4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23" indent="0">
              <a:buNone/>
              <a:defRPr sz="1600"/>
            </a:lvl2pPr>
            <a:lvl3pPr marL="1219050" indent="0">
              <a:buNone/>
              <a:defRPr sz="1333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6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23" indent="0">
              <a:buNone/>
              <a:defRPr sz="3733"/>
            </a:lvl2pPr>
            <a:lvl3pPr marL="1219050" indent="0">
              <a:buNone/>
              <a:defRPr sz="3200"/>
            </a:lvl3pPr>
            <a:lvl4pPr marL="1828573" indent="0">
              <a:buNone/>
              <a:defRPr sz="2667"/>
            </a:lvl4pPr>
            <a:lvl5pPr marL="2438098" indent="0">
              <a:buNone/>
              <a:defRPr sz="2667"/>
            </a:lvl5pPr>
            <a:lvl6pPr marL="3047620" indent="0">
              <a:buNone/>
              <a:defRPr sz="2667"/>
            </a:lvl6pPr>
            <a:lvl7pPr marL="3657143" indent="0">
              <a:buNone/>
              <a:defRPr sz="2667"/>
            </a:lvl7pPr>
            <a:lvl8pPr marL="4266667" indent="0">
              <a:buNone/>
              <a:defRPr sz="2667"/>
            </a:lvl8pPr>
            <a:lvl9pPr marL="4876191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23" indent="0">
              <a:buNone/>
              <a:defRPr sz="1600"/>
            </a:lvl2pPr>
            <a:lvl3pPr marL="1219050" indent="0">
              <a:buNone/>
              <a:defRPr sz="1333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50"/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9050"/>
              <a:t>11/18/2024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5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50"/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905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5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121905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defTabSz="1219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4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E9627BC-E2FC-074C-D213-3FFFE3855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igs with pearls&#10;&#10;Description automatically generated">
            <a:extLst>
              <a:ext uri="{FF2B5EF4-FFF2-40B4-BE49-F238E27FC236}">
                <a16:creationId xmlns:a16="http://schemas.microsoft.com/office/drawing/2014/main" id="{E0A59A12-579D-392A-7973-CEFE95A90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9" b="231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45AA8E-D36F-73C3-DDC0-D64F05276B2B}"/>
              </a:ext>
            </a:extLst>
          </p:cNvPr>
          <p:cNvSpPr txBox="1"/>
          <p:nvPr/>
        </p:nvSpPr>
        <p:spPr>
          <a:xfrm>
            <a:off x="20" y="2767280"/>
            <a:ext cx="12191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>
                  <a:glow rad="127000">
                    <a:srgbClr val="C0504D">
                      <a:lumMod val="75000"/>
                    </a:srgbClr>
                  </a:glow>
                </a:effectLst>
                <a:uLnTx/>
                <a:uFillTx/>
                <a:latin typeface="AR JULIAN" panose="02000000000000000000" pitchFamily="2" charset="0"/>
                <a:ea typeface="+mn-ea"/>
                <a:cs typeface="+mn-cs"/>
              </a:rPr>
              <a:t>CASTING 					PEARLS</a:t>
            </a:r>
          </a:p>
        </p:txBody>
      </p:sp>
    </p:spTree>
    <p:extLst>
      <p:ext uri="{BB962C8B-B14F-4D97-AF65-F5344CB8AC3E}">
        <p14:creationId xmlns:p14="http://schemas.microsoft.com/office/powerpoint/2010/main" val="238167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igs with pearls&#10;&#10;Description automatically generated">
            <a:extLst>
              <a:ext uri="{FF2B5EF4-FFF2-40B4-BE49-F238E27FC236}">
                <a16:creationId xmlns:a16="http://schemas.microsoft.com/office/drawing/2014/main" id="{CDF5A6B0-9ED7-1A1B-922D-7F6319AD6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9" b="231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EB93B9-16B1-CA29-B1DE-37D73BEB0E01}"/>
              </a:ext>
            </a:extLst>
          </p:cNvPr>
          <p:cNvSpPr txBox="1"/>
          <p:nvPr/>
        </p:nvSpPr>
        <p:spPr>
          <a:xfrm>
            <a:off x="0" y="0"/>
            <a:ext cx="609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chemeClr val="bg2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  <a:latin typeface="AR JULIAN" panose="02000000000000000000" pitchFamily="2" charset="0"/>
              </a:rPr>
              <a:t>CASTING PEARLS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C6312-0F39-7AAE-9342-D32E1D469635}"/>
              </a:ext>
            </a:extLst>
          </p:cNvPr>
          <p:cNvSpPr txBox="1"/>
          <p:nvPr/>
        </p:nvSpPr>
        <p:spPr>
          <a:xfrm>
            <a:off x="0" y="937549"/>
            <a:ext cx="6096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500" cap="small" dirty="0">
              <a:solidFill>
                <a:schemeClr val="accent2">
                  <a:lumMod val="75000"/>
                </a:schemeClr>
              </a:solidFill>
              <a:effectLst>
                <a:glow rad="127000">
                  <a:schemeClr val="bg2"/>
                </a:glow>
              </a:effectLst>
              <a:latin typeface="AR JULIAN" panose="02000000000000000000" pitchFamily="2" charset="0"/>
            </a:endParaRPr>
          </a:p>
          <a:p>
            <a:r>
              <a:rPr lang="en-US" sz="4500" cap="small" dirty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2"/>
                  </a:glow>
                </a:effectLst>
                <a:latin typeface="AR JULIAN" panose="02000000000000000000" pitchFamily="2" charset="0"/>
              </a:rPr>
              <a:t>Introduction</a:t>
            </a:r>
          </a:p>
          <a:p>
            <a:endParaRPr lang="en-US" sz="3500" cap="small" dirty="0">
              <a:solidFill>
                <a:schemeClr val="bg2"/>
              </a:solidFill>
              <a:effectLst>
                <a:glow rad="127000">
                  <a:schemeClr val="accent2">
                    <a:lumMod val="75000"/>
                  </a:schemeClr>
                </a:glow>
              </a:effectLst>
              <a:latin typeface="AR JULIAN" panose="02000000000000000000" pitchFamily="2" charset="0"/>
            </a:endParaRPr>
          </a:p>
          <a:p>
            <a:pPr marL="1828800" indent="-914400">
              <a:buFont typeface="+mj-lt"/>
              <a:buAutoNum type="alphaUcPeriod"/>
            </a:pPr>
            <a:r>
              <a:rPr lang="en-US" sz="3500" cap="small" dirty="0">
                <a:solidFill>
                  <a:schemeClr val="bg2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  <a:latin typeface="AR JULIAN" panose="02000000000000000000" pitchFamily="2" charset="0"/>
              </a:rPr>
              <a:t>Matthew 13:45-46</a:t>
            </a:r>
          </a:p>
          <a:p>
            <a:pPr marL="1828800" indent="-914400">
              <a:buFont typeface="+mj-lt"/>
              <a:buAutoNum type="alphaUcPeriod"/>
            </a:pPr>
            <a:r>
              <a:rPr lang="en-US" sz="3500" cap="small" dirty="0">
                <a:solidFill>
                  <a:schemeClr val="bg2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  <a:latin typeface="AR JULIAN" panose="02000000000000000000" pitchFamily="2" charset="0"/>
              </a:rPr>
              <a:t>Matthew 7:6</a:t>
            </a:r>
          </a:p>
          <a:p>
            <a:pPr marL="1828800" indent="-914400">
              <a:buFont typeface="+mj-lt"/>
              <a:buAutoNum type="alphaUcPeriod"/>
            </a:pPr>
            <a:r>
              <a:rPr lang="en-US" sz="3500" cap="small" dirty="0">
                <a:solidFill>
                  <a:schemeClr val="bg2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  <a:latin typeface="AR JULIAN" panose="02000000000000000000" pitchFamily="2" charset="0"/>
              </a:rPr>
              <a:t>Luke 9:16; 10:8-12</a:t>
            </a:r>
          </a:p>
        </p:txBody>
      </p:sp>
    </p:spTree>
    <p:extLst>
      <p:ext uri="{BB962C8B-B14F-4D97-AF65-F5344CB8AC3E}">
        <p14:creationId xmlns:p14="http://schemas.microsoft.com/office/powerpoint/2010/main" val="128763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73C86F-1481-FAAC-9D22-3FB417252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A79C343-B352-FACB-9B7A-763384851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erson with a string of pearls and pigs&#10;&#10;Description automatically generated">
            <a:extLst>
              <a:ext uri="{FF2B5EF4-FFF2-40B4-BE49-F238E27FC236}">
                <a16:creationId xmlns:a16="http://schemas.microsoft.com/office/drawing/2014/main" id="{39AB4398-F2DB-603A-5D4E-72A83A011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7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A9D037-93DA-03D2-ADDE-E778809A2019}"/>
              </a:ext>
            </a:extLst>
          </p:cNvPr>
          <p:cNvSpPr txBox="1"/>
          <p:nvPr/>
        </p:nvSpPr>
        <p:spPr>
          <a:xfrm>
            <a:off x="1030147" y="0"/>
            <a:ext cx="1116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2">
                      <a:lumMod val="20000"/>
                      <a:lumOff val="80000"/>
                    </a:schemeClr>
                  </a:glow>
                </a:effectLst>
                <a:latin typeface="AR JULIAN" panose="02000000000000000000" pitchFamily="2" charset="0"/>
              </a:rPr>
              <a:t>Casting Pearls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0BFE0-44CE-B5AA-EEC3-9201687AA4B7}"/>
              </a:ext>
            </a:extLst>
          </p:cNvPr>
          <p:cNvSpPr txBox="1"/>
          <p:nvPr/>
        </p:nvSpPr>
        <p:spPr>
          <a:xfrm>
            <a:off x="5486400" y="1323439"/>
            <a:ext cx="67040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romanUcPeriod"/>
            </a:pPr>
            <a:endParaRPr lang="en-US" sz="4500" dirty="0">
              <a:solidFill>
                <a:schemeClr val="accent1">
                  <a:lumMod val="20000"/>
                  <a:lumOff val="80000"/>
                </a:schemeClr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AR JULIAN" panose="02000000000000000000" pitchFamily="2" charset="0"/>
            </a:endParaRPr>
          </a:p>
          <a:p>
            <a:pPr marL="914400" indent="-914400">
              <a:buFont typeface="+mj-lt"/>
              <a:buAutoNum type="romanUcPeriod"/>
            </a:pPr>
            <a:r>
              <a:rPr lang="en-US" sz="45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AR JULIAN" panose="02000000000000000000" pitchFamily="2" charset="0"/>
              </a:rPr>
              <a:t>Not an Invitation to Self-Righteousness</a:t>
            </a:r>
          </a:p>
          <a:p>
            <a:pPr marL="1828800" indent="-914400">
              <a:buFont typeface="+mj-lt"/>
              <a:buAutoNum type="alphaUcPeriod"/>
            </a:pPr>
            <a:endParaRPr lang="en-US" sz="3500" dirty="0">
              <a:solidFill>
                <a:schemeClr val="accent6">
                  <a:lumMod val="50000"/>
                </a:schemeClr>
              </a:solidFill>
              <a:effectLst>
                <a:glow rad="127000">
                  <a:schemeClr val="bg2">
                    <a:lumMod val="20000"/>
                    <a:lumOff val="80000"/>
                  </a:schemeClr>
                </a:glow>
              </a:effectLst>
              <a:latin typeface="AR JULIAN" panose="02000000000000000000" pitchFamily="2" charset="0"/>
            </a:endParaRPr>
          </a:p>
          <a:p>
            <a:pPr marL="1828800" indent="-914400">
              <a:buFont typeface="+mj-lt"/>
              <a:buAutoNum type="alphaUcPeriod"/>
            </a:pPr>
            <a:r>
              <a:rPr lang="en-US" sz="3500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2">
                      <a:lumMod val="20000"/>
                      <a:lumOff val="80000"/>
                    </a:schemeClr>
                  </a:glow>
                </a:effectLst>
                <a:latin typeface="AR JULIAN" panose="02000000000000000000" pitchFamily="2" charset="0"/>
              </a:rPr>
              <a:t>Matthew 9:11-13</a:t>
            </a:r>
          </a:p>
          <a:p>
            <a:pPr marL="1828800" indent="-914400">
              <a:buFont typeface="+mj-lt"/>
              <a:buAutoNum type="alphaUcPeriod"/>
            </a:pPr>
            <a:r>
              <a:rPr lang="en-US" sz="3500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2">
                      <a:lumMod val="20000"/>
                      <a:lumOff val="80000"/>
                    </a:schemeClr>
                  </a:glow>
                </a:effectLst>
                <a:latin typeface="AR JULIAN" panose="02000000000000000000" pitchFamily="2" charset="0"/>
              </a:rPr>
              <a:t>Luke 18:9-14</a:t>
            </a:r>
          </a:p>
        </p:txBody>
      </p:sp>
    </p:spTree>
    <p:extLst>
      <p:ext uri="{BB962C8B-B14F-4D97-AF65-F5344CB8AC3E}">
        <p14:creationId xmlns:p14="http://schemas.microsoft.com/office/powerpoint/2010/main" val="24667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33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igs with bubbles&#10;&#10;Description automatically generated">
            <a:extLst>
              <a:ext uri="{FF2B5EF4-FFF2-40B4-BE49-F238E27FC236}">
                <a16:creationId xmlns:a16="http://schemas.microsoft.com/office/drawing/2014/main" id="{59F42552-85BC-86E4-A5BA-DC43E6444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76" y="0"/>
            <a:ext cx="6858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A41E5C-2986-F3ED-FEF5-5F407A0D92A3}"/>
              </a:ext>
            </a:extLst>
          </p:cNvPr>
          <p:cNvSpPr txBox="1"/>
          <p:nvPr/>
        </p:nvSpPr>
        <p:spPr>
          <a:xfrm>
            <a:off x="-1" y="0"/>
            <a:ext cx="7025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 JULIAN" panose="02000000000000000000" pitchFamily="2" charset="0"/>
              </a:rPr>
              <a:t>Casting Pearls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886879-8832-D564-6A36-D04EB1C5A3E5}"/>
              </a:ext>
            </a:extLst>
          </p:cNvPr>
          <p:cNvSpPr txBox="1"/>
          <p:nvPr/>
        </p:nvSpPr>
        <p:spPr>
          <a:xfrm>
            <a:off x="-1" y="1319514"/>
            <a:ext cx="549797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>
              <a:buFont typeface="+mj-lt"/>
              <a:buAutoNum type="romanUcPeriod" startAt="2"/>
            </a:pPr>
            <a:endParaRPr lang="en-US" sz="4500" dirty="0">
              <a:solidFill>
                <a:schemeClr val="accent3">
                  <a:lumMod val="20000"/>
                  <a:lumOff val="80000"/>
                </a:schemeClr>
              </a:solidFill>
              <a:latin typeface="AR JULIAN" panose="02000000000000000000" pitchFamily="2" charset="0"/>
            </a:endParaRPr>
          </a:p>
          <a:p>
            <a:pPr marL="798513" indent="-798513">
              <a:buFont typeface="+mj-lt"/>
              <a:buAutoNum type="romanUcPeriod" startAt="2"/>
            </a:pPr>
            <a:r>
              <a:rPr lang="en-US" sz="45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 JULIAN" panose="02000000000000000000" pitchFamily="2" charset="0"/>
              </a:rPr>
              <a:t>An Exercise in Discernment</a:t>
            </a:r>
          </a:p>
          <a:p>
            <a:endParaRPr lang="en-US" sz="4500" dirty="0">
              <a:solidFill>
                <a:schemeClr val="accent3">
                  <a:lumMod val="20000"/>
                  <a:lumOff val="80000"/>
                </a:schemeClr>
              </a:solidFill>
              <a:latin typeface="AR JULIAN" panose="02000000000000000000" pitchFamily="2" charset="0"/>
            </a:endParaRPr>
          </a:p>
          <a:p>
            <a:pPr marL="1828800" indent="-914400">
              <a:buFont typeface="+mj-lt"/>
              <a:buAutoNum type="alphaUcPeriod"/>
            </a:pPr>
            <a:r>
              <a:rPr lang="en-US" sz="35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 JULIAN" panose="02000000000000000000" pitchFamily="2" charset="0"/>
              </a:rPr>
              <a:t>Hebrews 5:12-14</a:t>
            </a:r>
          </a:p>
          <a:p>
            <a:pPr marL="1828800" indent="-914400">
              <a:buFont typeface="+mj-lt"/>
              <a:buAutoNum type="alphaUcPeriod"/>
            </a:pPr>
            <a:r>
              <a:rPr lang="en-US" sz="35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 JULIAN" panose="02000000000000000000" pitchFamily="2" charset="0"/>
              </a:rPr>
              <a:t>John 7:24</a:t>
            </a:r>
          </a:p>
          <a:p>
            <a:pPr marL="1828800" indent="-914400">
              <a:buFont typeface="+mj-lt"/>
              <a:buAutoNum type="alphaUcPeriod"/>
            </a:pPr>
            <a:r>
              <a:rPr lang="en-US" sz="35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 JULIAN" panose="02000000000000000000" pitchFamily="2" charset="0"/>
              </a:rPr>
              <a:t>Matthew 7:15-20</a:t>
            </a:r>
          </a:p>
        </p:txBody>
      </p:sp>
    </p:spTree>
    <p:extLst>
      <p:ext uri="{BB962C8B-B14F-4D97-AF65-F5344CB8AC3E}">
        <p14:creationId xmlns:p14="http://schemas.microsoft.com/office/powerpoint/2010/main" val="329193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E189A-04C7-C771-AE5D-36CA2966C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sting Pearls Before Swine: Why the Wrong Audience Is Wasting Your Time |  by Curt Mountintop | Oct, 2024 | Medium">
            <a:extLst>
              <a:ext uri="{FF2B5EF4-FFF2-40B4-BE49-F238E27FC236}">
                <a16:creationId xmlns:a16="http://schemas.microsoft.com/office/drawing/2014/main" id="{3370F227-A642-8078-7B0D-FB0821B6E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r="3" b="3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946A2B-588B-F28A-901E-049418DED1BD}"/>
              </a:ext>
            </a:extLst>
          </p:cNvPr>
          <p:cNvSpPr txBox="1"/>
          <p:nvPr/>
        </p:nvSpPr>
        <p:spPr>
          <a:xfrm>
            <a:off x="15028" y="0"/>
            <a:ext cx="49331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 JULIAN" panose="02000000000000000000" pitchFamily="2" charset="0"/>
              </a:rPr>
              <a:t>Casting Pearls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A2976-0A16-19AE-2CF3-8E01FA6F10BB}"/>
              </a:ext>
            </a:extLst>
          </p:cNvPr>
          <p:cNvSpPr txBox="1"/>
          <p:nvPr/>
        </p:nvSpPr>
        <p:spPr>
          <a:xfrm>
            <a:off x="-15028" y="2557463"/>
            <a:ext cx="510137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Font typeface="+mj-lt"/>
              <a:buAutoNum type="romanUcPeriod" startAt="3"/>
            </a:pPr>
            <a:endParaRPr lang="en-US" sz="4500" dirty="0">
              <a:solidFill>
                <a:schemeClr val="accent2">
                  <a:lumMod val="20000"/>
                  <a:lumOff val="80000"/>
                </a:schemeClr>
              </a:solidFill>
              <a:latin typeface="AR JULIAN" panose="02000000000000000000" pitchFamily="2" charset="0"/>
            </a:endParaRPr>
          </a:p>
          <a:p>
            <a:pPr marL="1028700" indent="-1028700">
              <a:buFont typeface="+mj-lt"/>
              <a:buAutoNum type="romanUcPeriod" startAt="3"/>
            </a:pPr>
            <a:r>
              <a:rPr lang="en-US" sz="4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 JULIAN" panose="02000000000000000000" pitchFamily="2" charset="0"/>
              </a:rPr>
              <a:t>A Matter of Priority</a:t>
            </a:r>
          </a:p>
          <a:p>
            <a:pPr marL="1828800" indent="-914400">
              <a:buFont typeface="+mj-lt"/>
              <a:buAutoNum type="alphaUcPeriod"/>
            </a:pPr>
            <a:r>
              <a:rPr lang="en-US" sz="3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 JULIAN" panose="02000000000000000000" pitchFamily="2" charset="0"/>
              </a:rPr>
              <a:t>Colossians 4:5</a:t>
            </a:r>
          </a:p>
          <a:p>
            <a:pPr marL="1828800" indent="-914400">
              <a:buFont typeface="+mj-lt"/>
              <a:buAutoNum type="alphaUcPeriod"/>
            </a:pPr>
            <a:r>
              <a:rPr lang="en-US" sz="3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 JULIAN" panose="02000000000000000000" pitchFamily="2" charset="0"/>
              </a:rPr>
              <a:t>Proverbs 9:7-9</a:t>
            </a:r>
          </a:p>
          <a:p>
            <a:pPr marL="1828800" indent="-914400">
              <a:buFont typeface="+mj-lt"/>
              <a:buAutoNum type="alphaUcPeriod"/>
            </a:pPr>
            <a:r>
              <a:rPr lang="en-US" sz="35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 JULIAN" panose="02000000000000000000" pitchFamily="2" charset="0"/>
              </a:rPr>
              <a:t>Acts 13:46-51; 18:5-6</a:t>
            </a:r>
          </a:p>
        </p:txBody>
      </p:sp>
    </p:spTree>
    <p:extLst>
      <p:ext uri="{BB962C8B-B14F-4D97-AF65-F5344CB8AC3E}">
        <p14:creationId xmlns:p14="http://schemas.microsoft.com/office/powerpoint/2010/main" val="262576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igs with pearls on a table&#10;&#10;Description automatically generated">
            <a:extLst>
              <a:ext uri="{FF2B5EF4-FFF2-40B4-BE49-F238E27FC236}">
                <a16:creationId xmlns:a16="http://schemas.microsoft.com/office/drawing/2014/main" id="{0F244C29-664F-9616-34EB-0A96EBA43D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0"/>
            <a:ext cx="12192000" cy="685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A8C557-D15A-9877-66A9-B32BABECF062}"/>
              </a:ext>
            </a:extLst>
          </p:cNvPr>
          <p:cNvSpPr txBox="1"/>
          <p:nvPr/>
        </p:nvSpPr>
        <p:spPr>
          <a:xfrm>
            <a:off x="0" y="4120143"/>
            <a:ext cx="6620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500" cap="small" dirty="0">
              <a:solidFill>
                <a:schemeClr val="accent2">
                  <a:lumMod val="75000"/>
                </a:schemeClr>
              </a:solidFill>
              <a:effectLst>
                <a:glow rad="127000">
                  <a:schemeClr val="bg2"/>
                </a:glow>
              </a:effectLst>
              <a:latin typeface="AR JULIAN" panose="02000000000000000000" pitchFamily="2" charset="0"/>
            </a:endParaRPr>
          </a:p>
          <a:p>
            <a:r>
              <a:rPr lang="en-US" sz="4500" cap="small" dirty="0">
                <a:effectLst>
                  <a:glow rad="127000">
                    <a:schemeClr val="bg1"/>
                  </a:glow>
                </a:effectLst>
                <a:latin typeface="AR JULIAN" panose="02000000000000000000" pitchFamily="2" charset="0"/>
              </a:rPr>
              <a:t>Conclusion</a:t>
            </a:r>
            <a:endParaRPr lang="en-US" sz="3500" cap="small" dirty="0">
              <a:solidFill>
                <a:schemeClr val="bg2"/>
              </a:solidFill>
              <a:effectLst>
                <a:glow rad="127000">
                  <a:schemeClr val="accent2">
                    <a:lumMod val="75000"/>
                  </a:schemeClr>
                </a:glow>
              </a:effectLst>
              <a:latin typeface="AR JULIAN" panose="02000000000000000000" pitchFamily="2" charset="0"/>
            </a:endParaRPr>
          </a:p>
          <a:p>
            <a:pPr marL="1828800" indent="-914400">
              <a:buFont typeface="+mj-lt"/>
              <a:buAutoNum type="alphaUcPeriod"/>
            </a:pPr>
            <a:r>
              <a:rPr lang="en-US" sz="3500" cap="small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 JULIAN" panose="02000000000000000000" pitchFamily="2" charset="0"/>
              </a:rPr>
              <a:t>1</a:t>
            </a:r>
            <a:r>
              <a:rPr lang="en-US" sz="3500" cap="small" baseline="30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 JULIAN" panose="02000000000000000000" pitchFamily="2" charset="0"/>
              </a:rPr>
              <a:t>st</a:t>
            </a:r>
            <a:r>
              <a:rPr lang="en-US" sz="3500" cap="small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 JULIAN" panose="02000000000000000000" pitchFamily="2" charset="0"/>
              </a:rPr>
              <a:t> Corinthians 1:18-25</a:t>
            </a:r>
          </a:p>
          <a:p>
            <a:pPr marL="1828800" indent="-914400">
              <a:buFont typeface="+mj-lt"/>
              <a:buAutoNum type="alphaUcPeriod"/>
            </a:pPr>
            <a:r>
              <a:rPr lang="en-US" sz="3500" cap="small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 JULIAN" panose="02000000000000000000" pitchFamily="2" charset="0"/>
              </a:rPr>
              <a:t>Revelation 22:17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9FF0D-F803-8068-6F10-1ACDE69DD183}"/>
              </a:ext>
            </a:extLst>
          </p:cNvPr>
          <p:cNvSpPr txBox="1"/>
          <p:nvPr/>
        </p:nvSpPr>
        <p:spPr>
          <a:xfrm>
            <a:off x="0" y="3428999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 JULIAN" panose="02000000000000000000" pitchFamily="2" charset="0"/>
              </a:rPr>
              <a:t>Casting Pearls</a:t>
            </a:r>
          </a:p>
        </p:txBody>
      </p:sp>
    </p:spTree>
    <p:extLst>
      <p:ext uri="{BB962C8B-B14F-4D97-AF65-F5344CB8AC3E}">
        <p14:creationId xmlns:p14="http://schemas.microsoft.com/office/powerpoint/2010/main" val="15918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32</Paragraphs>
  <Slides>6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 JULIAN</vt:lpstr>
      <vt:lpstr>Arial</vt:lpstr>
      <vt:lpstr>Calibri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630</cp:revision>
  <dcterms:created xsi:type="dcterms:W3CDTF">2023-05-27T00:35:32Z</dcterms:created>
  <dcterms:modified xsi:type="dcterms:W3CDTF">2024-11-18T16:33:18Z</dcterms:modified>
</cp:coreProperties>
</file>