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  <p:sldMasterId id="2147483715" r:id="rId2"/>
  </p:sldMasterIdLst>
  <p:notesMasterIdLst>
    <p:notesMasterId r:id="rId13"/>
  </p:notesMasterIdLst>
  <p:sldIdLst>
    <p:sldId id="256" r:id="rId3"/>
    <p:sldId id="257" r:id="rId4"/>
    <p:sldId id="258" r:id="rId5"/>
    <p:sldId id="12924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76A0"/>
    <a:srgbClr val="FFFF00"/>
    <a:srgbClr val="CC6600"/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0C47B-4DD0-37C0-4AA9-E9034F403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4A094-E001-AA41-ADC7-6249B2E3C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0DD958-391E-00E3-D033-C4517AE32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3CFAE-3A02-BB3D-06E7-0003B435E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4D67-829B-403B-AF6D-EBF79605FD4B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F042AC-D6B2-F68A-8686-39CFAA2E3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EAB808-F1DB-183F-418E-87CF4672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FA0-CD5D-4318-B698-C81D2FBEE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3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055BA-75F9-3FE9-5CEC-E7ADE1B1C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282F84-EE13-2EDE-3145-83FD52490F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A19374-6C11-00BC-C055-1F71FEBD3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F8982-02E9-76E1-9392-2CE42288F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4D67-829B-403B-AF6D-EBF79605FD4B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07AD13-C101-72DC-0158-569128976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1F3262-2C97-32DA-2F36-3EE79FC6A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FA0-CD5D-4318-B698-C81D2FBEE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9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E221C-60E4-EE14-8056-2D060BA95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C9F3DE-6623-40C4-73E7-AAAE6BAEB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526D15-1285-7725-7403-49B302680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4D67-829B-403B-AF6D-EBF79605FD4B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AFB1A-DB24-A3C8-B676-285DFA306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8AB96-A6D1-EB18-EC4D-8CBD0DBE6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FA0-CD5D-4318-B698-C81D2FBEE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39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529211-C922-753B-541F-AC92DCB9E3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31234C-C3E0-4520-1675-CEBE1694BB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7B104-5F67-FDB1-8063-82DB54373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4D67-829B-403B-AF6D-EBF79605FD4B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90FE7-7456-7A60-6390-952485C53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EB03A-FA33-D425-1584-A0C2ABE5B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FA0-CD5D-4318-B698-C81D2FBEE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0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1050F-C491-C027-6902-5BCA807493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003A5E-4494-82F6-DB83-89D49384D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1C80F-AC93-DA12-16A0-8E327246C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7D6F3-898E-4530-A630-49A3711BC082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BC66D-61E7-FEEE-6435-B15789558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E3934-31C9-FD4D-7D2E-10F7F8CA9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70EE-2F17-4E4F-BF69-5F1BA91C5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18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716D6-7CE2-B7BB-05B6-4E80BE77CB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BA56F-93A1-5C46-92A3-6B3E4D28F4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28954-3443-8AC8-268E-711AA9E0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4D67-829B-403B-AF6D-EBF79605FD4B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D2E0C-A327-F887-C2C1-35796A3C1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E8E12-988B-0FA0-A6FF-C66563037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FA0-CD5D-4318-B698-C81D2FBEE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00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ADB45-16FB-153D-8F21-55CD18533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11F52-616F-7395-B01C-9579DFF9A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A276F-9C16-512A-DADA-430134EFF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4D67-829B-403B-AF6D-EBF79605FD4B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85C09-B0DD-D561-EF4B-D0BE8467C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031CC-7D29-B006-D151-BD68B3DD3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FA0-CD5D-4318-B698-C81D2FBEE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73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ED043-BC19-041E-C837-2BE5E4864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D829B4-9BC7-7FC2-6B12-2CBA0696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18FF1-9C76-9F33-D875-BEB8157B7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4D67-829B-403B-AF6D-EBF79605FD4B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182BD6-C54F-1CC1-DA5E-5BAAA5D9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B0BC9-50B6-2F28-A2F6-F46E886A0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FA0-CD5D-4318-B698-C81D2FBEE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06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C0B4C-BC78-3C01-7CE8-2C13059BC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9F67E-E5B0-D7B7-AAAC-D1959030E6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450051-6C15-17C8-0556-202D38992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BB59F0-7B83-7966-44E7-98F73E450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4D67-829B-403B-AF6D-EBF79605FD4B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816A6-5D2A-CE56-0E9D-59398790E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D86009-3E46-75F0-4E21-E52E46785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FA0-CD5D-4318-B698-C81D2FBEE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52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862B4-AA24-DC05-248B-9637015A9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F6AEFC-1CA1-2828-5114-05A8A7AF6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D87698-8EA0-AA46-3815-23A34FE999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50C53A-0BAC-9BA6-3B93-82A9A96668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AE78A2-23D2-916F-5094-DC36506354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A6D0EE-30AB-9130-F9CA-597A26F53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4D67-829B-403B-AF6D-EBF79605FD4B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510D1D-676D-7E00-B99E-734FC9781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CE2045-54FC-23E5-E24D-F6CC0C585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FA0-CD5D-4318-B698-C81D2FBEE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74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A7DC0-C138-7C98-68D1-1BBCF7133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0388CA-4EB9-15A9-A8D4-795FB1336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4D67-829B-403B-AF6D-EBF79605FD4B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8FE0B-5113-171E-B903-9285B84D5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582B27-116E-28D5-1D1C-0F0900889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FA0-CD5D-4318-B698-C81D2FBEE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28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77F8E-C749-6F2A-90E9-73062554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4D67-829B-403B-AF6D-EBF79605FD4B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CF8E65-4AF6-D339-9C2E-0343AE099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24C66B-390C-43B6-E058-C7F11C94C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FA0-CD5D-4318-B698-C81D2FBEE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21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B07DE2-EF69-FF8E-76F2-A96B94B0C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71B629-DCFE-C0E4-FC4E-E86FA8A26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CD596-F284-020A-D1B3-66BD8CC1A1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CD4D67-829B-403B-AF6D-EBF79605FD4B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D0957-8AE3-0BF3-924C-872AE731FB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598C8-AA0D-F3D0-008D-C3CCF36995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898FA0-CD5D-4318-B698-C81D2FBEE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95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astle on a hill with clouds&#10;&#10;Description automatically generated">
            <a:extLst>
              <a:ext uri="{FF2B5EF4-FFF2-40B4-BE49-F238E27FC236}">
                <a16:creationId xmlns:a16="http://schemas.microsoft.com/office/drawing/2014/main" id="{D1A0F8A4-E00D-609C-643B-78E3DD1986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3A7BFDE-8AF3-088B-1C87-D1998839EF42}"/>
              </a:ext>
            </a:extLst>
          </p:cNvPr>
          <p:cNvSpPr txBox="1"/>
          <p:nvPr/>
        </p:nvSpPr>
        <p:spPr>
          <a:xfrm>
            <a:off x="0" y="4699367"/>
            <a:ext cx="121919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1" dirty="0">
                <a:solidFill>
                  <a:srgbClr val="0B76A0"/>
                </a:solidFill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ccentrical" pitchFamily="2" charset="0"/>
              </a:rPr>
              <a:t>Entering the Kingdom</a:t>
            </a:r>
          </a:p>
        </p:txBody>
      </p:sp>
    </p:spTree>
    <p:extLst>
      <p:ext uri="{BB962C8B-B14F-4D97-AF65-F5344CB8AC3E}">
        <p14:creationId xmlns:p14="http://schemas.microsoft.com/office/powerpoint/2010/main" val="4158237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astle on a hill with clouds&#10;&#10;Description automatically generated">
            <a:extLst>
              <a:ext uri="{FF2B5EF4-FFF2-40B4-BE49-F238E27FC236}">
                <a16:creationId xmlns:a16="http://schemas.microsoft.com/office/drawing/2014/main" id="{D1A0F8A4-E00D-609C-643B-78E3DD1986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3A7BFDE-8AF3-088B-1C87-D1998839EF42}"/>
              </a:ext>
            </a:extLst>
          </p:cNvPr>
          <p:cNvSpPr txBox="1"/>
          <p:nvPr/>
        </p:nvSpPr>
        <p:spPr>
          <a:xfrm>
            <a:off x="0" y="4699367"/>
            <a:ext cx="121919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0F9ED5">
                    <a:lumMod val="75000"/>
                  </a:srgbClr>
                </a:solidFill>
                <a:effectLst>
                  <a:glow rad="63500">
                    <a:prstClr val="white">
                      <a:lumMod val="95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Entering the Kingdom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046993-8BFE-9999-E05D-2E42F8109CB1}"/>
              </a:ext>
            </a:extLst>
          </p:cNvPr>
          <p:cNvSpPr txBox="1"/>
          <p:nvPr/>
        </p:nvSpPr>
        <p:spPr>
          <a:xfrm>
            <a:off x="0" y="0"/>
            <a:ext cx="12192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8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156082"/>
                </a:solidFill>
                <a:effectLst>
                  <a:glow rad="127000">
                    <a:prstClr val="white">
                      <a:lumMod val="95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“Unless One Is Born of Water and the Spirit”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John 3:1-7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ccentrical" pitchFamily="2" charset="0"/>
              </a:rPr>
              <a:t>Matthew 28:19; 1</a:t>
            </a:r>
            <a:r>
              <a:rPr lang="en-US" sz="5000" b="1" baseline="30000" dirty="0"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ccentrical" pitchFamily="2" charset="0"/>
              </a:rPr>
              <a:t>st</a:t>
            </a:r>
            <a:r>
              <a:rPr lang="en-US" sz="5000" b="1" dirty="0"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ccentrical" pitchFamily="2" charset="0"/>
              </a:rPr>
              <a:t> Peter 3:20-21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>
                <a:glow rad="254000">
                  <a:srgbClr val="156082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Eccentrical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570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astle on a hill with clouds&#10;&#10;Description automatically generated">
            <a:extLst>
              <a:ext uri="{FF2B5EF4-FFF2-40B4-BE49-F238E27FC236}">
                <a16:creationId xmlns:a16="http://schemas.microsoft.com/office/drawing/2014/main" id="{D1A0F8A4-E00D-609C-643B-78E3DD1986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3A7BFDE-8AF3-088B-1C87-D1998839EF42}"/>
              </a:ext>
            </a:extLst>
          </p:cNvPr>
          <p:cNvSpPr txBox="1"/>
          <p:nvPr/>
        </p:nvSpPr>
        <p:spPr>
          <a:xfrm>
            <a:off x="0" y="4699367"/>
            <a:ext cx="121919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0F9ED5">
                    <a:lumMod val="75000"/>
                  </a:srgbClr>
                </a:solidFill>
                <a:effectLst>
                  <a:glow rad="63500">
                    <a:prstClr val="white">
                      <a:lumMod val="95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Entering the Kingdom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046993-8BFE-9999-E05D-2E42F8109CB1}"/>
              </a:ext>
            </a:extLst>
          </p:cNvPr>
          <p:cNvSpPr txBox="1"/>
          <p:nvPr/>
        </p:nvSpPr>
        <p:spPr>
          <a:xfrm>
            <a:off x="0" y="0"/>
            <a:ext cx="121920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0" b="1" dirty="0">
                <a:solidFill>
                  <a:srgbClr val="0B76A0"/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ccentrical" pitchFamily="2" charset="0"/>
              </a:rPr>
              <a:t>Introduction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5000" b="1" dirty="0">
                <a:solidFill>
                  <a:schemeClr val="bg1"/>
                </a:solidFill>
                <a:effectLst>
                  <a:glow rad="127000">
                    <a:srgbClr val="0B76A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ccentrical" pitchFamily="2" charset="0"/>
              </a:rPr>
              <a:t>Colossians 1:13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5000" b="1" dirty="0">
                <a:solidFill>
                  <a:schemeClr val="bg1"/>
                </a:solidFill>
                <a:effectLst>
                  <a:glow rad="127000">
                    <a:srgbClr val="0B76A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ccentrical" pitchFamily="2" charset="0"/>
              </a:rPr>
              <a:t>2</a:t>
            </a:r>
            <a:r>
              <a:rPr lang="en-US" sz="5000" b="1" baseline="30000" dirty="0">
                <a:solidFill>
                  <a:schemeClr val="bg1"/>
                </a:solidFill>
                <a:effectLst>
                  <a:glow rad="127000">
                    <a:srgbClr val="0B76A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ccentrical" pitchFamily="2" charset="0"/>
              </a:rPr>
              <a:t>nd</a:t>
            </a:r>
            <a:r>
              <a:rPr lang="en-US" sz="5000" b="1" dirty="0">
                <a:solidFill>
                  <a:schemeClr val="bg1"/>
                </a:solidFill>
                <a:effectLst>
                  <a:glow rad="127000">
                    <a:srgbClr val="0B76A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ccentrical" pitchFamily="2" charset="0"/>
              </a:rPr>
              <a:t> Timothy 4:1</a:t>
            </a:r>
          </a:p>
        </p:txBody>
      </p:sp>
    </p:spTree>
    <p:extLst>
      <p:ext uri="{BB962C8B-B14F-4D97-AF65-F5344CB8AC3E}">
        <p14:creationId xmlns:p14="http://schemas.microsoft.com/office/powerpoint/2010/main" val="326326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astle on a hill with clouds&#10;&#10;Description automatically generated">
            <a:extLst>
              <a:ext uri="{FF2B5EF4-FFF2-40B4-BE49-F238E27FC236}">
                <a16:creationId xmlns:a16="http://schemas.microsoft.com/office/drawing/2014/main" id="{D1A0F8A4-E00D-609C-643B-78E3DD1986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3A7BFDE-8AF3-088B-1C87-D1998839EF42}"/>
              </a:ext>
            </a:extLst>
          </p:cNvPr>
          <p:cNvSpPr txBox="1"/>
          <p:nvPr/>
        </p:nvSpPr>
        <p:spPr>
          <a:xfrm>
            <a:off x="0" y="4699367"/>
            <a:ext cx="121919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0F9ED5">
                    <a:lumMod val="75000"/>
                  </a:srgbClr>
                </a:solidFill>
                <a:effectLst>
                  <a:glow rad="63500">
                    <a:prstClr val="white">
                      <a:lumMod val="95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Entering the Kingdom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046993-8BFE-9999-E05D-2E42F8109CB1}"/>
              </a:ext>
            </a:extLst>
          </p:cNvPr>
          <p:cNvSpPr txBox="1"/>
          <p:nvPr/>
        </p:nvSpPr>
        <p:spPr>
          <a:xfrm>
            <a:off x="0" y="0"/>
            <a:ext cx="12192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156082"/>
                </a:solidFill>
                <a:effectLst>
                  <a:glow rad="127000">
                    <a:prstClr val="white">
                      <a:lumMod val="95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“Unless Your Righteousness Exceeds… the Scribes &amp; Pharisees”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Matthew 5:20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ccentrical" pitchFamily="2" charset="0"/>
              </a:rPr>
              <a:t>1</a:t>
            </a:r>
            <a:r>
              <a:rPr lang="en-US" sz="5000" b="1" baseline="30000" dirty="0"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ccentrical" pitchFamily="2" charset="0"/>
              </a:rPr>
              <a:t>st</a:t>
            </a:r>
            <a:r>
              <a:rPr lang="en-US" sz="5000" b="1" dirty="0"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ccentrical" pitchFamily="2" charset="0"/>
              </a:rPr>
              <a:t> Corinthians 6:9-11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>
                <a:glow rad="254000">
                  <a:srgbClr val="156082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Eccentrical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0849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Picture 6" descr="A castle on a hill with clouds&#10;&#10;Description automatically generated">
            <a:extLst>
              <a:ext uri="{FF2B5EF4-FFF2-40B4-BE49-F238E27FC236}">
                <a16:creationId xmlns:a16="http://schemas.microsoft.com/office/drawing/2014/main" id="{D1A0F8A4-E00D-609C-643B-78E3DD1986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3A7BFDE-8AF3-088B-1C87-D1998839EF42}"/>
              </a:ext>
            </a:extLst>
          </p:cNvPr>
          <p:cNvSpPr txBox="1"/>
          <p:nvPr/>
        </p:nvSpPr>
        <p:spPr>
          <a:xfrm>
            <a:off x="0" y="4699367"/>
            <a:ext cx="121919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0F9ED5">
                    <a:lumMod val="75000"/>
                  </a:srgbClr>
                </a:solidFill>
                <a:effectLst>
                  <a:glow rad="63500">
                    <a:prstClr val="white">
                      <a:lumMod val="95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Entering the Kingdom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046993-8BFE-9999-E05D-2E42F8109CB1}"/>
              </a:ext>
            </a:extLst>
          </p:cNvPr>
          <p:cNvSpPr txBox="1"/>
          <p:nvPr/>
        </p:nvSpPr>
        <p:spPr>
          <a:xfrm>
            <a:off x="0" y="0"/>
            <a:ext cx="12192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156082"/>
                </a:solidFill>
                <a:effectLst>
                  <a:glow rad="127000">
                    <a:prstClr val="white">
                      <a:lumMod val="95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“Not Everyone Who Says, ‘Lord, Lord’”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Matthew 7:21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1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st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 John 2:17</a:t>
            </a:r>
          </a:p>
        </p:txBody>
      </p:sp>
    </p:spTree>
    <p:extLst>
      <p:ext uri="{BB962C8B-B14F-4D97-AF65-F5344CB8AC3E}">
        <p14:creationId xmlns:p14="http://schemas.microsoft.com/office/powerpoint/2010/main" val="47830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astle on a hill with clouds&#10;&#10;Description automatically generated">
            <a:extLst>
              <a:ext uri="{FF2B5EF4-FFF2-40B4-BE49-F238E27FC236}">
                <a16:creationId xmlns:a16="http://schemas.microsoft.com/office/drawing/2014/main" id="{D1A0F8A4-E00D-609C-643B-78E3DD1986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3A7BFDE-8AF3-088B-1C87-D1998839EF42}"/>
              </a:ext>
            </a:extLst>
          </p:cNvPr>
          <p:cNvSpPr txBox="1"/>
          <p:nvPr/>
        </p:nvSpPr>
        <p:spPr>
          <a:xfrm>
            <a:off x="0" y="4699367"/>
            <a:ext cx="121919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0F9ED5">
                    <a:lumMod val="75000"/>
                  </a:srgbClr>
                </a:solidFill>
                <a:effectLst>
                  <a:glow rad="63500">
                    <a:prstClr val="white">
                      <a:lumMod val="95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Entering the Kingdom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046993-8BFE-9999-E05D-2E42F8109CB1}"/>
              </a:ext>
            </a:extLst>
          </p:cNvPr>
          <p:cNvSpPr txBox="1"/>
          <p:nvPr/>
        </p:nvSpPr>
        <p:spPr>
          <a:xfrm>
            <a:off x="0" y="0"/>
            <a:ext cx="12192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156082"/>
                </a:solidFill>
                <a:effectLst>
                  <a:glow rad="127000">
                    <a:prstClr val="white">
                      <a:lumMod val="95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“Unless You Are Converted &amp; Become as Little Children”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Matthew 18:1-5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ccentrical" pitchFamily="2" charset="0"/>
              </a:rPr>
              <a:t>Ecclesiastes 7:29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Philippians 2:14-15</a:t>
            </a:r>
          </a:p>
        </p:txBody>
      </p:sp>
    </p:spTree>
    <p:extLst>
      <p:ext uri="{BB962C8B-B14F-4D97-AF65-F5344CB8AC3E}">
        <p14:creationId xmlns:p14="http://schemas.microsoft.com/office/powerpoint/2010/main" val="427431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astle on a hill with clouds&#10;&#10;Description automatically generated">
            <a:extLst>
              <a:ext uri="{FF2B5EF4-FFF2-40B4-BE49-F238E27FC236}">
                <a16:creationId xmlns:a16="http://schemas.microsoft.com/office/drawing/2014/main" id="{D1A0F8A4-E00D-609C-643B-78E3DD1986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3A7BFDE-8AF3-088B-1C87-D1998839EF42}"/>
              </a:ext>
            </a:extLst>
          </p:cNvPr>
          <p:cNvSpPr txBox="1"/>
          <p:nvPr/>
        </p:nvSpPr>
        <p:spPr>
          <a:xfrm>
            <a:off x="0" y="4699367"/>
            <a:ext cx="121919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0F9ED5">
                    <a:lumMod val="75000"/>
                  </a:srgbClr>
                </a:solidFill>
                <a:effectLst>
                  <a:glow rad="63500">
                    <a:prstClr val="white">
                      <a:lumMod val="95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Entering the Kingdom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046993-8BFE-9999-E05D-2E42F8109CB1}"/>
              </a:ext>
            </a:extLst>
          </p:cNvPr>
          <p:cNvSpPr txBox="1"/>
          <p:nvPr/>
        </p:nvSpPr>
        <p:spPr>
          <a:xfrm>
            <a:off x="0" y="0"/>
            <a:ext cx="121920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156082"/>
                </a:solidFill>
                <a:effectLst>
                  <a:glow rad="127000">
                    <a:prstClr val="white">
                      <a:lumMod val="95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“It Is Hard for a Rich Man”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Matthew 19:23-24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ccentrical" pitchFamily="2" charset="0"/>
              </a:rPr>
              <a:t>1</a:t>
            </a:r>
            <a:r>
              <a:rPr lang="en-US" sz="5000" b="1" baseline="30000" dirty="0"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ccentrical" pitchFamily="2" charset="0"/>
              </a:rPr>
              <a:t>st</a:t>
            </a:r>
            <a:r>
              <a:rPr lang="en-US" sz="5000" b="1" dirty="0"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ccentrical" pitchFamily="2" charset="0"/>
              </a:rPr>
              <a:t> Timothy 6:6-10 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>
                <a:glow rad="254000">
                  <a:srgbClr val="156082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Eccentrical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254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astle on a hill with clouds&#10;&#10;Description automatically generated">
            <a:extLst>
              <a:ext uri="{FF2B5EF4-FFF2-40B4-BE49-F238E27FC236}">
                <a16:creationId xmlns:a16="http://schemas.microsoft.com/office/drawing/2014/main" id="{D1A0F8A4-E00D-609C-643B-78E3DD1986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3A7BFDE-8AF3-088B-1C87-D1998839EF42}"/>
              </a:ext>
            </a:extLst>
          </p:cNvPr>
          <p:cNvSpPr txBox="1"/>
          <p:nvPr/>
        </p:nvSpPr>
        <p:spPr>
          <a:xfrm>
            <a:off x="0" y="4699367"/>
            <a:ext cx="121919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0F9ED5">
                    <a:lumMod val="75000"/>
                  </a:srgbClr>
                </a:solidFill>
                <a:effectLst>
                  <a:glow rad="63500">
                    <a:prstClr val="white">
                      <a:lumMod val="95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Entering the Kingdom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046993-8BFE-9999-E05D-2E42F8109CB1}"/>
              </a:ext>
            </a:extLst>
          </p:cNvPr>
          <p:cNvSpPr txBox="1"/>
          <p:nvPr/>
        </p:nvSpPr>
        <p:spPr>
          <a:xfrm>
            <a:off x="0" y="0"/>
            <a:ext cx="12192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156082"/>
                </a:solidFill>
                <a:effectLst>
                  <a:glow rad="127000">
                    <a:prstClr val="white">
                      <a:lumMod val="95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“Tax Collectors and Harlots Enter… Before You”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Matthew 21:28-32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ccentrical" pitchFamily="2" charset="0"/>
              </a:rPr>
              <a:t>Luke 5:31-32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>
                <a:glow rad="254000">
                  <a:srgbClr val="156082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Eccentrical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8518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astle on a hill with clouds&#10;&#10;Description automatically generated">
            <a:extLst>
              <a:ext uri="{FF2B5EF4-FFF2-40B4-BE49-F238E27FC236}">
                <a16:creationId xmlns:a16="http://schemas.microsoft.com/office/drawing/2014/main" id="{D1A0F8A4-E00D-609C-643B-78E3DD1986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3A7BFDE-8AF3-088B-1C87-D1998839EF42}"/>
              </a:ext>
            </a:extLst>
          </p:cNvPr>
          <p:cNvSpPr txBox="1"/>
          <p:nvPr/>
        </p:nvSpPr>
        <p:spPr>
          <a:xfrm>
            <a:off x="0" y="4699367"/>
            <a:ext cx="121919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0F9ED5">
                    <a:lumMod val="75000"/>
                  </a:srgbClr>
                </a:solidFill>
                <a:effectLst>
                  <a:glow rad="63500">
                    <a:prstClr val="white">
                      <a:lumMod val="95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Entering the Kingdom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046993-8BFE-9999-E05D-2E42F8109CB1}"/>
              </a:ext>
            </a:extLst>
          </p:cNvPr>
          <p:cNvSpPr txBox="1"/>
          <p:nvPr/>
        </p:nvSpPr>
        <p:spPr>
          <a:xfrm>
            <a:off x="0" y="0"/>
            <a:ext cx="12192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4075" marR="0" lvl="0" indent="-854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6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156082"/>
                </a:solidFill>
                <a:effectLst>
                  <a:glow rad="127000">
                    <a:prstClr val="white">
                      <a:lumMod val="95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“Inasmuch as You Did it to the Least of the These”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Matthew 25:31-40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ccentrical" pitchFamily="2" charset="0"/>
              </a:rPr>
              <a:t>Galatians 5:14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>
                <a:glow rad="254000">
                  <a:srgbClr val="156082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Eccentrical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6976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astle on a hill with clouds&#10;&#10;Description automatically generated">
            <a:extLst>
              <a:ext uri="{FF2B5EF4-FFF2-40B4-BE49-F238E27FC236}">
                <a16:creationId xmlns:a16="http://schemas.microsoft.com/office/drawing/2014/main" id="{D1A0F8A4-E00D-609C-643B-78E3DD1986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3A7BFDE-8AF3-088B-1C87-D1998839EF42}"/>
              </a:ext>
            </a:extLst>
          </p:cNvPr>
          <p:cNvSpPr txBox="1"/>
          <p:nvPr/>
        </p:nvSpPr>
        <p:spPr>
          <a:xfrm>
            <a:off x="0" y="4699367"/>
            <a:ext cx="121919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0F9ED5">
                    <a:lumMod val="75000"/>
                  </a:srgbClr>
                </a:solidFill>
                <a:effectLst>
                  <a:glow rad="63500">
                    <a:prstClr val="white">
                      <a:lumMod val="95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Entering the Kingdom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046993-8BFE-9999-E05D-2E42F8109CB1}"/>
              </a:ext>
            </a:extLst>
          </p:cNvPr>
          <p:cNvSpPr txBox="1"/>
          <p:nvPr/>
        </p:nvSpPr>
        <p:spPr>
          <a:xfrm>
            <a:off x="0" y="0"/>
            <a:ext cx="12192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7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156082"/>
                </a:solidFill>
                <a:effectLst>
                  <a:glow rad="127000">
                    <a:prstClr val="white">
                      <a:lumMod val="95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“Better for You to Enter… with One Eye”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Mark 9:47-48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ccentrical" pitchFamily="2" charset="0"/>
              </a:rPr>
              <a:t>Luke 11:34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254000">
                    <a:srgbClr val="156082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ccentrical" pitchFamily="2" charset="0"/>
                <a:ea typeface="+mn-ea"/>
                <a:cs typeface="+mn-cs"/>
              </a:rPr>
              <a:t>Mark 8:34-38 </a:t>
            </a:r>
          </a:p>
        </p:txBody>
      </p:sp>
    </p:spTree>
    <p:extLst>
      <p:ext uri="{BB962C8B-B14F-4D97-AF65-F5344CB8AC3E}">
        <p14:creationId xmlns:p14="http://schemas.microsoft.com/office/powerpoint/2010/main" val="3545457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Widescreen</PresentationFormat>
  <Paragraphs>39</Paragraphs>
  <Slides>10</Slides>
  <Notes>0</Notes>
  <HiddenSlides>10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Eccentrical</vt:lpstr>
      <vt:lpstr>5_Office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389</cp:revision>
  <dcterms:created xsi:type="dcterms:W3CDTF">2023-05-27T00:35:32Z</dcterms:created>
  <dcterms:modified xsi:type="dcterms:W3CDTF">2024-08-18T15:11:57Z</dcterms:modified>
</cp:coreProperties>
</file>