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13"/>
  </p:notesMasterIdLst>
  <p:sldIdLst>
    <p:sldId id="259" r:id="rId3"/>
    <p:sldId id="256" r:id="rId4"/>
    <p:sldId id="258" r:id="rId5"/>
    <p:sldId id="263" r:id="rId6"/>
    <p:sldId id="257" r:id="rId7"/>
    <p:sldId id="264" r:id="rId8"/>
    <p:sldId id="262" r:id="rId9"/>
    <p:sldId id="261" r:id="rId10"/>
    <p:sldId id="266" r:id="rId11"/>
    <p:sldId id="26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62" autoAdjust="0"/>
  </p:normalViewPr>
  <p:slideViewPr>
    <p:cSldViewPr snapToGrid="0">
      <p:cViewPr varScale="1">
        <p:scale>
          <a:sx n="77" d="100"/>
          <a:sy n="77"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FE94D8-13A9-404B-B546-2D9E147A20E1}" type="datetimeFigureOut">
              <a:rPr lang="en-US" smtClean="0"/>
              <a:t>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E4A230-7016-4050-A5B2-DC5C9CE26FBA}" type="slidenum">
              <a:rPr lang="en-US" smtClean="0"/>
              <a:t>‹#›</a:t>
            </a:fld>
            <a:endParaRPr lang="en-US"/>
          </a:p>
        </p:txBody>
      </p:sp>
    </p:spTree>
    <p:extLst>
      <p:ext uri="{BB962C8B-B14F-4D97-AF65-F5344CB8AC3E}">
        <p14:creationId xmlns:p14="http://schemas.microsoft.com/office/powerpoint/2010/main" val="137617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ref.ly/logosref/bible$2Besv.3.1"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Genesis teaches us about the beginning of all things, and especially the beginning of relationships - that by design, humanity’s first relationship was with God, secondly concerned family - that blessed unit of husband and wife into which children are welcomed blessings. Then we see relationships with people we are less and less related to until you have warring tribes and nations. In the midst of it all, God chose Abraham and his seed to have a Covenant relationship with God,</a:t>
            </a:r>
          </a:p>
          <a:p>
            <a:endParaRPr lang="en-US" dirty="0">
              <a:effectLst/>
            </a:endParaRPr>
          </a:p>
          <a:p>
            <a:r>
              <a:rPr lang="en-US" dirty="0">
                <a:effectLst/>
              </a:rPr>
              <a:t>Exodus impressed upon us God’s Mighty Deliverance which produces Worship</a:t>
            </a:r>
          </a:p>
          <a:p>
            <a:r>
              <a:rPr lang="en-US" dirty="0">
                <a:effectLst/>
              </a:rPr>
              <a:t>‌A Genuine, Zealous, Holy relationship with God, begins with AWE. with MARVELING. with TREMBLING at the POWER of God. About the consequences of the name “I AM”. About the incomprehensible holiness, justice, belonging to the Supreme Power of All Existence. It results in passionate worship that involves - and centers on - a perpetual reminder of God’s Deliverance.</a:t>
            </a:r>
          </a:p>
          <a:p>
            <a:r>
              <a:rPr lang="en-US" dirty="0">
                <a:effectLst/>
              </a:rPr>
              <a:t>‌In Leviticus that genuine and zealous relationships with God that start with Awe and Trembling and Marveling at the feet of an Almighty and Eternal God is given longevity through life-changing holiness. He’s got you enraptured with his power - now let him keep you by transforming you!</a:t>
            </a:r>
          </a:p>
          <a:p>
            <a:r>
              <a:rPr lang="en-US" dirty="0">
                <a:effectLst/>
              </a:rPr>
              <a:t>‌In Leviticus, true transformation is not commanded, promised, or granted; Truly being changed from the inside-out to become like God is only - to my knowledge - promised and possible through our Helper, the Spirit of the Living God who indwells all who have been buried with Jesus and resurrected from the waters as New Creatures - the very description of true transformation. What we see in Leviticus is, instead, the second (maybe third, I’m not here to argue this point) best way to be like God: Change your behavior. Be Holy for I Am Holy. Put on holy works. Dress yourself in holy attire; keep, eat, and sacrifice holy animals, on a holy altar, in a holy courtyard, with and for the holy priests. Observe these holy days and weeks and years. Wash your bodies, smear blood, come into the camp, go out of the camp, because I am holy, and you are mine, and through these acts you are partakers in my holiness. </a:t>
            </a:r>
          </a:p>
          <a:p>
            <a:r>
              <a:rPr lang="en-US" dirty="0">
                <a:effectLst/>
              </a:rPr>
              <a:t>‌God draws his people to himself at the holy mountain, and then places himself in their midst and leads them. He places his Character at the center of their lives and culture - defines his people by defining his nature - and says, “THIS is how WE will live together. This is what the people of YHWH do. These are things we don’t do. Let’s go.” (Hint: Fathers, Parents, take notes. If you don’t define your families culture well on purpose, you’ll define your families culture poorly on accident. What will your children think it means to be a part of your family? More on this next year.)</a:t>
            </a:r>
          </a:p>
          <a:p>
            <a:r>
              <a:rPr lang="en-US" dirty="0">
                <a:effectLst/>
              </a:rPr>
              <a:t>‌Two weeks ago we outlined the first of the two major divisions in the book of </a:t>
            </a:r>
            <a:r>
              <a:rPr lang="en-US" dirty="0">
                <a:effectLst/>
                <a:hlinkClick r:id="rId3"/>
              </a:rPr>
              <a:t>Leviticus. I</a:t>
            </a:r>
            <a:endParaRPr lang="en-US" dirty="0">
              <a:effectLst/>
            </a:endParaRPr>
          </a:p>
          <a:p>
            <a:r>
              <a:rPr lang="en-US" dirty="0">
                <a:effectLst/>
              </a:rPr>
              <a:t>’ll remind you of the breakdown quickly, in case you don’t have your notes handy, and then we’ll outline the last section and draw our application from it and the book as a whole. </a:t>
            </a:r>
          </a:p>
        </p:txBody>
      </p:sp>
      <p:sp>
        <p:nvSpPr>
          <p:cNvPr id="4" name="Slide Number Placeholder 3"/>
          <p:cNvSpPr>
            <a:spLocks noGrp="1"/>
          </p:cNvSpPr>
          <p:nvPr>
            <p:ph type="sldNum" sz="quarter" idx="5"/>
          </p:nvPr>
        </p:nvSpPr>
        <p:spPr/>
        <p:txBody>
          <a:bodyPr/>
          <a:lstStyle/>
          <a:p>
            <a:fld id="{72E4A230-7016-4050-A5B2-DC5C9CE26FBA}" type="slidenum">
              <a:rPr lang="en-US" smtClean="0"/>
              <a:t>2</a:t>
            </a:fld>
            <a:endParaRPr lang="en-US"/>
          </a:p>
        </p:txBody>
      </p:sp>
    </p:spTree>
    <p:extLst>
      <p:ext uri="{BB962C8B-B14F-4D97-AF65-F5344CB8AC3E}">
        <p14:creationId xmlns:p14="http://schemas.microsoft.com/office/powerpoint/2010/main" val="2721715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effectLst/>
              </a:rPr>
              <a:t>After the Bull was offered for Aaron’s family and its blood smeared and sprinkled on the mercy seat as a “cover charge...”</a:t>
            </a:r>
          </a:p>
          <a:p>
            <a:r>
              <a:rPr lang="en-US" dirty="0">
                <a:effectLst/>
              </a:rPr>
              <a:t>‌The Goat God Chose for the Sin Offering</a:t>
            </a:r>
          </a:p>
          <a:p>
            <a:r>
              <a:rPr lang="en-US" dirty="0">
                <a:effectLst/>
              </a:rPr>
              <a:t>‌Was Killed by the entrance (probably) to the courtyard</a:t>
            </a:r>
          </a:p>
          <a:p>
            <a:r>
              <a:rPr lang="en-US" dirty="0">
                <a:effectLst/>
              </a:rPr>
              <a:t>‌It’s Blood was brought in to sprinkle the Ark and Mercy Seat - THIS is what atoned for the people! (v16)</a:t>
            </a:r>
          </a:p>
          <a:p>
            <a:r>
              <a:rPr lang="en-US" dirty="0">
                <a:effectLst/>
              </a:rPr>
              <a:t>‌Then (after conferring the people’s sins to the Scapegoat) Aaron washed, and changed clothes, then took the goat and bull that were sacrificed and burned them outside the camp, and then washed again and came back into the camp.</a:t>
            </a:r>
          </a:p>
          <a:p>
            <a:r>
              <a:rPr lang="en-US" dirty="0">
                <a:effectLst/>
              </a:rPr>
              <a:t>‌Bull: Atoned for Aaron and allowed him access into the Holy of Holies. </a:t>
            </a:r>
          </a:p>
          <a:p>
            <a:r>
              <a:rPr lang="en-US" dirty="0">
                <a:effectLst/>
              </a:rPr>
              <a:t>‌Goat 1: Atoned (made reparation/amends) for the People</a:t>
            </a:r>
          </a:p>
          <a:p>
            <a:r>
              <a:rPr lang="en-US" dirty="0">
                <a:effectLst/>
              </a:rPr>
              <a:t>‌Goat 2: Bore the guilt and weight of the actual sin of the people and removed it from them. </a:t>
            </a:r>
          </a:p>
        </p:txBody>
      </p:sp>
      <p:sp>
        <p:nvSpPr>
          <p:cNvPr id="4" name="Slide Number Placeholder 3"/>
          <p:cNvSpPr>
            <a:spLocks noGrp="1"/>
          </p:cNvSpPr>
          <p:nvPr>
            <p:ph type="sldNum" sz="quarter" idx="5"/>
          </p:nvPr>
        </p:nvSpPr>
        <p:spPr/>
        <p:txBody>
          <a:bodyPr/>
          <a:lstStyle/>
          <a:p>
            <a:fld id="{72E4A230-7016-4050-A5B2-DC5C9CE26FBA}" type="slidenum">
              <a:rPr lang="en-US" smtClean="0"/>
              <a:t>5</a:t>
            </a:fld>
            <a:endParaRPr lang="en-US"/>
          </a:p>
        </p:txBody>
      </p:sp>
    </p:spTree>
    <p:extLst>
      <p:ext uri="{BB962C8B-B14F-4D97-AF65-F5344CB8AC3E}">
        <p14:creationId xmlns:p14="http://schemas.microsoft.com/office/powerpoint/2010/main" val="324733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E4A230-7016-4050-A5B2-DC5C9CE26FBA}" type="slidenum">
              <a:rPr lang="en-US" smtClean="0"/>
              <a:t>6</a:t>
            </a:fld>
            <a:endParaRPr lang="en-US"/>
          </a:p>
        </p:txBody>
      </p:sp>
    </p:spTree>
    <p:extLst>
      <p:ext uri="{BB962C8B-B14F-4D97-AF65-F5344CB8AC3E}">
        <p14:creationId xmlns:p14="http://schemas.microsoft.com/office/powerpoint/2010/main" val="1559140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effectLst/>
              </a:rPr>
              <a:t>17-20 – Conduct of Holy Citizens</a:t>
            </a:r>
          </a:p>
          <a:p>
            <a:r>
              <a:rPr lang="en-US" dirty="0">
                <a:effectLst/>
              </a:rPr>
              <a:t>‌17.1-9 - Starting with: Do not ever sacrifice in any other way. Any animal you sacrifice MUST be sacrificed as I described. You will not take it into your own hands and sacrifice on your own terms, and, more importantly, you will not sacrifice to any deity besides YHWH</a:t>
            </a:r>
          </a:p>
          <a:p>
            <a:r>
              <a:rPr lang="en-US" dirty="0">
                <a:effectLst/>
              </a:rPr>
              <a:t>‌17.10-18.30 - Then Blood (Never Eat It), Sexual Immorality, </a:t>
            </a:r>
          </a:p>
          <a:p>
            <a:r>
              <a:rPr lang="en-US" dirty="0">
                <a:effectLst/>
              </a:rPr>
              <a:t>‌19 - Honor God’s Holiness through Compassion and Purity (19.18 - 2nd Greatest Command)</a:t>
            </a:r>
          </a:p>
          <a:p>
            <a:r>
              <a:rPr lang="en-US" dirty="0">
                <a:effectLst/>
              </a:rPr>
              <a:t>‌20 - Punishments for Unholiness</a:t>
            </a:r>
          </a:p>
          <a:p>
            <a:r>
              <a:rPr lang="en-US" dirty="0">
                <a:effectLst/>
              </a:rPr>
              <a:t>‌21-22 – Conduct of Holy Priests</a:t>
            </a:r>
          </a:p>
          <a:p>
            <a:r>
              <a:rPr lang="en-US" dirty="0">
                <a:effectLst/>
              </a:rPr>
              <a:t>‌Who can marry and whom they can marry</a:t>
            </a:r>
          </a:p>
          <a:p>
            <a:r>
              <a:rPr lang="en-US" dirty="0">
                <a:effectLst/>
              </a:rPr>
              <a:t>‌Who can eat and what they can eat, etc.</a:t>
            </a:r>
          </a:p>
          <a:p>
            <a:r>
              <a:rPr lang="en-US" dirty="0">
                <a:effectLst/>
              </a:rPr>
              <a:t>‌Which animals they can offer and eat</a:t>
            </a:r>
          </a:p>
          <a:p>
            <a:r>
              <a:rPr lang="en-US" dirty="0">
                <a:effectLst/>
              </a:rPr>
              <a:t>‌23-26 – Celebrating Holiness</a:t>
            </a:r>
          </a:p>
          <a:p>
            <a:r>
              <a:rPr lang="en-US" dirty="0">
                <a:effectLst/>
              </a:rPr>
              <a:t>‌Sabbath, Passover, Feasts, Atonement, etc.</a:t>
            </a:r>
          </a:p>
          <a:p>
            <a:r>
              <a:rPr lang="en-US" dirty="0">
                <a:effectLst/>
              </a:rPr>
              <a:t>‌24.10ff - Vignette #2: Israelite Woman’s Son Blasphemes The Name</a:t>
            </a:r>
          </a:p>
          <a:p>
            <a:r>
              <a:rPr lang="en-US" dirty="0">
                <a:effectLst/>
              </a:rPr>
              <a:t>‌Blaspheme = Speak Evil Against</a:t>
            </a:r>
          </a:p>
          <a:p>
            <a:r>
              <a:rPr lang="en-US" dirty="0">
                <a:effectLst/>
              </a:rPr>
              <a:t>‌25: Sabbath Year and Jubilee, then Compassionate Economics</a:t>
            </a:r>
          </a:p>
          <a:p>
            <a:r>
              <a:rPr lang="en-US" dirty="0">
                <a:effectLst/>
              </a:rPr>
              <a:t>‌26: Blessing and Curse</a:t>
            </a:r>
          </a:p>
          <a:p>
            <a:r>
              <a:rPr lang="en-US" dirty="0">
                <a:effectLst/>
              </a:rPr>
              <a:t>‌27 – Cost of Holy Things</a:t>
            </a:r>
          </a:p>
          <a:p>
            <a:r>
              <a:rPr lang="en-US" dirty="0">
                <a:effectLst/>
              </a:rPr>
              <a:t>‌Dedicating things to the Lord and what they are worth</a:t>
            </a:r>
          </a:p>
        </p:txBody>
      </p:sp>
      <p:sp>
        <p:nvSpPr>
          <p:cNvPr id="4" name="Slide Number Placeholder 3"/>
          <p:cNvSpPr>
            <a:spLocks noGrp="1"/>
          </p:cNvSpPr>
          <p:nvPr>
            <p:ph type="sldNum" sz="quarter" idx="5"/>
          </p:nvPr>
        </p:nvSpPr>
        <p:spPr/>
        <p:txBody>
          <a:bodyPr/>
          <a:lstStyle/>
          <a:p>
            <a:fld id="{72E4A230-7016-4050-A5B2-DC5C9CE26FBA}" type="slidenum">
              <a:rPr lang="en-US" smtClean="0"/>
              <a:t>7</a:t>
            </a:fld>
            <a:endParaRPr lang="en-US"/>
          </a:p>
        </p:txBody>
      </p:sp>
    </p:spTree>
    <p:extLst>
      <p:ext uri="{BB962C8B-B14F-4D97-AF65-F5344CB8AC3E}">
        <p14:creationId xmlns:p14="http://schemas.microsoft.com/office/powerpoint/2010/main" val="2284938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Point 2: </a:t>
            </a:r>
            <a:r>
              <a:rPr lang="en-US" dirty="0">
                <a:effectLst/>
              </a:rPr>
              <a:t>After the Bull was offered for Aaron’s family and its blood smeared and sprinkled on the mercy seat as a “cover charge...”</a:t>
            </a:r>
          </a:p>
          <a:p>
            <a:r>
              <a:rPr lang="en-US" dirty="0">
                <a:effectLst/>
              </a:rPr>
              <a:t>‌The Goat God Chose for the Sin Offering</a:t>
            </a:r>
          </a:p>
          <a:p>
            <a:r>
              <a:rPr lang="en-US" dirty="0">
                <a:effectLst/>
              </a:rPr>
              <a:t>‌Was Killed by the entrance (probably) to the courtyard</a:t>
            </a:r>
          </a:p>
          <a:p>
            <a:r>
              <a:rPr lang="en-US" dirty="0">
                <a:effectLst/>
              </a:rPr>
              <a:t>‌It’s Blood was brought in to sprinkle the Ark and Mercy Seat - THIS is what atoned for the people! (v16)</a:t>
            </a:r>
          </a:p>
          <a:p>
            <a:r>
              <a:rPr lang="en-US" dirty="0">
                <a:effectLst/>
              </a:rPr>
              <a:t>‌Then (after conferring the people’s sins to the Scapegoat) Aaron washed, and changed clothes, then took the goat and bull that were sacrificed and burned them outside the camp, and then washed again and came back into the camp.</a:t>
            </a:r>
          </a:p>
          <a:p>
            <a:r>
              <a:rPr lang="en-US" dirty="0">
                <a:effectLst/>
              </a:rPr>
              <a:t>‌Bull: Atoned for Aaron and allowed him access into the Holy of Holies. </a:t>
            </a:r>
          </a:p>
          <a:p>
            <a:r>
              <a:rPr lang="en-US" dirty="0">
                <a:effectLst/>
              </a:rPr>
              <a:t>‌Goat 1: Atoned (made reparation/amends) for the People</a:t>
            </a:r>
          </a:p>
          <a:p>
            <a:r>
              <a:rPr lang="en-US" dirty="0">
                <a:effectLst/>
              </a:rPr>
              <a:t>‌Goat 2: Bore the guilt and weight of the actual sin of the people and removed it from them. </a:t>
            </a:r>
          </a:p>
          <a:p>
            <a:endParaRPr lang="en-US" dirty="0"/>
          </a:p>
        </p:txBody>
      </p:sp>
      <p:sp>
        <p:nvSpPr>
          <p:cNvPr id="4" name="Slide Number Placeholder 3"/>
          <p:cNvSpPr>
            <a:spLocks noGrp="1"/>
          </p:cNvSpPr>
          <p:nvPr>
            <p:ph type="sldNum" sz="quarter" idx="5"/>
          </p:nvPr>
        </p:nvSpPr>
        <p:spPr/>
        <p:txBody>
          <a:bodyPr/>
          <a:lstStyle/>
          <a:p>
            <a:fld id="{72E4A230-7016-4050-A5B2-DC5C9CE26FBA}" type="slidenum">
              <a:rPr lang="en-US" smtClean="0"/>
              <a:t>9</a:t>
            </a:fld>
            <a:endParaRPr lang="en-US"/>
          </a:p>
        </p:txBody>
      </p:sp>
    </p:spTree>
    <p:extLst>
      <p:ext uri="{BB962C8B-B14F-4D97-AF65-F5344CB8AC3E}">
        <p14:creationId xmlns:p14="http://schemas.microsoft.com/office/powerpoint/2010/main" val="1423254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795584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871228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936620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74263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1581990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821759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736132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C2CE38-AB77-4892-AE8C-5CC624B74835}" type="datetimeFigureOut">
              <a:rPr lang="en-US" smtClean="0"/>
              <a:t>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915257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C2CE38-AB77-4892-AE8C-5CC624B74835}" type="datetimeFigureOut">
              <a:rPr lang="en-US" smtClean="0"/>
              <a:t>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915091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2CE38-AB77-4892-AE8C-5CC624B74835}" type="datetimeFigureOut">
              <a:rPr lang="en-US" smtClean="0"/>
              <a:t>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768572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1774755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732417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943880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239829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6760193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76406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1302591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1C2CE38-AB77-4892-AE8C-5CC624B74835}" type="datetimeFigureOut">
              <a:rPr lang="en-US" smtClean="0"/>
              <a:t>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3641689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1C2CE38-AB77-4892-AE8C-5CC624B74835}" type="datetimeFigureOut">
              <a:rPr lang="en-US" smtClean="0"/>
              <a:t>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9029554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8781198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047757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C2CE38-AB77-4892-AE8C-5CC624B74835}" type="datetimeFigureOut">
              <a:rPr lang="en-US" smtClean="0"/>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606338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242791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C2CE38-AB77-4892-AE8C-5CC624B74835}" type="datetimeFigureOut">
              <a:rPr lang="en-US" smtClean="0"/>
              <a:t>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67702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C2CE38-AB77-4892-AE8C-5CC624B74835}" type="datetimeFigureOut">
              <a:rPr lang="en-US" smtClean="0"/>
              <a:t>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2703954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2CE38-AB77-4892-AE8C-5CC624B74835}" type="datetimeFigureOut">
              <a:rPr lang="en-US" smtClean="0"/>
              <a:t>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59592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63712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C2CE38-AB77-4892-AE8C-5CC624B74835}" type="datetimeFigureOut">
              <a:rPr lang="en-US" smtClean="0"/>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E3DC7-D7A2-496A-B71F-348D3F1F9754}" type="slidenum">
              <a:rPr lang="en-US" smtClean="0"/>
              <a:t>‹#›</a:t>
            </a:fld>
            <a:endParaRPr lang="en-US"/>
          </a:p>
        </p:txBody>
      </p:sp>
    </p:spTree>
    <p:extLst>
      <p:ext uri="{BB962C8B-B14F-4D97-AF65-F5344CB8AC3E}">
        <p14:creationId xmlns:p14="http://schemas.microsoft.com/office/powerpoint/2010/main" val="357740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2CE38-AB77-4892-AE8C-5CC624B74835}" type="datetimeFigureOut">
              <a:rPr lang="en-US" smtClean="0"/>
              <a:t>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E3DC7-D7A2-496A-B71F-348D3F1F9754}" type="slidenum">
              <a:rPr lang="en-US" smtClean="0"/>
              <a:t>‹#›</a:t>
            </a:fld>
            <a:endParaRPr lang="en-US"/>
          </a:p>
        </p:txBody>
      </p:sp>
    </p:spTree>
    <p:extLst>
      <p:ext uri="{BB962C8B-B14F-4D97-AF65-F5344CB8AC3E}">
        <p14:creationId xmlns:p14="http://schemas.microsoft.com/office/powerpoint/2010/main" val="1455930613"/>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1C2CE38-AB77-4892-AE8C-5CC624B74835}" type="datetimeFigureOut">
              <a:rPr lang="en-US" smtClean="0"/>
              <a:t>1/6/2024</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9EE3DC7-D7A2-496A-B71F-348D3F1F9754}" type="slidenum">
              <a:rPr lang="en-US" smtClean="0"/>
              <a:t>‹#›</a:t>
            </a:fld>
            <a:endParaRPr lang="en-US"/>
          </a:p>
        </p:txBody>
      </p:sp>
    </p:spTree>
    <p:extLst>
      <p:ext uri="{BB962C8B-B14F-4D97-AF65-F5344CB8AC3E}">
        <p14:creationId xmlns:p14="http://schemas.microsoft.com/office/powerpoint/2010/main" val="355695282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0656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5070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7E321-278D-651F-F0D2-E9F5D31F27A4}"/>
              </a:ext>
            </a:extLst>
          </p:cNvPr>
          <p:cNvSpPr>
            <a:spLocks noGrp="1"/>
          </p:cNvSpPr>
          <p:nvPr>
            <p:ph type="ctrTitle"/>
          </p:nvPr>
        </p:nvSpPr>
        <p:spPr>
          <a:xfrm>
            <a:off x="1595269" y="1310253"/>
            <a:ext cx="9001462" cy="2387600"/>
          </a:xfrm>
        </p:spPr>
        <p:txBody>
          <a:bodyPr anchor="b">
            <a:normAutofit/>
          </a:bodyPr>
          <a:lstStyle/>
          <a:p>
            <a:r>
              <a:rPr lang="en-US" sz="6600" dirty="0"/>
              <a:t>Leviticus</a:t>
            </a:r>
          </a:p>
        </p:txBody>
      </p:sp>
      <p:sp>
        <p:nvSpPr>
          <p:cNvPr id="3" name="Subtitle 2">
            <a:extLst>
              <a:ext uri="{FF2B5EF4-FFF2-40B4-BE49-F238E27FC236}">
                <a16:creationId xmlns:a16="http://schemas.microsoft.com/office/drawing/2014/main" id="{90607683-A590-C339-9EA3-5EBEF28ECD63}"/>
              </a:ext>
            </a:extLst>
          </p:cNvPr>
          <p:cNvSpPr>
            <a:spLocks noGrp="1"/>
          </p:cNvSpPr>
          <p:nvPr>
            <p:ph type="subTitle" idx="1"/>
          </p:nvPr>
        </p:nvSpPr>
        <p:spPr>
          <a:xfrm>
            <a:off x="1595269" y="3697853"/>
            <a:ext cx="9001462" cy="1655762"/>
          </a:xfrm>
        </p:spPr>
        <p:txBody>
          <a:bodyPr>
            <a:normAutofit/>
          </a:bodyPr>
          <a:lstStyle/>
          <a:p>
            <a:r>
              <a:rPr lang="en-US" sz="3600" dirty="0"/>
              <a:t>Part 1</a:t>
            </a:r>
          </a:p>
        </p:txBody>
      </p:sp>
    </p:spTree>
    <p:extLst>
      <p:ext uri="{BB962C8B-B14F-4D97-AF65-F5344CB8AC3E}">
        <p14:creationId xmlns:p14="http://schemas.microsoft.com/office/powerpoint/2010/main" val="2355492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C046D1-97D6-AB80-6FD0-3333180624E5}"/>
              </a:ext>
            </a:extLst>
          </p:cNvPr>
          <p:cNvSpPr>
            <a:spLocks noGrp="1"/>
          </p:cNvSpPr>
          <p:nvPr>
            <p:ph type="title"/>
          </p:nvPr>
        </p:nvSpPr>
        <p:spPr>
          <a:xfrm>
            <a:off x="2445933" y="2359225"/>
            <a:ext cx="7300134" cy="2139553"/>
          </a:xfrm>
        </p:spPr>
        <p:txBody>
          <a:bodyPr anchor="ctr">
            <a:normAutofit/>
          </a:bodyPr>
          <a:lstStyle/>
          <a:p>
            <a:r>
              <a:rPr lang="en-US" sz="4950" dirty="0"/>
              <a:t>Outline</a:t>
            </a:r>
          </a:p>
        </p:txBody>
      </p:sp>
    </p:spTree>
    <p:extLst>
      <p:ext uri="{BB962C8B-B14F-4D97-AF65-F5344CB8AC3E}">
        <p14:creationId xmlns:p14="http://schemas.microsoft.com/office/powerpoint/2010/main" val="1326045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6975C1-2725-2F49-095B-A2E54BDF5B2C}"/>
              </a:ext>
            </a:extLst>
          </p:cNvPr>
          <p:cNvSpPr>
            <a:spLocks noGrp="1"/>
          </p:cNvSpPr>
          <p:nvPr>
            <p:ph idx="1"/>
          </p:nvPr>
        </p:nvSpPr>
        <p:spPr>
          <a:xfrm>
            <a:off x="2209346" y="1311594"/>
            <a:ext cx="7765322" cy="4234815"/>
          </a:xfrm>
        </p:spPr>
        <p:txBody>
          <a:bodyPr anchor="ctr">
            <a:normAutofit/>
          </a:bodyPr>
          <a:lstStyle/>
          <a:p>
            <a:r>
              <a:rPr lang="en-US" sz="3300" dirty="0"/>
              <a:t>1-16 – BECOMING Holy</a:t>
            </a:r>
          </a:p>
          <a:p>
            <a:r>
              <a:rPr lang="en-US" sz="3300" dirty="0"/>
              <a:t>17-27 – BEING Holy</a:t>
            </a:r>
          </a:p>
        </p:txBody>
      </p:sp>
    </p:spTree>
    <p:extLst>
      <p:ext uri="{BB962C8B-B14F-4D97-AF65-F5344CB8AC3E}">
        <p14:creationId xmlns:p14="http://schemas.microsoft.com/office/powerpoint/2010/main" val="1479208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6975C1-2725-2F49-095B-A2E54BDF5B2C}"/>
              </a:ext>
            </a:extLst>
          </p:cNvPr>
          <p:cNvSpPr>
            <a:spLocks noGrp="1"/>
          </p:cNvSpPr>
          <p:nvPr>
            <p:ph idx="1"/>
          </p:nvPr>
        </p:nvSpPr>
        <p:spPr>
          <a:xfrm>
            <a:off x="2209346" y="1328739"/>
            <a:ext cx="7765322" cy="4234815"/>
          </a:xfrm>
        </p:spPr>
        <p:txBody>
          <a:bodyPr>
            <a:normAutofit fontScale="92500"/>
          </a:bodyPr>
          <a:lstStyle/>
          <a:p>
            <a:r>
              <a:rPr lang="en-US" sz="3300" dirty="0"/>
              <a:t>1-16 – BECOMING Holy</a:t>
            </a:r>
          </a:p>
          <a:p>
            <a:pPr lvl="1"/>
            <a:r>
              <a:rPr lang="en-US" sz="3000" dirty="0"/>
              <a:t>1-2 – How To Sacrifice (Animal or Grain)</a:t>
            </a:r>
          </a:p>
          <a:p>
            <a:pPr lvl="1"/>
            <a:r>
              <a:rPr lang="en-US" sz="3000" dirty="0"/>
              <a:t>3-7 – Reasons to Sacrifices, and Priestly Conduct</a:t>
            </a:r>
          </a:p>
          <a:p>
            <a:pPr lvl="1"/>
            <a:r>
              <a:rPr lang="en-US" sz="3000" dirty="0"/>
              <a:t>8-10 – Priests Begin their Service</a:t>
            </a:r>
          </a:p>
          <a:p>
            <a:pPr lvl="1"/>
            <a:r>
              <a:rPr lang="en-US" sz="3000" dirty="0"/>
              <a:t>11-15 – How to Become Unclean/Clean</a:t>
            </a:r>
          </a:p>
          <a:p>
            <a:pPr lvl="1"/>
            <a:r>
              <a:rPr lang="en-US" sz="3000" dirty="0"/>
              <a:t>16 – The Day of Atonement</a:t>
            </a:r>
          </a:p>
        </p:txBody>
      </p:sp>
    </p:spTree>
    <p:extLst>
      <p:ext uri="{BB962C8B-B14F-4D97-AF65-F5344CB8AC3E}">
        <p14:creationId xmlns:p14="http://schemas.microsoft.com/office/powerpoint/2010/main" val="541697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6975C1-2725-2F49-095B-A2E54BDF5B2C}"/>
              </a:ext>
            </a:extLst>
          </p:cNvPr>
          <p:cNvSpPr>
            <a:spLocks noGrp="1"/>
          </p:cNvSpPr>
          <p:nvPr>
            <p:ph idx="1"/>
          </p:nvPr>
        </p:nvSpPr>
        <p:spPr>
          <a:xfrm>
            <a:off x="2209346" y="1311594"/>
            <a:ext cx="7765322" cy="4234815"/>
          </a:xfrm>
        </p:spPr>
        <p:txBody>
          <a:bodyPr anchor="ctr">
            <a:normAutofit/>
          </a:bodyPr>
          <a:lstStyle/>
          <a:p>
            <a:r>
              <a:rPr lang="en-US" sz="3300" dirty="0"/>
              <a:t>1-16 – BECOMING Holy</a:t>
            </a:r>
          </a:p>
          <a:p>
            <a:r>
              <a:rPr lang="en-US" sz="3300" dirty="0"/>
              <a:t>17-27 – BEING Holy</a:t>
            </a:r>
          </a:p>
        </p:txBody>
      </p:sp>
    </p:spTree>
    <p:extLst>
      <p:ext uri="{BB962C8B-B14F-4D97-AF65-F5344CB8AC3E}">
        <p14:creationId xmlns:p14="http://schemas.microsoft.com/office/powerpoint/2010/main" val="29991604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6975C1-2725-2F49-095B-A2E54BDF5B2C}"/>
              </a:ext>
            </a:extLst>
          </p:cNvPr>
          <p:cNvSpPr>
            <a:spLocks noGrp="1"/>
          </p:cNvSpPr>
          <p:nvPr>
            <p:ph idx="1"/>
          </p:nvPr>
        </p:nvSpPr>
        <p:spPr>
          <a:xfrm>
            <a:off x="2209346" y="1303021"/>
            <a:ext cx="7765322" cy="4234815"/>
          </a:xfrm>
        </p:spPr>
        <p:txBody>
          <a:bodyPr>
            <a:normAutofit/>
          </a:bodyPr>
          <a:lstStyle/>
          <a:p>
            <a:r>
              <a:rPr lang="en-US" sz="3300" dirty="0"/>
              <a:t>1-16 – BECOMING Holy</a:t>
            </a:r>
          </a:p>
          <a:p>
            <a:r>
              <a:rPr lang="en-US" sz="3300" dirty="0"/>
              <a:t>17-27 – BEING Holy</a:t>
            </a:r>
          </a:p>
          <a:p>
            <a:pPr lvl="1"/>
            <a:r>
              <a:rPr lang="en-US" sz="3000" dirty="0"/>
              <a:t>17-20 – Conduct of Holy Citizens</a:t>
            </a:r>
          </a:p>
          <a:p>
            <a:pPr lvl="1"/>
            <a:r>
              <a:rPr lang="en-US" sz="3000" dirty="0"/>
              <a:t>21-22 – Conduct of Holy Priests</a:t>
            </a:r>
          </a:p>
          <a:p>
            <a:pPr lvl="1"/>
            <a:r>
              <a:rPr lang="en-US" sz="3000" dirty="0"/>
              <a:t>23-26 – Celebrating Holiness</a:t>
            </a:r>
          </a:p>
          <a:p>
            <a:pPr lvl="1"/>
            <a:r>
              <a:rPr lang="en-US" sz="3000" dirty="0"/>
              <a:t>27 – Cost of Holy Things</a:t>
            </a:r>
          </a:p>
        </p:txBody>
      </p:sp>
    </p:spTree>
    <p:extLst>
      <p:ext uri="{BB962C8B-B14F-4D97-AF65-F5344CB8AC3E}">
        <p14:creationId xmlns:p14="http://schemas.microsoft.com/office/powerpoint/2010/main" val="10220139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94D06-B8BB-D31F-01D2-25E878EEC64C}"/>
              </a:ext>
            </a:extLst>
          </p:cNvPr>
          <p:cNvSpPr>
            <a:spLocks noGrp="1"/>
          </p:cNvSpPr>
          <p:nvPr>
            <p:ph type="title"/>
          </p:nvPr>
        </p:nvSpPr>
        <p:spPr/>
        <p:txBody>
          <a:bodyPr/>
          <a:lstStyle/>
          <a:p>
            <a:r>
              <a:rPr lang="en-US" dirty="0"/>
              <a:t>Why Do I Need Leviticus?</a:t>
            </a:r>
          </a:p>
        </p:txBody>
      </p:sp>
      <p:sp>
        <p:nvSpPr>
          <p:cNvPr id="3" name="Content Placeholder 2">
            <a:extLst>
              <a:ext uri="{FF2B5EF4-FFF2-40B4-BE49-F238E27FC236}">
                <a16:creationId xmlns:a16="http://schemas.microsoft.com/office/drawing/2014/main" id="{226975C1-2725-2F49-095B-A2E54BDF5B2C}"/>
              </a:ext>
            </a:extLst>
          </p:cNvPr>
          <p:cNvSpPr>
            <a:spLocks noGrp="1"/>
          </p:cNvSpPr>
          <p:nvPr>
            <p:ph idx="1"/>
          </p:nvPr>
        </p:nvSpPr>
        <p:spPr/>
        <p:txBody>
          <a:bodyPr>
            <a:normAutofit/>
          </a:bodyPr>
          <a:lstStyle/>
          <a:p>
            <a:r>
              <a:rPr lang="en-US" sz="2700" dirty="0"/>
              <a:t>Guardian until Christ Came (Galatians 3:23-26)</a:t>
            </a:r>
          </a:p>
          <a:p>
            <a:pPr lvl="1"/>
            <a:r>
              <a:rPr lang="en-US" sz="2550" dirty="0"/>
              <a:t>Quoted &gt;50 times in NT</a:t>
            </a:r>
          </a:p>
          <a:p>
            <a:r>
              <a:rPr lang="en-US" sz="2700" dirty="0"/>
              <a:t>Whatever is written before…(Romans 15.4)</a:t>
            </a:r>
          </a:p>
          <a:p>
            <a:pPr lvl="1"/>
            <a:r>
              <a:rPr lang="en-US" sz="2100" dirty="0"/>
              <a:t>Who Is God? HOLY!</a:t>
            </a:r>
          </a:p>
          <a:p>
            <a:pPr lvl="1"/>
            <a:r>
              <a:rPr lang="en-US" sz="2100" dirty="0"/>
              <a:t>Who Can Dwell with God? HOLY PEOPLE!</a:t>
            </a:r>
          </a:p>
        </p:txBody>
      </p:sp>
    </p:spTree>
    <p:extLst>
      <p:ext uri="{BB962C8B-B14F-4D97-AF65-F5344CB8AC3E}">
        <p14:creationId xmlns:p14="http://schemas.microsoft.com/office/powerpoint/2010/main" val="303662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94D06-B8BB-D31F-01D2-25E878EEC64C}"/>
              </a:ext>
            </a:extLst>
          </p:cNvPr>
          <p:cNvSpPr>
            <a:spLocks noGrp="1"/>
          </p:cNvSpPr>
          <p:nvPr>
            <p:ph type="title"/>
          </p:nvPr>
        </p:nvSpPr>
        <p:spPr/>
        <p:txBody>
          <a:bodyPr/>
          <a:lstStyle/>
          <a:p>
            <a:r>
              <a:rPr lang="en-US" dirty="0"/>
              <a:t>Why Do I Need Leviticus?</a:t>
            </a:r>
          </a:p>
        </p:txBody>
      </p:sp>
      <p:sp>
        <p:nvSpPr>
          <p:cNvPr id="3" name="Content Placeholder 2">
            <a:extLst>
              <a:ext uri="{FF2B5EF4-FFF2-40B4-BE49-F238E27FC236}">
                <a16:creationId xmlns:a16="http://schemas.microsoft.com/office/drawing/2014/main" id="{226975C1-2725-2F49-095B-A2E54BDF5B2C}"/>
              </a:ext>
            </a:extLst>
          </p:cNvPr>
          <p:cNvSpPr>
            <a:spLocks noGrp="1"/>
          </p:cNvSpPr>
          <p:nvPr>
            <p:ph idx="1"/>
          </p:nvPr>
        </p:nvSpPr>
        <p:spPr>
          <a:xfrm>
            <a:off x="2209347" y="2309191"/>
            <a:ext cx="8127185" cy="3571452"/>
          </a:xfrm>
        </p:spPr>
        <p:txBody>
          <a:bodyPr anchor="ctr">
            <a:normAutofit/>
          </a:bodyPr>
          <a:lstStyle/>
          <a:p>
            <a:r>
              <a:rPr lang="en-US" sz="2700" dirty="0"/>
              <a:t>To Appreciate Our Freedom </a:t>
            </a:r>
            <a:br>
              <a:rPr lang="en-US" sz="2700" dirty="0"/>
            </a:br>
            <a:r>
              <a:rPr lang="en-US" sz="2700" dirty="0"/>
              <a:t>(Galatians 3:23)</a:t>
            </a:r>
          </a:p>
          <a:p>
            <a:r>
              <a:rPr lang="en-US" sz="2700" dirty="0"/>
              <a:t>To Appreciate Our Sacrifice and High Priest (Hebrews)</a:t>
            </a:r>
          </a:p>
          <a:p>
            <a:r>
              <a:rPr lang="en-US" sz="2700" dirty="0"/>
              <a:t>To Appreciate Our Function as Priests </a:t>
            </a:r>
            <a:br>
              <a:rPr lang="en-US" sz="2700" dirty="0"/>
            </a:br>
            <a:r>
              <a:rPr lang="en-US" sz="2700" dirty="0"/>
              <a:t>(1 Peter 2:9-12; Leviticus 10:10-11; Hebrews 5:14)</a:t>
            </a:r>
            <a:endParaRPr lang="en-US" sz="2100" dirty="0"/>
          </a:p>
        </p:txBody>
      </p:sp>
    </p:spTree>
    <p:extLst>
      <p:ext uri="{BB962C8B-B14F-4D97-AF65-F5344CB8AC3E}">
        <p14:creationId xmlns:p14="http://schemas.microsoft.com/office/powerpoint/2010/main" val="251944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0</TotalTime>
  <Words>1291</Words>
  <Application>Microsoft Office PowerPoint</Application>
  <PresentationFormat>Widescreen</PresentationFormat>
  <Paragraphs>76</Paragraphs>
  <Slides>10</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Bookman Old Style</vt:lpstr>
      <vt:lpstr>Calibri</vt:lpstr>
      <vt:lpstr>Calibri Light</vt:lpstr>
      <vt:lpstr>Rockwell</vt:lpstr>
      <vt:lpstr>Office Theme</vt:lpstr>
      <vt:lpstr>Damask</vt:lpstr>
      <vt:lpstr>PowerPoint Presentation</vt:lpstr>
      <vt:lpstr>Leviticus</vt:lpstr>
      <vt:lpstr>Outline</vt:lpstr>
      <vt:lpstr>PowerPoint Presentation</vt:lpstr>
      <vt:lpstr>PowerPoint Presentation</vt:lpstr>
      <vt:lpstr>PowerPoint Presentation</vt:lpstr>
      <vt:lpstr>PowerPoint Presentation</vt:lpstr>
      <vt:lpstr>Why Do I Need Leviticus?</vt:lpstr>
      <vt:lpstr>Why Do I Need Leviticus?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Trevor Trokey</dc:creator>
  <cp:lastModifiedBy>Rachel Dockens</cp:lastModifiedBy>
  <cp:revision>2</cp:revision>
  <dcterms:created xsi:type="dcterms:W3CDTF">2022-12-11T15:06:15Z</dcterms:created>
  <dcterms:modified xsi:type="dcterms:W3CDTF">2024-01-07T03:29:37Z</dcterms:modified>
</cp:coreProperties>
</file>