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2"/>
  </p:notesMasterIdLst>
  <p:sldIdLst>
    <p:sldId id="12847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685" autoAdjust="0"/>
    <p:restoredTop sz="94660"/>
  </p:normalViewPr>
  <p:slideViewPr>
    <p:cSldViewPr snapToGrid="0">
      <p:cViewPr varScale="1">
        <p:scale>
          <a:sx n="91" d="100"/>
          <a:sy n="91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60CF1-5F3F-A970-54C4-FD782918E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C10C48-A768-78E9-04B0-BE404BF37A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413BF-58A7-8756-C55C-AD6C0F385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827F9-F73D-87E7-CC3E-A77D2E6E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E2DBB-477B-12E2-1CCA-B39226C80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9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B8026-5B81-4508-51B0-66FA653EC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491B9-65EE-103A-39F6-0C5CE9262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C6790-60C3-F2C4-D2D1-60A2C5415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A43C4-04F0-99EF-46F5-51A0CE5FF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69612-9AE1-E851-5921-D3C413847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8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12B90A-833B-9E99-CA5A-9CC61BBF19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2759E3-D7DC-EE97-9C09-FD2DD9EF3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2692C-2894-C237-F88B-2ABF5E7D0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69B20-672E-E71A-6A2F-DC5DE0D7B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D02DD-131B-0631-59DC-FFBF694D0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75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EAC17-3E7E-5288-9747-5FBB16088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3ED47-CA0E-3DC0-6A65-F3C2B3F46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6B7C8-F584-70A5-2BE7-93B03B592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D5FDC-9B7E-DCBD-EC16-59AB43E0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75363-60E9-D4CD-411C-EB41F003A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4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68E98-8A2F-FDFA-534F-B7C095CC2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7581C-89A2-D3F3-FECC-A8CC6CF37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01103-73C5-93B2-B82B-E0A785227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D0090-6C04-C77C-826C-042E935EA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269FB-26A6-D122-19AE-C689E729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572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73655-F652-09AB-DFE9-E48931A09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D00C2-053D-2AF6-F060-29BDFE4150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D2F434-C2AB-C71C-1111-B11824448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EA333-378B-F745-0878-1DD6DC647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EE5DFF-EED2-A1BD-34AE-7ECC77F52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C6A3A-FCF7-396C-E49D-7A9B0D343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295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D6810-B957-98F8-A098-A0F09545F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1998C0-305C-7B82-C180-64460D81F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BF5814-74CD-DC7B-E7FB-995610E27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1A9B40-98F8-EE36-85A6-0604284ACD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078CBD-77E6-690F-662A-051D81AB4E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8C61A2-7141-B76C-F6F2-C00CDBFC1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A46084-6816-DBAD-988F-DE2D2328E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54E545-5F8B-F679-DC32-06D0F65AF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09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C010E-C06A-A607-43CD-47D17A01A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F0710A-1989-2E62-ACD5-8ADC0C32B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5CBA49-689E-7033-9CEA-416153116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3E5CF0-216D-E3CA-C2A9-F74F3C3F1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30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E28DBA-DB88-5444-1932-294ECC8C6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924526-4E2D-353D-7038-85816F1FA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E9FBB3-D19F-FAFE-D4F4-7E9932A7F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2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46D52-14EF-D455-1FB7-EC6CB585E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71767-A89E-28B3-80CC-8DB03766D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FE1E63-AF13-F8CE-2326-1477B4627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79B71-864F-33B1-EC96-4A246A895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3F0DE4-D27E-8188-F98F-5EF86166A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540765-F737-765C-B17D-0BCA566AC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62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42428-59A8-E96D-0BD1-E05FA0AA2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A3AB90-0BD0-2850-9218-2FA783CF9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589747-E084-45B9-488E-34E520C0C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13FF73-B9DA-F34D-0EC9-814389CB8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65530-7B5B-2263-548A-E54AEB46A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3857CC-52CB-2772-B606-8069DAB6C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8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9A4745-DF9A-250A-79A6-6E63F8520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B4527-9F08-3F92-D697-170F8ED6E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D67E7-E5E3-AF17-E85D-C5234695CF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EC2319-2B82-43A5-AF42-D4C55C151700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BCC9-9CA4-CC82-F0A3-C1CAAC2AE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95BBB-2890-EDDF-A06F-E7302DBA8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CD3E1B-450C-4FD6-A039-ADEFBAFB0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05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F21714-34C2-845C-51E5-5F78D8089203}"/>
              </a:ext>
            </a:extLst>
          </p:cNvPr>
          <p:cNvSpPr txBox="1"/>
          <p:nvPr/>
        </p:nvSpPr>
        <p:spPr>
          <a:xfrm>
            <a:off x="0" y="3429000"/>
            <a:ext cx="12192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500" b="0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Black" panose="02000503040000020004" pitchFamily="2" charset="0"/>
                <a:ea typeface="+mn-ea"/>
                <a:cs typeface="+mn-cs"/>
              </a:rPr>
              <a:t>“RISE  UP  AND  CALL  HER  BLESSED”</a:t>
            </a:r>
          </a:p>
        </p:txBody>
      </p:sp>
      <p:pic>
        <p:nvPicPr>
          <p:cNvPr id="13" name="Picture 12" descr="A person giving a child flowers&#10;&#10;Description automatically generated">
            <a:extLst>
              <a:ext uri="{FF2B5EF4-FFF2-40B4-BE49-F238E27FC236}">
                <a16:creationId xmlns:a16="http://schemas.microsoft.com/office/drawing/2014/main" id="{AFC4D210-2086-E4BD-A09C-C37F552AE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892" y="0"/>
            <a:ext cx="3240216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14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giving a child flowers&#10;&#10;Description automatically generated">
            <a:extLst>
              <a:ext uri="{FF2B5EF4-FFF2-40B4-BE49-F238E27FC236}">
                <a16:creationId xmlns:a16="http://schemas.microsoft.com/office/drawing/2014/main" id="{AFC4D210-2086-E4BD-A09C-C37F552AE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784" y="0"/>
            <a:ext cx="3240216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F4D04A-C6C3-42FD-7463-6F53E8750BF9}"/>
              </a:ext>
            </a:extLst>
          </p:cNvPr>
          <p:cNvSpPr txBox="1"/>
          <p:nvPr/>
        </p:nvSpPr>
        <p:spPr>
          <a:xfrm>
            <a:off x="0" y="0"/>
            <a:ext cx="895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50000"/>
                  <a:lumOff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Black" panose="02000503040000020004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Black" panose="02000503040000020004" pitchFamily="2" charset="0"/>
                <a:ea typeface="+mn-ea"/>
                <a:cs typeface="+mn-cs"/>
              </a:rPr>
              <a:t>“RISE  UP  AND  CALL  HER  BLESSED”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6E8300-9AB0-5EBA-50C9-7C5AECDF986B}"/>
              </a:ext>
            </a:extLst>
          </p:cNvPr>
          <p:cNvSpPr txBox="1"/>
          <p:nvPr/>
        </p:nvSpPr>
        <p:spPr>
          <a:xfrm>
            <a:off x="0" y="1323439"/>
            <a:ext cx="8951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small" spc="0" normalizeH="0" baseline="0" noProof="0" dirty="0">
              <a:ln>
                <a:noFill/>
              </a:ln>
              <a:solidFill>
                <a:srgbClr val="FFFF99"/>
              </a:solidFill>
              <a:effectLst>
                <a:glow rad="63500">
                  <a:srgbClr val="4E95D9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SemiBold" panose="02000503040000020004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8"/>
              <a:tabLst/>
              <a:defRPr/>
            </a:pPr>
            <a:r>
              <a:rPr kumimoji="0" lang="en-US" sz="4000" b="0" i="0" u="none" strike="noStrike" kern="1200" cap="small" spc="0" normalizeH="0" baseline="0" noProof="0" dirty="0">
                <a:ln>
                  <a:noFill/>
                </a:ln>
                <a:solidFill>
                  <a:srgbClr val="FFFF99"/>
                </a:solidFill>
                <a:effectLst>
                  <a:glow rad="63500"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SemiBold" panose="02000503040000020004" pitchFamily="2" charset="0"/>
                <a:ea typeface="+mn-ea"/>
                <a:cs typeface="+mn-cs"/>
              </a:rPr>
              <a:t>The Virtuous Woman Fears Jehovah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578578-E1ED-30E8-794B-2FED48835638}"/>
              </a:ext>
            </a:extLst>
          </p:cNvPr>
          <p:cNvSpPr txBox="1"/>
          <p:nvPr/>
        </p:nvSpPr>
        <p:spPr>
          <a:xfrm>
            <a:off x="0" y="3262431"/>
            <a:ext cx="8951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31:30</a:t>
            </a:r>
            <a:r>
              <a:rPr kumimoji="0" lang="en-US" sz="4000" b="0" i="0" u="none" strike="noStrike" kern="1200" cap="none" spc="0" normalizeH="0" baseline="-2500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b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Exodus 1:15-21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Luke 1:46-50</a:t>
            </a:r>
          </a:p>
        </p:txBody>
      </p:sp>
    </p:spTree>
    <p:extLst>
      <p:ext uri="{BB962C8B-B14F-4D97-AF65-F5344CB8AC3E}">
        <p14:creationId xmlns:p14="http://schemas.microsoft.com/office/powerpoint/2010/main" val="350028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giving a child flowers&#10;&#10;Description automatically generated">
            <a:extLst>
              <a:ext uri="{FF2B5EF4-FFF2-40B4-BE49-F238E27FC236}">
                <a16:creationId xmlns:a16="http://schemas.microsoft.com/office/drawing/2014/main" id="{AFC4D210-2086-E4BD-A09C-C37F552AE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784" y="0"/>
            <a:ext cx="3240216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F4D04A-C6C3-42FD-7463-6F53E8750BF9}"/>
              </a:ext>
            </a:extLst>
          </p:cNvPr>
          <p:cNvSpPr txBox="1"/>
          <p:nvPr/>
        </p:nvSpPr>
        <p:spPr>
          <a:xfrm>
            <a:off x="0" y="0"/>
            <a:ext cx="895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50000"/>
                  <a:lumOff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Black" panose="02000503040000020004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Black" panose="02000503040000020004" pitchFamily="2" charset="0"/>
                <a:ea typeface="+mn-ea"/>
                <a:cs typeface="+mn-cs"/>
              </a:rPr>
              <a:t>“RISE  UP  AND  CALL  HER  BLESSED”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6E8300-9AB0-5EBA-50C9-7C5AECDF986B}"/>
              </a:ext>
            </a:extLst>
          </p:cNvPr>
          <p:cNvSpPr txBox="1"/>
          <p:nvPr/>
        </p:nvSpPr>
        <p:spPr>
          <a:xfrm>
            <a:off x="0" y="1323439"/>
            <a:ext cx="895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small" spc="0" normalizeH="0" baseline="0" noProof="0" dirty="0">
              <a:ln>
                <a:noFill/>
              </a:ln>
              <a:solidFill>
                <a:srgbClr val="FFFF99"/>
              </a:solidFill>
              <a:effectLst>
                <a:glow rad="63500">
                  <a:srgbClr val="4E95D9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SemiBold" panose="02000503040000020004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small" spc="0" normalizeH="0" baseline="0" noProof="0" dirty="0">
                <a:ln>
                  <a:noFill/>
                </a:ln>
                <a:solidFill>
                  <a:srgbClr val="FFFF99"/>
                </a:solidFill>
                <a:effectLst>
                  <a:glow rad="63500"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SemiBold" panose="02000503040000020004" pitchFamily="2" charset="0"/>
                <a:ea typeface="+mn-ea"/>
                <a:cs typeface="+mn-cs"/>
              </a:rPr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2BCC8D-63DB-7A9A-25F3-2BBFC6A44C3B}"/>
              </a:ext>
            </a:extLst>
          </p:cNvPr>
          <p:cNvSpPr txBox="1"/>
          <p:nvPr/>
        </p:nvSpPr>
        <p:spPr>
          <a:xfrm>
            <a:off x="0" y="2646878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31:10, 28-29, 31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25:24; 27:15-16</a:t>
            </a:r>
          </a:p>
        </p:txBody>
      </p:sp>
    </p:spTree>
    <p:extLst>
      <p:ext uri="{BB962C8B-B14F-4D97-AF65-F5344CB8AC3E}">
        <p14:creationId xmlns:p14="http://schemas.microsoft.com/office/powerpoint/2010/main" val="313699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giving a child flowers&#10;&#10;Description automatically generated">
            <a:extLst>
              <a:ext uri="{FF2B5EF4-FFF2-40B4-BE49-F238E27FC236}">
                <a16:creationId xmlns:a16="http://schemas.microsoft.com/office/drawing/2014/main" id="{AFC4D210-2086-E4BD-A09C-C37F552AE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784" y="0"/>
            <a:ext cx="3240216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F4D04A-C6C3-42FD-7463-6F53E8750BF9}"/>
              </a:ext>
            </a:extLst>
          </p:cNvPr>
          <p:cNvSpPr txBox="1"/>
          <p:nvPr/>
        </p:nvSpPr>
        <p:spPr>
          <a:xfrm>
            <a:off x="0" y="0"/>
            <a:ext cx="895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50000"/>
                  <a:lumOff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Black" panose="02000503040000020004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Black" panose="02000503040000020004" pitchFamily="2" charset="0"/>
                <a:ea typeface="+mn-ea"/>
                <a:cs typeface="+mn-cs"/>
              </a:rPr>
              <a:t>“RISE  UP  AND  CALL  HER  BLESSED”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6E8300-9AB0-5EBA-50C9-7C5AECDF986B}"/>
              </a:ext>
            </a:extLst>
          </p:cNvPr>
          <p:cNvSpPr txBox="1"/>
          <p:nvPr/>
        </p:nvSpPr>
        <p:spPr>
          <a:xfrm>
            <a:off x="0" y="1323439"/>
            <a:ext cx="8951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small" spc="0" normalizeH="0" baseline="0" noProof="0" dirty="0">
              <a:ln>
                <a:noFill/>
              </a:ln>
              <a:solidFill>
                <a:srgbClr val="FFFF99"/>
              </a:solidFill>
              <a:effectLst>
                <a:glow rad="63500">
                  <a:srgbClr val="4E95D9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SemiBold" panose="02000503040000020004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000" b="0" i="0" u="none" strike="noStrike" kern="1200" cap="small" spc="0" normalizeH="0" baseline="0" noProof="0" dirty="0">
                <a:ln>
                  <a:noFill/>
                </a:ln>
                <a:solidFill>
                  <a:srgbClr val="FFFF99"/>
                </a:solidFill>
                <a:effectLst>
                  <a:glow rad="63500"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SemiBold" panose="02000503040000020004" pitchFamily="2" charset="0"/>
                <a:ea typeface="+mn-ea"/>
                <a:cs typeface="+mn-cs"/>
              </a:rPr>
              <a:t>The Virtuous Woman Is a Blessing to her Husband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5F5144-32A5-6354-255A-C0C222E1DB30}"/>
              </a:ext>
            </a:extLst>
          </p:cNvPr>
          <p:cNvSpPr txBox="1"/>
          <p:nvPr/>
        </p:nvSpPr>
        <p:spPr>
          <a:xfrm>
            <a:off x="0" y="3429000"/>
            <a:ext cx="1219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31:11-12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6:32-35; Titus 2:5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12:27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18:22</a:t>
            </a:r>
          </a:p>
        </p:txBody>
      </p:sp>
    </p:spTree>
    <p:extLst>
      <p:ext uri="{BB962C8B-B14F-4D97-AF65-F5344CB8AC3E}">
        <p14:creationId xmlns:p14="http://schemas.microsoft.com/office/powerpoint/2010/main" val="25958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giving a child flowers&#10;&#10;Description automatically generated">
            <a:extLst>
              <a:ext uri="{FF2B5EF4-FFF2-40B4-BE49-F238E27FC236}">
                <a16:creationId xmlns:a16="http://schemas.microsoft.com/office/drawing/2014/main" id="{AFC4D210-2086-E4BD-A09C-C37F552AE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784" y="0"/>
            <a:ext cx="3240216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F4D04A-C6C3-42FD-7463-6F53E8750BF9}"/>
              </a:ext>
            </a:extLst>
          </p:cNvPr>
          <p:cNvSpPr txBox="1"/>
          <p:nvPr/>
        </p:nvSpPr>
        <p:spPr>
          <a:xfrm>
            <a:off x="0" y="0"/>
            <a:ext cx="895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50000"/>
                  <a:lumOff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Black" panose="02000503040000020004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Black" panose="02000503040000020004" pitchFamily="2" charset="0"/>
                <a:ea typeface="+mn-ea"/>
                <a:cs typeface="+mn-cs"/>
              </a:rPr>
              <a:t>“RISE  UP  AND  CALL  HER  BLESSED”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6E8300-9AB0-5EBA-50C9-7C5AECDF986B}"/>
              </a:ext>
            </a:extLst>
          </p:cNvPr>
          <p:cNvSpPr txBox="1"/>
          <p:nvPr/>
        </p:nvSpPr>
        <p:spPr>
          <a:xfrm>
            <a:off x="0" y="1323439"/>
            <a:ext cx="8951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small" spc="0" normalizeH="0" baseline="0" noProof="0" dirty="0">
              <a:ln>
                <a:noFill/>
              </a:ln>
              <a:solidFill>
                <a:srgbClr val="FFFF99"/>
              </a:solidFill>
              <a:effectLst>
                <a:glow rad="63500">
                  <a:srgbClr val="4E95D9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SemiBold" panose="02000503040000020004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4000" b="0" i="0" u="none" strike="noStrike" kern="1200" cap="small" spc="0" normalizeH="0" baseline="0" noProof="0" dirty="0">
                <a:ln>
                  <a:noFill/>
                </a:ln>
                <a:solidFill>
                  <a:srgbClr val="FFFF99"/>
                </a:solidFill>
                <a:effectLst>
                  <a:glow rad="63500"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SemiBold" panose="02000503040000020004" pitchFamily="2" charset="0"/>
                <a:ea typeface="+mn-ea"/>
                <a:cs typeface="+mn-cs"/>
              </a:rPr>
              <a:t>The Virtuous Woman Is a Blessing to her Household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1848E9-93D2-A64A-4CD3-7A0866B79C88}"/>
              </a:ext>
            </a:extLst>
          </p:cNvPr>
          <p:cNvSpPr txBox="1"/>
          <p:nvPr/>
        </p:nvSpPr>
        <p:spPr>
          <a:xfrm>
            <a:off x="0" y="3429000"/>
            <a:ext cx="12192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31:27; 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 Timothy 5:14; Titus 2:5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14:1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27:23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31:21, 13, 19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31:14-15; 20:13</a:t>
            </a:r>
          </a:p>
        </p:txBody>
      </p:sp>
    </p:spTree>
    <p:extLst>
      <p:ext uri="{BB962C8B-B14F-4D97-AF65-F5344CB8AC3E}">
        <p14:creationId xmlns:p14="http://schemas.microsoft.com/office/powerpoint/2010/main" val="118088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giving a child flowers&#10;&#10;Description automatically generated">
            <a:extLst>
              <a:ext uri="{FF2B5EF4-FFF2-40B4-BE49-F238E27FC236}">
                <a16:creationId xmlns:a16="http://schemas.microsoft.com/office/drawing/2014/main" id="{AFC4D210-2086-E4BD-A09C-C37F552AE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784" y="0"/>
            <a:ext cx="3240216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F4D04A-C6C3-42FD-7463-6F53E8750BF9}"/>
              </a:ext>
            </a:extLst>
          </p:cNvPr>
          <p:cNvSpPr txBox="1"/>
          <p:nvPr/>
        </p:nvSpPr>
        <p:spPr>
          <a:xfrm>
            <a:off x="0" y="0"/>
            <a:ext cx="895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50000"/>
                  <a:lumOff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Black" panose="02000503040000020004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Black" panose="02000503040000020004" pitchFamily="2" charset="0"/>
                <a:ea typeface="+mn-ea"/>
                <a:cs typeface="+mn-cs"/>
              </a:rPr>
              <a:t>“RISE  UP  AND  CALL  HER  BLESSED”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6E8300-9AB0-5EBA-50C9-7C5AECDF986B}"/>
              </a:ext>
            </a:extLst>
          </p:cNvPr>
          <p:cNvSpPr txBox="1"/>
          <p:nvPr/>
        </p:nvSpPr>
        <p:spPr>
          <a:xfrm>
            <a:off x="0" y="1323439"/>
            <a:ext cx="8951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small" spc="0" normalizeH="0" baseline="0" noProof="0" dirty="0">
              <a:ln>
                <a:noFill/>
              </a:ln>
              <a:solidFill>
                <a:srgbClr val="FFFF99"/>
              </a:solidFill>
              <a:effectLst>
                <a:glow rad="63500">
                  <a:srgbClr val="4E95D9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SemiBold" panose="02000503040000020004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4000" b="0" i="0" u="none" strike="noStrike" kern="1200" cap="small" spc="0" normalizeH="0" baseline="0" noProof="0" dirty="0">
                <a:ln>
                  <a:noFill/>
                </a:ln>
                <a:solidFill>
                  <a:srgbClr val="FFFF99"/>
                </a:solidFill>
                <a:effectLst>
                  <a:glow rad="63500"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SemiBold" panose="02000503040000020004" pitchFamily="2" charset="0"/>
                <a:ea typeface="+mn-ea"/>
                <a:cs typeface="+mn-cs"/>
              </a:rPr>
              <a:t>The Virtuous Woman Is a Blessing to her Community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8B53E5-44F1-0D52-DDE3-2B1BB35F8DFB}"/>
              </a:ext>
            </a:extLst>
          </p:cNvPr>
          <p:cNvSpPr txBox="1"/>
          <p:nvPr/>
        </p:nvSpPr>
        <p:spPr>
          <a:xfrm>
            <a:off x="0" y="3262431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31:20; 19:17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31:23; Deuteronomy 16:18</a:t>
            </a:r>
          </a:p>
        </p:txBody>
      </p:sp>
    </p:spTree>
    <p:extLst>
      <p:ext uri="{BB962C8B-B14F-4D97-AF65-F5344CB8AC3E}">
        <p14:creationId xmlns:p14="http://schemas.microsoft.com/office/powerpoint/2010/main" val="329137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giving a child flowers&#10;&#10;Description automatically generated">
            <a:extLst>
              <a:ext uri="{FF2B5EF4-FFF2-40B4-BE49-F238E27FC236}">
                <a16:creationId xmlns:a16="http://schemas.microsoft.com/office/drawing/2014/main" id="{AFC4D210-2086-E4BD-A09C-C37F552AE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784" y="0"/>
            <a:ext cx="3240216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F4D04A-C6C3-42FD-7463-6F53E8750BF9}"/>
              </a:ext>
            </a:extLst>
          </p:cNvPr>
          <p:cNvSpPr txBox="1"/>
          <p:nvPr/>
        </p:nvSpPr>
        <p:spPr>
          <a:xfrm>
            <a:off x="0" y="0"/>
            <a:ext cx="895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50000"/>
                  <a:lumOff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Black" panose="02000503040000020004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Black" panose="02000503040000020004" pitchFamily="2" charset="0"/>
                <a:ea typeface="+mn-ea"/>
                <a:cs typeface="+mn-cs"/>
              </a:rPr>
              <a:t>“RISE  UP  AND  CALL  HER  BLESSED”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6E8300-9AB0-5EBA-50C9-7C5AECDF986B}"/>
              </a:ext>
            </a:extLst>
          </p:cNvPr>
          <p:cNvSpPr txBox="1"/>
          <p:nvPr/>
        </p:nvSpPr>
        <p:spPr>
          <a:xfrm>
            <a:off x="0" y="1323439"/>
            <a:ext cx="8951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small" spc="0" normalizeH="0" baseline="0" noProof="0" dirty="0">
              <a:ln>
                <a:noFill/>
              </a:ln>
              <a:solidFill>
                <a:srgbClr val="FFFF99"/>
              </a:solidFill>
              <a:effectLst>
                <a:glow rad="63500">
                  <a:srgbClr val="4E95D9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SemiBold" panose="02000503040000020004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4000" b="0" i="0" u="none" strike="noStrike" kern="1200" cap="small" spc="0" normalizeH="0" baseline="0" noProof="0" dirty="0">
                <a:ln>
                  <a:noFill/>
                </a:ln>
                <a:solidFill>
                  <a:srgbClr val="FFFF99"/>
                </a:solidFill>
                <a:effectLst>
                  <a:glow rad="63500"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SemiBold" panose="02000503040000020004" pitchFamily="2" charset="0"/>
                <a:ea typeface="+mn-ea"/>
                <a:cs typeface="+mn-cs"/>
              </a:rPr>
              <a:t>The Virtuous Woman Is Financially Savvy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E10964-5F2B-3E21-B82E-54D464F2289A}"/>
              </a:ext>
            </a:extLst>
          </p:cNvPr>
          <p:cNvSpPr txBox="1"/>
          <p:nvPr/>
        </p:nvSpPr>
        <p:spPr>
          <a:xfrm>
            <a:off x="0" y="3262431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31:16, 18, 24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Acts 16:14-15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Luke 8:1-3</a:t>
            </a:r>
          </a:p>
        </p:txBody>
      </p:sp>
    </p:spTree>
    <p:extLst>
      <p:ext uri="{BB962C8B-B14F-4D97-AF65-F5344CB8AC3E}">
        <p14:creationId xmlns:p14="http://schemas.microsoft.com/office/powerpoint/2010/main" val="3462633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giving a child flowers&#10;&#10;Description automatically generated">
            <a:extLst>
              <a:ext uri="{FF2B5EF4-FFF2-40B4-BE49-F238E27FC236}">
                <a16:creationId xmlns:a16="http://schemas.microsoft.com/office/drawing/2014/main" id="{AFC4D210-2086-E4BD-A09C-C37F552AE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784" y="0"/>
            <a:ext cx="3240216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F4D04A-C6C3-42FD-7463-6F53E8750BF9}"/>
              </a:ext>
            </a:extLst>
          </p:cNvPr>
          <p:cNvSpPr txBox="1"/>
          <p:nvPr/>
        </p:nvSpPr>
        <p:spPr>
          <a:xfrm>
            <a:off x="0" y="0"/>
            <a:ext cx="895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50000"/>
                  <a:lumOff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Black" panose="02000503040000020004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Black" panose="02000503040000020004" pitchFamily="2" charset="0"/>
                <a:ea typeface="+mn-ea"/>
                <a:cs typeface="+mn-cs"/>
              </a:rPr>
              <a:t>“RISE  UP  AND  CALL  HER  BLESSED”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6E8300-9AB0-5EBA-50C9-7C5AECDF986B}"/>
              </a:ext>
            </a:extLst>
          </p:cNvPr>
          <p:cNvSpPr txBox="1"/>
          <p:nvPr/>
        </p:nvSpPr>
        <p:spPr>
          <a:xfrm>
            <a:off x="0" y="1323439"/>
            <a:ext cx="8951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small" spc="0" normalizeH="0" baseline="0" noProof="0" dirty="0">
              <a:ln>
                <a:noFill/>
              </a:ln>
              <a:solidFill>
                <a:srgbClr val="FFFF99"/>
              </a:solidFill>
              <a:effectLst>
                <a:glow rad="63500">
                  <a:srgbClr val="4E95D9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SemiBold" panose="02000503040000020004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4000" b="0" i="0" u="none" strike="noStrike" kern="1200" cap="small" spc="0" normalizeH="0" baseline="0" noProof="0" dirty="0">
                <a:ln>
                  <a:noFill/>
                </a:ln>
                <a:solidFill>
                  <a:srgbClr val="FFFF99"/>
                </a:solidFill>
                <a:effectLst>
                  <a:glow rad="63500"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SemiBold" panose="02000503040000020004" pitchFamily="2" charset="0"/>
                <a:ea typeface="+mn-ea"/>
                <a:cs typeface="+mn-cs"/>
              </a:rPr>
              <a:t>The Virtuous Woman Is Physically Capable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E10964-5F2B-3E21-B82E-54D464F2289A}"/>
              </a:ext>
            </a:extLst>
          </p:cNvPr>
          <p:cNvSpPr txBox="1"/>
          <p:nvPr/>
        </p:nvSpPr>
        <p:spPr>
          <a:xfrm>
            <a:off x="0" y="3262431"/>
            <a:ext cx="1219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31:17, 25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John 4:7,28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Ruth 2:4-7, 17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Nehemiah 3:12</a:t>
            </a:r>
          </a:p>
        </p:txBody>
      </p:sp>
    </p:spTree>
    <p:extLst>
      <p:ext uri="{BB962C8B-B14F-4D97-AF65-F5344CB8AC3E}">
        <p14:creationId xmlns:p14="http://schemas.microsoft.com/office/powerpoint/2010/main" val="48638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giving a child flowers&#10;&#10;Description automatically generated">
            <a:extLst>
              <a:ext uri="{FF2B5EF4-FFF2-40B4-BE49-F238E27FC236}">
                <a16:creationId xmlns:a16="http://schemas.microsoft.com/office/drawing/2014/main" id="{AFC4D210-2086-E4BD-A09C-C37F552AE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784" y="0"/>
            <a:ext cx="3240216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F4D04A-C6C3-42FD-7463-6F53E8750BF9}"/>
              </a:ext>
            </a:extLst>
          </p:cNvPr>
          <p:cNvSpPr txBox="1"/>
          <p:nvPr/>
        </p:nvSpPr>
        <p:spPr>
          <a:xfrm>
            <a:off x="0" y="0"/>
            <a:ext cx="895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50000"/>
                  <a:lumOff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Black" panose="02000503040000020004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Black" panose="02000503040000020004" pitchFamily="2" charset="0"/>
                <a:ea typeface="+mn-ea"/>
                <a:cs typeface="+mn-cs"/>
              </a:rPr>
              <a:t>“RISE  UP  AND  CALL  HER  BLESSED”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6E8300-9AB0-5EBA-50C9-7C5AECDF986B}"/>
              </a:ext>
            </a:extLst>
          </p:cNvPr>
          <p:cNvSpPr txBox="1"/>
          <p:nvPr/>
        </p:nvSpPr>
        <p:spPr>
          <a:xfrm>
            <a:off x="0" y="1323439"/>
            <a:ext cx="8951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small" spc="0" normalizeH="0" baseline="0" noProof="0" dirty="0">
              <a:ln>
                <a:noFill/>
              </a:ln>
              <a:solidFill>
                <a:srgbClr val="FFFF99"/>
              </a:solidFill>
              <a:effectLst>
                <a:glow rad="63500">
                  <a:srgbClr val="4E95D9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SemiBold" panose="02000503040000020004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6"/>
              <a:tabLst/>
              <a:defRPr/>
            </a:pPr>
            <a:r>
              <a:rPr kumimoji="0" lang="en-US" sz="4000" b="0" i="0" u="none" strike="noStrike" kern="1200" cap="small" spc="0" normalizeH="0" baseline="0" noProof="0" dirty="0">
                <a:ln>
                  <a:noFill/>
                </a:ln>
                <a:solidFill>
                  <a:srgbClr val="FFFF99"/>
                </a:solidFill>
                <a:effectLst>
                  <a:glow rad="63500"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SemiBold" panose="02000503040000020004" pitchFamily="2" charset="0"/>
                <a:ea typeface="+mn-ea"/>
                <a:cs typeface="+mn-cs"/>
              </a:rPr>
              <a:t>The Virtuous Woman Is Mindful of Her Appearance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50BD32-DF40-FE92-F0EC-378DD6F889D6}"/>
              </a:ext>
            </a:extLst>
          </p:cNvPr>
          <p:cNvSpPr txBox="1"/>
          <p:nvPr/>
        </p:nvSpPr>
        <p:spPr>
          <a:xfrm>
            <a:off x="0" y="3429000"/>
            <a:ext cx="1219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31:22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31:30</a:t>
            </a:r>
            <a:r>
              <a:rPr kumimoji="0" lang="en-US" sz="4000" b="0" i="0" u="none" strike="noStrike" kern="1200" cap="none" spc="0" normalizeH="0" baseline="-2500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a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11:22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 Timothy 2:9-10; 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 Peter 3:3</a:t>
            </a:r>
          </a:p>
        </p:txBody>
      </p:sp>
    </p:spTree>
    <p:extLst>
      <p:ext uri="{BB962C8B-B14F-4D97-AF65-F5344CB8AC3E}">
        <p14:creationId xmlns:p14="http://schemas.microsoft.com/office/powerpoint/2010/main" val="193857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giving a child flowers&#10;&#10;Description automatically generated">
            <a:extLst>
              <a:ext uri="{FF2B5EF4-FFF2-40B4-BE49-F238E27FC236}">
                <a16:creationId xmlns:a16="http://schemas.microsoft.com/office/drawing/2014/main" id="{AFC4D210-2086-E4BD-A09C-C37F552AE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784" y="0"/>
            <a:ext cx="3240216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F4D04A-C6C3-42FD-7463-6F53E8750BF9}"/>
              </a:ext>
            </a:extLst>
          </p:cNvPr>
          <p:cNvSpPr txBox="1"/>
          <p:nvPr/>
        </p:nvSpPr>
        <p:spPr>
          <a:xfrm>
            <a:off x="0" y="0"/>
            <a:ext cx="8951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50000"/>
                  <a:lumOff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Black" panose="02000503040000020004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Black" panose="02000503040000020004" pitchFamily="2" charset="0"/>
                <a:ea typeface="+mn-ea"/>
                <a:cs typeface="+mn-cs"/>
              </a:rPr>
              <a:t>“RISE  UP  AND  CALL  HER  BLESSED”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6E8300-9AB0-5EBA-50C9-7C5AECDF986B}"/>
              </a:ext>
            </a:extLst>
          </p:cNvPr>
          <p:cNvSpPr txBox="1"/>
          <p:nvPr/>
        </p:nvSpPr>
        <p:spPr>
          <a:xfrm>
            <a:off x="0" y="1323439"/>
            <a:ext cx="8951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small" spc="0" normalizeH="0" baseline="0" noProof="0" dirty="0">
              <a:ln>
                <a:noFill/>
              </a:ln>
              <a:solidFill>
                <a:srgbClr val="FFFF99"/>
              </a:solidFill>
              <a:effectLst>
                <a:glow rad="63500">
                  <a:srgbClr val="4E95D9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genial SemiBold" panose="02000503040000020004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7"/>
              <a:tabLst/>
              <a:defRPr/>
            </a:pPr>
            <a:r>
              <a:rPr kumimoji="0" lang="en-US" sz="4000" b="0" i="0" u="none" strike="noStrike" kern="1200" cap="small" spc="0" normalizeH="0" baseline="0" noProof="0" dirty="0">
                <a:ln>
                  <a:noFill/>
                </a:ln>
                <a:solidFill>
                  <a:srgbClr val="FFFF99"/>
                </a:solidFill>
                <a:effectLst>
                  <a:glow rad="63500"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 SemiBold" panose="02000503040000020004" pitchFamily="2" charset="0"/>
                <a:ea typeface="+mn-ea"/>
                <a:cs typeface="+mn-cs"/>
              </a:rPr>
              <a:t>The Virtuous Woman Uses Her Words Effectively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5AB84C-C31E-8A7B-3DD7-A77491F591A7}"/>
              </a:ext>
            </a:extLst>
          </p:cNvPr>
          <p:cNvSpPr txBox="1"/>
          <p:nvPr/>
        </p:nvSpPr>
        <p:spPr>
          <a:xfrm>
            <a:off x="0" y="3262431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Proverbs 31:26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 Timothy 2:11-12; 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 Peter 3:4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95D9"/>
                </a:solidFill>
                <a:effectLst>
                  <a:glow>
                    <a:srgbClr val="4E95D9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genial" panose="02000503040000020004" pitchFamily="2" charset="0"/>
                <a:ea typeface="+mn-ea"/>
                <a:cs typeface="+mn-cs"/>
              </a:rPr>
              <a:t>Ephesians 5:29</a:t>
            </a:r>
          </a:p>
        </p:txBody>
      </p:sp>
    </p:spTree>
    <p:extLst>
      <p:ext uri="{BB962C8B-B14F-4D97-AF65-F5344CB8AC3E}">
        <p14:creationId xmlns:p14="http://schemas.microsoft.com/office/powerpoint/2010/main" val="108833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Microsoft Office PowerPoint</Application>
  <PresentationFormat>Widescreen</PresentationFormat>
  <Paragraphs>67</Paragraphs>
  <Slides>10</Slides>
  <Notes>0</Notes>
  <HiddenSlides>10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Congenial</vt:lpstr>
      <vt:lpstr>Congenial Black</vt:lpstr>
      <vt:lpstr>Congenial SemiBold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Rachel Dockens</cp:lastModifiedBy>
  <cp:revision>206</cp:revision>
  <dcterms:created xsi:type="dcterms:W3CDTF">2023-05-27T00:35:32Z</dcterms:created>
  <dcterms:modified xsi:type="dcterms:W3CDTF">2024-05-12T15:18:10Z</dcterms:modified>
</cp:coreProperties>
</file>