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012" r:id="rId2"/>
    <p:sldId id="1997" r:id="rId3"/>
    <p:sldId id="1998" r:id="rId4"/>
    <p:sldId id="1999" r:id="rId5"/>
    <p:sldId id="2000" r:id="rId6"/>
    <p:sldId id="2001" r:id="rId7"/>
    <p:sldId id="2002" r:id="rId8"/>
    <p:sldId id="2003" r:id="rId9"/>
    <p:sldId id="2004" r:id="rId10"/>
    <p:sldId id="2005" r:id="rId11"/>
    <p:sldId id="2006" r:id="rId12"/>
    <p:sldId id="2007" r:id="rId13"/>
    <p:sldId id="2008" r:id="rId14"/>
    <p:sldId id="2009" r:id="rId15"/>
    <p:sldId id="2010" r:id="rId16"/>
    <p:sldId id="2011" r:id="rId17"/>
  </p:sldIdLst>
  <p:sldSz cx="12192000" cy="6858000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CC"/>
    <a:srgbClr val="6699FF"/>
    <a:srgbClr val="CCECFF"/>
    <a:srgbClr val="FF9966"/>
    <a:srgbClr val="99CCFF"/>
    <a:srgbClr val="663300"/>
    <a:srgbClr val="660066"/>
    <a:srgbClr val="CC33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05" autoAdjust="0"/>
    <p:restoredTop sz="94485" autoAdjust="0"/>
  </p:normalViewPr>
  <p:slideViewPr>
    <p:cSldViewPr>
      <p:cViewPr varScale="1">
        <p:scale>
          <a:sx n="101" d="100"/>
          <a:sy n="101" d="100"/>
        </p:scale>
        <p:origin x="91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21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6C6172-0049-4C7A-91B7-A2ECE3D37C7D}" type="datetimeFigureOut">
              <a:rPr lang="en-US" smtClean="0"/>
              <a:t>7/18/2024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2BD7BA-935F-47B7-8BE6-D81DF12DD3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37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b="0">
                <a:latin typeface="Arial" charset="0"/>
              </a:defRPr>
            </a:lvl1pPr>
          </a:lstStyle>
          <a:p>
            <a:fld id="{B763157F-30C3-4EDC-A9F5-C6EEB19B850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887840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6DACE5-8C23-438B-B1B5-14D22F1611B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56493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CD1B6C-78DE-44E6-8834-976AFA83D68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41658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2121A3-1560-4D46-93C5-8D826383102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27528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B60F78-9A45-4A35-9699-89316CF4A4E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3021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59B114-55B9-4558-8266-1E0E01F3240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34577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CFDDDC-E38B-48D0-A043-7D50FB94CED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5958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D2304-6C06-4B7A-8A3D-2A84998BB81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49223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94BCE-1511-404B-BF51-6E68D8CD23D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28064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A815AC-0A0E-4D81-A4CB-9A625675A96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9432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E33024-FD0B-452D-93C0-03D3A5BE00D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6116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482732-8E61-49D6-94C3-F0F9A570061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81278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5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latin typeface="Arial" charset="0"/>
              </a:defRPr>
            </a:lvl1pPr>
          </a:lstStyle>
          <a:p>
            <a:fld id="{94742E67-A8BC-4151-AD6D-B36AF428746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7F0E4EC-D0E6-2A8A-3541-31251D13C7CB}"/>
              </a:ext>
            </a:extLst>
          </p:cNvPr>
          <p:cNvSpPr txBox="1"/>
          <p:nvPr/>
        </p:nvSpPr>
        <p:spPr>
          <a:xfrm>
            <a:off x="0" y="0"/>
            <a:ext cx="6091421" cy="68580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iesling" pitchFamily="2" charset="0"/>
              <a:ea typeface="+mn-ea"/>
              <a:cs typeface="Arial" charset="0"/>
            </a:endParaRPr>
          </a:p>
        </p:txBody>
      </p:sp>
      <p:pic>
        <p:nvPicPr>
          <p:cNvPr id="3078" name="Picture 6" descr="https://xennsoft.com/wp-content/uploads/2016/02/sandcastle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1422" y="2835200"/>
            <a:ext cx="6100578" cy="402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382198"/>
            <a:ext cx="3839111" cy="81926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493843" y="1291966"/>
            <a:ext cx="53048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 CARTER" panose="02000000000000000000" pitchFamily="2" charset="0"/>
                <a:ea typeface="+mn-ea"/>
                <a:cs typeface="Arial" charset="0"/>
              </a:rPr>
              <a:t>BUILT ON SAND</a:t>
            </a:r>
          </a:p>
        </p:txBody>
      </p:sp>
    </p:spTree>
    <p:extLst>
      <p:ext uri="{BB962C8B-B14F-4D97-AF65-F5344CB8AC3E}">
        <p14:creationId xmlns:p14="http://schemas.microsoft.com/office/powerpoint/2010/main" val="2336286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7F0E4EC-D0E6-2A8A-3541-31251D13C7CB}"/>
              </a:ext>
            </a:extLst>
          </p:cNvPr>
          <p:cNvSpPr txBox="1"/>
          <p:nvPr/>
        </p:nvSpPr>
        <p:spPr>
          <a:xfrm>
            <a:off x="0" y="0"/>
            <a:ext cx="6091421" cy="685800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iesling" pitchFamily="2" charset="0"/>
              <a:ea typeface="+mn-ea"/>
              <a:cs typeface="Arial" charset="0"/>
            </a:endParaRPr>
          </a:p>
        </p:txBody>
      </p:sp>
      <p:pic>
        <p:nvPicPr>
          <p:cNvPr id="3078" name="Picture 6" descr="https://xennsoft.com/wp-content/uploads/2016/02/sandcastle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835200"/>
            <a:ext cx="6095999" cy="402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382198"/>
            <a:ext cx="3839111" cy="81926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493843" y="1291966"/>
            <a:ext cx="53048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 CARTER" panose="02000000000000000000" pitchFamily="2" charset="0"/>
                <a:ea typeface="+mn-ea"/>
                <a:cs typeface="Arial" charset="0"/>
              </a:rPr>
              <a:t>BUILT ON SAND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004643F-CD54-6D66-64E5-CB6222E1F57A}"/>
              </a:ext>
            </a:extLst>
          </p:cNvPr>
          <p:cNvSpPr txBox="1"/>
          <p:nvPr/>
        </p:nvSpPr>
        <p:spPr>
          <a:xfrm>
            <a:off x="0" y="1995130"/>
            <a:ext cx="6091421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endParaRPr lang="en-US" sz="1000" b="0" cap="small" dirty="0">
              <a:solidFill>
                <a:schemeClr val="bg1"/>
              </a:solidFill>
              <a:effectLst>
                <a:glow rad="76200">
                  <a:schemeClr val="tx1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ominican" panose="00000400000000000000" pitchFamily="2" charset="0"/>
            </a:endParaRPr>
          </a:p>
          <a:p>
            <a:pPr marL="1028700" indent="-1028700">
              <a:spcBef>
                <a:spcPts val="0"/>
              </a:spcBef>
              <a:buFont typeface="+mj-lt"/>
              <a:buAutoNum type="romanUcPeriod" startAt="4"/>
            </a:pPr>
            <a:r>
              <a:rPr lang="en-US" sz="4500" b="0" cap="small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False Hope of Hell</a:t>
            </a:r>
          </a:p>
          <a:p>
            <a:pPr marL="1371600" lvl="1" indent="-914400">
              <a:spcBef>
                <a:spcPts val="0"/>
              </a:spcBef>
              <a:buFont typeface="+mj-lt"/>
              <a:buAutoNum type="alphaUcPeriod"/>
            </a:pPr>
            <a:r>
              <a:rPr lang="en-US" sz="3500" b="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Romans 11:22; Hebrews 10:26-31</a:t>
            </a:r>
          </a:p>
          <a:p>
            <a:pPr marL="1371600" lvl="1" indent="-914400">
              <a:spcBef>
                <a:spcPts val="0"/>
              </a:spcBef>
              <a:buFont typeface="+mj-lt"/>
              <a:buAutoNum type="alphaUcPeriod"/>
            </a:pPr>
            <a:r>
              <a:rPr lang="en-US" sz="3500" b="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Matthew 13:41-42, 49-50</a:t>
            </a:r>
          </a:p>
          <a:p>
            <a:pPr marL="1371600" lvl="1" indent="-914400">
              <a:spcBef>
                <a:spcPts val="0"/>
              </a:spcBef>
              <a:buFont typeface="+mj-lt"/>
              <a:buAutoNum type="alphaUcPeriod"/>
            </a:pPr>
            <a:r>
              <a:rPr lang="en-US" sz="3500" b="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Mark 9:43-48</a:t>
            </a:r>
          </a:p>
          <a:p>
            <a:pPr marL="1371600" lvl="1" indent="-914400">
              <a:spcBef>
                <a:spcPts val="0"/>
              </a:spcBef>
              <a:buFont typeface="+mj-lt"/>
              <a:buAutoNum type="alphaUcPeriod"/>
            </a:pPr>
            <a:r>
              <a:rPr lang="en-US" sz="3500" b="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Matthew 25:31-46; 2</a:t>
            </a:r>
            <a:r>
              <a:rPr lang="en-US" sz="3500" b="0" baseline="3000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nd</a:t>
            </a:r>
            <a:r>
              <a:rPr lang="en-US" sz="3500" b="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 Thessalonians 1:6-10</a:t>
            </a:r>
          </a:p>
        </p:txBody>
      </p:sp>
    </p:spTree>
    <p:extLst>
      <p:ext uri="{BB962C8B-B14F-4D97-AF65-F5344CB8AC3E}">
        <p14:creationId xmlns:p14="http://schemas.microsoft.com/office/powerpoint/2010/main" val="2564800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7F0E4EC-D0E6-2A8A-3541-31251D13C7CB}"/>
              </a:ext>
            </a:extLst>
          </p:cNvPr>
          <p:cNvSpPr txBox="1"/>
          <p:nvPr/>
        </p:nvSpPr>
        <p:spPr>
          <a:xfrm>
            <a:off x="0" y="0"/>
            <a:ext cx="6091421" cy="685800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iesling" pitchFamily="2" charset="0"/>
              <a:ea typeface="+mn-ea"/>
              <a:cs typeface="Arial" charset="0"/>
            </a:endParaRPr>
          </a:p>
        </p:txBody>
      </p:sp>
      <p:pic>
        <p:nvPicPr>
          <p:cNvPr id="3078" name="Picture 6" descr="https://xennsoft.com/wp-content/uploads/2016/02/sandcastle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1422" y="2835200"/>
            <a:ext cx="6100578" cy="402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382198"/>
            <a:ext cx="3839111" cy="81926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493843" y="1291966"/>
            <a:ext cx="53048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 CARTER" panose="02000000000000000000" pitchFamily="2" charset="0"/>
                <a:ea typeface="+mn-ea"/>
                <a:cs typeface="Arial" charset="0"/>
              </a:rPr>
              <a:t>BUILT ON SAND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61AEC7-F246-A17A-E66D-BB6A7E324975}"/>
              </a:ext>
            </a:extLst>
          </p:cNvPr>
          <p:cNvSpPr txBox="1"/>
          <p:nvPr/>
        </p:nvSpPr>
        <p:spPr>
          <a:xfrm>
            <a:off x="9157" y="994856"/>
            <a:ext cx="6091421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endParaRPr lang="en-US" sz="1000" b="0" cap="small" dirty="0">
              <a:solidFill>
                <a:schemeClr val="bg1"/>
              </a:solidFill>
              <a:effectLst>
                <a:glow rad="76200">
                  <a:schemeClr val="tx1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ominican" panose="00000400000000000000" pitchFamily="2" charset="0"/>
            </a:endParaRPr>
          </a:p>
          <a:p>
            <a:pPr marL="1028700" indent="-1028700">
              <a:spcBef>
                <a:spcPts val="0"/>
              </a:spcBef>
              <a:buFont typeface="+mj-lt"/>
              <a:buAutoNum type="romanUcPeriod" startAt="5"/>
            </a:pPr>
            <a:r>
              <a:rPr lang="en-US" sz="4500" b="0" cap="small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Denial of Christ’s Deity</a:t>
            </a:r>
          </a:p>
          <a:p>
            <a:pPr lvl="2">
              <a:spcBef>
                <a:spcPts val="0"/>
              </a:spcBef>
            </a:pPr>
            <a:r>
              <a:rPr lang="en-US" sz="3500" b="0" dirty="0">
                <a:solidFill>
                  <a:srgbClr val="FFFF00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“Well, did Jesus ever say that he was God? No, he never did. Rather, in the Bible he is called ‘God’s Son.’”</a:t>
            </a:r>
          </a:p>
          <a:p>
            <a:pPr lvl="2">
              <a:spcBef>
                <a:spcPts val="0"/>
              </a:spcBef>
            </a:pPr>
            <a:r>
              <a:rPr lang="en-US" sz="2500" b="0" dirty="0">
                <a:solidFill>
                  <a:srgbClr val="FFFF00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--</a:t>
            </a:r>
            <a:r>
              <a:rPr lang="en-US" sz="2500" b="0" u="sng" dirty="0">
                <a:solidFill>
                  <a:srgbClr val="FFFF00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You Can Live Forever in Paradise on Earth</a:t>
            </a:r>
            <a:r>
              <a:rPr lang="en-US" sz="2500" b="0" dirty="0">
                <a:solidFill>
                  <a:srgbClr val="FFFF00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, Copyright 1982 by Watch Tower Bible and Tract Society, Page 39</a:t>
            </a:r>
          </a:p>
        </p:txBody>
      </p:sp>
    </p:spTree>
    <p:extLst>
      <p:ext uri="{BB962C8B-B14F-4D97-AF65-F5344CB8AC3E}">
        <p14:creationId xmlns:p14="http://schemas.microsoft.com/office/powerpoint/2010/main" val="28021192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7F0E4EC-D0E6-2A8A-3541-31251D13C7CB}"/>
              </a:ext>
            </a:extLst>
          </p:cNvPr>
          <p:cNvSpPr txBox="1"/>
          <p:nvPr/>
        </p:nvSpPr>
        <p:spPr>
          <a:xfrm>
            <a:off x="0" y="0"/>
            <a:ext cx="6091421" cy="685800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iesling" pitchFamily="2" charset="0"/>
              <a:ea typeface="+mn-ea"/>
              <a:cs typeface="Arial" charset="0"/>
            </a:endParaRPr>
          </a:p>
        </p:txBody>
      </p:sp>
      <p:pic>
        <p:nvPicPr>
          <p:cNvPr id="3078" name="Picture 6" descr="https://xennsoft.com/wp-content/uploads/2016/02/sandcastle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2264" y="2835200"/>
            <a:ext cx="6109735" cy="402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382198"/>
            <a:ext cx="3839111" cy="81926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493843" y="1291966"/>
            <a:ext cx="53048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 CARTER" panose="02000000000000000000" pitchFamily="2" charset="0"/>
                <a:ea typeface="+mn-ea"/>
                <a:cs typeface="Arial" charset="0"/>
              </a:rPr>
              <a:t>BUILT ON SAND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9157" y="2533739"/>
            <a:ext cx="6091421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endParaRPr lang="en-US" sz="1000" b="0" cap="small" dirty="0">
              <a:solidFill>
                <a:schemeClr val="bg1"/>
              </a:solidFill>
              <a:effectLst>
                <a:glow rad="76200">
                  <a:schemeClr val="tx1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ominican" panose="00000400000000000000" pitchFamily="2" charset="0"/>
            </a:endParaRPr>
          </a:p>
          <a:p>
            <a:pPr marL="1028700" indent="-1028700">
              <a:spcBef>
                <a:spcPts val="0"/>
              </a:spcBef>
              <a:buFont typeface="+mj-lt"/>
              <a:buAutoNum type="romanUcPeriod" startAt="5"/>
            </a:pPr>
            <a:r>
              <a:rPr lang="en-US" sz="4500" b="0" cap="small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Denial of Christ’s Deity</a:t>
            </a:r>
          </a:p>
          <a:p>
            <a:pPr marL="1371600" lvl="1" indent="-914400">
              <a:spcBef>
                <a:spcPts val="0"/>
              </a:spcBef>
              <a:buFont typeface="+mj-lt"/>
              <a:buAutoNum type="alphaUcPeriod"/>
            </a:pPr>
            <a:r>
              <a:rPr lang="en-US" sz="3500" b="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John 1:1</a:t>
            </a:r>
          </a:p>
          <a:p>
            <a:pPr marL="1371600" lvl="1" indent="-914400">
              <a:spcBef>
                <a:spcPts val="0"/>
              </a:spcBef>
              <a:buFont typeface="+mj-lt"/>
              <a:buAutoNum type="alphaUcPeriod"/>
            </a:pPr>
            <a:r>
              <a:rPr lang="en-US" sz="3500" b="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Colossians 2:9</a:t>
            </a:r>
          </a:p>
          <a:p>
            <a:pPr marL="1371600" lvl="1" indent="-914400">
              <a:spcBef>
                <a:spcPts val="0"/>
              </a:spcBef>
              <a:buFont typeface="+mj-lt"/>
              <a:buAutoNum type="alphaUcPeriod"/>
            </a:pPr>
            <a:r>
              <a:rPr lang="en-US" sz="3500" b="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Hebrews 1:3, 8, 10; Psalm 102:1, 25-27</a:t>
            </a:r>
          </a:p>
          <a:p>
            <a:pPr marL="1371600" lvl="1" indent="-914400">
              <a:spcBef>
                <a:spcPts val="0"/>
              </a:spcBef>
              <a:buFont typeface="+mj-lt"/>
              <a:buAutoNum type="alphaUcPeriod"/>
            </a:pPr>
            <a:r>
              <a:rPr lang="en-US" sz="3500" b="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1</a:t>
            </a:r>
            <a:r>
              <a:rPr lang="en-US" sz="3500" b="0" baseline="3000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st</a:t>
            </a:r>
            <a:r>
              <a:rPr lang="en-US" sz="3500" b="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 John 2:23</a:t>
            </a:r>
          </a:p>
        </p:txBody>
      </p:sp>
    </p:spTree>
    <p:extLst>
      <p:ext uri="{BB962C8B-B14F-4D97-AF65-F5344CB8AC3E}">
        <p14:creationId xmlns:p14="http://schemas.microsoft.com/office/powerpoint/2010/main" val="2405525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7F0E4EC-D0E6-2A8A-3541-31251D13C7CB}"/>
              </a:ext>
            </a:extLst>
          </p:cNvPr>
          <p:cNvSpPr txBox="1"/>
          <p:nvPr/>
        </p:nvSpPr>
        <p:spPr>
          <a:xfrm>
            <a:off x="0" y="0"/>
            <a:ext cx="6091421" cy="685800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iesling" pitchFamily="2" charset="0"/>
              <a:ea typeface="+mn-ea"/>
              <a:cs typeface="Arial" charset="0"/>
            </a:endParaRPr>
          </a:p>
        </p:txBody>
      </p:sp>
      <p:pic>
        <p:nvPicPr>
          <p:cNvPr id="3078" name="Picture 6" descr="https://xennsoft.com/wp-content/uploads/2016/02/sandcastle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1422" y="2835200"/>
            <a:ext cx="6100578" cy="402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382198"/>
            <a:ext cx="3839111" cy="81926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493843" y="1291966"/>
            <a:ext cx="53048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 CARTER" panose="02000000000000000000" pitchFamily="2" charset="0"/>
                <a:ea typeface="+mn-ea"/>
                <a:cs typeface="Arial" charset="0"/>
              </a:rPr>
              <a:t>BUILT ON SAND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9157" y="0"/>
            <a:ext cx="6100578" cy="7094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endParaRPr lang="en-US" sz="1000" b="0" cap="small" dirty="0">
              <a:solidFill>
                <a:schemeClr val="bg1"/>
              </a:solidFill>
              <a:effectLst>
                <a:glow rad="76200">
                  <a:schemeClr val="tx1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ominican" panose="00000400000000000000" pitchFamily="2" charset="0"/>
            </a:endParaRPr>
          </a:p>
          <a:p>
            <a:pPr marL="1028700" indent="-1028700">
              <a:spcBef>
                <a:spcPts val="0"/>
              </a:spcBef>
              <a:buFont typeface="+mj-lt"/>
              <a:buAutoNum type="romanUcPeriod" startAt="6"/>
            </a:pPr>
            <a:r>
              <a:rPr lang="en-US" sz="4500" b="0" cap="small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Confusion about Blood</a:t>
            </a:r>
          </a:p>
          <a:p>
            <a:pPr marL="0" lvl="2">
              <a:spcBef>
                <a:spcPts val="0"/>
              </a:spcBef>
            </a:pPr>
            <a:r>
              <a:rPr lang="en-US" sz="3500" b="0" dirty="0">
                <a:solidFill>
                  <a:srgbClr val="FFFF00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“Jehovah’s Witnesses are well known for taking these Bible commands to heart. They reject all transfusions involving whole blood or the four primary blood components—red cells, plasma, white cells, and platelets.”</a:t>
            </a:r>
          </a:p>
          <a:p>
            <a:pPr marL="0" lvl="2">
              <a:spcBef>
                <a:spcPts val="0"/>
              </a:spcBef>
            </a:pPr>
            <a:r>
              <a:rPr lang="en-US" sz="2500" b="0" dirty="0">
                <a:solidFill>
                  <a:srgbClr val="FFFF00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--The Real Value of Blood, Awake!—2006, page 10, http://wol.jw.org/en/wol/d/r1/lp-e/102006283</a:t>
            </a:r>
          </a:p>
        </p:txBody>
      </p:sp>
    </p:spTree>
    <p:extLst>
      <p:ext uri="{BB962C8B-B14F-4D97-AF65-F5344CB8AC3E}">
        <p14:creationId xmlns:p14="http://schemas.microsoft.com/office/powerpoint/2010/main" val="17825988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7F0E4EC-D0E6-2A8A-3541-31251D13C7CB}"/>
              </a:ext>
            </a:extLst>
          </p:cNvPr>
          <p:cNvSpPr txBox="1"/>
          <p:nvPr/>
        </p:nvSpPr>
        <p:spPr>
          <a:xfrm>
            <a:off x="0" y="0"/>
            <a:ext cx="6091421" cy="685800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iesling" pitchFamily="2" charset="0"/>
              <a:ea typeface="+mn-ea"/>
              <a:cs typeface="Arial" charset="0"/>
            </a:endParaRPr>
          </a:p>
        </p:txBody>
      </p:sp>
      <p:pic>
        <p:nvPicPr>
          <p:cNvPr id="3078" name="Picture 6" descr="https://xennsoft.com/wp-content/uploads/2016/02/sandcastle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2264" y="2835200"/>
            <a:ext cx="6109735" cy="402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382198"/>
            <a:ext cx="3839111" cy="81926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493843" y="1291966"/>
            <a:ext cx="53048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 CARTER" panose="02000000000000000000" pitchFamily="2" charset="0"/>
                <a:ea typeface="+mn-ea"/>
                <a:cs typeface="Arial" charset="0"/>
              </a:rPr>
              <a:t>BUILT ON SAND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9157" y="2841475"/>
            <a:ext cx="609142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endParaRPr lang="en-US" sz="1000" b="0" cap="small" dirty="0">
              <a:solidFill>
                <a:schemeClr val="bg1"/>
              </a:solidFill>
              <a:effectLst>
                <a:glow rad="76200">
                  <a:schemeClr val="tx1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ominican" panose="00000400000000000000" pitchFamily="2" charset="0"/>
            </a:endParaRPr>
          </a:p>
          <a:p>
            <a:pPr marL="1028700" indent="-1028700">
              <a:spcBef>
                <a:spcPts val="0"/>
              </a:spcBef>
              <a:buFont typeface="+mj-lt"/>
              <a:buAutoNum type="romanUcPeriod" startAt="6"/>
            </a:pPr>
            <a:r>
              <a:rPr lang="en-US" sz="4500" b="0" cap="small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Confusion about Blood</a:t>
            </a:r>
          </a:p>
          <a:p>
            <a:pPr marL="1371600" lvl="1" indent="-914400">
              <a:spcBef>
                <a:spcPts val="0"/>
              </a:spcBef>
              <a:buFont typeface="+mj-lt"/>
              <a:buAutoNum type="alphaUcPeriod"/>
            </a:pPr>
            <a:r>
              <a:rPr lang="en-US" sz="3500" b="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Genesis 9:4</a:t>
            </a:r>
          </a:p>
          <a:p>
            <a:pPr marL="1371600" lvl="1" indent="-914400">
              <a:spcBef>
                <a:spcPts val="0"/>
              </a:spcBef>
              <a:buFont typeface="+mj-lt"/>
              <a:buAutoNum type="alphaUcPeriod"/>
            </a:pPr>
            <a:r>
              <a:rPr lang="en-US" sz="3500" b="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Leviticus 3:17</a:t>
            </a:r>
          </a:p>
          <a:p>
            <a:pPr marL="1371600" lvl="1" indent="-914400">
              <a:spcBef>
                <a:spcPts val="0"/>
              </a:spcBef>
              <a:buFont typeface="+mj-lt"/>
              <a:buAutoNum type="alphaUcPeriod"/>
            </a:pPr>
            <a:r>
              <a:rPr lang="en-US" sz="3500" b="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Acts 15:19-20, 28-29, 21:25</a:t>
            </a:r>
          </a:p>
        </p:txBody>
      </p:sp>
    </p:spTree>
    <p:extLst>
      <p:ext uri="{BB962C8B-B14F-4D97-AF65-F5344CB8AC3E}">
        <p14:creationId xmlns:p14="http://schemas.microsoft.com/office/powerpoint/2010/main" val="976980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7F0E4EC-D0E6-2A8A-3541-31251D13C7CB}"/>
              </a:ext>
            </a:extLst>
          </p:cNvPr>
          <p:cNvSpPr txBox="1"/>
          <p:nvPr/>
        </p:nvSpPr>
        <p:spPr>
          <a:xfrm>
            <a:off x="0" y="0"/>
            <a:ext cx="6091421" cy="685800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iesling" pitchFamily="2" charset="0"/>
              <a:ea typeface="+mn-ea"/>
              <a:cs typeface="Arial" charset="0"/>
            </a:endParaRPr>
          </a:p>
        </p:txBody>
      </p:sp>
      <p:pic>
        <p:nvPicPr>
          <p:cNvPr id="3078" name="Picture 6" descr="https://xennsoft.com/wp-content/uploads/2016/02/sandcastle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1422" y="2835200"/>
            <a:ext cx="6100578" cy="402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382198"/>
            <a:ext cx="3839111" cy="81926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493843" y="1291966"/>
            <a:ext cx="53048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 CARTER" panose="02000000000000000000" pitchFamily="2" charset="0"/>
                <a:ea typeface="+mn-ea"/>
                <a:cs typeface="Arial" charset="0"/>
              </a:rPr>
              <a:t>BUILT ON SAND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57" y="0"/>
            <a:ext cx="6091421" cy="7094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endParaRPr lang="en-US" sz="1000" b="0" cap="small" dirty="0">
              <a:solidFill>
                <a:schemeClr val="bg1"/>
              </a:solidFill>
              <a:effectLst>
                <a:glow rad="76200">
                  <a:schemeClr val="tx1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ominican" panose="00000400000000000000" pitchFamily="2" charset="0"/>
            </a:endParaRPr>
          </a:p>
          <a:p>
            <a:pPr marL="1028700" indent="-1028700">
              <a:spcBef>
                <a:spcPts val="0"/>
              </a:spcBef>
              <a:buFont typeface="+mj-lt"/>
              <a:buAutoNum type="romanUcPeriod" startAt="7"/>
            </a:pPr>
            <a:r>
              <a:rPr lang="en-US" sz="4500" b="0" cap="small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Distraction over Names</a:t>
            </a:r>
            <a:endParaRPr lang="en-US" sz="3500" b="0" dirty="0">
              <a:solidFill>
                <a:schemeClr val="bg1"/>
              </a:solidFill>
              <a:effectLst>
                <a:glow rad="152400">
                  <a:schemeClr val="tx1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ominican" panose="00000400000000000000" pitchFamily="2" charset="0"/>
            </a:endParaRPr>
          </a:p>
          <a:p>
            <a:pPr marL="0" lvl="2">
              <a:spcBef>
                <a:spcPts val="0"/>
              </a:spcBef>
            </a:pPr>
            <a:r>
              <a:rPr lang="en-US" sz="3500" b="0" dirty="0">
                <a:solidFill>
                  <a:srgbClr val="FFFF00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“Likewise, it is proper to use God’s name, which is revealed in the Bible, whether we pronounce it ‘Yah-</a:t>
            </a:r>
            <a:r>
              <a:rPr lang="en-US" sz="3500" b="0" dirty="0" err="1">
                <a:solidFill>
                  <a:srgbClr val="FFFF00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weh</a:t>
            </a:r>
            <a:r>
              <a:rPr lang="en-US" sz="3500" b="0" dirty="0">
                <a:solidFill>
                  <a:srgbClr val="FFFF00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,’ ‘Jehovah,’ or in some other way common in our language. What is wrong is to </a:t>
            </a:r>
            <a:r>
              <a:rPr lang="en-US" sz="3500" b="0" i="1" dirty="0">
                <a:solidFill>
                  <a:srgbClr val="FFFF00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fail</a:t>
            </a:r>
            <a:r>
              <a:rPr lang="en-US" sz="3500" b="0" dirty="0">
                <a:solidFill>
                  <a:srgbClr val="FFFF00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 to use that name.”</a:t>
            </a:r>
          </a:p>
          <a:p>
            <a:pPr marL="0" lvl="2">
              <a:spcBef>
                <a:spcPts val="0"/>
              </a:spcBef>
            </a:pPr>
            <a:r>
              <a:rPr lang="en-US" sz="2500" b="0" dirty="0">
                <a:solidFill>
                  <a:srgbClr val="FFFF00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----</a:t>
            </a:r>
            <a:r>
              <a:rPr lang="en-US" sz="2500" b="0" u="sng" dirty="0">
                <a:solidFill>
                  <a:srgbClr val="FFFF00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You Can Live Forever in Paradise on Earth</a:t>
            </a:r>
            <a:r>
              <a:rPr lang="en-US" sz="2500" b="0" dirty="0">
                <a:solidFill>
                  <a:srgbClr val="FFFF00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, Copyright 1982 by Watch Tower Bible and Tract Society, Page 44</a:t>
            </a:r>
          </a:p>
        </p:txBody>
      </p:sp>
    </p:spTree>
    <p:extLst>
      <p:ext uri="{BB962C8B-B14F-4D97-AF65-F5344CB8AC3E}">
        <p14:creationId xmlns:p14="http://schemas.microsoft.com/office/powerpoint/2010/main" val="10469284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7F0E4EC-D0E6-2A8A-3541-31251D13C7CB}"/>
              </a:ext>
            </a:extLst>
          </p:cNvPr>
          <p:cNvSpPr txBox="1"/>
          <p:nvPr/>
        </p:nvSpPr>
        <p:spPr>
          <a:xfrm>
            <a:off x="0" y="0"/>
            <a:ext cx="6091421" cy="685800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iesling" pitchFamily="2" charset="0"/>
              <a:ea typeface="+mn-ea"/>
              <a:cs typeface="Arial" charset="0"/>
            </a:endParaRPr>
          </a:p>
        </p:txBody>
      </p:sp>
      <p:pic>
        <p:nvPicPr>
          <p:cNvPr id="3078" name="Picture 6" descr="https://xennsoft.com/wp-content/uploads/2016/02/sandcastle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1422" y="2835200"/>
            <a:ext cx="6100578" cy="402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382198"/>
            <a:ext cx="3839111" cy="81926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493843" y="1291966"/>
            <a:ext cx="53048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 CARTER" panose="02000000000000000000" pitchFamily="2" charset="0"/>
                <a:ea typeface="+mn-ea"/>
                <a:cs typeface="Arial" charset="0"/>
              </a:rPr>
              <a:t>BUILT ON SAND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0"/>
            <a:ext cx="6100578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endParaRPr lang="en-US" sz="1000" b="0" cap="small" dirty="0">
              <a:solidFill>
                <a:schemeClr val="bg1"/>
              </a:solidFill>
              <a:effectLst>
                <a:glow rad="76200">
                  <a:schemeClr val="tx1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ominican" panose="00000400000000000000" pitchFamily="2" charset="0"/>
            </a:endParaRPr>
          </a:p>
          <a:p>
            <a:pPr marL="1028700" indent="-1028700">
              <a:spcBef>
                <a:spcPts val="0"/>
              </a:spcBef>
              <a:buFont typeface="+mj-lt"/>
              <a:buAutoNum type="romanUcPeriod" startAt="7"/>
            </a:pPr>
            <a:r>
              <a:rPr lang="en-US" sz="4500" b="0" cap="small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Distraction over Names</a:t>
            </a:r>
          </a:p>
          <a:p>
            <a:pPr marL="1371600" lvl="1" indent="-914400">
              <a:spcBef>
                <a:spcPts val="0"/>
              </a:spcBef>
              <a:buFont typeface="+mj-lt"/>
              <a:buAutoNum type="alphaUcPeriod"/>
            </a:pPr>
            <a:r>
              <a:rPr lang="en-US" sz="3500" b="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Ex. 3:13-15; 6:2-3; 34:14</a:t>
            </a:r>
          </a:p>
          <a:p>
            <a:pPr marL="1371600" lvl="1" indent="-914400">
              <a:spcBef>
                <a:spcPts val="0"/>
              </a:spcBef>
              <a:buFont typeface="+mj-lt"/>
              <a:buAutoNum type="alphaUcPeriod"/>
            </a:pPr>
            <a:r>
              <a:rPr lang="en-US" sz="3500" b="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Acts 4:10-12; Colossians 3:17</a:t>
            </a:r>
          </a:p>
          <a:p>
            <a:pPr marL="1371600" lvl="1" indent="-914400">
              <a:spcBef>
                <a:spcPts val="0"/>
              </a:spcBef>
              <a:buFont typeface="+mj-lt"/>
              <a:buAutoNum type="alphaUcPeriod"/>
            </a:pPr>
            <a:r>
              <a:rPr lang="en-US" sz="3500" b="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John 20:30-31; 1</a:t>
            </a:r>
            <a:r>
              <a:rPr lang="en-US" sz="3500" b="0" baseline="3000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st</a:t>
            </a:r>
            <a:r>
              <a:rPr lang="en-US" sz="3500" b="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 John 3:23</a:t>
            </a:r>
          </a:p>
          <a:p>
            <a:pPr marL="1371600" lvl="1" indent="-914400">
              <a:spcBef>
                <a:spcPts val="0"/>
              </a:spcBef>
              <a:buFont typeface="+mj-lt"/>
              <a:buAutoNum type="alphaUcPeriod"/>
            </a:pPr>
            <a:r>
              <a:rPr lang="en-US" sz="3500" b="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Romans 10:9-10; Philippians 2:9-11</a:t>
            </a:r>
          </a:p>
          <a:p>
            <a:pPr marL="1371600" lvl="1" indent="-914400">
              <a:spcBef>
                <a:spcPts val="0"/>
              </a:spcBef>
              <a:buFont typeface="+mj-lt"/>
              <a:buAutoNum type="alphaUcPeriod"/>
            </a:pPr>
            <a:r>
              <a:rPr lang="en-US" sz="3500" b="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Acts 2:38; 19:5</a:t>
            </a:r>
          </a:p>
          <a:p>
            <a:pPr marL="1371600" lvl="1" indent="-914400">
              <a:spcBef>
                <a:spcPts val="0"/>
              </a:spcBef>
              <a:buFont typeface="+mj-lt"/>
              <a:buAutoNum type="alphaUcPeriod"/>
            </a:pPr>
            <a:r>
              <a:rPr lang="en-US" sz="3500" b="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Ephesians 5:20</a:t>
            </a:r>
          </a:p>
          <a:p>
            <a:pPr marL="1371600" lvl="1" indent="-914400">
              <a:spcBef>
                <a:spcPts val="0"/>
              </a:spcBef>
              <a:buFont typeface="+mj-lt"/>
              <a:buAutoNum type="alphaUcPeriod"/>
            </a:pPr>
            <a:r>
              <a:rPr lang="en-US" sz="3500" b="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Isaiah 62:2; Acts 11:26</a:t>
            </a:r>
          </a:p>
        </p:txBody>
      </p:sp>
    </p:spTree>
    <p:extLst>
      <p:ext uri="{BB962C8B-B14F-4D97-AF65-F5344CB8AC3E}">
        <p14:creationId xmlns:p14="http://schemas.microsoft.com/office/powerpoint/2010/main" val="2874276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7F0E4EC-D0E6-2A8A-3541-31251D13C7CB}"/>
              </a:ext>
            </a:extLst>
          </p:cNvPr>
          <p:cNvSpPr txBox="1"/>
          <p:nvPr/>
        </p:nvSpPr>
        <p:spPr>
          <a:xfrm>
            <a:off x="0" y="0"/>
            <a:ext cx="6091421" cy="685800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3078" name="Picture 6" descr="https://xennsoft.com/wp-content/uploads/2016/02/sandcastle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1422" y="2835200"/>
            <a:ext cx="6100578" cy="402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382198"/>
            <a:ext cx="3839111" cy="81926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493843" y="1291966"/>
            <a:ext cx="53048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0" dirty="0">
                <a:solidFill>
                  <a:srgbClr val="000000"/>
                </a:solidFill>
                <a:latin typeface="AR CARTER" panose="02000000000000000000" pitchFamily="2" charset="0"/>
              </a:rPr>
              <a:t>BUILT ON SAND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78" y="2830664"/>
            <a:ext cx="6096000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endParaRPr lang="en-US" sz="1000" b="0" cap="small" dirty="0">
              <a:solidFill>
                <a:srgbClr val="FFFFFF"/>
              </a:solidFill>
              <a:effectLst>
                <a:glow rad="76200">
                  <a:srgbClr val="000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ominican" panose="00000400000000000000" pitchFamily="2" charset="0"/>
            </a:endParaRPr>
          </a:p>
          <a:p>
            <a:pPr>
              <a:spcBef>
                <a:spcPts val="0"/>
              </a:spcBef>
            </a:pPr>
            <a:r>
              <a:rPr lang="en-US" sz="4500" b="0" cap="small" dirty="0">
                <a:solidFill>
                  <a:srgbClr val="FFFFFF"/>
                </a:solidFill>
                <a:effectLst>
                  <a:glow rad="1524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Introduction</a:t>
            </a:r>
          </a:p>
          <a:p>
            <a:pPr marL="1371600" lvl="1" indent="-914400">
              <a:spcBef>
                <a:spcPts val="0"/>
              </a:spcBef>
              <a:buFont typeface="+mj-lt"/>
              <a:buAutoNum type="alphaUcPeriod"/>
            </a:pPr>
            <a:r>
              <a:rPr lang="en-US" sz="3500" b="0" dirty="0">
                <a:solidFill>
                  <a:srgbClr val="FFFFFF"/>
                </a:solidFill>
                <a:effectLst>
                  <a:glow rad="1524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Hebrews 12:25-28</a:t>
            </a:r>
          </a:p>
          <a:p>
            <a:pPr marL="1371600" lvl="1" indent="-914400">
              <a:spcBef>
                <a:spcPts val="0"/>
              </a:spcBef>
              <a:buFont typeface="+mj-lt"/>
              <a:buAutoNum type="alphaUcPeriod"/>
            </a:pPr>
            <a:r>
              <a:rPr lang="en-US" sz="3500" b="0" dirty="0">
                <a:solidFill>
                  <a:srgbClr val="FFFFFF"/>
                </a:solidFill>
                <a:effectLst>
                  <a:glow rad="1524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Matthew 7:24-27</a:t>
            </a:r>
          </a:p>
        </p:txBody>
      </p:sp>
    </p:spTree>
    <p:extLst>
      <p:ext uri="{BB962C8B-B14F-4D97-AF65-F5344CB8AC3E}">
        <p14:creationId xmlns:p14="http://schemas.microsoft.com/office/powerpoint/2010/main" val="1884363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7F0E4EC-D0E6-2A8A-3541-31251D13C7CB}"/>
              </a:ext>
            </a:extLst>
          </p:cNvPr>
          <p:cNvSpPr txBox="1"/>
          <p:nvPr/>
        </p:nvSpPr>
        <p:spPr>
          <a:xfrm>
            <a:off x="0" y="0"/>
            <a:ext cx="6091421" cy="685800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iesling" pitchFamily="2" charset="0"/>
              <a:ea typeface="+mn-ea"/>
              <a:cs typeface="Arial" charset="0"/>
            </a:endParaRPr>
          </a:p>
        </p:txBody>
      </p:sp>
      <p:pic>
        <p:nvPicPr>
          <p:cNvPr id="3078" name="Picture 6" descr="https://xennsoft.com/wp-content/uploads/2016/02/sandcastle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0578" y="2835200"/>
            <a:ext cx="6091421" cy="402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382198"/>
            <a:ext cx="3839111" cy="81926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493843" y="1291966"/>
            <a:ext cx="53048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 CARTER" panose="02000000000000000000" pitchFamily="2" charset="0"/>
                <a:ea typeface="+mn-ea"/>
                <a:cs typeface="Arial" charset="0"/>
              </a:rPr>
              <a:t>BUILT ON SAND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7541DD-B03B-C8AE-E622-AD36AAD6E02A}"/>
              </a:ext>
            </a:extLst>
          </p:cNvPr>
          <p:cNvSpPr txBox="1"/>
          <p:nvPr/>
        </p:nvSpPr>
        <p:spPr>
          <a:xfrm>
            <a:off x="-9157" y="2463070"/>
            <a:ext cx="610057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endParaRPr lang="en-US" sz="1000" b="0" cap="small" dirty="0">
              <a:solidFill>
                <a:schemeClr val="bg1"/>
              </a:solidFill>
              <a:effectLst>
                <a:glow rad="76200">
                  <a:schemeClr val="tx1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ominican" panose="00000400000000000000" pitchFamily="2" charset="0"/>
            </a:endParaRPr>
          </a:p>
          <a:p>
            <a:pPr marL="1028700" indent="-1028700">
              <a:spcBef>
                <a:spcPts val="0"/>
              </a:spcBef>
              <a:buFont typeface="+mj-lt"/>
              <a:buAutoNum type="romanUcPeriod"/>
            </a:pPr>
            <a:r>
              <a:rPr lang="en-US" sz="4500" b="0" cap="small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False Prophecy</a:t>
            </a:r>
          </a:p>
          <a:p>
            <a:pPr lvl="2">
              <a:spcBef>
                <a:spcPts val="0"/>
              </a:spcBef>
            </a:pPr>
            <a:r>
              <a:rPr lang="en-US" sz="3500" b="0" dirty="0">
                <a:solidFill>
                  <a:srgbClr val="FFFF00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“But bear in mind that the end of 1914 is not the date for the beginning, but for the end of the time of trouble.”</a:t>
            </a:r>
          </a:p>
          <a:p>
            <a:pPr lvl="2">
              <a:spcBef>
                <a:spcPts val="0"/>
              </a:spcBef>
            </a:pPr>
            <a:r>
              <a:rPr lang="en-US" sz="2500" b="0" dirty="0">
                <a:solidFill>
                  <a:srgbClr val="FFFF00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--Zion's Watch Tower, July 15</a:t>
            </a:r>
            <a:r>
              <a:rPr lang="en-US" sz="2500" b="0" baseline="30000" dirty="0">
                <a:solidFill>
                  <a:srgbClr val="FFFF00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th</a:t>
            </a:r>
            <a:r>
              <a:rPr lang="en-US" sz="2500" b="0" dirty="0">
                <a:solidFill>
                  <a:srgbClr val="FFFF00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 1894, page 226</a:t>
            </a:r>
          </a:p>
        </p:txBody>
      </p:sp>
    </p:spTree>
    <p:extLst>
      <p:ext uri="{BB962C8B-B14F-4D97-AF65-F5344CB8AC3E}">
        <p14:creationId xmlns:p14="http://schemas.microsoft.com/office/powerpoint/2010/main" val="1426323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7F0E4EC-D0E6-2A8A-3541-31251D13C7CB}"/>
              </a:ext>
            </a:extLst>
          </p:cNvPr>
          <p:cNvSpPr txBox="1"/>
          <p:nvPr/>
        </p:nvSpPr>
        <p:spPr>
          <a:xfrm>
            <a:off x="0" y="0"/>
            <a:ext cx="6091421" cy="685800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iesling" pitchFamily="2" charset="0"/>
              <a:ea typeface="+mn-ea"/>
              <a:cs typeface="Arial" charset="0"/>
            </a:endParaRPr>
          </a:p>
        </p:txBody>
      </p:sp>
      <p:pic>
        <p:nvPicPr>
          <p:cNvPr id="3078" name="Picture 6" descr="https://xennsoft.com/wp-content/uploads/2016/02/sandcastle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1422" y="2835200"/>
            <a:ext cx="6100578" cy="402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382198"/>
            <a:ext cx="3839111" cy="81926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493843" y="1291966"/>
            <a:ext cx="53048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 CARTER" panose="02000000000000000000" pitchFamily="2" charset="0"/>
                <a:ea typeface="+mn-ea"/>
                <a:cs typeface="Arial" charset="0"/>
              </a:rPr>
              <a:t>BUILT ON SAND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FAA91F4-DC29-9276-1266-8AD55A0899B5}"/>
              </a:ext>
            </a:extLst>
          </p:cNvPr>
          <p:cNvSpPr txBox="1"/>
          <p:nvPr/>
        </p:nvSpPr>
        <p:spPr>
          <a:xfrm>
            <a:off x="0" y="2835200"/>
            <a:ext cx="610057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endParaRPr lang="en-US" sz="1000" b="0" cap="small" dirty="0">
              <a:solidFill>
                <a:schemeClr val="bg1"/>
              </a:solidFill>
              <a:effectLst>
                <a:glow rad="76200">
                  <a:schemeClr val="tx1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ominican" panose="00000400000000000000" pitchFamily="2" charset="0"/>
            </a:endParaRPr>
          </a:p>
          <a:p>
            <a:pPr marL="1028700" indent="-1028700">
              <a:spcBef>
                <a:spcPts val="0"/>
              </a:spcBef>
              <a:buFont typeface="+mj-lt"/>
              <a:buAutoNum type="romanUcPeriod"/>
            </a:pPr>
            <a:r>
              <a:rPr lang="en-US" sz="4500" b="0" cap="small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False Prophecy</a:t>
            </a:r>
          </a:p>
          <a:p>
            <a:pPr marL="1371600" lvl="1" indent="-914400">
              <a:spcBef>
                <a:spcPts val="0"/>
              </a:spcBef>
              <a:buFont typeface="+mj-lt"/>
              <a:buAutoNum type="alphaUcPeriod"/>
            </a:pPr>
            <a:r>
              <a:rPr lang="en-US" sz="3500" b="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Deuteronomy 18:20-22</a:t>
            </a:r>
          </a:p>
          <a:p>
            <a:pPr marL="1371600" lvl="1" indent="-914400">
              <a:spcBef>
                <a:spcPts val="0"/>
              </a:spcBef>
              <a:buFont typeface="+mj-lt"/>
              <a:buAutoNum type="alphaUcPeriod"/>
            </a:pPr>
            <a:r>
              <a:rPr lang="en-US" sz="3500" b="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Zechariah 13:1-3; 1</a:t>
            </a:r>
            <a:r>
              <a:rPr lang="en-US" sz="3500" b="0" baseline="3000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st</a:t>
            </a:r>
            <a:r>
              <a:rPr lang="en-US" sz="3500" b="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 Corinthians 13:8-13</a:t>
            </a:r>
          </a:p>
          <a:p>
            <a:pPr marL="1371600" lvl="1" indent="-914400">
              <a:spcBef>
                <a:spcPts val="0"/>
              </a:spcBef>
              <a:buFont typeface="+mj-lt"/>
              <a:buAutoNum type="alphaUcPeriod"/>
            </a:pPr>
            <a:r>
              <a:rPr lang="en-US" sz="3500" b="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1</a:t>
            </a:r>
            <a:r>
              <a:rPr lang="en-US" sz="3500" b="0" baseline="3000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st</a:t>
            </a:r>
            <a:r>
              <a:rPr lang="en-US" sz="3500" b="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 Thessalonians 5:2; 2</a:t>
            </a:r>
            <a:r>
              <a:rPr lang="en-US" sz="3500" b="0" baseline="3000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nd</a:t>
            </a:r>
            <a:r>
              <a:rPr lang="en-US" sz="3500" b="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 Peter 3:10</a:t>
            </a:r>
          </a:p>
        </p:txBody>
      </p:sp>
    </p:spTree>
    <p:extLst>
      <p:ext uri="{BB962C8B-B14F-4D97-AF65-F5344CB8AC3E}">
        <p14:creationId xmlns:p14="http://schemas.microsoft.com/office/powerpoint/2010/main" val="710114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7F0E4EC-D0E6-2A8A-3541-31251D13C7CB}"/>
              </a:ext>
            </a:extLst>
          </p:cNvPr>
          <p:cNvSpPr txBox="1"/>
          <p:nvPr/>
        </p:nvSpPr>
        <p:spPr>
          <a:xfrm>
            <a:off x="0" y="0"/>
            <a:ext cx="6091421" cy="685800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iesling" pitchFamily="2" charset="0"/>
              <a:ea typeface="+mn-ea"/>
              <a:cs typeface="Arial" charset="0"/>
            </a:endParaRPr>
          </a:p>
        </p:txBody>
      </p:sp>
      <p:pic>
        <p:nvPicPr>
          <p:cNvPr id="3078" name="Picture 6" descr="https://xennsoft.com/wp-content/uploads/2016/02/sandcastle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1422" y="2835200"/>
            <a:ext cx="6100578" cy="402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382198"/>
            <a:ext cx="3839111" cy="81926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493843" y="1291966"/>
            <a:ext cx="53048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 CARTER" panose="02000000000000000000" pitchFamily="2" charset="0"/>
                <a:ea typeface="+mn-ea"/>
                <a:cs typeface="Arial" charset="0"/>
              </a:rPr>
              <a:t>BUILT ON SAND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5183F5-1C2A-CB63-E727-93093A168263}"/>
              </a:ext>
            </a:extLst>
          </p:cNvPr>
          <p:cNvSpPr txBox="1"/>
          <p:nvPr/>
        </p:nvSpPr>
        <p:spPr>
          <a:xfrm>
            <a:off x="9157" y="475297"/>
            <a:ext cx="6091421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endParaRPr lang="en-US" sz="1000" b="0" cap="small" dirty="0">
              <a:solidFill>
                <a:schemeClr val="bg1"/>
              </a:solidFill>
              <a:effectLst>
                <a:glow rad="76200">
                  <a:schemeClr val="tx1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ominican" panose="00000400000000000000" pitchFamily="2" charset="0"/>
            </a:endParaRPr>
          </a:p>
          <a:p>
            <a:pPr marL="1028700" indent="-1028700">
              <a:spcBef>
                <a:spcPts val="0"/>
              </a:spcBef>
              <a:buFont typeface="+mj-lt"/>
              <a:buAutoNum type="romanUcPeriod" startAt="2"/>
            </a:pPr>
            <a:r>
              <a:rPr lang="en-US" sz="4500" b="0" cap="small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False Hope of Heaven</a:t>
            </a:r>
          </a:p>
          <a:p>
            <a:pPr lvl="2">
              <a:spcBef>
                <a:spcPts val="0"/>
              </a:spcBef>
            </a:pPr>
            <a:r>
              <a:rPr lang="en-US" sz="3500" b="0" dirty="0">
                <a:solidFill>
                  <a:srgbClr val="FFFF00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“So rather than all good people going to heaven, the Bible reveals that only 144,000 tried and faithful persons will be taken there to rule with Christ.”</a:t>
            </a:r>
          </a:p>
          <a:p>
            <a:pPr lvl="2">
              <a:spcBef>
                <a:spcPts val="0"/>
              </a:spcBef>
            </a:pPr>
            <a:r>
              <a:rPr lang="en-US" sz="2500" b="0" dirty="0">
                <a:solidFill>
                  <a:srgbClr val="FFFF00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--</a:t>
            </a:r>
            <a:r>
              <a:rPr lang="en-US" sz="2500" b="0" u="sng" dirty="0">
                <a:solidFill>
                  <a:srgbClr val="FFFF00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You Can Live Forever in Paradise on Earth</a:t>
            </a:r>
            <a:r>
              <a:rPr lang="en-US" sz="2500" b="0" dirty="0">
                <a:solidFill>
                  <a:srgbClr val="FFFF00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, Copyright 1982 by Watch Tower Bible and Tract Society, Page 124</a:t>
            </a:r>
          </a:p>
        </p:txBody>
      </p:sp>
    </p:spTree>
    <p:extLst>
      <p:ext uri="{BB962C8B-B14F-4D97-AF65-F5344CB8AC3E}">
        <p14:creationId xmlns:p14="http://schemas.microsoft.com/office/powerpoint/2010/main" val="2518425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7F0E4EC-D0E6-2A8A-3541-31251D13C7CB}"/>
              </a:ext>
            </a:extLst>
          </p:cNvPr>
          <p:cNvSpPr txBox="1"/>
          <p:nvPr/>
        </p:nvSpPr>
        <p:spPr>
          <a:xfrm>
            <a:off x="0" y="0"/>
            <a:ext cx="6091421" cy="685800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iesling" pitchFamily="2" charset="0"/>
              <a:ea typeface="+mn-ea"/>
              <a:cs typeface="Arial" charset="0"/>
            </a:endParaRPr>
          </a:p>
        </p:txBody>
      </p:sp>
      <p:pic>
        <p:nvPicPr>
          <p:cNvPr id="3078" name="Picture 6" descr="https://xennsoft.com/wp-content/uploads/2016/02/sandcastle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1422" y="2835200"/>
            <a:ext cx="6100578" cy="402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382198"/>
            <a:ext cx="3839111" cy="81926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493843" y="1291966"/>
            <a:ext cx="53048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 CARTER" panose="02000000000000000000" pitchFamily="2" charset="0"/>
                <a:ea typeface="+mn-ea"/>
                <a:cs typeface="Arial" charset="0"/>
              </a:rPr>
              <a:t>BUILT ON SAND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AEC2712-417B-96D8-DEC0-72244DA1C482}"/>
              </a:ext>
            </a:extLst>
          </p:cNvPr>
          <p:cNvSpPr txBox="1"/>
          <p:nvPr/>
        </p:nvSpPr>
        <p:spPr>
          <a:xfrm>
            <a:off x="0" y="2835200"/>
            <a:ext cx="610057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endParaRPr lang="en-US" sz="1000" b="0" cap="small" dirty="0">
              <a:solidFill>
                <a:schemeClr val="bg1"/>
              </a:solidFill>
              <a:effectLst>
                <a:glow rad="76200">
                  <a:schemeClr val="tx1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ominican" panose="00000400000000000000" pitchFamily="2" charset="0"/>
            </a:endParaRPr>
          </a:p>
          <a:p>
            <a:pPr marL="1028700" indent="-1028700">
              <a:spcBef>
                <a:spcPts val="0"/>
              </a:spcBef>
              <a:buFont typeface="+mj-lt"/>
              <a:buAutoNum type="romanUcPeriod" startAt="2"/>
            </a:pPr>
            <a:r>
              <a:rPr lang="en-US" sz="4500" b="0" cap="small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False Hope of Heaven</a:t>
            </a:r>
          </a:p>
          <a:p>
            <a:pPr marL="1371600" lvl="1" indent="-914400">
              <a:spcBef>
                <a:spcPts val="0"/>
              </a:spcBef>
              <a:buFont typeface="+mj-lt"/>
              <a:buAutoNum type="alphaUcPeriod"/>
            </a:pPr>
            <a:r>
              <a:rPr lang="en-US" sz="3500" b="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Ephesians 4:4</a:t>
            </a:r>
          </a:p>
          <a:p>
            <a:pPr marL="1371600" lvl="1" indent="-914400">
              <a:spcBef>
                <a:spcPts val="0"/>
              </a:spcBef>
              <a:buFont typeface="+mj-lt"/>
              <a:buAutoNum type="alphaUcPeriod"/>
            </a:pPr>
            <a:r>
              <a:rPr lang="en-US" sz="3500" b="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Matthew 20:1-16</a:t>
            </a:r>
          </a:p>
          <a:p>
            <a:pPr marL="1371600" lvl="1" indent="-914400">
              <a:spcBef>
                <a:spcPts val="0"/>
              </a:spcBef>
              <a:buFont typeface="+mj-lt"/>
              <a:buAutoNum type="alphaUcPeriod"/>
            </a:pPr>
            <a:r>
              <a:rPr lang="en-US" sz="3500" b="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Colossians 1:3-6</a:t>
            </a:r>
          </a:p>
          <a:p>
            <a:pPr marL="1371600" lvl="1" indent="-914400">
              <a:spcBef>
                <a:spcPts val="0"/>
              </a:spcBef>
              <a:buFont typeface="+mj-lt"/>
              <a:buAutoNum type="alphaUcPeriod"/>
            </a:pPr>
            <a:r>
              <a:rPr lang="en-US" sz="3500" b="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Revelation 14:1-5</a:t>
            </a:r>
          </a:p>
        </p:txBody>
      </p:sp>
    </p:spTree>
    <p:extLst>
      <p:ext uri="{BB962C8B-B14F-4D97-AF65-F5344CB8AC3E}">
        <p14:creationId xmlns:p14="http://schemas.microsoft.com/office/powerpoint/2010/main" val="1863157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7F0E4EC-D0E6-2A8A-3541-31251D13C7CB}"/>
              </a:ext>
            </a:extLst>
          </p:cNvPr>
          <p:cNvSpPr txBox="1"/>
          <p:nvPr/>
        </p:nvSpPr>
        <p:spPr>
          <a:xfrm>
            <a:off x="0" y="0"/>
            <a:ext cx="6091421" cy="685800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iesling" pitchFamily="2" charset="0"/>
              <a:ea typeface="+mn-ea"/>
              <a:cs typeface="Arial" charset="0"/>
            </a:endParaRPr>
          </a:p>
        </p:txBody>
      </p:sp>
      <p:pic>
        <p:nvPicPr>
          <p:cNvPr id="3078" name="Picture 6" descr="https://xennsoft.com/wp-content/uploads/2016/02/sandcastle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1422" y="2835200"/>
            <a:ext cx="6100578" cy="402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382198"/>
            <a:ext cx="3839111" cy="81926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493843" y="1291966"/>
            <a:ext cx="53048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 CARTER" panose="02000000000000000000" pitchFamily="2" charset="0"/>
                <a:ea typeface="+mn-ea"/>
                <a:cs typeface="Arial" charset="0"/>
              </a:rPr>
              <a:t>BUILT ON SAND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57" y="2072074"/>
            <a:ext cx="6091421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endParaRPr lang="en-US" sz="1000" b="0" cap="small" dirty="0">
              <a:solidFill>
                <a:schemeClr val="bg1"/>
              </a:solidFill>
              <a:effectLst>
                <a:glow rad="76200">
                  <a:schemeClr val="tx1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ominican" panose="00000400000000000000" pitchFamily="2" charset="0"/>
            </a:endParaRPr>
          </a:p>
          <a:p>
            <a:pPr marL="1028700" indent="-1028700">
              <a:spcBef>
                <a:spcPts val="0"/>
              </a:spcBef>
              <a:buFont typeface="+mj-lt"/>
              <a:buAutoNum type="romanUcPeriod" startAt="3"/>
            </a:pPr>
            <a:r>
              <a:rPr lang="en-US" sz="4500" b="0" cap="small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False Hope of Earth</a:t>
            </a:r>
          </a:p>
          <a:p>
            <a:pPr lvl="2">
              <a:spcBef>
                <a:spcPts val="0"/>
              </a:spcBef>
            </a:pPr>
            <a:r>
              <a:rPr lang="en-US" sz="3500" b="0" dirty="0">
                <a:solidFill>
                  <a:srgbClr val="FFFF00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“Even persons now dead will enjoy the paradise earth.”</a:t>
            </a:r>
          </a:p>
          <a:p>
            <a:pPr lvl="2">
              <a:spcBef>
                <a:spcPts val="0"/>
              </a:spcBef>
            </a:pPr>
            <a:r>
              <a:rPr lang="en-US" sz="2500" b="0" dirty="0">
                <a:solidFill>
                  <a:srgbClr val="FFFF00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--</a:t>
            </a:r>
            <a:r>
              <a:rPr lang="en-US" sz="2500" b="0" u="sng" dirty="0">
                <a:solidFill>
                  <a:srgbClr val="FFFF00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You Can Live Forever in Paradise on Earth</a:t>
            </a:r>
            <a:r>
              <a:rPr lang="en-US" sz="2500" b="0" dirty="0">
                <a:solidFill>
                  <a:srgbClr val="FFFF00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, Copyright 1982 by Watch Tower Bible and Tract Society, Page 165</a:t>
            </a:r>
          </a:p>
        </p:txBody>
      </p:sp>
    </p:spTree>
    <p:extLst>
      <p:ext uri="{BB962C8B-B14F-4D97-AF65-F5344CB8AC3E}">
        <p14:creationId xmlns:p14="http://schemas.microsoft.com/office/powerpoint/2010/main" val="3873877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7F0E4EC-D0E6-2A8A-3541-31251D13C7CB}"/>
              </a:ext>
            </a:extLst>
          </p:cNvPr>
          <p:cNvSpPr txBox="1"/>
          <p:nvPr/>
        </p:nvSpPr>
        <p:spPr>
          <a:xfrm>
            <a:off x="0" y="0"/>
            <a:ext cx="6091421" cy="685800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iesling" pitchFamily="2" charset="0"/>
              <a:ea typeface="+mn-ea"/>
              <a:cs typeface="Arial" charset="0"/>
            </a:endParaRPr>
          </a:p>
        </p:txBody>
      </p:sp>
      <p:pic>
        <p:nvPicPr>
          <p:cNvPr id="3078" name="Picture 6" descr="https://xennsoft.com/wp-content/uploads/2016/02/sandcastle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2264" y="2835200"/>
            <a:ext cx="6100578" cy="402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382198"/>
            <a:ext cx="3839111" cy="81926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493843" y="1291966"/>
            <a:ext cx="53048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 CARTER" panose="02000000000000000000" pitchFamily="2" charset="0"/>
                <a:ea typeface="+mn-ea"/>
                <a:cs typeface="Arial" charset="0"/>
              </a:rPr>
              <a:t>BUILT ON SAND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2533739"/>
            <a:ext cx="6100578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endParaRPr lang="en-US" sz="1000" b="0" cap="small" dirty="0">
              <a:solidFill>
                <a:schemeClr val="bg1"/>
              </a:solidFill>
              <a:effectLst>
                <a:glow rad="76200">
                  <a:schemeClr val="tx1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ominican" panose="00000400000000000000" pitchFamily="2" charset="0"/>
            </a:endParaRPr>
          </a:p>
          <a:p>
            <a:pPr marL="1028700" indent="-1028700">
              <a:spcBef>
                <a:spcPts val="0"/>
              </a:spcBef>
              <a:buFont typeface="+mj-lt"/>
              <a:buAutoNum type="romanUcPeriod" startAt="3"/>
            </a:pPr>
            <a:r>
              <a:rPr lang="en-US" sz="4500" b="0" cap="small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False Hope of Earth</a:t>
            </a:r>
          </a:p>
          <a:p>
            <a:pPr marL="1371600" lvl="1" indent="-914400">
              <a:spcBef>
                <a:spcPts val="0"/>
              </a:spcBef>
              <a:buFont typeface="+mj-lt"/>
              <a:buAutoNum type="alphaUcPeriod"/>
            </a:pPr>
            <a:r>
              <a:rPr lang="en-US" sz="3500" b="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Romans 8:24</a:t>
            </a:r>
          </a:p>
          <a:p>
            <a:pPr marL="1371600" lvl="1" indent="-914400">
              <a:spcBef>
                <a:spcPts val="0"/>
              </a:spcBef>
              <a:buFont typeface="+mj-lt"/>
              <a:buAutoNum type="alphaUcPeriod"/>
            </a:pPr>
            <a:r>
              <a:rPr lang="en-US" sz="3500" b="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2</a:t>
            </a:r>
            <a:r>
              <a:rPr lang="en-US" sz="3500" b="0" baseline="3000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nd</a:t>
            </a:r>
            <a:r>
              <a:rPr lang="en-US" sz="3500" b="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 Peter 3:10-13</a:t>
            </a:r>
          </a:p>
          <a:p>
            <a:pPr marL="1371600" lvl="1" indent="-914400">
              <a:spcBef>
                <a:spcPts val="0"/>
              </a:spcBef>
              <a:buFont typeface="+mj-lt"/>
              <a:buAutoNum type="alphaUcPeriod"/>
            </a:pPr>
            <a:r>
              <a:rPr lang="en-US" sz="3500" b="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1</a:t>
            </a:r>
            <a:r>
              <a:rPr lang="en-US" sz="3500" b="0" baseline="3000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st</a:t>
            </a:r>
            <a:r>
              <a:rPr lang="en-US" sz="3500" b="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 Corinthians 15:50-54; 2</a:t>
            </a:r>
            <a:r>
              <a:rPr lang="en-US" sz="3500" b="0" baseline="3000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nd</a:t>
            </a:r>
            <a:r>
              <a:rPr lang="en-US" sz="3500" b="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 Corinthians 5:1-8; 1</a:t>
            </a:r>
            <a:r>
              <a:rPr lang="en-US" sz="3500" b="0" baseline="3000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st</a:t>
            </a:r>
            <a:r>
              <a:rPr lang="en-US" sz="3500" b="0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 Thessalonians 4:13-18</a:t>
            </a:r>
          </a:p>
        </p:txBody>
      </p:sp>
    </p:spTree>
    <p:extLst>
      <p:ext uri="{BB962C8B-B14F-4D97-AF65-F5344CB8AC3E}">
        <p14:creationId xmlns:p14="http://schemas.microsoft.com/office/powerpoint/2010/main" val="774534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7F0E4EC-D0E6-2A8A-3541-31251D13C7CB}"/>
              </a:ext>
            </a:extLst>
          </p:cNvPr>
          <p:cNvSpPr txBox="1"/>
          <p:nvPr/>
        </p:nvSpPr>
        <p:spPr>
          <a:xfrm>
            <a:off x="0" y="0"/>
            <a:ext cx="6091421" cy="685800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iesling" pitchFamily="2" charset="0"/>
              <a:ea typeface="+mn-ea"/>
              <a:cs typeface="Arial" charset="0"/>
            </a:endParaRPr>
          </a:p>
        </p:txBody>
      </p:sp>
      <p:pic>
        <p:nvPicPr>
          <p:cNvPr id="3078" name="Picture 6" descr="https://xennsoft.com/wp-content/uploads/2016/02/sandcastle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1422" y="2835200"/>
            <a:ext cx="6100578" cy="402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382198"/>
            <a:ext cx="3839111" cy="81926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493843" y="1291966"/>
            <a:ext cx="53048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 CARTER" panose="02000000000000000000" pitchFamily="2" charset="0"/>
                <a:ea typeface="+mn-ea"/>
                <a:cs typeface="Arial" charset="0"/>
              </a:rPr>
              <a:t>BUILT ON SAND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57" y="9525"/>
            <a:ext cx="6091421" cy="7094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endParaRPr lang="en-US" sz="1000" b="0" cap="small" dirty="0">
              <a:solidFill>
                <a:schemeClr val="bg1"/>
              </a:solidFill>
              <a:effectLst>
                <a:glow rad="76200">
                  <a:schemeClr val="tx1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ominican" panose="00000400000000000000" pitchFamily="2" charset="0"/>
            </a:endParaRPr>
          </a:p>
          <a:p>
            <a:pPr marL="1028700" indent="-1028700">
              <a:spcBef>
                <a:spcPts val="0"/>
              </a:spcBef>
              <a:buFont typeface="+mj-lt"/>
              <a:buAutoNum type="romanUcPeriod" startAt="4"/>
            </a:pPr>
            <a:r>
              <a:rPr lang="en-US" sz="4500" b="0" cap="small" dirty="0">
                <a:solidFill>
                  <a:schemeClr val="bg1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False Hope of Hell</a:t>
            </a:r>
          </a:p>
          <a:p>
            <a:pPr marL="0" lvl="2">
              <a:spcBef>
                <a:spcPts val="0"/>
              </a:spcBef>
            </a:pPr>
            <a:r>
              <a:rPr lang="en-US" sz="3500" b="0" dirty="0">
                <a:solidFill>
                  <a:srgbClr val="FFFF00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“Hell could not be a place of torment because such an idea never came into the mind or heart of God. Additionally, to torment a person </a:t>
            </a:r>
            <a:r>
              <a:rPr lang="en-US" sz="3500" b="0" i="1" dirty="0">
                <a:solidFill>
                  <a:srgbClr val="FFFF00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eternally</a:t>
            </a:r>
            <a:r>
              <a:rPr lang="en-US" sz="3500" b="0" dirty="0">
                <a:solidFill>
                  <a:srgbClr val="FFFF00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 because he did wrong on earth </a:t>
            </a:r>
            <a:r>
              <a:rPr lang="en-US" sz="3500" b="0" i="1" dirty="0">
                <a:solidFill>
                  <a:srgbClr val="FFFF00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for a few years</a:t>
            </a:r>
            <a:r>
              <a:rPr lang="en-US" sz="3500" b="0" dirty="0">
                <a:solidFill>
                  <a:srgbClr val="FFFF00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 is contrary to justice.”</a:t>
            </a:r>
          </a:p>
          <a:p>
            <a:pPr marL="0" lvl="2">
              <a:spcBef>
                <a:spcPts val="0"/>
              </a:spcBef>
            </a:pPr>
            <a:r>
              <a:rPr lang="en-US" sz="2500" b="0" dirty="0">
                <a:solidFill>
                  <a:srgbClr val="FFFF00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--</a:t>
            </a:r>
            <a:r>
              <a:rPr lang="en-US" sz="2500" b="0" u="sng" dirty="0">
                <a:solidFill>
                  <a:srgbClr val="FFFF00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You Can Live Forever in Paradise on Earth</a:t>
            </a:r>
            <a:r>
              <a:rPr lang="en-US" sz="2500" b="0" dirty="0">
                <a:solidFill>
                  <a:srgbClr val="FFFF00"/>
                </a:solidFill>
                <a:effectLst>
                  <a:glow rad="1524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" panose="00000400000000000000" pitchFamily="2" charset="0"/>
              </a:rPr>
              <a:t>, Copyright 1982 by Watch Tower Bible and Tract Society, Page 89</a:t>
            </a:r>
          </a:p>
        </p:txBody>
      </p:sp>
    </p:spTree>
    <p:extLst>
      <p:ext uri="{BB962C8B-B14F-4D97-AF65-F5344CB8AC3E}">
        <p14:creationId xmlns:p14="http://schemas.microsoft.com/office/powerpoint/2010/main" val="37851859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iesling" pitchFamily="2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iesling" pitchFamily="2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TC103457485[[fn=Mesh]]</Template>
  <TotalTime>0</TotalTime>
  <Words>605</Words>
  <Application>Microsoft Office PowerPoint</Application>
  <PresentationFormat>Widescreen</PresentationFormat>
  <Paragraphs>90</Paragraphs>
  <Slides>16</Slides>
  <Notes>0</Notes>
  <HiddenSlides>16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 CARTER</vt:lpstr>
      <vt:lpstr>Arial</vt:lpstr>
      <vt:lpstr>Dominican</vt:lpstr>
      <vt:lpstr>Riesling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“Woman Of Samaria”</dc:title>
  <dc:creator>Bryan Dockens</dc:creator>
  <cp:lastModifiedBy>Rachel Dockens</cp:lastModifiedBy>
  <cp:revision>2671</cp:revision>
  <cp:lastPrinted>2015-06-23T03:07:58Z</cp:lastPrinted>
  <dcterms:created xsi:type="dcterms:W3CDTF">2012-04-22T00:49:23Z</dcterms:created>
  <dcterms:modified xsi:type="dcterms:W3CDTF">2024-07-18T21:13:03Z</dcterms:modified>
</cp:coreProperties>
</file>