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8354" r:id="rId2"/>
    <p:sldId id="8348" r:id="rId3"/>
    <p:sldId id="8349" r:id="rId4"/>
    <p:sldId id="8350" r:id="rId5"/>
    <p:sldId id="8351" r:id="rId6"/>
    <p:sldId id="8352" r:id="rId7"/>
    <p:sldId id="8353" r:id="rId8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66FF"/>
    <a:srgbClr val="FF7C80"/>
    <a:srgbClr val="DA6D00"/>
    <a:srgbClr val="FFBC79"/>
    <a:srgbClr val="EB4B4B"/>
    <a:srgbClr val="A50021"/>
    <a:srgbClr val="CC0000"/>
    <a:srgbClr val="996633"/>
    <a:srgbClr val="FF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0" autoAdjust="0"/>
    <p:restoredTop sz="94485" autoAdjust="0"/>
  </p:normalViewPr>
  <p:slideViewPr>
    <p:cSldViewPr>
      <p:cViewPr varScale="1">
        <p:scale>
          <a:sx n="101" d="100"/>
          <a:sy n="101" d="100"/>
        </p:scale>
        <p:origin x="792" y="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2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C6172-0049-4C7A-91B7-A2ECE3D37C7D}" type="datetimeFigureOut">
              <a:rPr lang="en-US" smtClean="0"/>
              <a:t>3/19/2025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BD7BA-935F-47B7-8BE6-D81DF12DD3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7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</a:defRPr>
            </a:lvl1pPr>
          </a:lstStyle>
          <a:p>
            <a:fld id="{B763157F-30C3-4EDC-A9F5-C6EEB19B85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8784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DACE5-8C23-438B-B1B5-14D22F1611B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649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D1B6C-78DE-44E6-8834-976AFA83D68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165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121A3-1560-4D46-93C5-8D826383102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752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60F78-9A45-4A35-9699-89316CF4A4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02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9B114-55B9-4558-8266-1E0E01F324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457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FDDDC-E38B-48D0-A043-7D50FB94CED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595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D2304-6C06-4B7A-8A3D-2A84998BB8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922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94BCE-1511-404B-BF51-6E68D8CD23D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806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A815AC-0A0E-4D81-A4CB-9A625675A96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943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33024-FD0B-452D-93C0-03D3A5BE00D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116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82732-8E61-49D6-94C3-F0F9A570061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127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charset="0"/>
              </a:defRPr>
            </a:lvl1pPr>
          </a:lstStyle>
          <a:p>
            <a:fld id="{94742E67-A8BC-4151-AD6D-B36AF428746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703349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Century Schoolbook" panose="02040604050505020304" pitchFamily="18" charset="0"/>
                <a:ea typeface="+mn-ea"/>
                <a:cs typeface="Arial" charset="0"/>
              </a:rPr>
              <a:t>the </a:t>
            </a:r>
            <a:r>
              <a:rPr kumimoji="0" lang="en-US" sz="9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Century Schoolbook" panose="02040604050505020304" pitchFamily="18" charset="0"/>
                <a:ea typeface="+mn-ea"/>
                <a:cs typeface="Arial" charset="0"/>
              </a:rPr>
              <a:t>Burial</a:t>
            </a: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Century Schoolbook" panose="02040604050505020304" pitchFamily="18" charset="0"/>
                <a:ea typeface="+mn-ea"/>
                <a:cs typeface="Arial" charset="0"/>
              </a:rPr>
              <a:t> of the </a:t>
            </a:r>
            <a:r>
              <a:rPr kumimoji="0" lang="en-US" sz="9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Century Schoolbook" panose="02040604050505020304" pitchFamily="18" charset="0"/>
                <a:ea typeface="+mn-ea"/>
                <a:cs typeface="Arial" charset="0"/>
              </a:rPr>
              <a:t>Messiah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F0E8EA-4350-513E-9F38-7A827DE60919}"/>
              </a:ext>
            </a:extLst>
          </p:cNvPr>
          <p:cNvSpPr txBox="1"/>
          <p:nvPr/>
        </p:nvSpPr>
        <p:spPr>
          <a:xfrm>
            <a:off x="0" y="1323381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 panose="02040604050505020304" pitchFamily="18" charset="0"/>
                <a:ea typeface="+mn-ea"/>
                <a:cs typeface="Arial" charset="0"/>
              </a:rPr>
              <a:t>MESSIANIC MILESTONES</a:t>
            </a:r>
          </a:p>
        </p:txBody>
      </p:sp>
    </p:spTree>
    <p:extLst>
      <p:ext uri="{BB962C8B-B14F-4D97-AF65-F5344CB8AC3E}">
        <p14:creationId xmlns:p14="http://schemas.microsoft.com/office/powerpoint/2010/main" val="3979506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477329"/>
            <a:ext cx="1219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+mj-lt"/>
              <a:buAutoNum type="romanUcPeriod"/>
            </a:pPr>
            <a:endParaRPr lang="en-US" sz="4500" dirty="0">
              <a:effectLst>
                <a:glow rad="127000">
                  <a:schemeClr val="bg1"/>
                </a:glow>
              </a:effectLst>
              <a:latin typeface="Century Schoolbook" panose="02040604050505020304" pitchFamily="18" charset="0"/>
            </a:endParaRPr>
          </a:p>
          <a:p>
            <a:pPr marL="914400" indent="-914400">
              <a:buFont typeface="+mj-lt"/>
              <a:buAutoNum type="romanUcPeriod"/>
            </a:pPr>
            <a:r>
              <a:rPr lang="en-US" sz="4500" cap="small" dirty="0">
                <a:effectLst>
                  <a:glow rad="127000">
                    <a:schemeClr val="bg1"/>
                  </a:glow>
                </a:effectLst>
                <a:latin typeface="Century Schoolbook" panose="02040604050505020304" pitchFamily="18" charset="0"/>
              </a:rPr>
              <a:t>Who buried Him?</a:t>
            </a:r>
          </a:p>
          <a:p>
            <a:pPr marL="1828800" lvl="2" indent="-914400">
              <a:buFont typeface="+mj-lt"/>
              <a:buAutoNum type="alphaUcPeriod"/>
            </a:pPr>
            <a:r>
              <a:rPr lang="en-US" sz="4000" dirty="0">
                <a:effectLst>
                  <a:glow rad="127000">
                    <a:schemeClr val="bg1"/>
                  </a:glow>
                </a:effectLst>
                <a:latin typeface="Century Schoolbook" panose="02040604050505020304" pitchFamily="18" charset="0"/>
              </a:rPr>
              <a:t>John 12:1-7; Mark 14:9</a:t>
            </a:r>
          </a:p>
          <a:p>
            <a:pPr marL="1828800" lvl="2" indent="-914400">
              <a:buFont typeface="+mj-lt"/>
              <a:buAutoNum type="alphaUcPeriod"/>
            </a:pPr>
            <a:r>
              <a:rPr lang="en-US" sz="4000" dirty="0">
                <a:effectLst>
                  <a:glow rad="127000">
                    <a:schemeClr val="bg1"/>
                  </a:glow>
                </a:effectLst>
                <a:latin typeface="Century Schoolbook" panose="02040604050505020304" pitchFamily="18" charset="0"/>
              </a:rPr>
              <a:t>John 19:38-39; Numbers 19:11</a:t>
            </a:r>
          </a:p>
          <a:p>
            <a:pPr marL="2743200" lvl="4" indent="-914400">
              <a:buFont typeface="+mj-lt"/>
              <a:buAutoNum type="arabicPeriod"/>
            </a:pPr>
            <a:r>
              <a:rPr lang="en-US" sz="3500" dirty="0">
                <a:effectLst>
                  <a:glow rad="127000">
                    <a:schemeClr val="bg1"/>
                  </a:glow>
                </a:effectLst>
                <a:latin typeface="Century Schoolbook" panose="02040604050505020304" pitchFamily="18" charset="0"/>
              </a:rPr>
              <a:t>Luke 23:50-52; Mark 15:42-43</a:t>
            </a:r>
          </a:p>
          <a:p>
            <a:pPr marL="2743200" lvl="4" indent="-914400">
              <a:buFont typeface="+mj-lt"/>
              <a:buAutoNum type="arabicPeriod"/>
            </a:pPr>
            <a:r>
              <a:rPr lang="en-US" sz="3500" dirty="0">
                <a:effectLst>
                  <a:glow rad="127000">
                    <a:schemeClr val="bg1"/>
                  </a:glow>
                </a:effectLst>
                <a:latin typeface="Century Schoolbook" panose="02040604050505020304" pitchFamily="18" charset="0"/>
              </a:rPr>
              <a:t>John 3:1-21; 7:45-52</a:t>
            </a:r>
          </a:p>
          <a:p>
            <a:pPr marL="1828800" lvl="2" indent="-914400">
              <a:buFont typeface="+mj-lt"/>
              <a:buAutoNum type="alphaUcPeriod"/>
            </a:pPr>
            <a:r>
              <a:rPr lang="en-US" sz="4000" dirty="0">
                <a:effectLst>
                  <a:glow rad="127000">
                    <a:schemeClr val="bg1"/>
                  </a:glow>
                </a:effectLst>
                <a:latin typeface="Century Schoolbook" panose="02040604050505020304" pitchFamily="18" charset="0"/>
              </a:rPr>
              <a:t>Matthew 27:61; Mark 16:1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8E771D-2237-0B7D-608E-0EE428BA26FC}"/>
              </a:ext>
            </a:extLst>
          </p:cNvPr>
          <p:cNvSpPr txBox="1"/>
          <p:nvPr/>
        </p:nvSpPr>
        <p:spPr>
          <a:xfrm>
            <a:off x="0" y="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Century Schoolbook" panose="02040604050505020304" pitchFamily="18" charset="0"/>
              </a:rPr>
              <a:t>the </a:t>
            </a:r>
            <a:r>
              <a:rPr lang="en-US" sz="900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Century Schoolbook" panose="02040604050505020304" pitchFamily="18" charset="0"/>
              </a:rPr>
              <a:t>Burial</a:t>
            </a:r>
            <a:r>
              <a:rPr lang="en-US" sz="4500" b="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Century Schoolbook" panose="02040604050505020304" pitchFamily="18" charset="0"/>
              </a:rPr>
              <a:t> of the </a:t>
            </a:r>
            <a:r>
              <a:rPr lang="en-US" sz="900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Century Schoolbook" panose="02040604050505020304" pitchFamily="18" charset="0"/>
              </a:rPr>
              <a:t>Messiah</a:t>
            </a:r>
          </a:p>
        </p:txBody>
      </p:sp>
    </p:spTree>
    <p:extLst>
      <p:ext uri="{BB962C8B-B14F-4D97-AF65-F5344CB8AC3E}">
        <p14:creationId xmlns:p14="http://schemas.microsoft.com/office/powerpoint/2010/main" val="135947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477328"/>
            <a:ext cx="121920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+mj-lt"/>
              <a:buAutoNum type="romanUcPeriod"/>
            </a:pPr>
            <a:endParaRPr lang="en-US" sz="4500" dirty="0">
              <a:solidFill>
                <a:srgbClr val="000000"/>
              </a:solidFill>
              <a:effectLst>
                <a:glow rad="127000">
                  <a:srgbClr val="FFFFFF"/>
                </a:glow>
              </a:effectLst>
              <a:latin typeface="Century Schoolbook" panose="02040604050505020304" pitchFamily="18" charset="0"/>
            </a:endParaRPr>
          </a:p>
          <a:p>
            <a:pPr marL="1028700" indent="-1028700">
              <a:buFont typeface="+mj-lt"/>
              <a:buAutoNum type="romanUcPeriod" startAt="2"/>
            </a:pPr>
            <a:r>
              <a:rPr lang="en-US" sz="4500" cap="small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Century Schoolbook" panose="02040604050505020304" pitchFamily="18" charset="0"/>
              </a:rPr>
              <a:t>When was He buried?</a:t>
            </a:r>
          </a:p>
          <a:p>
            <a:pPr marL="1828800" lvl="2" indent="-914400">
              <a:buFont typeface="+mj-lt"/>
              <a:buAutoNum type="alphaUcPeriod"/>
            </a:pPr>
            <a:r>
              <a:rPr lang="en-US" sz="400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Century Schoolbook" panose="02040604050505020304" pitchFamily="18" charset="0"/>
              </a:rPr>
              <a:t>Mark 15:42-45</a:t>
            </a:r>
          </a:p>
          <a:p>
            <a:pPr marL="1828800" lvl="2" indent="-914400">
              <a:buFont typeface="+mj-lt"/>
              <a:buAutoNum type="alphaUcPeriod"/>
            </a:pPr>
            <a:r>
              <a:rPr lang="en-US" sz="400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Century Schoolbook" panose="02040604050505020304" pitchFamily="18" charset="0"/>
              </a:rPr>
              <a:t>John 19:31-37, 42; Deuteronomy 21:22-23</a:t>
            </a:r>
          </a:p>
          <a:p>
            <a:pPr marL="1828800" lvl="2" indent="-914400">
              <a:buFont typeface="+mj-lt"/>
              <a:buAutoNum type="alphaUcPeriod"/>
            </a:pPr>
            <a:r>
              <a:rPr lang="en-US" sz="400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Century Schoolbook" panose="02040604050505020304" pitchFamily="18" charset="0"/>
              </a:rPr>
              <a:t>Matthew 12:38-41</a:t>
            </a:r>
          </a:p>
          <a:p>
            <a:pPr marL="1828800" lvl="2" indent="-914400">
              <a:buFont typeface="+mj-lt"/>
              <a:buAutoNum type="alphaUcPeriod"/>
            </a:pPr>
            <a:r>
              <a:rPr lang="en-US" sz="400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Century Schoolbook" panose="02040604050505020304" pitchFamily="18" charset="0"/>
              </a:rPr>
              <a:t>1</a:t>
            </a:r>
            <a:r>
              <a:rPr lang="en-US" sz="4000" baseline="3000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Century Schoolbook" panose="02040604050505020304" pitchFamily="18" charset="0"/>
              </a:rPr>
              <a:t>st</a:t>
            </a:r>
            <a:r>
              <a:rPr lang="en-US" sz="400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Century Schoolbook" panose="02040604050505020304" pitchFamily="18" charset="0"/>
              </a:rPr>
              <a:t> Corinthians 15:3-4; Romans 6:3-6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9CA48-24B2-BBE7-6FEB-972ACFE99EE5}"/>
              </a:ext>
            </a:extLst>
          </p:cNvPr>
          <p:cNvSpPr txBox="1"/>
          <p:nvPr/>
        </p:nvSpPr>
        <p:spPr>
          <a:xfrm>
            <a:off x="0" y="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Century Schoolbook" panose="02040604050505020304" pitchFamily="18" charset="0"/>
              </a:rPr>
              <a:t>the </a:t>
            </a:r>
            <a:r>
              <a:rPr lang="en-US" sz="900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Century Schoolbook" panose="02040604050505020304" pitchFamily="18" charset="0"/>
              </a:rPr>
              <a:t>Burial</a:t>
            </a:r>
            <a:r>
              <a:rPr lang="en-US" sz="4500" b="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Century Schoolbook" panose="02040604050505020304" pitchFamily="18" charset="0"/>
              </a:rPr>
              <a:t> of the </a:t>
            </a:r>
            <a:r>
              <a:rPr lang="en-US" sz="900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Century Schoolbook" panose="02040604050505020304" pitchFamily="18" charset="0"/>
              </a:rPr>
              <a:t>Messiah</a:t>
            </a:r>
          </a:p>
        </p:txBody>
      </p:sp>
    </p:spTree>
    <p:extLst>
      <p:ext uri="{BB962C8B-B14F-4D97-AF65-F5344CB8AC3E}">
        <p14:creationId xmlns:p14="http://schemas.microsoft.com/office/powerpoint/2010/main" val="13923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477329"/>
            <a:ext cx="12192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+mj-lt"/>
              <a:buAutoNum type="romanUcPeriod"/>
            </a:pPr>
            <a:endParaRPr lang="en-US" sz="4500" dirty="0">
              <a:solidFill>
                <a:srgbClr val="000000"/>
              </a:solidFill>
              <a:effectLst>
                <a:glow rad="127000">
                  <a:srgbClr val="FFFFFF"/>
                </a:glow>
              </a:effectLst>
              <a:latin typeface="Century Schoolbook" panose="02040604050505020304" pitchFamily="18" charset="0"/>
            </a:endParaRPr>
          </a:p>
          <a:p>
            <a:pPr marL="1028700" indent="-1028700">
              <a:buFont typeface="+mj-lt"/>
              <a:buAutoNum type="romanUcPeriod" startAt="3"/>
            </a:pPr>
            <a:r>
              <a:rPr lang="en-US" sz="4500" cap="small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Century Schoolbook" panose="02040604050505020304" pitchFamily="18" charset="0"/>
              </a:rPr>
              <a:t>Where was He buried?</a:t>
            </a:r>
          </a:p>
          <a:p>
            <a:pPr marL="1828800" lvl="2" indent="-914400">
              <a:buFont typeface="+mj-lt"/>
              <a:buAutoNum type="alphaUcPeriod"/>
            </a:pPr>
            <a:r>
              <a:rPr lang="en-US" sz="400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Century Schoolbook" panose="02040604050505020304" pitchFamily="18" charset="0"/>
              </a:rPr>
              <a:t>John 19:41-42</a:t>
            </a:r>
          </a:p>
          <a:p>
            <a:pPr marL="1828800" lvl="2" indent="-914400">
              <a:buFont typeface="+mj-lt"/>
              <a:buAutoNum type="alphaUcPeriod"/>
            </a:pPr>
            <a:r>
              <a:rPr lang="en-US" sz="400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Century Schoolbook" panose="02040604050505020304" pitchFamily="18" charset="0"/>
              </a:rPr>
              <a:t>Matthew 27:57-58; Isaiah 53:9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78A9C3-C27E-7D3F-C075-D0E7FB26C836}"/>
              </a:ext>
            </a:extLst>
          </p:cNvPr>
          <p:cNvSpPr txBox="1"/>
          <p:nvPr/>
        </p:nvSpPr>
        <p:spPr>
          <a:xfrm>
            <a:off x="0" y="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Century Schoolbook" panose="02040604050505020304" pitchFamily="18" charset="0"/>
              </a:rPr>
              <a:t>the </a:t>
            </a:r>
            <a:r>
              <a:rPr lang="en-US" sz="900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Century Schoolbook" panose="02040604050505020304" pitchFamily="18" charset="0"/>
              </a:rPr>
              <a:t>Burial</a:t>
            </a:r>
            <a:r>
              <a:rPr lang="en-US" sz="4500" b="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Century Schoolbook" panose="02040604050505020304" pitchFamily="18" charset="0"/>
              </a:rPr>
              <a:t> of the </a:t>
            </a:r>
            <a:r>
              <a:rPr lang="en-US" sz="900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Century Schoolbook" panose="02040604050505020304" pitchFamily="18" charset="0"/>
              </a:rPr>
              <a:t>Messiah</a:t>
            </a:r>
          </a:p>
        </p:txBody>
      </p:sp>
    </p:spTree>
    <p:extLst>
      <p:ext uri="{BB962C8B-B14F-4D97-AF65-F5344CB8AC3E}">
        <p14:creationId xmlns:p14="http://schemas.microsoft.com/office/powerpoint/2010/main" val="354354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477329"/>
            <a:ext cx="12192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+mj-lt"/>
              <a:buAutoNum type="romanUcPeriod"/>
            </a:pPr>
            <a:endParaRPr lang="en-US" sz="4500" dirty="0">
              <a:solidFill>
                <a:srgbClr val="000000"/>
              </a:solidFill>
              <a:effectLst>
                <a:glow rad="127000">
                  <a:srgbClr val="FFFFFF"/>
                </a:glow>
              </a:effectLst>
              <a:latin typeface="Century Schoolbook" panose="02040604050505020304" pitchFamily="18" charset="0"/>
            </a:endParaRPr>
          </a:p>
          <a:p>
            <a:pPr marL="1028700" indent="-1028700">
              <a:buFont typeface="+mj-lt"/>
              <a:buAutoNum type="romanUcPeriod" startAt="4"/>
            </a:pPr>
            <a:r>
              <a:rPr lang="en-US" sz="4500" cap="small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Century Schoolbook" panose="02040604050505020304" pitchFamily="18" charset="0"/>
              </a:rPr>
              <a:t>How was He buried?</a:t>
            </a:r>
          </a:p>
          <a:p>
            <a:pPr marL="1828800" lvl="2" indent="-914400">
              <a:buFont typeface="+mj-lt"/>
              <a:buAutoNum type="alphaUcPeriod"/>
            </a:pPr>
            <a:r>
              <a:rPr lang="en-US" sz="400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Century Schoolbook" panose="02040604050505020304" pitchFamily="18" charset="0"/>
              </a:rPr>
              <a:t>John 19:40</a:t>
            </a:r>
          </a:p>
          <a:p>
            <a:pPr marL="1828800" lvl="2" indent="-914400">
              <a:buFont typeface="+mj-lt"/>
              <a:buAutoNum type="alphaUcPeriod"/>
            </a:pPr>
            <a:r>
              <a:rPr lang="en-US" sz="400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Century Schoolbook" panose="02040604050505020304" pitchFamily="18" charset="0"/>
              </a:rPr>
              <a:t>Matthew 27:60</a:t>
            </a:r>
          </a:p>
          <a:p>
            <a:pPr marL="1828800" lvl="2" indent="-914400">
              <a:buFont typeface="+mj-lt"/>
              <a:buAutoNum type="alphaUcPeriod"/>
            </a:pPr>
            <a:r>
              <a:rPr lang="en-US" sz="400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Century Schoolbook" panose="02040604050505020304" pitchFamily="18" charset="0"/>
              </a:rPr>
              <a:t>Matthew 27:62-66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9F4E8B-5609-DCF4-14FC-1425C53595F5}"/>
              </a:ext>
            </a:extLst>
          </p:cNvPr>
          <p:cNvSpPr txBox="1"/>
          <p:nvPr/>
        </p:nvSpPr>
        <p:spPr>
          <a:xfrm>
            <a:off x="0" y="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Century Schoolbook" panose="02040604050505020304" pitchFamily="18" charset="0"/>
              </a:rPr>
              <a:t>the </a:t>
            </a:r>
            <a:r>
              <a:rPr lang="en-US" sz="900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Century Schoolbook" panose="02040604050505020304" pitchFamily="18" charset="0"/>
              </a:rPr>
              <a:t>Burial</a:t>
            </a:r>
            <a:r>
              <a:rPr lang="en-US" sz="4500" b="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Century Schoolbook" panose="02040604050505020304" pitchFamily="18" charset="0"/>
              </a:rPr>
              <a:t> of the </a:t>
            </a:r>
            <a:r>
              <a:rPr lang="en-US" sz="900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Century Schoolbook" panose="02040604050505020304" pitchFamily="18" charset="0"/>
              </a:rPr>
              <a:t>Messiah</a:t>
            </a:r>
          </a:p>
        </p:txBody>
      </p:sp>
    </p:spTree>
    <p:extLst>
      <p:ext uri="{BB962C8B-B14F-4D97-AF65-F5344CB8AC3E}">
        <p14:creationId xmlns:p14="http://schemas.microsoft.com/office/powerpoint/2010/main" val="130599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477328"/>
            <a:ext cx="12192000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+mj-lt"/>
              <a:buAutoNum type="romanUcPeriod"/>
            </a:pPr>
            <a:endParaRPr lang="en-US" sz="4500" dirty="0">
              <a:solidFill>
                <a:srgbClr val="000000"/>
              </a:solidFill>
              <a:effectLst>
                <a:glow rad="127000">
                  <a:srgbClr val="FFFFFF"/>
                </a:glow>
              </a:effectLst>
              <a:latin typeface="Century Schoolbook" panose="02040604050505020304" pitchFamily="18" charset="0"/>
            </a:endParaRPr>
          </a:p>
          <a:p>
            <a:pPr marL="1028700" indent="-1028700">
              <a:buFont typeface="+mj-lt"/>
              <a:buAutoNum type="romanUcPeriod" startAt="5"/>
            </a:pPr>
            <a:r>
              <a:rPr lang="en-US" sz="4500" cap="small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Century Schoolbook" panose="02040604050505020304" pitchFamily="18" charset="0"/>
              </a:rPr>
              <a:t>What did He do while He was buried?</a:t>
            </a:r>
          </a:p>
          <a:p>
            <a:pPr marL="1828800" lvl="2" indent="-914400">
              <a:buFont typeface="+mj-lt"/>
              <a:buAutoNum type="alphaUcPeriod"/>
            </a:pPr>
            <a:r>
              <a:rPr lang="en-US" sz="400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Century Schoolbook" panose="02040604050505020304" pitchFamily="18" charset="0"/>
              </a:rPr>
              <a:t>Luke 23:39-43; 2</a:t>
            </a:r>
            <a:r>
              <a:rPr lang="en-US" sz="4000" baseline="3000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Century Schoolbook" panose="02040604050505020304" pitchFamily="18" charset="0"/>
              </a:rPr>
              <a:t>nd</a:t>
            </a:r>
            <a:r>
              <a:rPr lang="en-US" sz="400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Century Schoolbook" panose="02040604050505020304" pitchFamily="18" charset="0"/>
              </a:rPr>
              <a:t> Corinthians 12:2-3; Revelation 2:7</a:t>
            </a:r>
          </a:p>
          <a:p>
            <a:pPr marL="1828800" lvl="2" indent="-914400">
              <a:buFont typeface="+mj-lt"/>
              <a:buAutoNum type="alphaUcPeriod"/>
            </a:pPr>
            <a:r>
              <a:rPr lang="en-US" sz="400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Century Schoolbook" panose="02040604050505020304" pitchFamily="18" charset="0"/>
              </a:rPr>
              <a:t>Acts 2:25-32</a:t>
            </a:r>
          </a:p>
          <a:p>
            <a:pPr marL="1828800" lvl="2" indent="-914400">
              <a:buFont typeface="+mj-lt"/>
              <a:buAutoNum type="alphaUcPeriod"/>
            </a:pPr>
            <a:r>
              <a:rPr lang="en-US" sz="400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Century Schoolbook" panose="02040604050505020304" pitchFamily="18" charset="0"/>
              </a:rPr>
              <a:t>1</a:t>
            </a:r>
            <a:r>
              <a:rPr lang="en-US" sz="4000" baseline="3000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Century Schoolbook" panose="02040604050505020304" pitchFamily="18" charset="0"/>
              </a:rPr>
              <a:t>st</a:t>
            </a:r>
            <a:r>
              <a:rPr lang="en-US" sz="400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Century Schoolbook" panose="02040604050505020304" pitchFamily="18" charset="0"/>
              </a:rPr>
              <a:t> Peter 3:18-21; 4:6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878460-3330-F923-7178-C66A01ECED05}"/>
              </a:ext>
            </a:extLst>
          </p:cNvPr>
          <p:cNvSpPr txBox="1"/>
          <p:nvPr/>
        </p:nvSpPr>
        <p:spPr>
          <a:xfrm>
            <a:off x="0" y="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Century Schoolbook" panose="02040604050505020304" pitchFamily="18" charset="0"/>
              </a:rPr>
              <a:t>the </a:t>
            </a:r>
            <a:r>
              <a:rPr lang="en-US" sz="900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Century Schoolbook" panose="02040604050505020304" pitchFamily="18" charset="0"/>
              </a:rPr>
              <a:t>Burial</a:t>
            </a:r>
            <a:r>
              <a:rPr lang="en-US" sz="4500" b="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Century Schoolbook" panose="02040604050505020304" pitchFamily="18" charset="0"/>
              </a:rPr>
              <a:t> of the </a:t>
            </a:r>
            <a:r>
              <a:rPr lang="en-US" sz="900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Century Schoolbook" panose="02040604050505020304" pitchFamily="18" charset="0"/>
              </a:rPr>
              <a:t>Messiah</a:t>
            </a:r>
          </a:p>
        </p:txBody>
      </p:sp>
    </p:spTree>
    <p:extLst>
      <p:ext uri="{BB962C8B-B14F-4D97-AF65-F5344CB8AC3E}">
        <p14:creationId xmlns:p14="http://schemas.microsoft.com/office/powerpoint/2010/main" val="90205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477328"/>
            <a:ext cx="12192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+mj-lt"/>
              <a:buAutoNum type="romanUcPeriod"/>
            </a:pPr>
            <a:endParaRPr lang="en-US" sz="4500" dirty="0">
              <a:solidFill>
                <a:srgbClr val="000000"/>
              </a:solidFill>
              <a:effectLst>
                <a:glow rad="127000">
                  <a:srgbClr val="FFFFFF"/>
                </a:glow>
              </a:effectLst>
              <a:latin typeface="Century Schoolbook" panose="02040604050505020304" pitchFamily="18" charset="0"/>
            </a:endParaRPr>
          </a:p>
          <a:p>
            <a:pPr marL="1028700" indent="-1028700">
              <a:buFont typeface="+mj-lt"/>
              <a:buAutoNum type="romanUcPeriod" startAt="6"/>
            </a:pPr>
            <a:r>
              <a:rPr lang="en-US" sz="4500" cap="small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Century Schoolbook" panose="02040604050505020304" pitchFamily="18" charset="0"/>
              </a:rPr>
              <a:t>Why was He buried?</a:t>
            </a:r>
          </a:p>
          <a:p>
            <a:pPr marL="1828800" lvl="2" indent="-914400">
              <a:buFont typeface="+mj-lt"/>
              <a:buAutoNum type="alphaUcPeriod"/>
            </a:pPr>
            <a:r>
              <a:rPr lang="en-US" sz="400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Century Schoolbook" panose="02040604050505020304" pitchFamily="18" charset="0"/>
              </a:rPr>
              <a:t>Ecclesiastes 6:3; 2</a:t>
            </a:r>
            <a:r>
              <a:rPr lang="en-US" sz="4000" baseline="3000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Century Schoolbook" panose="02040604050505020304" pitchFamily="18" charset="0"/>
              </a:rPr>
              <a:t>nd</a:t>
            </a:r>
            <a:r>
              <a:rPr lang="en-US" sz="400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Century Schoolbook" panose="02040604050505020304" pitchFamily="18" charset="0"/>
              </a:rPr>
              <a:t> Kings 9:10</a:t>
            </a:r>
          </a:p>
          <a:p>
            <a:pPr marL="1828800" lvl="2" indent="-914400">
              <a:buFont typeface="+mj-lt"/>
              <a:buAutoNum type="alphaUcPeriod"/>
            </a:pPr>
            <a:r>
              <a:rPr lang="en-US" sz="400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Century Schoolbook" panose="02040604050505020304" pitchFamily="18" charset="0"/>
              </a:rPr>
              <a:t>Colossians 2:11-13;  Romans 6:3-6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95DF45-8605-50BD-D053-E8CD3F8B1CEA}"/>
              </a:ext>
            </a:extLst>
          </p:cNvPr>
          <p:cNvSpPr txBox="1"/>
          <p:nvPr/>
        </p:nvSpPr>
        <p:spPr>
          <a:xfrm>
            <a:off x="0" y="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Century Schoolbook" panose="02040604050505020304" pitchFamily="18" charset="0"/>
              </a:rPr>
              <a:t>the </a:t>
            </a:r>
            <a:r>
              <a:rPr lang="en-US" sz="900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Century Schoolbook" panose="02040604050505020304" pitchFamily="18" charset="0"/>
              </a:rPr>
              <a:t>Burial</a:t>
            </a:r>
            <a:r>
              <a:rPr lang="en-US" sz="4500" b="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Century Schoolbook" panose="02040604050505020304" pitchFamily="18" charset="0"/>
              </a:rPr>
              <a:t> of the </a:t>
            </a:r>
            <a:r>
              <a:rPr lang="en-US" sz="900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Century Schoolbook" panose="02040604050505020304" pitchFamily="18" charset="0"/>
              </a:rPr>
              <a:t>Messiah</a:t>
            </a:r>
          </a:p>
        </p:txBody>
      </p:sp>
    </p:spTree>
    <p:extLst>
      <p:ext uri="{BB962C8B-B14F-4D97-AF65-F5344CB8AC3E}">
        <p14:creationId xmlns:p14="http://schemas.microsoft.com/office/powerpoint/2010/main" val="207521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TC103457485[[fn=Mesh]]</Template>
  <TotalTime>133171</TotalTime>
  <Words>151</Words>
  <Application>Microsoft Office PowerPoint</Application>
  <PresentationFormat>Widescreen</PresentationFormat>
  <Paragraphs>39</Paragraphs>
  <Slides>7</Slides>
  <Notes>0</Notes>
  <HiddenSlides>7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Schoolbook</vt:lpstr>
      <vt:lpstr>Riesling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“Woman Of Samaria”</dc:title>
  <dc:creator>Bryan Dockens</dc:creator>
  <cp:lastModifiedBy>Bryan Dockens</cp:lastModifiedBy>
  <cp:revision>5973</cp:revision>
  <cp:lastPrinted>2015-06-23T03:07:58Z</cp:lastPrinted>
  <dcterms:created xsi:type="dcterms:W3CDTF">2012-04-22T00:49:23Z</dcterms:created>
  <dcterms:modified xsi:type="dcterms:W3CDTF">2025-03-19T20:13:23Z</dcterms:modified>
</cp:coreProperties>
</file>