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8355" r:id="rId2"/>
    <p:sldId id="8434" r:id="rId3"/>
    <p:sldId id="8435" r:id="rId4"/>
    <p:sldId id="8436" r:id="rId5"/>
    <p:sldId id="8437" r:id="rId6"/>
    <p:sldId id="8438" r:id="rId7"/>
    <p:sldId id="8439" r:id="rId8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C79"/>
    <a:srgbClr val="003300"/>
    <a:srgbClr val="FFFFCC"/>
    <a:srgbClr val="FF9933"/>
    <a:srgbClr val="0066FF"/>
    <a:srgbClr val="FF7C80"/>
    <a:srgbClr val="DA6D00"/>
    <a:srgbClr val="EB4B4B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0" autoAdjust="0"/>
    <p:restoredTop sz="94485" autoAdjust="0"/>
  </p:normalViewPr>
  <p:slideViewPr>
    <p:cSldViewPr>
      <p:cViewPr varScale="1">
        <p:scale>
          <a:sx n="101" d="100"/>
          <a:sy n="101" d="100"/>
        </p:scale>
        <p:origin x="79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6172-0049-4C7A-91B7-A2ECE3D37C7D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D7BA-935F-47B7-8BE6-D81DF12DD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</a:defRPr>
            </a:lvl1pPr>
          </a:lstStyle>
          <a:p>
            <a:fld id="{B763157F-30C3-4EDC-A9F5-C6EEB19B85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78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ACE5-8C23-438B-B1B5-14D22F1611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649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D1B6C-78DE-44E6-8834-976AFA83D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65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121A3-1560-4D46-93C5-8D8263831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752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60F78-9A45-4A35-9699-89316CF4A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B114-55B9-4558-8266-1E0E01F324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457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595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D2304-6C06-4B7A-8A3D-2A84998BB8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922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94BCE-1511-404B-BF51-6E68D8CD23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806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815AC-0A0E-4D81-A4CB-9A625675A9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94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3024-FD0B-452D-93C0-03D3A5BE00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11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2732-8E61-49D6-94C3-F0F9A57006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127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94742E67-A8BC-4151-AD6D-B36AF42874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"/>
            <a:ext cx="12192000" cy="685669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12192000" cy="251607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>
                <a:rot lat="0" lon="0" rev="10800000"/>
              </a:lightRig>
            </a:scene3d>
            <a:sp3d extrusionH="152400" contourW="76200" prstMaterial="metal">
              <a:bevelT w="152400" h="152400"/>
              <a:bevelB w="152400" h="152400"/>
              <a:contourClr>
                <a:srgbClr val="003300"/>
              </a:contourClr>
            </a:sp3d>
          </a:bodyPr>
          <a:lstStyle/>
          <a:p>
            <a:pPr algn="ctr"/>
            <a:endParaRPr lang="en-US" sz="4500" dirty="0">
              <a:solidFill>
                <a:srgbClr val="FFBC7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 Extra Bold" panose="02060903040505020403" pitchFamily="18" charset="0"/>
              <a:ea typeface="Segoe UI Black" panose="020B0A02040204020203" pitchFamily="34" charset="0"/>
            </a:endParaRPr>
          </a:p>
          <a:p>
            <a:pPr algn="ctr"/>
            <a:r>
              <a:rPr lang="en-US" sz="4500" b="0" dirty="0">
                <a:solidFill>
                  <a:srgbClr val="FFBC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  <a:ea typeface="Segoe UI Black" panose="020B0A02040204020203" pitchFamily="34" charset="0"/>
              </a:rPr>
              <a:t>MESSIANIC MILESTONES</a:t>
            </a:r>
          </a:p>
          <a:p>
            <a:pPr algn="ctr"/>
            <a:endParaRPr lang="en-US" sz="2250" dirty="0">
              <a:solidFill>
                <a:srgbClr val="FFBC7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 Extra Bold" panose="02060903040505020403" pitchFamily="18" charset="0"/>
              <a:ea typeface="Segoe UI Black" panose="020B0A02040204020203" pitchFamily="34" charset="0"/>
            </a:endParaRPr>
          </a:p>
          <a:p>
            <a:pPr algn="ctr"/>
            <a:r>
              <a:rPr lang="en-US" sz="4500" b="0" dirty="0">
                <a:solidFill>
                  <a:srgbClr val="FFBC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  <a:ea typeface="Segoe UI Black" panose="020B0A02040204020203" pitchFamily="34" charset="0"/>
              </a:rPr>
              <a:t>the Resurrection of the Messiah</a:t>
            </a:r>
          </a:p>
        </p:txBody>
      </p:sp>
    </p:spTree>
    <p:extLst>
      <p:ext uri="{BB962C8B-B14F-4D97-AF65-F5344CB8AC3E}">
        <p14:creationId xmlns:p14="http://schemas.microsoft.com/office/powerpoint/2010/main" val="154888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/>
    </mc:Choice>
    <mc:Fallback xmlns="">
      <p:transition spd="slow" advClick="0" advTm="9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69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>
                <a:rot lat="0" lon="0" rev="10800000"/>
              </a:lightRig>
            </a:scene3d>
            <a:sp3d extrusionH="152400" contourW="76200" prstMaterial="metal">
              <a:bevelT w="152400" h="152400"/>
              <a:bevelB w="152400" h="152400"/>
              <a:contourClr>
                <a:srgbClr val="003300"/>
              </a:contourClr>
            </a:sp3d>
          </a:bodyPr>
          <a:lstStyle/>
          <a:p>
            <a:pPr algn="ctr"/>
            <a:r>
              <a:rPr lang="en-US" sz="4500" b="0" dirty="0">
                <a:solidFill>
                  <a:srgbClr val="FFBC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  <a:ea typeface="Segoe UI Black" panose="020B0A02040204020203" pitchFamily="34" charset="0"/>
              </a:rPr>
              <a:t>the Resurrection of the Messiah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784831"/>
            <a:ext cx="12192000" cy="509370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>
                <a:rot lat="0" lon="0" rev="0"/>
              </a:lightRig>
            </a:scene3d>
            <a:sp3d prstMaterial="metal">
              <a:bevelT w="0" h="0"/>
              <a:bevelB w="0" h="0"/>
            </a:sp3d>
          </a:bodyPr>
          <a:lstStyle/>
          <a:p>
            <a:pPr marL="914400" indent="-914400">
              <a:buFont typeface="+mj-lt"/>
              <a:buAutoNum type="romanUcPeriod"/>
            </a:pPr>
            <a:endParaRPr lang="en-US" sz="4000" dirty="0">
              <a:solidFill>
                <a:srgbClr val="FFBC79"/>
              </a:solidFill>
              <a:effectLst>
                <a:glow rad="190500">
                  <a:srgbClr val="003300"/>
                </a:glow>
              </a:effectLst>
              <a:latin typeface="Rockwell Extra Bold" panose="02060903040505020403" pitchFamily="18" charset="0"/>
            </a:endParaRPr>
          </a:p>
          <a:p>
            <a:pPr marL="914400" indent="-914400">
              <a:buFont typeface="+mj-lt"/>
              <a:buAutoNum type="romanUcPeriod"/>
            </a:pPr>
            <a:r>
              <a:rPr lang="en-US" sz="4000" b="0" dirty="0">
                <a:solidFill>
                  <a:srgbClr val="003300"/>
                </a:solidFill>
                <a:effectLst>
                  <a:glow rad="190500">
                    <a:srgbClr val="FFBC79"/>
                  </a:glow>
                </a:effectLst>
                <a:latin typeface="Rockwell Extra Bold" panose="02060903040505020403" pitchFamily="18" charset="0"/>
              </a:rPr>
              <a:t>WHEN DID HE RISE?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Acts 10:39-40</a:t>
            </a:r>
          </a:p>
          <a:p>
            <a:pPr marL="2743200" lvl="2" indent="-914400">
              <a:buFont typeface="+mj-lt"/>
              <a:buAutoNum type="arabicPeriod"/>
            </a:pPr>
            <a:r>
              <a:rPr lang="en-US" sz="3500" b="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Matthew 27:62-64 </a:t>
            </a:r>
          </a:p>
          <a:p>
            <a:pPr marL="2743200" lvl="2" indent="-914400">
              <a:buFont typeface="+mj-lt"/>
              <a:buAutoNum type="arabicPeriod"/>
            </a:pPr>
            <a:r>
              <a:rPr lang="en-US" sz="3500" b="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Matthew 12:40</a:t>
            </a:r>
          </a:p>
          <a:p>
            <a:pPr marL="2743200" lvl="2" indent="-914400">
              <a:buFont typeface="+mj-lt"/>
              <a:buAutoNum type="arabicPeriod"/>
            </a:pPr>
            <a:r>
              <a:rPr lang="en-US" sz="3500" b="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John 2:18-21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John 20:1</a:t>
            </a:r>
          </a:p>
          <a:p>
            <a:pPr marL="2743200" lvl="2" indent="-914400">
              <a:buFont typeface="+mj-lt"/>
              <a:buAutoNum type="arabicPeriod"/>
            </a:pPr>
            <a:r>
              <a:rPr lang="en-US" sz="3500" b="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John 20:19, 26</a:t>
            </a:r>
          </a:p>
          <a:p>
            <a:pPr marL="2743200" lvl="2" indent="-914400">
              <a:buFont typeface="+mj-lt"/>
              <a:buAutoNum type="arabicPeriod"/>
            </a:pPr>
            <a:r>
              <a:rPr lang="en-US" sz="3500" b="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Acts 20:7</a:t>
            </a:r>
          </a:p>
        </p:txBody>
      </p:sp>
    </p:spTree>
    <p:extLst>
      <p:ext uri="{BB962C8B-B14F-4D97-AF65-F5344CB8AC3E}">
        <p14:creationId xmlns:p14="http://schemas.microsoft.com/office/powerpoint/2010/main" val="64246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/>
    </mc:Choice>
    <mc:Fallback xmlns="">
      <p:transition spd="slow" advClick="0" advTm="9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"/>
            <a:ext cx="12192000" cy="685669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>
                <a:rot lat="0" lon="0" rev="10800000"/>
              </a:lightRig>
            </a:scene3d>
            <a:sp3d extrusionH="152400" contourW="76200" prstMaterial="metal">
              <a:bevelT w="152400" h="152400"/>
              <a:bevelB w="152400" h="152400"/>
              <a:contourClr>
                <a:srgbClr val="003300"/>
              </a:contourClr>
            </a:sp3d>
          </a:bodyPr>
          <a:lstStyle/>
          <a:p>
            <a:pPr algn="ctr">
              <a:defRPr/>
            </a:pPr>
            <a:r>
              <a:rPr lang="en-US" sz="4500" b="0" dirty="0">
                <a:solidFill>
                  <a:srgbClr val="FFBC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  <a:ea typeface="Segoe UI Black" panose="020B0A02040204020203" pitchFamily="34" charset="0"/>
              </a:rPr>
              <a:t>the Resurrection of the Messiah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784830"/>
            <a:ext cx="12192000" cy="624786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>
                <a:rot lat="0" lon="0" rev="0"/>
              </a:lightRig>
            </a:scene3d>
            <a:sp3d prstMaterial="metal">
              <a:bevelT w="0" h="0"/>
              <a:bevelB w="0" h="0"/>
            </a:sp3d>
          </a:bodyPr>
          <a:lstStyle/>
          <a:p>
            <a:pPr marL="914400" indent="-914400">
              <a:buFont typeface="+mj-lt"/>
              <a:buAutoNum type="romanUcPeriod"/>
              <a:defRPr/>
            </a:pPr>
            <a:endParaRPr lang="en-US" sz="4000" dirty="0">
              <a:solidFill>
                <a:srgbClr val="FFBC79"/>
              </a:solidFill>
              <a:effectLst>
                <a:glow rad="190500">
                  <a:srgbClr val="003300"/>
                </a:glow>
              </a:effectLst>
              <a:latin typeface="Rockwell Extra Bold" panose="02060903040505020403" pitchFamily="18" charset="0"/>
            </a:endParaRPr>
          </a:p>
          <a:p>
            <a:pPr marL="914400" indent="-914400">
              <a:buFont typeface="+mj-lt"/>
              <a:buAutoNum type="romanUcPeriod" startAt="2"/>
              <a:defRPr/>
            </a:pPr>
            <a:r>
              <a:rPr lang="en-US" sz="4000" dirty="0">
                <a:solidFill>
                  <a:srgbClr val="003300"/>
                </a:solidFill>
                <a:effectLst>
                  <a:glow rad="190500">
                    <a:srgbClr val="FFBC79"/>
                  </a:glow>
                </a:effectLst>
                <a:latin typeface="Rockwell Extra Bold" panose="02060903040505020403" pitchFamily="18" charset="0"/>
              </a:rPr>
              <a:t>WHO WITNESSED THE RESURRECTION?</a:t>
            </a:r>
            <a:endParaRPr lang="en-US" sz="4000" dirty="0">
              <a:solidFill>
                <a:srgbClr val="FFBC79"/>
              </a:solidFill>
              <a:effectLst>
                <a:glow rad="190500">
                  <a:srgbClr val="003300"/>
                </a:glow>
              </a:effectLst>
              <a:latin typeface="Rockwell Extra Bold" panose="02060903040505020403" pitchFamily="18" charset="0"/>
            </a:endParaRP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Acts 10:40-41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Mark 16:9-14</a:t>
            </a:r>
          </a:p>
          <a:p>
            <a:pPr marL="2743200" lvl="2" indent="-914400">
              <a:buFont typeface="+mj-lt"/>
              <a:buAutoNum type="arabicPeriod"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Mark 16:1; Luke 24:10</a:t>
            </a:r>
          </a:p>
          <a:p>
            <a:pPr marL="2743200" lvl="2" indent="-914400">
              <a:buFont typeface="+mj-lt"/>
              <a:buAutoNum type="arabicPeriod"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John 20:1-18 </a:t>
            </a:r>
          </a:p>
          <a:p>
            <a:pPr marL="2743200" lvl="2" indent="-914400">
              <a:buFont typeface="+mj-lt"/>
              <a:buAutoNum type="arabicPeriod"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Luke 24:13-35</a:t>
            </a:r>
          </a:p>
          <a:p>
            <a:pPr marL="2743200" lvl="2" indent="-914400">
              <a:buFont typeface="+mj-lt"/>
              <a:buAutoNum type="arabicPeriod"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John 20:19-29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Acts 1:21-23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1</a:t>
            </a:r>
            <a:r>
              <a:rPr lang="en-US" sz="3500" baseline="300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st</a:t>
            </a: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 Corinthians 15:1-8</a:t>
            </a:r>
          </a:p>
        </p:txBody>
      </p:sp>
    </p:spTree>
    <p:extLst>
      <p:ext uri="{BB962C8B-B14F-4D97-AF65-F5344CB8AC3E}">
        <p14:creationId xmlns:p14="http://schemas.microsoft.com/office/powerpoint/2010/main" val="1518854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/>
    </mc:Choice>
    <mc:Fallback xmlns="">
      <p:transition spd="slow" advClick="0" advTm="9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"/>
            <a:ext cx="12192000" cy="685669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>
                <a:rot lat="0" lon="0" rev="10800000"/>
              </a:lightRig>
            </a:scene3d>
            <a:sp3d extrusionH="152400" contourW="76200" prstMaterial="metal">
              <a:bevelT w="152400" h="152400"/>
              <a:bevelB w="152400" h="152400"/>
              <a:contourClr>
                <a:srgbClr val="003300"/>
              </a:contourClr>
            </a:sp3d>
          </a:bodyPr>
          <a:lstStyle/>
          <a:p>
            <a:pPr algn="ctr">
              <a:defRPr/>
            </a:pPr>
            <a:r>
              <a:rPr lang="en-US" sz="4500" b="0" dirty="0">
                <a:solidFill>
                  <a:srgbClr val="FFBC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  <a:ea typeface="Segoe UI Black" panose="020B0A02040204020203" pitchFamily="34" charset="0"/>
              </a:rPr>
              <a:t>the Resurrection of the Messiah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784830"/>
            <a:ext cx="12192000" cy="517064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>
                <a:rot lat="0" lon="0" rev="0"/>
              </a:lightRig>
            </a:scene3d>
            <a:sp3d prstMaterial="metal">
              <a:bevelT w="0" h="0"/>
              <a:bevelB w="0" h="0"/>
            </a:sp3d>
          </a:bodyPr>
          <a:lstStyle/>
          <a:p>
            <a:pPr marL="914400" indent="-914400">
              <a:buFont typeface="+mj-lt"/>
              <a:buAutoNum type="romanUcPeriod"/>
              <a:defRPr/>
            </a:pPr>
            <a:endParaRPr lang="en-US" sz="4000" dirty="0">
              <a:solidFill>
                <a:srgbClr val="FFBC79"/>
              </a:solidFill>
              <a:effectLst>
                <a:glow rad="190500">
                  <a:srgbClr val="003300"/>
                </a:glow>
              </a:effectLst>
              <a:latin typeface="Rockwell Extra Bold" panose="02060903040505020403" pitchFamily="18" charset="0"/>
            </a:endParaRPr>
          </a:p>
          <a:p>
            <a:pPr marL="914400" indent="-914400">
              <a:buFont typeface="+mj-lt"/>
              <a:buAutoNum type="romanUcPeriod" startAt="2"/>
              <a:defRPr/>
            </a:pPr>
            <a:r>
              <a:rPr lang="en-US" sz="4000" dirty="0">
                <a:solidFill>
                  <a:srgbClr val="003300"/>
                </a:solidFill>
                <a:effectLst>
                  <a:glow rad="190500">
                    <a:srgbClr val="FFBC79"/>
                  </a:glow>
                </a:effectLst>
                <a:latin typeface="Rockwell Extra Bold" panose="02060903040505020403" pitchFamily="18" charset="0"/>
              </a:rPr>
              <a:t>WHO WITNESSED THE RESURRECTION?</a:t>
            </a:r>
          </a:p>
          <a:p>
            <a:pPr marL="1828800" indent="-914400">
              <a:buFont typeface="+mj-lt"/>
              <a:buAutoNum type="alphaUcPeriod" startAt="5"/>
              <a:defRPr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1</a:t>
            </a:r>
            <a:r>
              <a:rPr lang="en-US" sz="3500" baseline="300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st</a:t>
            </a: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 Corinthians 9:1; Acts 9:1-22</a:t>
            </a:r>
          </a:p>
          <a:p>
            <a:pPr marL="1828800" indent="-914400">
              <a:buFont typeface="+mj-lt"/>
              <a:buAutoNum type="alphaUcPeriod" startAt="5"/>
              <a:defRPr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2</a:t>
            </a:r>
            <a:r>
              <a:rPr lang="en-US" sz="3500" baseline="300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nd</a:t>
            </a: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 Corinthians 13:1</a:t>
            </a:r>
          </a:p>
          <a:p>
            <a:pPr marL="2743200" lvl="2" indent="-914400">
              <a:buFont typeface="+mj-lt"/>
              <a:buAutoNum type="arabicPeriod"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Acts 3:6; Philippians 3:7-8</a:t>
            </a:r>
          </a:p>
          <a:p>
            <a:pPr marL="2743200" lvl="2" indent="-914400">
              <a:buFont typeface="+mj-lt"/>
              <a:buAutoNum type="arabicPeriod"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1</a:t>
            </a:r>
            <a:r>
              <a:rPr lang="en-US" sz="3500" baseline="300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st</a:t>
            </a: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 Corinthians 4:11;</a:t>
            </a:r>
            <a:b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</a:b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2</a:t>
            </a:r>
            <a:r>
              <a:rPr lang="en-US" sz="3500" baseline="300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nd</a:t>
            </a: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 Corinthians 11:23-27</a:t>
            </a:r>
          </a:p>
          <a:p>
            <a:pPr marL="2743200" lvl="2" indent="-914400">
              <a:buFont typeface="+mj-lt"/>
              <a:buAutoNum type="arabicPeriod"/>
            </a:pPr>
            <a:r>
              <a:rPr lang="en-US" sz="3500" spc="-15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Luke 24:16; John 20:14, 25</a:t>
            </a:r>
          </a:p>
        </p:txBody>
      </p:sp>
    </p:spTree>
    <p:extLst>
      <p:ext uri="{BB962C8B-B14F-4D97-AF65-F5344CB8AC3E}">
        <p14:creationId xmlns:p14="http://schemas.microsoft.com/office/powerpoint/2010/main" val="334952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/>
    </mc:Choice>
    <mc:Fallback xmlns="">
      <p:transition spd="slow" advClick="0" advTm="9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"/>
            <a:ext cx="12192000" cy="685669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>
                <a:rot lat="0" lon="0" rev="10800000"/>
              </a:lightRig>
            </a:scene3d>
            <a:sp3d extrusionH="152400" contourW="76200" prstMaterial="metal">
              <a:bevelT w="152400" h="152400"/>
              <a:bevelB w="152400" h="152400"/>
              <a:contourClr>
                <a:srgbClr val="003300"/>
              </a:contourClr>
            </a:sp3d>
          </a:bodyPr>
          <a:lstStyle/>
          <a:p>
            <a:pPr algn="ctr">
              <a:defRPr/>
            </a:pPr>
            <a:r>
              <a:rPr lang="en-US" sz="4500" b="0" dirty="0">
                <a:solidFill>
                  <a:srgbClr val="FFBC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  <a:ea typeface="Segoe UI Black" panose="020B0A02040204020203" pitchFamily="34" charset="0"/>
              </a:rPr>
              <a:t>the Resurrection of the Messiah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784830"/>
            <a:ext cx="12192000" cy="3477875"/>
          </a:xfrm>
          <a:prstGeom prst="rect">
            <a:avLst/>
          </a:prstGeom>
          <a:noFill/>
          <a:effectLst>
            <a:glow rad="127000">
              <a:srgbClr val="FFBC79"/>
            </a:glow>
          </a:effectLst>
        </p:spPr>
        <p:txBody>
          <a:bodyPr wrap="square" rtlCol="0">
            <a:spAutoFit/>
            <a:scene3d>
              <a:camera prst="orthographicFront"/>
              <a:lightRig rig="threePt" dir="t">
                <a:rot lat="0" lon="0" rev="0"/>
              </a:lightRig>
            </a:scene3d>
            <a:sp3d prstMaterial="metal">
              <a:bevelT w="0" h="0"/>
              <a:bevelB w="0" h="0"/>
            </a:sp3d>
          </a:bodyPr>
          <a:lstStyle/>
          <a:p>
            <a:pPr marL="914400" indent="-914400">
              <a:buFont typeface="+mj-lt"/>
              <a:buAutoNum type="romanUcPeriod"/>
              <a:defRPr/>
            </a:pPr>
            <a:endParaRPr lang="en-US" sz="4000" dirty="0">
              <a:solidFill>
                <a:srgbClr val="FFBC79"/>
              </a:solidFill>
              <a:effectLst>
                <a:glow rad="190500">
                  <a:srgbClr val="003300"/>
                </a:glow>
              </a:effectLst>
              <a:latin typeface="Rockwell Extra Bold" panose="02060903040505020403" pitchFamily="18" charset="0"/>
            </a:endParaRPr>
          </a:p>
          <a:p>
            <a:pPr marL="914400" indent="-914400">
              <a:buFont typeface="+mj-lt"/>
              <a:buAutoNum type="romanUcPeriod" startAt="3"/>
              <a:defRPr/>
            </a:pPr>
            <a:r>
              <a:rPr lang="en-US" sz="4000" dirty="0">
                <a:solidFill>
                  <a:srgbClr val="003300"/>
                </a:solidFill>
                <a:effectLst>
                  <a:glow rad="190500">
                    <a:srgbClr val="FFBC79"/>
                  </a:glow>
                </a:effectLst>
                <a:latin typeface="Rockwell Extra Bold" panose="02060903040505020403" pitchFamily="18" charset="0"/>
              </a:rPr>
              <a:t>HOW DID HE RISE?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John 10:17-18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Acts 2:22-24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Matthew 28:2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John 20:6-7; 11:43-44</a:t>
            </a:r>
          </a:p>
        </p:txBody>
      </p:sp>
    </p:spTree>
    <p:extLst>
      <p:ext uri="{BB962C8B-B14F-4D97-AF65-F5344CB8AC3E}">
        <p14:creationId xmlns:p14="http://schemas.microsoft.com/office/powerpoint/2010/main" val="277053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/>
    </mc:Choice>
    <mc:Fallback xmlns="">
      <p:transition spd="slow" advClick="0" advTm="9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"/>
            <a:ext cx="12192000" cy="685669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>
                <a:rot lat="0" lon="0" rev="10800000"/>
              </a:lightRig>
            </a:scene3d>
            <a:sp3d extrusionH="152400" contourW="76200" prstMaterial="metal">
              <a:bevelT w="152400" h="152400"/>
              <a:bevelB w="152400" h="152400"/>
              <a:contourClr>
                <a:srgbClr val="003300"/>
              </a:contourClr>
            </a:sp3d>
          </a:bodyPr>
          <a:lstStyle/>
          <a:p>
            <a:pPr algn="ctr">
              <a:defRPr/>
            </a:pPr>
            <a:r>
              <a:rPr lang="en-US" sz="4500" b="0" dirty="0">
                <a:solidFill>
                  <a:srgbClr val="FFBC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  <a:ea typeface="Segoe UI Black" panose="020B0A02040204020203" pitchFamily="34" charset="0"/>
              </a:rPr>
              <a:t>the Resurrection of the Messiah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784831"/>
            <a:ext cx="12192000" cy="34778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>
                <a:rot lat="0" lon="0" rev="0"/>
              </a:lightRig>
            </a:scene3d>
            <a:sp3d prstMaterial="metal">
              <a:bevelT w="0" h="0"/>
              <a:bevelB w="0" h="0"/>
            </a:sp3d>
          </a:bodyPr>
          <a:lstStyle/>
          <a:p>
            <a:pPr marL="914400" indent="-914400">
              <a:buFont typeface="+mj-lt"/>
              <a:buAutoNum type="romanUcPeriod"/>
              <a:defRPr/>
            </a:pPr>
            <a:endParaRPr lang="en-US" sz="4000" dirty="0">
              <a:solidFill>
                <a:srgbClr val="FFBC79"/>
              </a:solidFill>
              <a:effectLst>
                <a:glow rad="190500">
                  <a:srgbClr val="003300"/>
                </a:glow>
              </a:effectLst>
              <a:latin typeface="Rockwell Extra Bold" panose="02060903040505020403" pitchFamily="18" charset="0"/>
            </a:endParaRPr>
          </a:p>
          <a:p>
            <a:pPr marL="914400" indent="-914400">
              <a:buFont typeface="+mj-lt"/>
              <a:buAutoNum type="romanUcPeriod" startAt="4"/>
              <a:defRPr/>
            </a:pPr>
            <a:r>
              <a:rPr lang="en-US" sz="4000" dirty="0">
                <a:solidFill>
                  <a:srgbClr val="003300"/>
                </a:solidFill>
                <a:effectLst>
                  <a:glow rad="190500">
                    <a:srgbClr val="FFBC79"/>
                  </a:glow>
                </a:effectLst>
                <a:latin typeface="Rockwell Extra Bold" panose="02060903040505020403" pitchFamily="18" charset="0"/>
              </a:rPr>
              <a:t>WHY DID HE RISE?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Romans 10:1-4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Acts 10:36-42; 17:30-31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Hebrews 2:14-15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1</a:t>
            </a:r>
            <a:r>
              <a:rPr lang="en-US" sz="3500" baseline="300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st</a:t>
            </a: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 Peter 1:3, 20-21</a:t>
            </a:r>
          </a:p>
        </p:txBody>
      </p:sp>
    </p:spTree>
    <p:extLst>
      <p:ext uri="{BB962C8B-B14F-4D97-AF65-F5344CB8AC3E}">
        <p14:creationId xmlns:p14="http://schemas.microsoft.com/office/powerpoint/2010/main" val="95836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/>
    </mc:Choice>
    <mc:Fallback xmlns="">
      <p:transition spd="slow" advClick="0" advTm="9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"/>
            <a:ext cx="12192000" cy="685669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>
                <a:rot lat="0" lon="0" rev="10800000"/>
              </a:lightRig>
            </a:scene3d>
            <a:sp3d extrusionH="152400" contourW="76200" prstMaterial="metal">
              <a:bevelT w="152400" h="152400"/>
              <a:bevelB w="152400" h="152400"/>
              <a:contourClr>
                <a:srgbClr val="003300"/>
              </a:contourClr>
            </a:sp3d>
          </a:bodyPr>
          <a:lstStyle/>
          <a:p>
            <a:pPr algn="ctr">
              <a:defRPr/>
            </a:pPr>
            <a:r>
              <a:rPr lang="en-US" sz="4500" b="0" dirty="0">
                <a:solidFill>
                  <a:srgbClr val="FFBC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  <a:ea typeface="Segoe UI Black" panose="020B0A02040204020203" pitchFamily="34" charset="0"/>
              </a:rPr>
              <a:t>the Resurrection of the Messiah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784831"/>
            <a:ext cx="12192000" cy="463203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>
                <a:rot lat="0" lon="0" rev="0"/>
              </a:lightRig>
            </a:scene3d>
            <a:sp3d prstMaterial="metal">
              <a:bevelT w="0" h="0"/>
              <a:bevelB w="0" h="0"/>
            </a:sp3d>
          </a:bodyPr>
          <a:lstStyle/>
          <a:p>
            <a:pPr marL="914400" indent="-914400">
              <a:buFont typeface="+mj-lt"/>
              <a:buAutoNum type="romanUcPeriod"/>
              <a:defRPr/>
            </a:pPr>
            <a:endParaRPr lang="en-US" sz="4000" dirty="0">
              <a:solidFill>
                <a:srgbClr val="FFBC79"/>
              </a:solidFill>
              <a:effectLst>
                <a:glow rad="190500">
                  <a:srgbClr val="003300"/>
                </a:glow>
              </a:effectLst>
              <a:latin typeface="Rockwell Extra Bold" panose="02060903040505020403" pitchFamily="18" charset="0"/>
            </a:endParaRPr>
          </a:p>
          <a:p>
            <a:pPr marL="914400" indent="-914400">
              <a:buFont typeface="+mj-lt"/>
              <a:buAutoNum type="romanUcPeriod" startAt="5"/>
              <a:defRPr/>
            </a:pPr>
            <a:r>
              <a:rPr lang="en-US" sz="4000" dirty="0">
                <a:solidFill>
                  <a:srgbClr val="003300"/>
                </a:solidFill>
                <a:effectLst>
                  <a:glow rad="190500">
                    <a:srgbClr val="FFBC79"/>
                  </a:glow>
                </a:effectLst>
                <a:latin typeface="Rockwell Extra Bold" panose="02060903040505020403" pitchFamily="18" charset="0"/>
              </a:rPr>
              <a:t>WHAT DID HE DO WHILE RESURRECTED?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Acts 1:1-3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1</a:t>
            </a:r>
            <a:r>
              <a:rPr lang="en-US" sz="3500" baseline="300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st</a:t>
            </a: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 John 1:1-3; John 20:20, 27; 21:1-14; Luke 24:30, 36-43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dirty="0">
                <a:solidFill>
                  <a:srgbClr val="FFBC79"/>
                </a:solidFill>
                <a:effectLst>
                  <a:glow rad="190500">
                    <a:srgbClr val="003300"/>
                  </a:glow>
                </a:effectLst>
                <a:latin typeface="Rockwell Extra Bold" panose="02060903040505020403" pitchFamily="18" charset="0"/>
              </a:rPr>
              <a:t>Matthew 28:18-20; Mark 16:15-18; Luke 24:44-49; Acts 1:4-8</a:t>
            </a:r>
          </a:p>
        </p:txBody>
      </p:sp>
    </p:spTree>
    <p:extLst>
      <p:ext uri="{BB962C8B-B14F-4D97-AF65-F5344CB8AC3E}">
        <p14:creationId xmlns:p14="http://schemas.microsoft.com/office/powerpoint/2010/main" val="627561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/>
    </mc:Choice>
    <mc:Fallback xmlns="">
      <p:transition spd="slow" advClick="0" advTm="9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TC103457485[[fn=Mesh]]</Template>
  <TotalTime>133351</TotalTime>
  <Words>185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Riesling</vt:lpstr>
      <vt:lpstr>Rockwell Extra Bold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“Woman Of Samaria”</dc:title>
  <dc:creator>Bryan Dockens</dc:creator>
  <cp:lastModifiedBy>Bryan Dockens</cp:lastModifiedBy>
  <cp:revision>6012</cp:revision>
  <cp:lastPrinted>2015-06-23T03:07:58Z</cp:lastPrinted>
  <dcterms:created xsi:type="dcterms:W3CDTF">2012-04-22T00:49:23Z</dcterms:created>
  <dcterms:modified xsi:type="dcterms:W3CDTF">2025-03-28T01:15:54Z</dcterms:modified>
</cp:coreProperties>
</file>