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8"/>
  </p:notesMasterIdLst>
  <p:sldIdLst>
    <p:sldId id="368" r:id="rId2"/>
    <p:sldId id="369" r:id="rId3"/>
    <p:sldId id="370" r:id="rId4"/>
    <p:sldId id="371" r:id="rId5"/>
    <p:sldId id="372" r:id="rId6"/>
    <p:sldId id="373" r:id="rId7"/>
    <p:sldId id="374" r:id="rId8"/>
    <p:sldId id="375" r:id="rId9"/>
    <p:sldId id="376" r:id="rId10"/>
    <p:sldId id="377" r:id="rId11"/>
    <p:sldId id="378" r:id="rId12"/>
    <p:sldId id="379" r:id="rId13"/>
    <p:sldId id="380" r:id="rId14"/>
    <p:sldId id="381" r:id="rId15"/>
    <p:sldId id="382" r:id="rId16"/>
    <p:sldId id="383" r:id="rId17"/>
  </p:sldIdLst>
  <p:sldSz cx="9144000" cy="5143500" type="screen16x9"/>
  <p:notesSz cx="6858000" cy="9144000"/>
  <p:defaultTextStyle>
    <a:defPPr>
      <a:defRPr lang="en-US"/>
    </a:defPPr>
    <a:lvl1pPr marL="0" algn="l" defTabSz="914355" rtl="0" eaLnBrk="1" latinLnBrk="0" hangingPunct="1">
      <a:defRPr sz="1800" kern="1200">
        <a:solidFill>
          <a:schemeClr val="tx1"/>
        </a:solidFill>
        <a:latin typeface="+mn-lt"/>
        <a:ea typeface="+mn-ea"/>
        <a:cs typeface="+mn-cs"/>
      </a:defRPr>
    </a:lvl1pPr>
    <a:lvl2pPr marL="457178" algn="l" defTabSz="914355" rtl="0" eaLnBrk="1" latinLnBrk="0" hangingPunct="1">
      <a:defRPr sz="1800" kern="1200">
        <a:solidFill>
          <a:schemeClr val="tx1"/>
        </a:solidFill>
        <a:latin typeface="+mn-lt"/>
        <a:ea typeface="+mn-ea"/>
        <a:cs typeface="+mn-cs"/>
      </a:defRPr>
    </a:lvl2pPr>
    <a:lvl3pPr marL="914355" algn="l" defTabSz="914355" rtl="0" eaLnBrk="1" latinLnBrk="0" hangingPunct="1">
      <a:defRPr sz="1800" kern="1200">
        <a:solidFill>
          <a:schemeClr val="tx1"/>
        </a:solidFill>
        <a:latin typeface="+mn-lt"/>
        <a:ea typeface="+mn-ea"/>
        <a:cs typeface="+mn-cs"/>
      </a:defRPr>
    </a:lvl3pPr>
    <a:lvl4pPr marL="1371532" algn="l" defTabSz="914355" rtl="0" eaLnBrk="1" latinLnBrk="0" hangingPunct="1">
      <a:defRPr sz="1800" kern="1200">
        <a:solidFill>
          <a:schemeClr val="tx1"/>
        </a:solidFill>
        <a:latin typeface="+mn-lt"/>
        <a:ea typeface="+mn-ea"/>
        <a:cs typeface="+mn-cs"/>
      </a:defRPr>
    </a:lvl4pPr>
    <a:lvl5pPr marL="1828709" algn="l" defTabSz="914355" rtl="0" eaLnBrk="1" latinLnBrk="0" hangingPunct="1">
      <a:defRPr sz="1800" kern="1200">
        <a:solidFill>
          <a:schemeClr val="tx1"/>
        </a:solidFill>
        <a:latin typeface="+mn-lt"/>
        <a:ea typeface="+mn-ea"/>
        <a:cs typeface="+mn-cs"/>
      </a:defRPr>
    </a:lvl5pPr>
    <a:lvl6pPr marL="2285886" algn="l" defTabSz="914355" rtl="0" eaLnBrk="1" latinLnBrk="0" hangingPunct="1">
      <a:defRPr sz="1800" kern="1200">
        <a:solidFill>
          <a:schemeClr val="tx1"/>
        </a:solidFill>
        <a:latin typeface="+mn-lt"/>
        <a:ea typeface="+mn-ea"/>
        <a:cs typeface="+mn-cs"/>
      </a:defRPr>
    </a:lvl6pPr>
    <a:lvl7pPr marL="2743064" algn="l" defTabSz="914355" rtl="0" eaLnBrk="1" latinLnBrk="0" hangingPunct="1">
      <a:defRPr sz="1800" kern="1200">
        <a:solidFill>
          <a:schemeClr val="tx1"/>
        </a:solidFill>
        <a:latin typeface="+mn-lt"/>
        <a:ea typeface="+mn-ea"/>
        <a:cs typeface="+mn-cs"/>
      </a:defRPr>
    </a:lvl7pPr>
    <a:lvl8pPr marL="3200240" algn="l" defTabSz="914355" rtl="0" eaLnBrk="1" latinLnBrk="0" hangingPunct="1">
      <a:defRPr sz="1800" kern="1200">
        <a:solidFill>
          <a:schemeClr val="tx1"/>
        </a:solidFill>
        <a:latin typeface="+mn-lt"/>
        <a:ea typeface="+mn-ea"/>
        <a:cs typeface="+mn-cs"/>
      </a:defRPr>
    </a:lvl8pPr>
    <a:lvl9pPr marL="3657418" algn="l" defTabSz="91435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23" autoAdjust="0"/>
    <p:restoredTop sz="86325" autoAdjust="0"/>
  </p:normalViewPr>
  <p:slideViewPr>
    <p:cSldViewPr>
      <p:cViewPr varScale="1">
        <p:scale>
          <a:sx n="121" d="100"/>
          <a:sy n="121" d="100"/>
        </p:scale>
        <p:origin x="834" y="9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4/22/2026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extLst>
      <p:ext uri="{BB962C8B-B14F-4D97-AF65-F5344CB8AC3E}">
        <p14:creationId xmlns:p14="http://schemas.microsoft.com/office/powerpoint/2010/main" val="1807486582"/>
      </p:ext>
    </p:extLst>
  </p:cSld>
  <p:clrMap bg1="lt1" tx1="dk1" bg2="lt2" tx2="dk2" accent1="accent1" accent2="accent2" accent3="accent3" accent4="accent4" accent5="accent5" accent6="accent6" hlink="hlink" folHlink="folHlink"/>
  <p:notesStyle>
    <a:lvl1pPr marL="0" algn="l" defTabSz="914355" rtl="0" eaLnBrk="1" latinLnBrk="0" hangingPunct="1">
      <a:defRPr sz="1200" kern="1200">
        <a:solidFill>
          <a:schemeClr val="tx1"/>
        </a:solidFill>
        <a:latin typeface="+mn-lt"/>
        <a:ea typeface="+mn-ea"/>
        <a:cs typeface="+mn-cs"/>
      </a:defRPr>
    </a:lvl1pPr>
    <a:lvl2pPr marL="457178" algn="l" defTabSz="914355" rtl="0" eaLnBrk="1" latinLnBrk="0" hangingPunct="1">
      <a:defRPr sz="1200" kern="1200">
        <a:solidFill>
          <a:schemeClr val="tx1"/>
        </a:solidFill>
        <a:latin typeface="+mn-lt"/>
        <a:ea typeface="+mn-ea"/>
        <a:cs typeface="+mn-cs"/>
      </a:defRPr>
    </a:lvl2pPr>
    <a:lvl3pPr marL="914355" algn="l" defTabSz="914355" rtl="0" eaLnBrk="1" latinLnBrk="0" hangingPunct="1">
      <a:defRPr sz="1200" kern="1200">
        <a:solidFill>
          <a:schemeClr val="tx1"/>
        </a:solidFill>
        <a:latin typeface="+mn-lt"/>
        <a:ea typeface="+mn-ea"/>
        <a:cs typeface="+mn-cs"/>
      </a:defRPr>
    </a:lvl3pPr>
    <a:lvl4pPr marL="1371532" algn="l" defTabSz="914355" rtl="0" eaLnBrk="1" latinLnBrk="0" hangingPunct="1">
      <a:defRPr sz="1200" kern="1200">
        <a:solidFill>
          <a:schemeClr val="tx1"/>
        </a:solidFill>
        <a:latin typeface="+mn-lt"/>
        <a:ea typeface="+mn-ea"/>
        <a:cs typeface="+mn-cs"/>
      </a:defRPr>
    </a:lvl4pPr>
    <a:lvl5pPr marL="1828709" algn="l" defTabSz="914355" rtl="0" eaLnBrk="1" latinLnBrk="0" hangingPunct="1">
      <a:defRPr sz="1200" kern="1200">
        <a:solidFill>
          <a:schemeClr val="tx1"/>
        </a:solidFill>
        <a:latin typeface="+mn-lt"/>
        <a:ea typeface="+mn-ea"/>
        <a:cs typeface="+mn-cs"/>
      </a:defRPr>
    </a:lvl5pPr>
    <a:lvl6pPr marL="2285886" algn="l" defTabSz="914355" rtl="0" eaLnBrk="1" latinLnBrk="0" hangingPunct="1">
      <a:defRPr sz="1200" kern="1200">
        <a:solidFill>
          <a:schemeClr val="tx1"/>
        </a:solidFill>
        <a:latin typeface="+mn-lt"/>
        <a:ea typeface="+mn-ea"/>
        <a:cs typeface="+mn-cs"/>
      </a:defRPr>
    </a:lvl6pPr>
    <a:lvl7pPr marL="2743064" algn="l" defTabSz="914355" rtl="0" eaLnBrk="1" latinLnBrk="0" hangingPunct="1">
      <a:defRPr sz="1200" kern="1200">
        <a:solidFill>
          <a:schemeClr val="tx1"/>
        </a:solidFill>
        <a:latin typeface="+mn-lt"/>
        <a:ea typeface="+mn-ea"/>
        <a:cs typeface="+mn-cs"/>
      </a:defRPr>
    </a:lvl7pPr>
    <a:lvl8pPr marL="3200240" algn="l" defTabSz="914355" rtl="0" eaLnBrk="1" latinLnBrk="0" hangingPunct="1">
      <a:defRPr sz="1200" kern="1200">
        <a:solidFill>
          <a:schemeClr val="tx1"/>
        </a:solidFill>
        <a:latin typeface="+mn-lt"/>
        <a:ea typeface="+mn-ea"/>
        <a:cs typeface="+mn-cs"/>
      </a:defRPr>
    </a:lvl8pPr>
    <a:lvl9pPr marL="3657418" algn="l" defTabSz="91435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28A3-9334-4826-978B-8876E500B9F5}"/>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A4BD34D-FBE9-4997-AB47-CE7C00D55C4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3E7880-5659-4EF1-AEC8-E99BE78274C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0114D52B-D1CE-4E5F-91CA-64A5BAE88A0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7000A198-DAD0-4FB8-AF24-5530F1333FD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390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E31D9-B225-49EF-9FBF-FA07515D40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874E77-2AA9-4B70-B71C-E26EC3CC78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F818B8-58C1-4AFA-86D1-48CA8511B34A}"/>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9858EE00-5AD7-4FF1-8E89-5504C1D7A48D}"/>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25FC752-A308-4C3D-9CCC-1D000295F73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4961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E7E9D-95F6-4CCC-B445-4BA500A37DD0}"/>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0016AA-2343-4011-B7F8-C23C740AA7B2}"/>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08758-33DF-4A3D-B8F6-856CDFF756AF}"/>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7D8A60FF-E294-4E66-A184-1B3C8000DB5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8B6B201A-7787-4DC1-851E-CFEEBD3F7F3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856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D0F44-478B-4FBC-8D53-B0B52C83A8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12A4F7-9149-4C07-AE18-6DDB864281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3FCC16-8C65-40D1-B69E-DB3CC61D7DD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5EB5D6D-F388-422C-BCF9-ED62D8DD1899}"/>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4E2B45D4-724A-435B-BEC0-67A885DFBCB5}"/>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2289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67D2B-E976-4140-A0C6-2B51DE474121}"/>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332A27F-4BA4-4E7D-BC47-37D6F2EFA028}"/>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BDC614-DF6E-4E46-92A7-BCB9489E0756}"/>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DE9AC026-E548-4AB0-B641-DE2D6F59D29C}"/>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34E388F-2243-4F38-8309-4A65EA7201BE}"/>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7401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2A3A-0742-4423-8489-7AAA38C47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63ABCE-97F3-4120-B978-2E72CA857658}"/>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32DB10-6F02-4A4B-BB9D-CEF78E1A084A}"/>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3E7457-B644-456A-84DE-88A73EE4BD4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DF07B4FC-CA67-4CF1-9990-5CD704C0EC81}"/>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5107B49D-83D4-4352-945F-A0B8AF91C3DD}"/>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2860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EE9C-D571-44DF-94D4-0A68C61B17A5}"/>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EAA397-F27C-4ED7-8671-131E2F7209F2}"/>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D9EB66E-4006-4841-973B-F08587DB57E4}"/>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055A02-C54D-419A-952B-C4D36E19274A}"/>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90283-2628-4339-9C4C-02672A92B3A2}"/>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D9C85E-3B53-4622-9244-C02C83A5C18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8" name="Footer Placeholder 7">
            <a:extLst>
              <a:ext uri="{FF2B5EF4-FFF2-40B4-BE49-F238E27FC236}">
                <a16:creationId xmlns:a16="http://schemas.microsoft.com/office/drawing/2014/main" id="{FD4E9DA3-8482-43B6-A979-F962434766F1}"/>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a16="http://schemas.microsoft.com/office/drawing/2014/main" id="{DB9B7F8B-DC47-405A-AF80-83149903372F}"/>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3000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921EF-867F-4D2F-BE98-A86E036EB8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E964C3-576E-4222-BAFD-5DE27082DFAC}"/>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4" name="Footer Placeholder 3">
            <a:extLst>
              <a:ext uri="{FF2B5EF4-FFF2-40B4-BE49-F238E27FC236}">
                <a16:creationId xmlns:a16="http://schemas.microsoft.com/office/drawing/2014/main" id="{2322ED77-3E78-4E36-9A34-73F5574F1A96}"/>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9D08AD8F-0C1E-4473-AD0B-0E094D3FEDA0}"/>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158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2503A9-14A2-4203-A01C-0858330D54EE}"/>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3" name="Footer Placeholder 2">
            <a:extLst>
              <a:ext uri="{FF2B5EF4-FFF2-40B4-BE49-F238E27FC236}">
                <a16:creationId xmlns:a16="http://schemas.microsoft.com/office/drawing/2014/main" id="{6257FA0A-0854-4CBF-A863-4E15D9D476E9}"/>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a16="http://schemas.microsoft.com/office/drawing/2014/main" id="{A60946B8-8D0C-4182-87F0-CBE45F755112}"/>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640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096B4-1FDF-4FAF-9C20-A0786F9775D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2F76DEB-1772-4BF4-92E1-1E7688588D4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BCA1ED-1A19-427C-909C-99147C773D77}"/>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E57E810A-E192-458A-A218-7D18ACB97B9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5CDE8274-FA28-448A-BBC9-0BB922623E8D}"/>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6772AAAB-52E7-4595-91B5-C624AB37A5EB}"/>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422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C8CB-DCAB-480B-81C6-E8C464D9857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0C59763-44F4-435D-BFF1-11525ADA848C}"/>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D68521E-6CDC-4BB6-9D3F-3D630F8C97B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F5ADAD04-F951-4ADF-907C-32D2B736EB5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F9269598-7F5E-4D60-8D01-A29A51749CBB}"/>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AB307771-3E27-4536-846C-DBBA0B0FDA2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513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E21576-7A73-459D-86AA-4CE001B0AD74}"/>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AE0165-16AC-4842-8BF5-66DC5B59CE01}"/>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999AEB-886E-492E-998D-8301C1AACC62}"/>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pPr defTabSz="685800"/>
            <a:fld id="{38BCFDA5-7F0F-4169-A3B4-A8379CBCCC35}" type="datetimeFigureOut">
              <a:rPr lang="en-US" smtClean="0">
                <a:solidFill>
                  <a:prstClr val="black">
                    <a:tint val="75000"/>
                  </a:prstClr>
                </a:solidFill>
              </a:rPr>
              <a:pPr defTabSz="685800"/>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946030E-78AD-4082-B53E-A4BA3486DDD1}"/>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EFADACAD-6BB0-462B-91A7-808542F5FAA1}"/>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pPr defTabSz="685800"/>
            <a:fld id="{5A215953-82AF-49F0-8F7B-729E0E5399A3}"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604135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C8BF-703B-481F-AA13-1F9D88EAF0A1}"/>
              </a:ext>
            </a:extLst>
          </p:cNvPr>
          <p:cNvSpPr>
            <a:spLocks noGrp="1"/>
          </p:cNvSpPr>
          <p:nvPr>
            <p:ph type="ctrTitle"/>
          </p:nvPr>
        </p:nvSpPr>
        <p:spPr>
          <a:xfrm>
            <a:off x="0" y="841772"/>
            <a:ext cx="9144000" cy="1790700"/>
          </a:xfrm>
        </p:spPr>
        <p:txBody>
          <a:bodyPr>
            <a:normAutofit fontScale="90000"/>
          </a:bodyPr>
          <a:lstStyle/>
          <a:p>
            <a:br>
              <a:rPr lang="en-US" dirty="0"/>
            </a:br>
            <a:r>
              <a:rPr lang="en-US" b="1" dirty="0">
                <a:latin typeface="Arial" panose="020B0604020202020204" pitchFamily="34" charset="0"/>
                <a:cs typeface="Arial" panose="020B0604020202020204" pitchFamily="34" charset="0"/>
              </a:rPr>
              <a:t> </a:t>
            </a:r>
            <a:r>
              <a:rPr lang="en-US" b="1" dirty="0">
                <a:latin typeface="Algerian" panose="04020705040A02060702" pitchFamily="82" charset="0"/>
                <a:cs typeface="Arial" panose="020B0604020202020204" pitchFamily="34" charset="0"/>
              </a:rPr>
              <a:t>Brotherly love – kindness -justice – diligence – moral excellence – self-control </a:t>
            </a:r>
          </a:p>
        </p:txBody>
      </p:sp>
    </p:spTree>
    <p:extLst>
      <p:ext uri="{BB962C8B-B14F-4D97-AF65-F5344CB8AC3E}">
        <p14:creationId xmlns:p14="http://schemas.microsoft.com/office/powerpoint/2010/main" val="2190365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D0F98E-154A-499F-8DFB-992BDBBC4D6C}"/>
              </a:ext>
            </a:extLst>
          </p:cNvPr>
          <p:cNvSpPr/>
          <p:nvPr/>
        </p:nvSpPr>
        <p:spPr>
          <a:xfrm>
            <a:off x="0" y="2"/>
            <a:ext cx="9144000" cy="4985981"/>
          </a:xfrm>
          <a:prstGeom prst="rect">
            <a:avLst/>
          </a:prstGeom>
        </p:spPr>
        <p:txBody>
          <a:bodyPr wrap="square" lIns="68579" tIns="34289" rIns="68579" bIns="34289">
            <a:spAutoFit/>
          </a:bodyPr>
          <a:lstStyle/>
          <a:p>
            <a:pPr defTabSz="685783"/>
            <a:r>
              <a:rPr lang="en-US" sz="2400" dirty="0">
                <a:solidFill>
                  <a:prstClr val="white"/>
                </a:solidFill>
                <a:latin typeface="Arial" panose="020B0604020202020204" pitchFamily="34" charset="0"/>
              </a:rPr>
              <a:t>1 Timothy 6: 1-2 Let as many bondservants as are under the yoke count their own masters worthy of all honor, so that the name of God and </a:t>
            </a:r>
            <a:r>
              <a:rPr lang="en-US" sz="2400" i="1" dirty="0">
                <a:solidFill>
                  <a:prstClr val="white"/>
                </a:solidFill>
                <a:latin typeface="Arial" panose="020B0604020202020204" pitchFamily="34" charset="0"/>
              </a:rPr>
              <a:t>His </a:t>
            </a:r>
            <a:r>
              <a:rPr lang="en-US" sz="2400" dirty="0">
                <a:solidFill>
                  <a:prstClr val="white"/>
                </a:solidFill>
                <a:latin typeface="Arial" panose="020B0604020202020204" pitchFamily="34" charset="0"/>
              </a:rPr>
              <a:t>doctrine may not be blasphemed. 2 And those who have believing masters, let them not despise </a:t>
            </a:r>
            <a:r>
              <a:rPr lang="en-US" sz="2400" i="1" dirty="0">
                <a:solidFill>
                  <a:prstClr val="white"/>
                </a:solidFill>
                <a:latin typeface="Arial" panose="020B0604020202020204" pitchFamily="34" charset="0"/>
              </a:rPr>
              <a:t>them </a:t>
            </a:r>
            <a:r>
              <a:rPr lang="en-US" sz="2400" dirty="0">
                <a:solidFill>
                  <a:prstClr val="white"/>
                </a:solidFill>
                <a:latin typeface="Arial" panose="020B0604020202020204" pitchFamily="34" charset="0"/>
              </a:rPr>
              <a:t>because they are brethren, but rather serve </a:t>
            </a:r>
            <a:r>
              <a:rPr lang="en-US" sz="2400" i="1" dirty="0">
                <a:solidFill>
                  <a:prstClr val="white"/>
                </a:solidFill>
                <a:latin typeface="Arial" panose="020B0604020202020204" pitchFamily="34" charset="0"/>
              </a:rPr>
              <a:t>them </a:t>
            </a:r>
            <a:r>
              <a:rPr lang="en-US" sz="2400" dirty="0">
                <a:solidFill>
                  <a:prstClr val="white"/>
                </a:solidFill>
                <a:latin typeface="Arial" panose="020B0604020202020204" pitchFamily="34" charset="0"/>
              </a:rPr>
              <a:t>because those who are benefited are believers and beloved. Teach and exhort these things. </a:t>
            </a:r>
          </a:p>
          <a:p>
            <a:pPr defTabSz="685783">
              <a:spcBef>
                <a:spcPts val="900"/>
              </a:spcBef>
            </a:pPr>
            <a:r>
              <a:rPr lang="en-US" sz="2400" dirty="0" err="1">
                <a:solidFill>
                  <a:prstClr val="white"/>
                </a:solidFill>
                <a:latin typeface="Arial" panose="020B0604020202020204" pitchFamily="34" charset="0"/>
              </a:rPr>
              <a:t>Colosians</a:t>
            </a:r>
            <a:r>
              <a:rPr lang="en-US" sz="2400" dirty="0">
                <a:solidFill>
                  <a:prstClr val="white"/>
                </a:solidFill>
                <a:latin typeface="Arial" panose="020B0604020202020204" pitchFamily="34" charset="0"/>
              </a:rPr>
              <a:t> 3: 22 Bondservants, obey in all things your masters according to the flesh, not with eyeservice, as men-pleasers, but in sincerity of heart, fearing God. 23 And whatever you do, do it heartily, as to the Lord and not to men, 24 knowing that from the Lord you will receive the reward of the inheritance; for[a] you serve the Lord Christ. </a:t>
            </a:r>
            <a:endParaRPr lang="en-US" sz="2400" dirty="0">
              <a:solidFill>
                <a:prstClr val="white"/>
              </a:solidFill>
            </a:endParaRPr>
          </a:p>
        </p:txBody>
      </p:sp>
    </p:spTree>
    <p:extLst>
      <p:ext uri="{BB962C8B-B14F-4D97-AF65-F5344CB8AC3E}">
        <p14:creationId xmlns:p14="http://schemas.microsoft.com/office/powerpoint/2010/main" val="3061516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35174F-FD78-4D69-B8E3-8D2CC5F8B7D3}"/>
              </a:ext>
            </a:extLst>
          </p:cNvPr>
          <p:cNvSpPr/>
          <p:nvPr/>
        </p:nvSpPr>
        <p:spPr>
          <a:xfrm>
            <a:off x="0" y="1"/>
            <a:ext cx="9144000" cy="5363007"/>
          </a:xfrm>
          <a:prstGeom prst="rect">
            <a:avLst/>
          </a:prstGeom>
        </p:spPr>
        <p:txBody>
          <a:bodyPr wrap="square" lIns="68579" tIns="34289" rIns="68579" bIns="34289">
            <a:spAutoFit/>
          </a:bodyPr>
          <a:lstStyle/>
          <a:p>
            <a:pPr defTabSz="685783">
              <a:spcBef>
                <a:spcPts val="900"/>
              </a:spcBef>
            </a:pPr>
            <a:r>
              <a:rPr lang="en-US" sz="2300" dirty="0">
                <a:solidFill>
                  <a:prstClr val="white"/>
                </a:solidFill>
                <a:latin typeface="Arial" panose="020B0604020202020204" pitchFamily="34" charset="0"/>
              </a:rPr>
              <a:t>Titus 2 1 But as for you, speak the things which are proper for sound doctrine: </a:t>
            </a:r>
          </a:p>
          <a:p>
            <a:pPr defTabSz="685783">
              <a:spcBef>
                <a:spcPts val="900"/>
              </a:spcBef>
            </a:pPr>
            <a:r>
              <a:rPr lang="en-US" sz="2300" dirty="0">
                <a:solidFill>
                  <a:prstClr val="white"/>
                </a:solidFill>
                <a:latin typeface="Arial" panose="020B0604020202020204" pitchFamily="34" charset="0"/>
              </a:rPr>
              <a:t>2 that the older men be sober, reverent, temperate, sound in faith, in love, in patience; </a:t>
            </a:r>
          </a:p>
          <a:p>
            <a:pPr defTabSz="685783">
              <a:spcBef>
                <a:spcPts val="900"/>
              </a:spcBef>
            </a:pPr>
            <a:r>
              <a:rPr lang="en-US" sz="2300" dirty="0">
                <a:solidFill>
                  <a:prstClr val="white"/>
                </a:solidFill>
                <a:latin typeface="Arial" panose="020B0604020202020204" pitchFamily="34" charset="0"/>
              </a:rPr>
              <a:t>3 the older women likewise, that they be reverent in behavior, not slanderers, not given to much wine, teachers of good things— </a:t>
            </a:r>
          </a:p>
          <a:p>
            <a:pPr defTabSz="685783">
              <a:spcBef>
                <a:spcPts val="900"/>
              </a:spcBef>
            </a:pPr>
            <a:r>
              <a:rPr lang="en-US" sz="2300" dirty="0">
                <a:solidFill>
                  <a:prstClr val="white"/>
                </a:solidFill>
                <a:latin typeface="Arial" panose="020B0604020202020204" pitchFamily="34" charset="0"/>
              </a:rPr>
              <a:t>4 that they admonish the young women to love their husbands, to love their children, </a:t>
            </a:r>
          </a:p>
          <a:p>
            <a:pPr defTabSz="685783">
              <a:spcBef>
                <a:spcPts val="900"/>
              </a:spcBef>
            </a:pPr>
            <a:r>
              <a:rPr lang="en-US" sz="2300" dirty="0">
                <a:solidFill>
                  <a:prstClr val="white"/>
                </a:solidFill>
                <a:latin typeface="Arial" panose="020B0604020202020204" pitchFamily="34" charset="0"/>
              </a:rPr>
              <a:t>5 </a:t>
            </a:r>
            <a:r>
              <a:rPr lang="en-US" sz="2300" i="1" dirty="0">
                <a:solidFill>
                  <a:prstClr val="white"/>
                </a:solidFill>
                <a:latin typeface="Arial" panose="020B0604020202020204" pitchFamily="34" charset="0"/>
              </a:rPr>
              <a:t>to be </a:t>
            </a:r>
            <a:r>
              <a:rPr lang="en-US" sz="2300" dirty="0">
                <a:solidFill>
                  <a:prstClr val="white"/>
                </a:solidFill>
                <a:latin typeface="Arial" panose="020B0604020202020204" pitchFamily="34" charset="0"/>
              </a:rPr>
              <a:t>discreet, chaste, homemakers, good, obedient to their own husbands, that the word of God may not be blasphemed. </a:t>
            </a:r>
          </a:p>
          <a:p>
            <a:pPr defTabSz="685783">
              <a:spcBef>
                <a:spcPts val="900"/>
              </a:spcBef>
            </a:pPr>
            <a:r>
              <a:rPr lang="en-US" sz="2300" dirty="0">
                <a:solidFill>
                  <a:prstClr val="white"/>
                </a:solidFill>
                <a:latin typeface="Arial" panose="020B0604020202020204" pitchFamily="34" charset="0"/>
              </a:rPr>
              <a:t>6 Likewise, exhort the young men to be sober-minded, </a:t>
            </a:r>
          </a:p>
          <a:p>
            <a:pPr defTabSz="685783">
              <a:spcBef>
                <a:spcPts val="900"/>
              </a:spcBef>
            </a:pPr>
            <a:r>
              <a:rPr lang="en-US" sz="2300" dirty="0">
                <a:solidFill>
                  <a:prstClr val="white"/>
                </a:solidFill>
                <a:latin typeface="Arial" panose="020B0604020202020204" pitchFamily="34" charset="0"/>
              </a:rPr>
              <a:t>7 in all things showing yourself </a:t>
            </a:r>
            <a:r>
              <a:rPr lang="en-US" sz="2300" i="1" dirty="0">
                <a:solidFill>
                  <a:prstClr val="white"/>
                </a:solidFill>
                <a:latin typeface="Arial" panose="020B0604020202020204" pitchFamily="34" charset="0"/>
              </a:rPr>
              <a:t>to be </a:t>
            </a:r>
            <a:r>
              <a:rPr lang="en-US" sz="2300" dirty="0">
                <a:solidFill>
                  <a:prstClr val="white"/>
                </a:solidFill>
                <a:latin typeface="Arial" panose="020B0604020202020204" pitchFamily="34" charset="0"/>
              </a:rPr>
              <a:t>a pattern of good works; in doctrine </a:t>
            </a:r>
            <a:r>
              <a:rPr lang="en-US" sz="2300" i="1" dirty="0">
                <a:solidFill>
                  <a:prstClr val="white"/>
                </a:solidFill>
                <a:latin typeface="Arial" panose="020B0604020202020204" pitchFamily="34" charset="0"/>
              </a:rPr>
              <a:t>showing </a:t>
            </a:r>
            <a:r>
              <a:rPr lang="en-US" sz="2300" dirty="0">
                <a:solidFill>
                  <a:prstClr val="white"/>
                </a:solidFill>
                <a:latin typeface="Arial" panose="020B0604020202020204" pitchFamily="34" charset="0"/>
              </a:rPr>
              <a:t>integrity, reverence, incorruptibility,</a:t>
            </a:r>
            <a:endParaRPr lang="en-US" sz="2300" dirty="0">
              <a:solidFill>
                <a:prstClr val="white"/>
              </a:solidFill>
            </a:endParaRPr>
          </a:p>
        </p:txBody>
      </p:sp>
    </p:spTree>
    <p:extLst>
      <p:ext uri="{BB962C8B-B14F-4D97-AF65-F5344CB8AC3E}">
        <p14:creationId xmlns:p14="http://schemas.microsoft.com/office/powerpoint/2010/main" val="937254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4663BF-1E7E-40C8-ACD3-AB9E70318DEA}"/>
              </a:ext>
            </a:extLst>
          </p:cNvPr>
          <p:cNvSpPr/>
          <p:nvPr/>
        </p:nvSpPr>
        <p:spPr>
          <a:xfrm>
            <a:off x="0" y="0"/>
            <a:ext cx="9144000" cy="5496374"/>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Titus 2:8 sound speech that cannot be condemned, that one who is an opponent may be ashamed, having nothing evil to say of you.</a:t>
            </a:r>
          </a:p>
          <a:p>
            <a:pPr defTabSz="685783">
              <a:spcBef>
                <a:spcPts val="450"/>
              </a:spcBef>
            </a:pPr>
            <a:r>
              <a:rPr lang="en-US" sz="2400" dirty="0">
                <a:solidFill>
                  <a:prstClr val="white"/>
                </a:solidFill>
                <a:latin typeface="Arial" panose="020B0604020202020204" pitchFamily="34" charset="0"/>
              </a:rPr>
              <a:t>9 </a:t>
            </a:r>
            <a:r>
              <a:rPr lang="en-US" sz="2400" i="1" dirty="0">
                <a:solidFill>
                  <a:prstClr val="white"/>
                </a:solidFill>
                <a:latin typeface="Arial" panose="020B0604020202020204" pitchFamily="34" charset="0"/>
              </a:rPr>
              <a:t>Exhort </a:t>
            </a:r>
            <a:r>
              <a:rPr lang="en-US" sz="2400" dirty="0">
                <a:solidFill>
                  <a:prstClr val="white"/>
                </a:solidFill>
                <a:latin typeface="Arial" panose="020B0604020202020204" pitchFamily="34" charset="0"/>
              </a:rPr>
              <a:t>bondservants to be obedient to their own masters, to be well pleasing in all </a:t>
            </a:r>
            <a:r>
              <a:rPr lang="en-US" sz="2400" i="1" dirty="0">
                <a:solidFill>
                  <a:prstClr val="white"/>
                </a:solidFill>
                <a:latin typeface="Arial" panose="020B0604020202020204" pitchFamily="34" charset="0"/>
              </a:rPr>
              <a:t>things, </a:t>
            </a:r>
            <a:r>
              <a:rPr lang="en-US" sz="2400" dirty="0">
                <a:solidFill>
                  <a:prstClr val="white"/>
                </a:solidFill>
                <a:latin typeface="Arial" panose="020B0604020202020204" pitchFamily="34" charset="0"/>
              </a:rPr>
              <a:t>not answering back, </a:t>
            </a:r>
          </a:p>
          <a:p>
            <a:pPr defTabSz="685783">
              <a:spcBef>
                <a:spcPts val="450"/>
              </a:spcBef>
            </a:pPr>
            <a:r>
              <a:rPr lang="en-US" sz="2400" dirty="0">
                <a:solidFill>
                  <a:prstClr val="white"/>
                </a:solidFill>
                <a:latin typeface="Arial" panose="020B0604020202020204" pitchFamily="34" charset="0"/>
              </a:rPr>
              <a:t>10 not pilfering, but showing all good fidelity, that they may adorn the doctrine of God our Savior in all things. </a:t>
            </a:r>
          </a:p>
          <a:p>
            <a:pPr defTabSz="685783">
              <a:spcBef>
                <a:spcPts val="450"/>
              </a:spcBef>
            </a:pPr>
            <a:r>
              <a:rPr lang="en-US" sz="2400" dirty="0">
                <a:solidFill>
                  <a:prstClr val="white"/>
                </a:solidFill>
                <a:latin typeface="Arial" panose="020B0604020202020204" pitchFamily="34" charset="0"/>
              </a:rPr>
              <a:t>1 Peter 2 18 Servants, </a:t>
            </a:r>
            <a:r>
              <a:rPr lang="en-US" sz="2400" i="1" dirty="0">
                <a:solidFill>
                  <a:prstClr val="white"/>
                </a:solidFill>
                <a:latin typeface="Arial" panose="020B0604020202020204" pitchFamily="34" charset="0"/>
              </a:rPr>
              <a:t>be </a:t>
            </a:r>
            <a:r>
              <a:rPr lang="en-US" sz="2400" dirty="0">
                <a:solidFill>
                  <a:prstClr val="white"/>
                </a:solidFill>
                <a:latin typeface="Arial" panose="020B0604020202020204" pitchFamily="34" charset="0"/>
              </a:rPr>
              <a:t>submissive to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masters with all fear, not only to the good and gentle, but also to the harsh. </a:t>
            </a:r>
          </a:p>
          <a:p>
            <a:pPr defTabSz="685783">
              <a:spcBef>
                <a:spcPts val="450"/>
              </a:spcBef>
            </a:pPr>
            <a:r>
              <a:rPr lang="en-US" sz="2400" dirty="0">
                <a:solidFill>
                  <a:prstClr val="white"/>
                </a:solidFill>
                <a:latin typeface="Arial" panose="020B0604020202020204" pitchFamily="34" charset="0"/>
              </a:rPr>
              <a:t>19 For this </a:t>
            </a:r>
            <a:r>
              <a:rPr lang="en-US" sz="2400" i="1" dirty="0">
                <a:solidFill>
                  <a:prstClr val="white"/>
                </a:solidFill>
                <a:latin typeface="Arial" panose="020B0604020202020204" pitchFamily="34" charset="0"/>
              </a:rPr>
              <a:t>is </a:t>
            </a:r>
            <a:r>
              <a:rPr lang="en-US" sz="2400" dirty="0">
                <a:solidFill>
                  <a:prstClr val="white"/>
                </a:solidFill>
                <a:latin typeface="Arial" panose="020B0604020202020204" pitchFamily="34" charset="0"/>
              </a:rPr>
              <a:t>commendable, if because of conscience toward God one endures grief, suffering wrongfully. 20 For what credit </a:t>
            </a:r>
            <a:r>
              <a:rPr lang="en-US" sz="2400" i="1" dirty="0">
                <a:solidFill>
                  <a:prstClr val="white"/>
                </a:solidFill>
                <a:latin typeface="Arial" panose="020B0604020202020204" pitchFamily="34" charset="0"/>
              </a:rPr>
              <a:t>is it </a:t>
            </a:r>
            <a:r>
              <a:rPr lang="en-US" sz="2400" dirty="0">
                <a:solidFill>
                  <a:prstClr val="white"/>
                </a:solidFill>
                <a:latin typeface="Arial" panose="020B0604020202020204" pitchFamily="34" charset="0"/>
              </a:rPr>
              <a:t>if, when you are beaten for your faults, you take it patiently? But when you do good and suffer, if you take it patiently, this </a:t>
            </a:r>
            <a:r>
              <a:rPr lang="en-US" sz="2400" i="1" dirty="0">
                <a:solidFill>
                  <a:prstClr val="white"/>
                </a:solidFill>
                <a:latin typeface="Arial" panose="020B0604020202020204" pitchFamily="34" charset="0"/>
              </a:rPr>
              <a:t>is </a:t>
            </a:r>
            <a:r>
              <a:rPr lang="en-US" sz="2400" dirty="0">
                <a:solidFill>
                  <a:prstClr val="white"/>
                </a:solidFill>
                <a:latin typeface="Arial" panose="020B0604020202020204" pitchFamily="34" charset="0"/>
              </a:rPr>
              <a:t>commendable before God. </a:t>
            </a:r>
            <a:endParaRPr lang="en-US" sz="2400" dirty="0">
              <a:solidFill>
                <a:prstClr val="white"/>
              </a:solidFill>
            </a:endParaRPr>
          </a:p>
        </p:txBody>
      </p:sp>
    </p:spTree>
    <p:extLst>
      <p:ext uri="{BB962C8B-B14F-4D97-AF65-F5344CB8AC3E}">
        <p14:creationId xmlns:p14="http://schemas.microsoft.com/office/powerpoint/2010/main" val="2245256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A18A21-C2A1-47B2-B984-8AF639EF9FA8}"/>
              </a:ext>
            </a:extLst>
          </p:cNvPr>
          <p:cNvSpPr/>
          <p:nvPr/>
        </p:nvSpPr>
        <p:spPr>
          <a:xfrm>
            <a:off x="1" y="2"/>
            <a:ext cx="8999084" cy="4478149"/>
          </a:xfrm>
          <a:prstGeom prst="rect">
            <a:avLst/>
          </a:prstGeom>
        </p:spPr>
        <p:txBody>
          <a:bodyPr wrap="square" lIns="68579" tIns="34289" rIns="68579" bIns="34289">
            <a:spAutoFit/>
          </a:bodyPr>
          <a:lstStyle/>
          <a:p>
            <a:pPr algn="ctr" defTabSz="685783">
              <a:spcBef>
                <a:spcPts val="900"/>
              </a:spcBef>
            </a:pPr>
            <a:r>
              <a:rPr lang="en-US" sz="2400" b="1" i="1" u="sng" dirty="0">
                <a:solidFill>
                  <a:prstClr val="white"/>
                </a:solidFill>
                <a:latin typeface="Arial" panose="020B0604020202020204" pitchFamily="34" charset="0"/>
              </a:rPr>
              <a:t>Language </a:t>
            </a:r>
          </a:p>
          <a:p>
            <a:pPr defTabSz="685783">
              <a:spcBef>
                <a:spcPts val="900"/>
              </a:spcBef>
            </a:pPr>
            <a:r>
              <a:rPr lang="en-US" sz="2400" b="1" dirty="0">
                <a:solidFill>
                  <a:prstClr val="white"/>
                </a:solidFill>
                <a:latin typeface="Arial" panose="020B0604020202020204" pitchFamily="34" charset="0"/>
              </a:rPr>
              <a:t>Proverbs 26:18-19 </a:t>
            </a:r>
            <a:r>
              <a:rPr lang="en-US" sz="2400" dirty="0">
                <a:solidFill>
                  <a:prstClr val="white"/>
                </a:solidFill>
                <a:latin typeface="Arial" panose="020B0604020202020204" pitchFamily="34" charset="0"/>
              </a:rPr>
              <a:t>Like a madman who throws firebrands, arrows and death, so is the man who deceives his neighbor, And says, "Was I not joking?" </a:t>
            </a:r>
          </a:p>
          <a:p>
            <a:pPr defTabSz="685783">
              <a:spcBef>
                <a:spcPts val="900"/>
              </a:spcBef>
            </a:pPr>
            <a:r>
              <a:rPr lang="en-US" sz="2400" b="1" dirty="0">
                <a:solidFill>
                  <a:prstClr val="white"/>
                </a:solidFill>
                <a:latin typeface="Arial" panose="020B0604020202020204" pitchFamily="34" charset="0"/>
              </a:rPr>
              <a:t>Ephesians 4:29 </a:t>
            </a:r>
            <a:r>
              <a:rPr lang="en-US" sz="2400" dirty="0">
                <a:solidFill>
                  <a:prstClr val="white"/>
                </a:solidFill>
                <a:latin typeface="Arial" panose="020B0604020202020204" pitchFamily="34" charset="0"/>
              </a:rPr>
              <a:t>Let no unwholesome word proceed from your mouth, but only such a word as is good for edification according to the need of the moment, that it may give grace to those who hear. </a:t>
            </a:r>
          </a:p>
          <a:p>
            <a:pPr defTabSz="685783">
              <a:spcBef>
                <a:spcPts val="900"/>
              </a:spcBef>
            </a:pPr>
            <a:r>
              <a:rPr lang="en-US" sz="2400" b="1" dirty="0">
                <a:solidFill>
                  <a:prstClr val="white"/>
                </a:solidFill>
                <a:latin typeface="Arial" panose="020B0604020202020204" pitchFamily="34" charset="0"/>
              </a:rPr>
              <a:t>Ephesians 5:4 </a:t>
            </a:r>
            <a:r>
              <a:rPr lang="en-US" sz="2400" dirty="0">
                <a:solidFill>
                  <a:prstClr val="white"/>
                </a:solidFill>
                <a:latin typeface="Arial" panose="020B0604020202020204" pitchFamily="34" charset="0"/>
              </a:rPr>
              <a:t>and there must be no filthiness (151) and silly talk (3473), or coarse jesting (2160), which are not fitting, but rather giving of thanks. </a:t>
            </a:r>
          </a:p>
        </p:txBody>
      </p:sp>
    </p:spTree>
    <p:extLst>
      <p:ext uri="{BB962C8B-B14F-4D97-AF65-F5344CB8AC3E}">
        <p14:creationId xmlns:p14="http://schemas.microsoft.com/office/powerpoint/2010/main" val="157742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F9535E-FBC1-4909-90CE-18863411062A}"/>
              </a:ext>
            </a:extLst>
          </p:cNvPr>
          <p:cNvSpPr/>
          <p:nvPr/>
        </p:nvSpPr>
        <p:spPr>
          <a:xfrm>
            <a:off x="0" y="1"/>
            <a:ext cx="9144000" cy="2262158"/>
          </a:xfrm>
          <a:prstGeom prst="rect">
            <a:avLst/>
          </a:prstGeom>
        </p:spPr>
        <p:txBody>
          <a:bodyPr wrap="square" lIns="68579" tIns="34289" rIns="68579" bIns="34289">
            <a:spAutoFit/>
          </a:bodyPr>
          <a:lstStyle/>
          <a:p>
            <a:pPr algn="ctr" defTabSz="685783">
              <a:spcBef>
                <a:spcPts val="900"/>
              </a:spcBef>
            </a:pPr>
            <a:r>
              <a:rPr lang="en-US" sz="2400" b="1" i="1" u="sng" dirty="0">
                <a:solidFill>
                  <a:prstClr val="white"/>
                </a:solidFill>
                <a:latin typeface="Arial" panose="020B0604020202020204" pitchFamily="34" charset="0"/>
              </a:rPr>
              <a:t>Strong’s definitions for Ephesians 5:4</a:t>
            </a:r>
          </a:p>
          <a:p>
            <a:pPr defTabSz="685783">
              <a:spcBef>
                <a:spcPts val="900"/>
              </a:spcBef>
            </a:pPr>
            <a:r>
              <a:rPr lang="en-US" sz="2400" dirty="0">
                <a:solidFill>
                  <a:prstClr val="white"/>
                </a:solidFill>
                <a:latin typeface="Arial" panose="020B0604020202020204" pitchFamily="34" charset="0"/>
              </a:rPr>
              <a:t>Filthiness 151: </a:t>
            </a:r>
            <a:r>
              <a:rPr lang="en-US" sz="2400" dirty="0" err="1">
                <a:solidFill>
                  <a:prstClr val="white"/>
                </a:solidFill>
                <a:latin typeface="Arial" panose="020B0604020202020204" pitchFamily="34" charset="0"/>
              </a:rPr>
              <a:t>aischrotes</a:t>
            </a:r>
            <a:r>
              <a:rPr lang="en-US" sz="2400" dirty="0">
                <a:solidFill>
                  <a:prstClr val="white"/>
                </a:solidFill>
                <a:latin typeface="Arial" panose="020B0604020202020204" pitchFamily="34" charset="0"/>
              </a:rPr>
              <a:t> = shamefulness, obscenity, filthiness</a:t>
            </a:r>
          </a:p>
          <a:p>
            <a:pPr defTabSz="685783">
              <a:spcBef>
                <a:spcPts val="900"/>
              </a:spcBef>
            </a:pPr>
            <a:r>
              <a:rPr lang="en-US" sz="2400" dirty="0">
                <a:solidFill>
                  <a:prstClr val="white"/>
                </a:solidFill>
                <a:latin typeface="Arial" panose="020B0604020202020204" pitchFamily="34" charset="0"/>
              </a:rPr>
              <a:t>Silly talk 3473: </a:t>
            </a:r>
            <a:r>
              <a:rPr lang="en-US" sz="2400" dirty="0" err="1">
                <a:solidFill>
                  <a:prstClr val="white"/>
                </a:solidFill>
                <a:latin typeface="Arial" panose="020B0604020202020204" pitchFamily="34" charset="0"/>
              </a:rPr>
              <a:t>morologia</a:t>
            </a:r>
            <a:r>
              <a:rPr lang="en-US" sz="2400" dirty="0">
                <a:solidFill>
                  <a:prstClr val="white"/>
                </a:solidFill>
                <a:latin typeface="Arial" panose="020B0604020202020204" pitchFamily="34" charset="0"/>
              </a:rPr>
              <a:t> = silly talk, buffoonery, foolish talking </a:t>
            </a:r>
          </a:p>
          <a:p>
            <a:pPr defTabSz="685783">
              <a:spcBef>
                <a:spcPts val="900"/>
              </a:spcBef>
            </a:pPr>
            <a:r>
              <a:rPr lang="en-US" sz="2400" dirty="0">
                <a:solidFill>
                  <a:prstClr val="white"/>
                </a:solidFill>
                <a:latin typeface="Arial" panose="020B0604020202020204" pitchFamily="34" charset="0"/>
              </a:rPr>
              <a:t>Coarse jesting 2160: </a:t>
            </a:r>
            <a:r>
              <a:rPr lang="en-US" sz="2400" dirty="0" err="1">
                <a:solidFill>
                  <a:prstClr val="white"/>
                </a:solidFill>
                <a:latin typeface="Arial" panose="020B0604020202020204" pitchFamily="34" charset="0"/>
              </a:rPr>
              <a:t>eutrapelia</a:t>
            </a:r>
            <a:r>
              <a:rPr lang="en-US" sz="2400" dirty="0">
                <a:solidFill>
                  <a:prstClr val="white"/>
                </a:solidFill>
                <a:latin typeface="Arial" panose="020B0604020202020204" pitchFamily="34" charset="0"/>
              </a:rPr>
              <a:t> = ready at repartee, witticism (vulgar), ribaldry, jesting </a:t>
            </a:r>
            <a:endParaRPr lang="en-US" sz="2400" dirty="0">
              <a:solidFill>
                <a:prstClr val="white"/>
              </a:solidFill>
            </a:endParaRPr>
          </a:p>
        </p:txBody>
      </p:sp>
    </p:spTree>
    <p:extLst>
      <p:ext uri="{BB962C8B-B14F-4D97-AF65-F5344CB8AC3E}">
        <p14:creationId xmlns:p14="http://schemas.microsoft.com/office/powerpoint/2010/main" val="3299836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C5328F-D0A2-43C7-8C0F-3B45A5FF87B2}"/>
              </a:ext>
            </a:extLst>
          </p:cNvPr>
          <p:cNvSpPr/>
          <p:nvPr/>
        </p:nvSpPr>
        <p:spPr>
          <a:xfrm>
            <a:off x="0" y="1"/>
            <a:ext cx="9144000" cy="5897768"/>
          </a:xfrm>
          <a:prstGeom prst="rect">
            <a:avLst/>
          </a:prstGeom>
        </p:spPr>
        <p:txBody>
          <a:bodyPr wrap="square" lIns="68579" tIns="34289" rIns="68579" bIns="34289">
            <a:spAutoFit/>
          </a:bodyPr>
          <a:lstStyle/>
          <a:p>
            <a:pPr defTabSz="685783">
              <a:spcBef>
                <a:spcPts val="450"/>
              </a:spcBef>
            </a:pPr>
            <a:r>
              <a:rPr lang="en-US" sz="2400" b="1" dirty="0">
                <a:solidFill>
                  <a:prstClr val="white"/>
                </a:solidFill>
                <a:latin typeface="Arial" panose="020B0604020202020204" pitchFamily="34" charset="0"/>
              </a:rPr>
              <a:t>Colossians 3:8 </a:t>
            </a:r>
            <a:r>
              <a:rPr lang="en-US" sz="2400" dirty="0">
                <a:solidFill>
                  <a:prstClr val="white"/>
                </a:solidFill>
                <a:latin typeface="Arial" panose="020B0604020202020204" pitchFamily="34" charset="0"/>
              </a:rPr>
              <a:t>But now you also, put them all aside: anger, wrath, malice, slander, and abusive speech from your mouth.</a:t>
            </a:r>
          </a:p>
          <a:p>
            <a:pPr defTabSz="685783">
              <a:spcBef>
                <a:spcPts val="450"/>
              </a:spcBef>
            </a:pPr>
            <a:r>
              <a:rPr lang="en-US" sz="2400" b="1" dirty="0">
                <a:solidFill>
                  <a:prstClr val="white"/>
                </a:solidFill>
                <a:latin typeface="Arial" panose="020B0604020202020204" pitchFamily="34" charset="0"/>
              </a:rPr>
              <a:t>Colossians 4:6 </a:t>
            </a:r>
            <a:r>
              <a:rPr lang="en-US" sz="2400" dirty="0">
                <a:solidFill>
                  <a:prstClr val="white"/>
                </a:solidFill>
                <a:latin typeface="Arial" panose="020B0604020202020204" pitchFamily="34" charset="0"/>
              </a:rPr>
              <a:t>Let your speech always be with grace, seasoned, as it were, with salt, so that you may know how you should respond to each person. </a:t>
            </a:r>
          </a:p>
          <a:p>
            <a:pPr defTabSz="685783">
              <a:spcBef>
                <a:spcPts val="450"/>
              </a:spcBef>
            </a:pPr>
            <a:r>
              <a:rPr lang="en-US" sz="2400" b="1" dirty="0">
                <a:solidFill>
                  <a:prstClr val="white"/>
                </a:solidFill>
                <a:latin typeface="Arial" panose="020B0604020202020204" pitchFamily="34" charset="0"/>
              </a:rPr>
              <a:t>1 Timothy 4:12</a:t>
            </a:r>
            <a:r>
              <a:rPr lang="en-US" sz="2400" dirty="0">
                <a:solidFill>
                  <a:prstClr val="white"/>
                </a:solidFill>
                <a:latin typeface="Arial" panose="020B0604020202020204" pitchFamily="34" charset="0"/>
              </a:rPr>
              <a:t>…in speech, conduct, love, faith and purity, show yourself an example of those who believe. </a:t>
            </a:r>
          </a:p>
          <a:p>
            <a:pPr defTabSz="685783">
              <a:spcBef>
                <a:spcPts val="450"/>
              </a:spcBef>
            </a:pPr>
            <a:r>
              <a:rPr lang="en-US" sz="2400" b="1" dirty="0">
                <a:solidFill>
                  <a:prstClr val="white"/>
                </a:solidFill>
                <a:latin typeface="Arial" panose="020B0604020202020204" pitchFamily="34" charset="0"/>
              </a:rPr>
              <a:t>2 Timothy 2:16</a:t>
            </a:r>
            <a:r>
              <a:rPr lang="en-US" sz="2400" dirty="0">
                <a:solidFill>
                  <a:prstClr val="white"/>
                </a:solidFill>
                <a:latin typeface="Arial" panose="020B0604020202020204" pitchFamily="34" charset="0"/>
              </a:rPr>
              <a:t>…avoid worldly (profane) and empty (vain) chatter, for it will lead to further ungodliness </a:t>
            </a:r>
          </a:p>
          <a:p>
            <a:pPr defTabSz="685783">
              <a:spcBef>
                <a:spcPts val="450"/>
              </a:spcBef>
            </a:pPr>
            <a:r>
              <a:rPr lang="en-US" sz="2400" b="1" dirty="0">
                <a:solidFill>
                  <a:prstClr val="white"/>
                </a:solidFill>
                <a:latin typeface="Arial" panose="020B0604020202020204" pitchFamily="34" charset="0"/>
              </a:rPr>
              <a:t>Titus 2:7-8 </a:t>
            </a:r>
            <a:r>
              <a:rPr lang="en-US" sz="2400" dirty="0">
                <a:solidFill>
                  <a:prstClr val="white"/>
                </a:solidFill>
                <a:latin typeface="Arial" panose="020B0604020202020204" pitchFamily="34" charset="0"/>
              </a:rPr>
              <a:t>in all things show yourself to be an example of good deeds, with purity in doctrine, dignified, sound in speech which is beyond reproach, in order that the opponent may be put to shame, having nothing bad to say about us. </a:t>
            </a:r>
          </a:p>
          <a:p>
            <a:pPr defTabSz="685783">
              <a:spcBef>
                <a:spcPts val="450"/>
              </a:spcBef>
            </a:pPr>
            <a:r>
              <a:rPr lang="en-US" sz="2400" b="1" dirty="0">
                <a:solidFill>
                  <a:prstClr val="white"/>
                </a:solidFill>
                <a:latin typeface="Arial" panose="020B0604020202020204" pitchFamily="34" charset="0"/>
              </a:rPr>
              <a:t>James 1:19 </a:t>
            </a:r>
            <a:r>
              <a:rPr lang="en-US" sz="2400" dirty="0">
                <a:solidFill>
                  <a:prstClr val="white"/>
                </a:solidFill>
                <a:latin typeface="Arial" panose="020B0604020202020204" pitchFamily="34" charset="0"/>
              </a:rPr>
              <a:t>This you know, my beloved brethren. But let everyone be quick to hear, slow to speak and slow to anger. </a:t>
            </a:r>
            <a:endParaRPr lang="en-US" sz="2400" dirty="0">
              <a:solidFill>
                <a:prstClr val="white"/>
              </a:solidFill>
            </a:endParaRPr>
          </a:p>
        </p:txBody>
      </p:sp>
    </p:spTree>
    <p:extLst>
      <p:ext uri="{BB962C8B-B14F-4D97-AF65-F5344CB8AC3E}">
        <p14:creationId xmlns:p14="http://schemas.microsoft.com/office/powerpoint/2010/main" val="893922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15451D-6CF5-4593-869B-13EB2C89E8C5}"/>
              </a:ext>
            </a:extLst>
          </p:cNvPr>
          <p:cNvSpPr/>
          <p:nvPr/>
        </p:nvSpPr>
        <p:spPr>
          <a:xfrm>
            <a:off x="0" y="2"/>
            <a:ext cx="9144000" cy="5339923"/>
          </a:xfrm>
          <a:prstGeom prst="rect">
            <a:avLst/>
          </a:prstGeom>
        </p:spPr>
        <p:txBody>
          <a:bodyPr wrap="square" lIns="68579" tIns="34289" rIns="68579" bIns="34289">
            <a:spAutoFit/>
          </a:bodyPr>
          <a:lstStyle/>
          <a:p>
            <a:pPr defTabSz="685783"/>
            <a:r>
              <a:rPr lang="en-US" sz="2400" b="1" dirty="0">
                <a:solidFill>
                  <a:prstClr val="white"/>
                </a:solidFill>
                <a:latin typeface="Arial" panose="020B0604020202020204" pitchFamily="34" charset="0"/>
                <a:cs typeface="Arial" panose="020B0604020202020204" pitchFamily="34" charset="0"/>
              </a:rPr>
              <a:t>James 1:19 </a:t>
            </a:r>
            <a:r>
              <a:rPr lang="en-US" sz="2400" dirty="0">
                <a:solidFill>
                  <a:prstClr val="white"/>
                </a:solidFill>
                <a:latin typeface="Arial" panose="020B0604020202020204" pitchFamily="34" charset="0"/>
                <a:cs typeface="Arial" panose="020B0604020202020204" pitchFamily="34" charset="0"/>
              </a:rPr>
              <a:t>This you know, my beloved brethren. But let everyone be quick to hear, slow to speak and slow to anger. </a:t>
            </a:r>
          </a:p>
          <a:p>
            <a:pPr defTabSz="685783">
              <a:spcBef>
                <a:spcPts val="900"/>
              </a:spcBef>
            </a:pPr>
            <a:r>
              <a:rPr lang="en-US" sz="4100" dirty="0">
                <a:solidFill>
                  <a:prstClr val="white"/>
                </a:solidFill>
                <a:latin typeface="Arial" panose="020B0604020202020204" pitchFamily="34" charset="0"/>
                <a:cs typeface="Arial" panose="020B0604020202020204" pitchFamily="34" charset="0"/>
              </a:rPr>
              <a:t>Matthew 12:36-37 But I tell you that every careless word that people speak, they shall give an accounting for it in the day of judgment. </a:t>
            </a:r>
            <a:r>
              <a:rPr lang="en-US" sz="4100" b="1" baseline="30000" dirty="0">
                <a:solidFill>
                  <a:prstClr val="white"/>
                </a:solidFill>
                <a:latin typeface="Arial" panose="020B0604020202020204" pitchFamily="34" charset="0"/>
                <a:cs typeface="Arial" panose="020B0604020202020204" pitchFamily="34" charset="0"/>
              </a:rPr>
              <a:t>37 </a:t>
            </a:r>
            <a:r>
              <a:rPr lang="en-US" sz="4100" dirty="0">
                <a:solidFill>
                  <a:prstClr val="white"/>
                </a:solidFill>
                <a:latin typeface="Arial" panose="020B0604020202020204" pitchFamily="34" charset="0"/>
                <a:cs typeface="Arial" panose="020B0604020202020204" pitchFamily="34" charset="0"/>
              </a:rPr>
              <a:t>For by your words you will be justified, and by your words you will be condemned.”</a:t>
            </a:r>
          </a:p>
        </p:txBody>
      </p:sp>
    </p:spTree>
    <p:extLst>
      <p:ext uri="{BB962C8B-B14F-4D97-AF65-F5344CB8AC3E}">
        <p14:creationId xmlns:p14="http://schemas.microsoft.com/office/powerpoint/2010/main" val="1367044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F387E2-383D-4CE1-A91B-B7169ADC5593}"/>
              </a:ext>
            </a:extLst>
          </p:cNvPr>
          <p:cNvSpPr/>
          <p:nvPr/>
        </p:nvSpPr>
        <p:spPr>
          <a:xfrm>
            <a:off x="-1" y="0"/>
            <a:ext cx="9270547" cy="5239896"/>
          </a:xfrm>
          <a:prstGeom prst="rect">
            <a:avLst/>
          </a:prstGeom>
        </p:spPr>
        <p:txBody>
          <a:bodyPr wrap="square" lIns="68579" tIns="34289" rIns="68579" bIns="34289">
            <a:spAutoFit/>
          </a:bodyPr>
          <a:lstStyle/>
          <a:p>
            <a:pPr defTabSz="685783"/>
            <a:r>
              <a:rPr lang="en-US" sz="2400" b="1" i="1" u="sng" dirty="0">
                <a:solidFill>
                  <a:prstClr val="white"/>
                </a:solidFill>
                <a:latin typeface="Arial" panose="020B0604020202020204" pitchFamily="34" charset="0"/>
                <a:cs typeface="Arial" panose="020B0604020202020204" pitchFamily="34" charset="0"/>
              </a:rPr>
              <a:t>BENEFIT</a:t>
            </a:r>
            <a:r>
              <a:rPr lang="en-US" sz="2400" i="1" dirty="0">
                <a:solidFill>
                  <a:prstClr val="white"/>
                </a:solidFill>
                <a:latin typeface="Arial" panose="020B0604020202020204" pitchFamily="34" charset="0"/>
                <a:cs typeface="Arial" panose="020B0604020202020204" pitchFamily="34" charset="0"/>
              </a:rPr>
              <a:t> </a:t>
            </a:r>
            <a:r>
              <a:rPr lang="en-US" sz="2400" dirty="0">
                <a:solidFill>
                  <a:prstClr val="white"/>
                </a:solidFill>
                <a:latin typeface="Arial" panose="020B0604020202020204" pitchFamily="34" charset="0"/>
                <a:cs typeface="Arial" panose="020B0604020202020204" pitchFamily="34" charset="0"/>
              </a:rPr>
              <a:t>-Proverbs 21:21 He who pursues righteousness and loyalty finds life, righteousness and honor. </a:t>
            </a:r>
          </a:p>
          <a:p>
            <a:pPr defTabSz="685783"/>
            <a:endParaRPr lang="en-US" sz="2400" dirty="0">
              <a:solidFill>
                <a:prstClr val="white"/>
              </a:solidFill>
              <a:latin typeface="Arial" panose="020B0604020202020204" pitchFamily="34" charset="0"/>
              <a:cs typeface="Arial" panose="020B0604020202020204" pitchFamily="34" charset="0"/>
            </a:endParaRPr>
          </a:p>
          <a:p>
            <a:pPr defTabSz="685783"/>
            <a:r>
              <a:rPr lang="en-US" sz="2400" b="1" i="1" u="sng" dirty="0">
                <a:solidFill>
                  <a:prstClr val="white"/>
                </a:solidFill>
                <a:latin typeface="Arial" panose="020B0604020202020204" pitchFamily="34" charset="0"/>
                <a:cs typeface="Arial" panose="020B0604020202020204" pitchFamily="34" charset="0"/>
              </a:rPr>
              <a:t>EXPECTATION</a:t>
            </a:r>
            <a:r>
              <a:rPr lang="en-US" sz="2400" dirty="0">
                <a:solidFill>
                  <a:prstClr val="white"/>
                </a:solidFill>
                <a:latin typeface="Arial" panose="020B0604020202020204" pitchFamily="34" charset="0"/>
                <a:cs typeface="Arial" panose="020B0604020202020204" pitchFamily="34" charset="0"/>
              </a:rPr>
              <a:t> - Micah 6:8 He has told you, O man, what is good; and what does the LORD (Jehovah) require of you but to do justice, to love kindness and to walk humbly with your God? </a:t>
            </a:r>
          </a:p>
          <a:p>
            <a:pPr defTabSz="685783"/>
            <a:endParaRPr lang="en-US" sz="2400" dirty="0">
              <a:solidFill>
                <a:prstClr val="white"/>
              </a:solidFill>
              <a:latin typeface="Arial" panose="020B0604020202020204" pitchFamily="34" charset="0"/>
              <a:cs typeface="Arial" panose="020B0604020202020204" pitchFamily="34" charset="0"/>
            </a:endParaRPr>
          </a:p>
          <a:p>
            <a:pPr defTabSz="685783"/>
            <a:r>
              <a:rPr lang="en-US" sz="2400" b="1" i="1" u="sng" dirty="0">
                <a:solidFill>
                  <a:prstClr val="white"/>
                </a:solidFill>
                <a:latin typeface="Arial" panose="020B0604020202020204" pitchFamily="34" charset="0"/>
                <a:cs typeface="Arial" panose="020B0604020202020204" pitchFamily="34" charset="0"/>
              </a:rPr>
              <a:t>COMMAND</a:t>
            </a:r>
            <a:r>
              <a:rPr lang="en-US" sz="2400" dirty="0">
                <a:solidFill>
                  <a:prstClr val="white"/>
                </a:solidFill>
                <a:latin typeface="Arial" panose="020B0604020202020204" pitchFamily="34" charset="0"/>
                <a:cs typeface="Arial" panose="020B0604020202020204" pitchFamily="34" charset="0"/>
              </a:rPr>
              <a:t> - Zechariah 7:9-10 9Thus has the LORD of hosts said, ‘Dispense true justice and practice kindness and compassion each to his brother; 10 and do not oppress the widow or the orphan, the stranger or the poor; and do not devise evil in your hearts against one another.’ </a:t>
            </a:r>
            <a:r>
              <a:rPr lang="en-US" sz="2400" i="1" dirty="0">
                <a:solidFill>
                  <a:prstClr val="white"/>
                </a:solidFill>
                <a:latin typeface="Arial" panose="020B0604020202020204" pitchFamily="34" charset="0"/>
                <a:cs typeface="Arial" panose="020B0604020202020204" pitchFamily="34" charset="0"/>
              </a:rPr>
              <a:t>DO NOT TAKE ADVANTAGE OF WEAK OR DEFENSLESS</a:t>
            </a:r>
            <a:endParaRPr lang="en-US" sz="2400" dirty="0">
              <a:solidFill>
                <a:prstClr val="white"/>
              </a:solidFill>
              <a:latin typeface="Arial" panose="020B0604020202020204" pitchFamily="34" charset="0"/>
              <a:cs typeface="Arial" panose="020B0604020202020204" pitchFamily="34" charset="0"/>
            </a:endParaRPr>
          </a:p>
          <a:p>
            <a:pPr defTabSz="685783"/>
            <a:endParaRPr lang="en-US" sz="24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5451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42635B-26EB-4766-A400-756D9EAAF7FE}"/>
              </a:ext>
            </a:extLst>
          </p:cNvPr>
          <p:cNvSpPr/>
          <p:nvPr/>
        </p:nvSpPr>
        <p:spPr>
          <a:xfrm>
            <a:off x="2" y="1"/>
            <a:ext cx="9143999" cy="4501232"/>
          </a:xfrm>
          <a:prstGeom prst="rect">
            <a:avLst/>
          </a:prstGeom>
        </p:spPr>
        <p:txBody>
          <a:bodyPr wrap="square" lIns="68579" tIns="34289" rIns="68579" bIns="34289">
            <a:spAutoFit/>
          </a:bodyPr>
          <a:lstStyle/>
          <a:p>
            <a:pPr defTabSz="685783"/>
            <a:r>
              <a:rPr lang="en-US" sz="2400" dirty="0">
                <a:solidFill>
                  <a:prstClr val="white"/>
                </a:solidFill>
                <a:latin typeface="Arial" panose="020B0604020202020204" pitchFamily="34" charset="0"/>
              </a:rPr>
              <a:t>Romans 12: 9-11 9 </a:t>
            </a:r>
            <a:r>
              <a:rPr lang="en-US" sz="2400" i="1" dirty="0">
                <a:solidFill>
                  <a:prstClr val="white"/>
                </a:solidFill>
                <a:latin typeface="Arial" panose="020B0604020202020204" pitchFamily="34" charset="0"/>
              </a:rPr>
              <a:t>Let </a:t>
            </a:r>
            <a:r>
              <a:rPr lang="en-US" sz="2400" dirty="0">
                <a:solidFill>
                  <a:prstClr val="white"/>
                </a:solidFill>
                <a:latin typeface="Arial" panose="020B0604020202020204" pitchFamily="34" charset="0"/>
              </a:rPr>
              <a:t>love </a:t>
            </a:r>
            <a:r>
              <a:rPr lang="en-US" sz="2400" i="1" dirty="0">
                <a:solidFill>
                  <a:prstClr val="white"/>
                </a:solidFill>
                <a:latin typeface="Arial" panose="020B0604020202020204" pitchFamily="34" charset="0"/>
              </a:rPr>
              <a:t>be </a:t>
            </a:r>
            <a:r>
              <a:rPr lang="en-US" sz="2400" dirty="0">
                <a:solidFill>
                  <a:prstClr val="white"/>
                </a:solidFill>
                <a:latin typeface="Arial" panose="020B0604020202020204" pitchFamily="34" charset="0"/>
              </a:rPr>
              <a:t>without hypocrisy. Abhor what is evil; cling to what is good. 10 </a:t>
            </a:r>
            <a:r>
              <a:rPr lang="en-US" sz="2400" i="1" dirty="0">
                <a:solidFill>
                  <a:prstClr val="white"/>
                </a:solidFill>
                <a:latin typeface="Arial" panose="020B0604020202020204" pitchFamily="34" charset="0"/>
              </a:rPr>
              <a:t>Be </a:t>
            </a:r>
            <a:r>
              <a:rPr lang="en-US" sz="2400" dirty="0">
                <a:solidFill>
                  <a:prstClr val="white"/>
                </a:solidFill>
                <a:latin typeface="Arial" panose="020B0604020202020204" pitchFamily="34" charset="0"/>
              </a:rPr>
              <a:t>devoted to one another in brotherly love; give preference to one another in honor; 11 not lagging behind in diligence, fervent in spirit, serving the Lord; </a:t>
            </a:r>
          </a:p>
          <a:p>
            <a:pPr defTabSz="685783"/>
            <a:endParaRPr lang="en-US" sz="2400" dirty="0">
              <a:solidFill>
                <a:prstClr val="white"/>
              </a:solidFill>
              <a:latin typeface="Arial" panose="020B0604020202020204" pitchFamily="34" charset="0"/>
            </a:endParaRPr>
          </a:p>
          <a:p>
            <a:pPr defTabSz="685783"/>
            <a:r>
              <a:rPr lang="en-US" sz="2400" dirty="0">
                <a:solidFill>
                  <a:prstClr val="white"/>
                </a:solidFill>
                <a:latin typeface="Arial" panose="020B0604020202020204" pitchFamily="34" charset="0"/>
              </a:rPr>
              <a:t>Ephesians 4:32 32 Be kind to one another, tender-hearted, forgiving each other, just as God in Christ also has forgiven you. </a:t>
            </a:r>
          </a:p>
          <a:p>
            <a:pPr defTabSz="685783"/>
            <a:endParaRPr lang="en-US" sz="2400" dirty="0">
              <a:solidFill>
                <a:prstClr val="white"/>
              </a:solidFill>
              <a:latin typeface="Arial" panose="020B0604020202020204" pitchFamily="34" charset="0"/>
            </a:endParaRPr>
          </a:p>
          <a:p>
            <a:pPr defTabSz="685783"/>
            <a:r>
              <a:rPr lang="en-US" sz="2400" dirty="0">
                <a:solidFill>
                  <a:prstClr val="white"/>
                </a:solidFill>
                <a:latin typeface="Arial" panose="020B0604020202020204" pitchFamily="34" charset="0"/>
              </a:rPr>
              <a:t>1 Peter 3:8-9 8 To sum up, all of you be harmonious, sympathetic, brotherly, kindhearted, and humble in spirit; 9 not returning evil for evil or insult for insult, but giving a blessing instead; for you were called for the very purpose that you might inherit a blessing. </a:t>
            </a:r>
            <a:endParaRPr lang="en-US" sz="2400" dirty="0">
              <a:solidFill>
                <a:prstClr val="white"/>
              </a:solidFill>
            </a:endParaRPr>
          </a:p>
        </p:txBody>
      </p:sp>
    </p:spTree>
    <p:extLst>
      <p:ext uri="{BB962C8B-B14F-4D97-AF65-F5344CB8AC3E}">
        <p14:creationId xmlns:p14="http://schemas.microsoft.com/office/powerpoint/2010/main" val="195816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0E93A5-DB45-4F90-824D-92062BA6B1D1}"/>
              </a:ext>
            </a:extLst>
          </p:cNvPr>
          <p:cNvSpPr/>
          <p:nvPr/>
        </p:nvSpPr>
        <p:spPr>
          <a:xfrm>
            <a:off x="83685" y="-486074"/>
            <a:ext cx="8976632" cy="5251438"/>
          </a:xfrm>
          <a:prstGeom prst="rect">
            <a:avLst/>
          </a:prstGeom>
        </p:spPr>
        <p:txBody>
          <a:bodyPr wrap="square" lIns="68579" tIns="34289" rIns="68579" bIns="34289">
            <a:spAutoFit/>
          </a:bodyPr>
          <a:lstStyle/>
          <a:p>
            <a:pPr defTabSz="685783">
              <a:spcBef>
                <a:spcPts val="450"/>
              </a:spcBef>
            </a:pPr>
            <a:endParaRPr lang="en-US" sz="1500" dirty="0">
              <a:solidFill>
                <a:prstClr val="white"/>
              </a:solidFill>
              <a:latin typeface="Arial" panose="020B0604020202020204" pitchFamily="34" charset="0"/>
            </a:endParaRPr>
          </a:p>
          <a:p>
            <a:pPr defTabSz="685783">
              <a:spcBef>
                <a:spcPts val="450"/>
              </a:spcBef>
            </a:pPr>
            <a:endParaRPr lang="en-US" sz="1500" dirty="0">
              <a:solidFill>
                <a:prstClr val="white"/>
              </a:solidFill>
              <a:latin typeface="Arial" panose="020B0604020202020204" pitchFamily="34" charset="0"/>
            </a:endParaRPr>
          </a:p>
          <a:p>
            <a:pPr defTabSz="685783">
              <a:spcBef>
                <a:spcPts val="450"/>
              </a:spcBef>
            </a:pPr>
            <a:r>
              <a:rPr lang="en-US" sz="2400" dirty="0">
                <a:solidFill>
                  <a:prstClr val="white"/>
                </a:solidFill>
                <a:latin typeface="Arial" panose="020B0604020202020204" pitchFamily="34" charset="0"/>
              </a:rPr>
              <a:t>2 Peter 1:1 Simon Peter, a bond-servant and apostle of Jesus Christ, to those who have received a faith of the same kind as ours, by the righteousness of our God and Savior, Jesus Christ: </a:t>
            </a:r>
          </a:p>
          <a:p>
            <a:pPr defTabSz="685783">
              <a:spcBef>
                <a:spcPts val="450"/>
              </a:spcBef>
            </a:pPr>
            <a:r>
              <a:rPr lang="en-US" sz="2400" dirty="0">
                <a:solidFill>
                  <a:prstClr val="white"/>
                </a:solidFill>
                <a:latin typeface="Arial" panose="020B0604020202020204" pitchFamily="34" charset="0"/>
              </a:rPr>
              <a:t>2 Grace and peace be multiplied to you in the knowledge of God and of Jesus our Lord; </a:t>
            </a:r>
          </a:p>
          <a:p>
            <a:pPr defTabSz="685783">
              <a:spcBef>
                <a:spcPts val="450"/>
              </a:spcBef>
            </a:pPr>
            <a:r>
              <a:rPr lang="en-US" sz="2400" dirty="0">
                <a:solidFill>
                  <a:prstClr val="white"/>
                </a:solidFill>
                <a:latin typeface="Arial" panose="020B0604020202020204" pitchFamily="34" charset="0"/>
              </a:rPr>
              <a:t>3 seeing that His divine power has granted to us everything pertaining to life and godliness, through the true knowledge of Him who called us by His own glory and excellence. </a:t>
            </a:r>
          </a:p>
          <a:p>
            <a:pPr defTabSz="685783">
              <a:spcBef>
                <a:spcPts val="450"/>
              </a:spcBef>
            </a:pPr>
            <a:r>
              <a:rPr lang="en-US" sz="2400" dirty="0">
                <a:solidFill>
                  <a:prstClr val="white"/>
                </a:solidFill>
                <a:latin typeface="Arial" panose="020B0604020202020204" pitchFamily="34" charset="0"/>
              </a:rPr>
              <a:t>4 For by these He has granted to us His precious and magnificent promises, so that by them you may become partakers of </a:t>
            </a:r>
            <a:r>
              <a:rPr lang="en-US" sz="2400" i="1" dirty="0">
                <a:solidFill>
                  <a:prstClr val="white"/>
                </a:solidFill>
                <a:latin typeface="Arial" panose="020B0604020202020204" pitchFamily="34" charset="0"/>
              </a:rPr>
              <a:t>the </a:t>
            </a:r>
            <a:r>
              <a:rPr lang="en-US" sz="2400" dirty="0">
                <a:solidFill>
                  <a:prstClr val="white"/>
                </a:solidFill>
                <a:latin typeface="Arial" panose="020B0604020202020204" pitchFamily="34" charset="0"/>
              </a:rPr>
              <a:t>divine nature, having escaped the corruption that is in the world by lust. </a:t>
            </a:r>
          </a:p>
        </p:txBody>
      </p:sp>
    </p:spTree>
    <p:extLst>
      <p:ext uri="{BB962C8B-B14F-4D97-AF65-F5344CB8AC3E}">
        <p14:creationId xmlns:p14="http://schemas.microsoft.com/office/powerpoint/2010/main" val="3539682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6CD2D5-AB0D-42DC-A09D-C5A278B0B76E}"/>
              </a:ext>
            </a:extLst>
          </p:cNvPr>
          <p:cNvSpPr/>
          <p:nvPr/>
        </p:nvSpPr>
        <p:spPr>
          <a:xfrm>
            <a:off x="0" y="1"/>
            <a:ext cx="9144000" cy="5159105"/>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2 Peter 1:5 Now for this very reason also, applying all diligence, in your faith supply moral excellence,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moral excellence, knowledge, </a:t>
            </a:r>
          </a:p>
          <a:p>
            <a:pPr defTabSz="685783">
              <a:spcBef>
                <a:spcPts val="450"/>
              </a:spcBef>
            </a:pPr>
            <a:r>
              <a:rPr lang="en-US" sz="2400" dirty="0">
                <a:solidFill>
                  <a:prstClr val="white"/>
                </a:solidFill>
                <a:latin typeface="Arial" panose="020B0604020202020204" pitchFamily="34" charset="0"/>
              </a:rPr>
              <a:t>6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knowledge, self-control,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self-control, perseverance,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perseverance, godliness, </a:t>
            </a:r>
          </a:p>
          <a:p>
            <a:pPr defTabSz="685783">
              <a:spcBef>
                <a:spcPts val="450"/>
              </a:spcBef>
            </a:pPr>
            <a:r>
              <a:rPr lang="en-US" sz="2400" dirty="0">
                <a:solidFill>
                  <a:prstClr val="white"/>
                </a:solidFill>
                <a:latin typeface="Arial" panose="020B0604020202020204" pitchFamily="34" charset="0"/>
              </a:rPr>
              <a:t>7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godliness, brotherly kindness, and in </a:t>
            </a:r>
            <a:r>
              <a:rPr lang="en-US" sz="2400" i="1" dirty="0">
                <a:solidFill>
                  <a:prstClr val="white"/>
                </a:solidFill>
                <a:latin typeface="Arial" panose="020B0604020202020204" pitchFamily="34" charset="0"/>
              </a:rPr>
              <a:t>your </a:t>
            </a:r>
            <a:r>
              <a:rPr lang="en-US" sz="2400" dirty="0">
                <a:solidFill>
                  <a:prstClr val="white"/>
                </a:solidFill>
                <a:latin typeface="Arial" panose="020B0604020202020204" pitchFamily="34" charset="0"/>
              </a:rPr>
              <a:t>brotherly kindness, love. </a:t>
            </a:r>
          </a:p>
          <a:p>
            <a:pPr defTabSz="685783">
              <a:spcBef>
                <a:spcPts val="450"/>
              </a:spcBef>
            </a:pPr>
            <a:r>
              <a:rPr lang="en-US" sz="2400" dirty="0">
                <a:solidFill>
                  <a:prstClr val="white"/>
                </a:solidFill>
                <a:latin typeface="Arial" panose="020B0604020202020204" pitchFamily="34" charset="0"/>
              </a:rPr>
              <a:t>8 For if these </a:t>
            </a:r>
            <a:r>
              <a:rPr lang="en-US" sz="2400" i="1" dirty="0">
                <a:solidFill>
                  <a:prstClr val="white"/>
                </a:solidFill>
                <a:latin typeface="Arial" panose="020B0604020202020204" pitchFamily="34" charset="0"/>
              </a:rPr>
              <a:t>qualities </a:t>
            </a:r>
            <a:r>
              <a:rPr lang="en-US" sz="2400" dirty="0">
                <a:solidFill>
                  <a:prstClr val="white"/>
                </a:solidFill>
                <a:latin typeface="Arial" panose="020B0604020202020204" pitchFamily="34" charset="0"/>
              </a:rPr>
              <a:t>are yours and are increasing, they render you neither useless nor unfruitful in the true knowledge of our Lord Jesus Christ. </a:t>
            </a:r>
          </a:p>
          <a:p>
            <a:pPr defTabSz="685783">
              <a:spcBef>
                <a:spcPts val="450"/>
              </a:spcBef>
            </a:pPr>
            <a:r>
              <a:rPr lang="en-US" sz="2400" dirty="0">
                <a:solidFill>
                  <a:prstClr val="white"/>
                </a:solidFill>
                <a:latin typeface="Arial" panose="020B0604020202020204" pitchFamily="34" charset="0"/>
              </a:rPr>
              <a:t>9 For he who lacks these </a:t>
            </a:r>
            <a:r>
              <a:rPr lang="en-US" sz="2400" i="1" dirty="0">
                <a:solidFill>
                  <a:prstClr val="white"/>
                </a:solidFill>
                <a:latin typeface="Arial" panose="020B0604020202020204" pitchFamily="34" charset="0"/>
              </a:rPr>
              <a:t>qualities </a:t>
            </a:r>
            <a:r>
              <a:rPr lang="en-US" sz="2400" dirty="0">
                <a:solidFill>
                  <a:prstClr val="white"/>
                </a:solidFill>
                <a:latin typeface="Arial" panose="020B0604020202020204" pitchFamily="34" charset="0"/>
              </a:rPr>
              <a:t>is blind </a:t>
            </a:r>
            <a:r>
              <a:rPr lang="en-US" sz="2400" i="1" dirty="0">
                <a:solidFill>
                  <a:prstClr val="white"/>
                </a:solidFill>
                <a:latin typeface="Arial" panose="020B0604020202020204" pitchFamily="34" charset="0"/>
              </a:rPr>
              <a:t>or </a:t>
            </a:r>
            <a:r>
              <a:rPr lang="en-US" sz="2400" dirty="0">
                <a:solidFill>
                  <a:prstClr val="white"/>
                </a:solidFill>
                <a:latin typeface="Arial" panose="020B0604020202020204" pitchFamily="34" charset="0"/>
              </a:rPr>
              <a:t>short-sighted, having forgotten </a:t>
            </a:r>
            <a:r>
              <a:rPr lang="en-US" sz="2400" i="1" dirty="0">
                <a:solidFill>
                  <a:prstClr val="white"/>
                </a:solidFill>
                <a:latin typeface="Arial" panose="020B0604020202020204" pitchFamily="34" charset="0"/>
              </a:rPr>
              <a:t>his </a:t>
            </a:r>
            <a:r>
              <a:rPr lang="en-US" sz="2400" dirty="0">
                <a:solidFill>
                  <a:prstClr val="white"/>
                </a:solidFill>
                <a:latin typeface="Arial" panose="020B0604020202020204" pitchFamily="34" charset="0"/>
              </a:rPr>
              <a:t>purification from his former sins. </a:t>
            </a:r>
          </a:p>
          <a:p>
            <a:pPr defTabSz="685783">
              <a:spcBef>
                <a:spcPts val="450"/>
              </a:spcBef>
            </a:pPr>
            <a:r>
              <a:rPr lang="en-US" sz="2400" dirty="0">
                <a:solidFill>
                  <a:prstClr val="white"/>
                </a:solidFill>
                <a:latin typeface="Arial" panose="020B0604020202020204" pitchFamily="34" charset="0"/>
              </a:rPr>
              <a:t>abundantly supplied to you. </a:t>
            </a:r>
            <a:endParaRPr lang="en-US" sz="2400" dirty="0">
              <a:solidFill>
                <a:prstClr val="white"/>
              </a:solidFill>
            </a:endParaRPr>
          </a:p>
        </p:txBody>
      </p:sp>
    </p:spTree>
    <p:extLst>
      <p:ext uri="{BB962C8B-B14F-4D97-AF65-F5344CB8AC3E}">
        <p14:creationId xmlns:p14="http://schemas.microsoft.com/office/powerpoint/2010/main" val="3506549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30C3622-5F8B-4D46-8A02-5B6E722A3BE7}"/>
              </a:ext>
            </a:extLst>
          </p:cNvPr>
          <p:cNvSpPr/>
          <p:nvPr/>
        </p:nvSpPr>
        <p:spPr>
          <a:xfrm>
            <a:off x="0" y="1"/>
            <a:ext cx="9144000" cy="1973618"/>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2 Peter 1:10 Therefore, brethren, be all the more diligent to make certain about His calling and choosing you; for as long as you practice these things, you will never stumble; </a:t>
            </a:r>
          </a:p>
          <a:p>
            <a:pPr defTabSz="685783">
              <a:spcBef>
                <a:spcPts val="450"/>
              </a:spcBef>
            </a:pPr>
            <a:r>
              <a:rPr lang="en-US" sz="2400" dirty="0">
                <a:solidFill>
                  <a:prstClr val="white"/>
                </a:solidFill>
                <a:latin typeface="Arial" panose="020B0604020202020204" pitchFamily="34" charset="0"/>
              </a:rPr>
              <a:t>11 for in this way the entrance into the eternal kingdom of our Lord and Savior Jesus Christ will be abundantly supplied to you. </a:t>
            </a:r>
            <a:endParaRPr lang="en-US" sz="2400" dirty="0">
              <a:solidFill>
                <a:prstClr val="white"/>
              </a:solidFill>
            </a:endParaRPr>
          </a:p>
        </p:txBody>
      </p:sp>
    </p:spTree>
    <p:extLst>
      <p:ext uri="{BB962C8B-B14F-4D97-AF65-F5344CB8AC3E}">
        <p14:creationId xmlns:p14="http://schemas.microsoft.com/office/powerpoint/2010/main" val="80446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2BAA30-8E61-4EA1-AA25-DB22CB8485E1}"/>
              </a:ext>
            </a:extLst>
          </p:cNvPr>
          <p:cNvSpPr/>
          <p:nvPr/>
        </p:nvSpPr>
        <p:spPr>
          <a:xfrm>
            <a:off x="0" y="1"/>
            <a:ext cx="9144000" cy="4732065"/>
          </a:xfrm>
          <a:prstGeom prst="rect">
            <a:avLst/>
          </a:prstGeom>
        </p:spPr>
        <p:txBody>
          <a:bodyPr wrap="square" lIns="68579" tIns="34289" rIns="68579" bIns="34289">
            <a:spAutoFit/>
          </a:bodyPr>
          <a:lstStyle/>
          <a:p>
            <a:pPr algn="ctr" defTabSz="685783">
              <a:spcBef>
                <a:spcPts val="450"/>
              </a:spcBef>
            </a:pPr>
            <a:r>
              <a:rPr lang="en-US" sz="2400" b="1" i="1" u="sng" dirty="0">
                <a:solidFill>
                  <a:prstClr val="white"/>
                </a:solidFill>
                <a:latin typeface="Arial" panose="020B0604020202020204" pitchFamily="34" charset="0"/>
              </a:rPr>
              <a:t>Dedication-Devotion-Commitment </a:t>
            </a:r>
          </a:p>
          <a:p>
            <a:pPr defTabSz="685783">
              <a:spcBef>
                <a:spcPts val="450"/>
              </a:spcBef>
            </a:pPr>
            <a:r>
              <a:rPr lang="en-US" sz="2400" dirty="0">
                <a:solidFill>
                  <a:prstClr val="white"/>
                </a:solidFill>
                <a:latin typeface="Arial" panose="020B0604020202020204" pitchFamily="34" charset="0"/>
              </a:rPr>
              <a:t>Acts 2:42 They were continually devoting themselves to the apostles’ teaching and to fellowship, to the breaking of bread and to prayer.</a:t>
            </a:r>
          </a:p>
          <a:p>
            <a:pPr defTabSz="685783">
              <a:spcBef>
                <a:spcPts val="450"/>
              </a:spcBef>
            </a:pPr>
            <a:r>
              <a:rPr lang="en-US" sz="2400" dirty="0">
                <a:solidFill>
                  <a:prstClr val="white"/>
                </a:solidFill>
                <a:latin typeface="Arial" panose="020B0604020202020204" pitchFamily="34" charset="0"/>
              </a:rPr>
              <a:t>Acts 6:4 But we will devote ourselves to prayer and to the ministry of the word </a:t>
            </a:r>
          </a:p>
          <a:p>
            <a:pPr defTabSz="685783">
              <a:spcBef>
                <a:spcPts val="450"/>
              </a:spcBef>
            </a:pPr>
            <a:r>
              <a:rPr lang="en-US" sz="2400" dirty="0">
                <a:solidFill>
                  <a:prstClr val="white"/>
                </a:solidFill>
                <a:latin typeface="Arial" panose="020B0604020202020204" pitchFamily="34" charset="0"/>
              </a:rPr>
              <a:t>Colossians 4:2 Devote yourselves to prayer, keeping alert in it with </a:t>
            </a:r>
            <a:r>
              <a:rPr lang="en-US" sz="2400" i="1" dirty="0">
                <a:solidFill>
                  <a:prstClr val="white"/>
                </a:solidFill>
                <a:latin typeface="Arial" panose="020B0604020202020204" pitchFamily="34" charset="0"/>
              </a:rPr>
              <a:t>an attitude of </a:t>
            </a:r>
            <a:r>
              <a:rPr lang="en-US" sz="2400" dirty="0">
                <a:solidFill>
                  <a:prstClr val="white"/>
                </a:solidFill>
                <a:latin typeface="Arial" panose="020B0604020202020204" pitchFamily="34" charset="0"/>
              </a:rPr>
              <a:t>thanksgiving </a:t>
            </a:r>
          </a:p>
          <a:p>
            <a:pPr defTabSz="685783">
              <a:spcBef>
                <a:spcPts val="450"/>
              </a:spcBef>
            </a:pPr>
            <a:r>
              <a:rPr lang="en-US" sz="2400" dirty="0">
                <a:solidFill>
                  <a:prstClr val="white"/>
                </a:solidFill>
                <a:latin typeface="Arial" panose="020B0604020202020204" pitchFamily="34" charset="0"/>
              </a:rPr>
              <a:t>1 Corinthians 16:15 Now I urge you, brothers </a:t>
            </a:r>
            <a:r>
              <a:rPr lang="en-US" sz="2400" i="1" dirty="0">
                <a:solidFill>
                  <a:prstClr val="white"/>
                </a:solidFill>
                <a:latin typeface="Arial" panose="020B0604020202020204" pitchFamily="34" charset="0"/>
              </a:rPr>
              <a:t>and sisters: </a:t>
            </a:r>
            <a:r>
              <a:rPr lang="en-US" sz="2400" dirty="0">
                <a:solidFill>
                  <a:prstClr val="white"/>
                </a:solidFill>
                <a:latin typeface="Arial" panose="020B0604020202020204" pitchFamily="34" charset="0"/>
              </a:rPr>
              <a:t>you know the household of Stephanas, that they are the first fruits of Achaia, and that they have devoted themselves to ministry to the saints. </a:t>
            </a:r>
          </a:p>
        </p:txBody>
      </p:sp>
    </p:spTree>
    <p:extLst>
      <p:ext uri="{BB962C8B-B14F-4D97-AF65-F5344CB8AC3E}">
        <p14:creationId xmlns:p14="http://schemas.microsoft.com/office/powerpoint/2010/main" val="373701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4285E4-7DB1-4859-AA9E-41EFBF625D83}"/>
              </a:ext>
            </a:extLst>
          </p:cNvPr>
          <p:cNvSpPr/>
          <p:nvPr/>
        </p:nvSpPr>
        <p:spPr>
          <a:xfrm>
            <a:off x="110218" y="1"/>
            <a:ext cx="9033782" cy="3624069"/>
          </a:xfrm>
          <a:prstGeom prst="rect">
            <a:avLst/>
          </a:prstGeom>
        </p:spPr>
        <p:txBody>
          <a:bodyPr wrap="square" lIns="68579" tIns="34289" rIns="68579" bIns="34289">
            <a:spAutoFit/>
          </a:bodyPr>
          <a:lstStyle/>
          <a:p>
            <a:pPr defTabSz="685783">
              <a:spcBef>
                <a:spcPts val="900"/>
              </a:spcBef>
            </a:pPr>
            <a:r>
              <a:rPr lang="en-US" sz="2400" dirty="0">
                <a:solidFill>
                  <a:prstClr val="white"/>
                </a:solidFill>
                <a:latin typeface="Arial" panose="020B0604020202020204" pitchFamily="34" charset="0"/>
              </a:rPr>
              <a:t>2 Corinthians 11:3 But I am afraid that, as the serpent deceived Eve by his trickery, your minds will be led astray from sincere and pure devotion to Christ. </a:t>
            </a:r>
          </a:p>
          <a:p>
            <a:pPr defTabSz="685783">
              <a:spcBef>
                <a:spcPts val="900"/>
              </a:spcBef>
            </a:pPr>
            <a:r>
              <a:rPr lang="en-US" sz="2400" dirty="0">
                <a:solidFill>
                  <a:prstClr val="white"/>
                </a:solidFill>
                <a:latin typeface="Arial" panose="020B0604020202020204" pitchFamily="34" charset="0"/>
              </a:rPr>
              <a:t>1 Timothy 5:10 having a reputation for good works; </a:t>
            </a:r>
            <a:r>
              <a:rPr lang="en-US" sz="2400" i="1" dirty="0">
                <a:solidFill>
                  <a:prstClr val="white"/>
                </a:solidFill>
                <a:latin typeface="Arial" panose="020B0604020202020204" pitchFamily="34" charset="0"/>
              </a:rPr>
              <a:t>and </a:t>
            </a:r>
            <a:r>
              <a:rPr lang="en-US" sz="2400" dirty="0">
                <a:solidFill>
                  <a:prstClr val="white"/>
                </a:solidFill>
                <a:latin typeface="Arial" panose="020B0604020202020204" pitchFamily="34" charset="0"/>
              </a:rPr>
              <a:t>if she has brought up children, if she has shown hospitality to strangers, if she has washed the saints’ feet, if she has assisted those in distress, </a:t>
            </a:r>
            <a:r>
              <a:rPr lang="en-US" sz="2400" i="1" dirty="0">
                <a:solidFill>
                  <a:prstClr val="white"/>
                </a:solidFill>
                <a:latin typeface="Arial" panose="020B0604020202020204" pitchFamily="34" charset="0"/>
              </a:rPr>
              <a:t>and </a:t>
            </a:r>
            <a:r>
              <a:rPr lang="en-US" sz="2400" dirty="0">
                <a:solidFill>
                  <a:prstClr val="white"/>
                </a:solidFill>
                <a:latin typeface="Arial" panose="020B0604020202020204" pitchFamily="34" charset="0"/>
              </a:rPr>
              <a:t>if she has devoted herself to every good work. </a:t>
            </a:r>
          </a:p>
          <a:p>
            <a:pPr defTabSz="685783">
              <a:spcBef>
                <a:spcPts val="900"/>
              </a:spcBef>
            </a:pPr>
            <a:r>
              <a:rPr lang="en-US" sz="2400" dirty="0">
                <a:solidFill>
                  <a:prstClr val="white"/>
                </a:solidFill>
                <a:latin typeface="Arial" panose="020B0604020202020204" pitchFamily="34" charset="0"/>
              </a:rPr>
              <a:t>Romans 12:12 rejoicing in hope, persevering in tribulation, devoted to prayer </a:t>
            </a:r>
            <a:endParaRPr lang="en-US" sz="2400" dirty="0">
              <a:solidFill>
                <a:prstClr val="white"/>
              </a:solidFill>
            </a:endParaRPr>
          </a:p>
        </p:txBody>
      </p:sp>
    </p:spTree>
    <p:extLst>
      <p:ext uri="{BB962C8B-B14F-4D97-AF65-F5344CB8AC3E}">
        <p14:creationId xmlns:p14="http://schemas.microsoft.com/office/powerpoint/2010/main" val="3559647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D1F5A3-D69B-4FA4-A243-52EAACBA0A16}"/>
              </a:ext>
            </a:extLst>
          </p:cNvPr>
          <p:cNvSpPr/>
          <p:nvPr/>
        </p:nvSpPr>
        <p:spPr>
          <a:xfrm>
            <a:off x="2" y="0"/>
            <a:ext cx="9143999" cy="3854902"/>
          </a:xfrm>
          <a:prstGeom prst="rect">
            <a:avLst/>
          </a:prstGeom>
        </p:spPr>
        <p:txBody>
          <a:bodyPr wrap="square" lIns="68579" tIns="34289" rIns="68579" bIns="34289">
            <a:spAutoFit/>
          </a:bodyPr>
          <a:lstStyle/>
          <a:p>
            <a:pPr algn="ctr" defTabSz="685783">
              <a:spcBef>
                <a:spcPts val="900"/>
              </a:spcBef>
            </a:pPr>
            <a:r>
              <a:rPr lang="en-US" sz="2400" b="1" i="1" u="sng" dirty="0">
                <a:solidFill>
                  <a:prstClr val="white"/>
                </a:solidFill>
                <a:latin typeface="Arial" panose="020B0604020202020204" pitchFamily="34" charset="0"/>
              </a:rPr>
              <a:t>Proper service </a:t>
            </a:r>
          </a:p>
          <a:p>
            <a:pPr defTabSz="685783">
              <a:spcBef>
                <a:spcPts val="900"/>
              </a:spcBef>
            </a:pPr>
            <a:r>
              <a:rPr lang="en-US" sz="2400" dirty="0">
                <a:solidFill>
                  <a:prstClr val="white"/>
                </a:solidFill>
                <a:latin typeface="Arial" panose="020B0604020202020204" pitchFamily="34" charset="0"/>
              </a:rPr>
              <a:t>Ephesians 6: 5 Bondservants, be obedient to those who are your masters according to the flesh, with fear and trembling, in sincerity of heart, as to Christ; </a:t>
            </a:r>
          </a:p>
          <a:p>
            <a:pPr defTabSz="685783">
              <a:spcBef>
                <a:spcPts val="900"/>
              </a:spcBef>
            </a:pPr>
            <a:r>
              <a:rPr lang="en-US" sz="2400" dirty="0">
                <a:solidFill>
                  <a:prstClr val="white"/>
                </a:solidFill>
                <a:latin typeface="Arial" panose="020B0604020202020204" pitchFamily="34" charset="0"/>
              </a:rPr>
              <a:t>6 not with eyeservice, as men-pleasers, but as bondservants of Christ, doing the will of God from the heart, </a:t>
            </a:r>
          </a:p>
          <a:p>
            <a:pPr defTabSz="685783">
              <a:spcBef>
                <a:spcPts val="900"/>
              </a:spcBef>
            </a:pPr>
            <a:r>
              <a:rPr lang="en-US" sz="2400" dirty="0">
                <a:solidFill>
                  <a:prstClr val="white"/>
                </a:solidFill>
                <a:latin typeface="Arial" panose="020B0604020202020204" pitchFamily="34" charset="0"/>
              </a:rPr>
              <a:t>7 with goodwill doing service, as to the Lord, and not to men, </a:t>
            </a:r>
          </a:p>
          <a:p>
            <a:pPr defTabSz="685783">
              <a:spcBef>
                <a:spcPts val="900"/>
              </a:spcBef>
            </a:pPr>
            <a:r>
              <a:rPr lang="en-US" sz="2400" dirty="0">
                <a:solidFill>
                  <a:prstClr val="white"/>
                </a:solidFill>
                <a:latin typeface="Arial" panose="020B0604020202020204" pitchFamily="34" charset="0"/>
              </a:rPr>
              <a:t>8 knowing that whatever good anyone does, he will receive the same from the Lord, whether </a:t>
            </a:r>
            <a:r>
              <a:rPr lang="en-US" sz="2400" i="1" dirty="0">
                <a:solidFill>
                  <a:prstClr val="white"/>
                </a:solidFill>
                <a:latin typeface="Arial" panose="020B0604020202020204" pitchFamily="34" charset="0"/>
              </a:rPr>
              <a:t>he is </a:t>
            </a:r>
            <a:r>
              <a:rPr lang="en-US" sz="2400" dirty="0">
                <a:solidFill>
                  <a:prstClr val="white"/>
                </a:solidFill>
                <a:latin typeface="Arial" panose="020B0604020202020204" pitchFamily="34" charset="0"/>
              </a:rPr>
              <a:t>a slave or free. </a:t>
            </a:r>
          </a:p>
        </p:txBody>
      </p:sp>
    </p:spTree>
    <p:extLst>
      <p:ext uri="{BB962C8B-B14F-4D97-AF65-F5344CB8AC3E}">
        <p14:creationId xmlns:p14="http://schemas.microsoft.com/office/powerpoint/2010/main" val="963917014"/>
      </p:ext>
    </p:extLst>
  </p:cSld>
  <p:clrMapOvr>
    <a:masterClrMapping/>
  </p:clrMapOvr>
</p:sld>
</file>

<file path=ppt/theme/theme1.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1749</Words>
  <Application>Microsoft Office PowerPoint</Application>
  <PresentationFormat>On-screen Show (16:9)</PresentationFormat>
  <Paragraphs>68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Algerian</vt:lpstr>
      <vt:lpstr>Arial</vt:lpstr>
      <vt:lpstr>Calibri</vt:lpstr>
      <vt:lpstr>Calibri Light</vt:lpstr>
      <vt:lpstr>6_Office Theme</vt:lpstr>
      <vt:lpstr>  Brotherly love – kindness -justice – diligence – moral excellence – self-control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cp:lastModifiedBy>Bryan Dockens</cp:lastModifiedBy>
  <cp:revision>22</cp:revision>
  <dcterms:created xsi:type="dcterms:W3CDTF">2008-03-16T18:22:36Z</dcterms:created>
  <dcterms:modified xsi:type="dcterms:W3CDTF">2026-04-22T19:51:21Z</dcterms:modified>
</cp:coreProperties>
</file>