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Ezekiel 11</a:t>
            </a:r>
            <a:endParaRPr/>
          </a:p>
          <a:p>
            <a:pPr marL="0" lvl="0" indent="0" algn="l" rtl="0">
              <a:spcBef>
                <a:spcPts val="0"/>
              </a:spcBef>
              <a:spcAft>
                <a:spcPts val="0"/>
              </a:spcAft>
              <a:buNone/>
            </a:pPr>
            <a:r>
              <a:rPr lang="en"/>
              <a:t>17 Therefore say, ‘Thus says the Lord God, “I will gather you from the peoples and assemble you out of the countries among which you have been scattered, and I will give you the land of Israel.”’ 18 When they come there, they will remove all its detestable things and all its abominations from it. 19 And I will give them one heart, and put a new spirit within [j]them. And I will take the heart of stone out of their flesh and give them a heart of flesh, 20 that they may walk in My statutes and keep My ordinances and do them. Then they will be My people, and I shall be their God. 21 [k]But as for those whose hearts go after their detestable things and abominations, I will bring their conduct down on their heads,” declares the Lord God.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3b28f490b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a3b28f490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a3b28f490b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a3b28f490b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a3b28f490b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a3b28f490b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“Were” is the key term, but if we are still in that crowd &amp; committing those sins, then this verse can’t apply to us, it turns from “were” to “are” . .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a3b28f490b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a3b28f490b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a3b28f490b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a3b28f490b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a3b28f490b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a3b28f490b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a3b28f490b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a3b28f490b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a3b28f490b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a3b28f49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9 I wrote you in my letter not to associate with immoral people; 10 I did not at all mean with the immoral people of this world, or with the covetous and swindlers, or with idolaters, for then you would have to go out of the world.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a3b28f490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a3b28f490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a3b28f490b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a3b28f490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a39e98c93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a39e98c9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a3b28f490b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a3b28f490b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Context: Potter &amp; the Clay. God telling Jeremiah what the answer of the people will be to their condemnation.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a3b28f490b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a3b28f490b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a3b28f490b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a3b28f490b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a3b28f490b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a3b28f490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a3b28f490b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a3b28f490b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a3b28f490b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a3b28f490b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a3b28f490b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a3b28f490b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Context: letter to the church &amp; Laodicea(lukewarm)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a3b28f490b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a3b28f490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a3b28f490b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a3b28f490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26 For if we go on sinning willfully after receiving the knowledge of the truth, there no longer remains a sacrifice for sins,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a3b28f490b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a3b28f490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26 For if we go on sinning willfully after receiving the knowledge of the truth, there no longer remains a sacrifice for sins,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a3b28f490b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a3b28f490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a3b28f490b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a3b28f490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26 For if we go on sinning willfully after receiving the knowledge of the truth, there no longer remains a sacrifice for sins,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a3b28f490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a3b28f490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a3b28f490b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a3b28f490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a3b28f490b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a3b28f490b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8 If we say that we have no sin, we are deceiving ourselves and the truth is not in us.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a3b28f490b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a3b28f490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a3b28f490b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a3b28f490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a3b28f490b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a3b28f490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7 For He is our God,</a:t>
            </a:r>
            <a:endParaRPr/>
          </a:p>
          <a:p>
            <a:pPr marL="457200" lvl="0" indent="0" algn="l" rtl="0">
              <a:spcBef>
                <a:spcPts val="0"/>
              </a:spcBef>
              <a:spcAft>
                <a:spcPts val="0"/>
              </a:spcAft>
              <a:buNone/>
            </a:pPr>
            <a:r>
              <a:rPr lang="en"/>
              <a:t>And we are the people of His [d]pasture and the sheep of His hand.</a:t>
            </a:r>
            <a:endParaRPr/>
          </a:p>
          <a:p>
            <a:pPr marL="457200" lvl="0" indent="0" algn="l" rtl="0">
              <a:spcBef>
                <a:spcPts val="0"/>
              </a:spcBef>
              <a:spcAft>
                <a:spcPts val="0"/>
              </a:spcAft>
              <a:buNone/>
            </a:pPr>
            <a:r>
              <a:rPr lang="en"/>
              <a:t>Today, [e]if you would hear His voice,</a:t>
            </a:r>
            <a:endParaRPr/>
          </a:p>
          <a:p>
            <a:pPr marL="457200" lvl="0" indent="0" algn="l" rtl="0">
              <a:spcBef>
                <a:spcPts val="0"/>
              </a:spcBef>
              <a:spcAft>
                <a:spcPts val="0"/>
              </a:spcAft>
              <a:buNone/>
            </a:pPr>
            <a:r>
              <a:rPr lang="en"/>
              <a:t>8 Do not harden your hearts, as at [f]Meribah,</a:t>
            </a:r>
            <a:endParaRPr/>
          </a:p>
          <a:p>
            <a:pPr marL="457200" lvl="0" indent="0" algn="l" rtl="0">
              <a:spcBef>
                <a:spcPts val="0"/>
              </a:spcBef>
              <a:spcAft>
                <a:spcPts val="0"/>
              </a:spcAft>
              <a:buNone/>
            </a:pPr>
            <a:r>
              <a:rPr lang="en"/>
              <a:t>As in the day of [g]Massah in the wilderness,</a:t>
            </a:r>
            <a:endParaRPr/>
          </a:p>
          <a:p>
            <a:pPr marL="457200" lvl="0" indent="0" algn="l" rtl="0">
              <a:spcBef>
                <a:spcPts val="0"/>
              </a:spcBef>
              <a:spcAft>
                <a:spcPts val="0"/>
              </a:spcAft>
              <a:buNone/>
            </a:pPr>
            <a:r>
              <a:rPr lang="en"/>
              <a:t>9 “When your fathers tested Me,</a:t>
            </a:r>
            <a:endParaRPr/>
          </a:p>
          <a:p>
            <a:pPr marL="457200" lvl="0" indent="0" algn="l" rtl="0">
              <a:spcBef>
                <a:spcPts val="0"/>
              </a:spcBef>
              <a:spcAft>
                <a:spcPts val="0"/>
              </a:spcAft>
              <a:buNone/>
            </a:pPr>
            <a:r>
              <a:rPr lang="en"/>
              <a:t>They tried Me, though they had seen My work.</a:t>
            </a:r>
            <a:endParaRPr/>
          </a:p>
          <a:p>
            <a:pPr marL="457200" lvl="0" indent="0" algn="l" rtl="0">
              <a:spcBef>
                <a:spcPts val="0"/>
              </a:spcBef>
              <a:spcAft>
                <a:spcPts val="0"/>
              </a:spcAft>
              <a:buNone/>
            </a:pPr>
            <a:r>
              <a:rPr lang="en"/>
              <a:t>10 “For forty years I loathed that generation,</a:t>
            </a:r>
            <a:endParaRPr/>
          </a:p>
          <a:p>
            <a:pPr marL="457200" lvl="0" indent="0" algn="l" rtl="0">
              <a:spcBef>
                <a:spcPts val="0"/>
              </a:spcBef>
              <a:spcAft>
                <a:spcPts val="0"/>
              </a:spcAft>
              <a:buNone/>
            </a:pPr>
            <a:r>
              <a:rPr lang="en"/>
              <a:t>And said they are a people who err in their heart,</a:t>
            </a:r>
            <a:endParaRPr/>
          </a:p>
          <a:p>
            <a:pPr marL="457200" lvl="0" indent="0" algn="l" rtl="0">
              <a:spcBef>
                <a:spcPts val="0"/>
              </a:spcBef>
              <a:spcAft>
                <a:spcPts val="0"/>
              </a:spcAft>
              <a:buNone/>
            </a:pPr>
            <a:r>
              <a:rPr lang="en"/>
              <a:t>And they do not know My ways.</a:t>
            </a:r>
            <a:endParaRPr/>
          </a:p>
          <a:p>
            <a:pPr marL="457200" lvl="0" indent="0" algn="l" rtl="0">
              <a:spcBef>
                <a:spcPts val="0"/>
              </a:spcBef>
              <a:spcAft>
                <a:spcPts val="0"/>
              </a:spcAft>
              <a:buNone/>
            </a:pPr>
            <a:r>
              <a:rPr lang="en"/>
              <a:t>11 “Therefore I swore in My anger,</a:t>
            </a:r>
            <a:endParaRPr/>
          </a:p>
          <a:p>
            <a:pPr marL="457200" lvl="0" indent="0" algn="l" rtl="0">
              <a:spcBef>
                <a:spcPts val="0"/>
              </a:spcBef>
              <a:spcAft>
                <a:spcPts val="0"/>
              </a:spcAft>
              <a:buNone/>
            </a:pPr>
            <a:r>
              <a:rPr lang="en"/>
              <a:t>Truly they shall not enter into My rest.”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a3b28f490b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a3b28f490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a3b28f490b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a3b28f490b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Paul commends the church in Thessalonica for their receptiveness.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a3b28f490b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a3b28f490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a3b28f490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a3b28f490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a3b28f490b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a3b28f490b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a3b28f490b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a3b28f490b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a3b28f490b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a3b28f490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“Practices” implies prolonging or a habitual nature of sinning </a:t>
            </a:r>
            <a:endParaRPr/>
          </a:p>
          <a:p>
            <a:pPr marL="457200" lvl="0" indent="0" algn="l" rtl="0">
              <a:spcBef>
                <a:spcPts val="0"/>
              </a:spcBef>
              <a:spcAft>
                <a:spcPts val="0"/>
              </a:spcAft>
              <a:buNone/>
            </a:pPr>
            <a:r>
              <a:rPr lang="en"/>
              <a:t> </a:t>
            </a:r>
            <a:endParaRPr/>
          </a:p>
          <a:p>
            <a:pPr marL="0" lvl="0" indent="0" algn="l" rtl="0">
              <a:spcBef>
                <a:spcPts val="0"/>
              </a:spcBef>
              <a:spcAft>
                <a:spcPts val="0"/>
              </a:spcAft>
              <a:buNone/>
            </a:pPr>
            <a:r>
              <a:rPr lang="en"/>
              <a:t>4 Everyone who practices sin also practices lawlessness; and sin is lawlessness. 5 You know that He appeared in order to take away sins; and in Him there is no sin. 6 No one who abides in Him sins; no one who sins has seen Him or [b]knows Him. 7 Little children, make sure no one deceives you; the one who practices righteousness is righteous, just as He is righteous;</a:t>
            </a:r>
            <a:endParaRPr/>
          </a:p>
          <a:p>
            <a:pPr marL="0" lvl="0" indent="0" algn="l" rtl="0">
              <a:spcBef>
                <a:spcPts val="0"/>
              </a:spcBef>
              <a:spcAft>
                <a:spcPts val="0"/>
              </a:spcAft>
              <a:buNone/>
            </a:pPr>
            <a:endParaRPr/>
          </a:p>
          <a:p>
            <a:pPr marL="0" lvl="0" indent="0" algn="l" rtl="0">
              <a:spcBef>
                <a:spcPts val="0"/>
              </a:spcBef>
              <a:spcAft>
                <a:spcPts val="0"/>
              </a:spcAft>
              <a:buNone/>
            </a:pPr>
            <a:r>
              <a:rPr lang="en"/>
              <a:t>10 By this the children of God and the children of the devil are obvious: [f]anyone who does not practice righteousness is not of God, nor the one who does not love his brother.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a3b28f490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a3b28f490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a3b28f490b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a3b28f490b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romanUcPeriod"/>
            </a:pPr>
            <a:r>
              <a:rPr lang="en"/>
              <a:t>Denial of sin mocks the sacrifice that was made on our behalf.</a:t>
            </a:r>
            <a:endParaRPr/>
          </a:p>
          <a:p>
            <a:pPr marL="914400" lvl="1" indent="-298450" algn="l" rtl="0">
              <a:spcBef>
                <a:spcPts val="0"/>
              </a:spcBef>
              <a:spcAft>
                <a:spcPts val="0"/>
              </a:spcAft>
              <a:buSzPts val="1100"/>
              <a:buAutoNum type="alphaUcPeriod"/>
            </a:pPr>
            <a:r>
              <a:rPr lang="en"/>
              <a:t>Romans 3:23 for all have sinned and fall short of the glory of God, 24 being justified as a gift by His grace through the redemption which is in Christ Jesus; 25 whom God displayed publicly as a [n]propitiation [o]in His blood through faith. This was to demonstrate His righteousness, [p]because in the forbearance of God He passed over the sins previously committed;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a3b28f490b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a3b28f490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a3b28f490b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a3b28f490b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3" y="744575"/>
            <a:ext cx="54033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Restoring a Heart of Flesh</a:t>
            </a:r>
            <a:endParaRPr/>
          </a:p>
        </p:txBody>
      </p:sp>
      <p:sp>
        <p:nvSpPr>
          <p:cNvPr id="55" name="Google Shape;55;p13"/>
          <p:cNvSpPr txBox="1">
            <a:spLocks noGrp="1"/>
          </p:cNvSpPr>
          <p:nvPr>
            <p:ph type="subTitle" idx="1"/>
          </p:nvPr>
        </p:nvSpPr>
        <p:spPr>
          <a:xfrm>
            <a:off x="311700" y="2834125"/>
            <a:ext cx="54033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i="1">
                <a:solidFill>
                  <a:srgbClr val="C27BA0"/>
                </a:solidFill>
              </a:rPr>
              <a:t>Ezekiel 11:17-21</a:t>
            </a:r>
            <a:endParaRPr i="1">
              <a:solidFill>
                <a:srgbClr val="C27BA0"/>
              </a:solidFill>
            </a:endParaRPr>
          </a:p>
        </p:txBody>
      </p:sp>
      <p:pic>
        <p:nvPicPr>
          <p:cNvPr id="56" name="Google Shape;56;p13" title="heart 3.png"/>
          <p:cNvPicPr preferRelativeResize="0"/>
          <p:nvPr/>
        </p:nvPicPr>
        <p:blipFill>
          <a:blip r:embed="rId3">
            <a:alphaModFix/>
          </a:blip>
          <a:stretch>
            <a:fillRect/>
          </a:stretch>
        </p:blipFill>
        <p:spPr>
          <a:xfrm>
            <a:off x="5715000" y="0"/>
            <a:ext cx="3429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2"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18" name="Google Shape;118;p22"/>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Corinthians 6 </a:t>
            </a:r>
            <a:endParaRPr sz="3600" b="1"/>
          </a:p>
        </p:txBody>
      </p:sp>
      <p:sp>
        <p:nvSpPr>
          <p:cNvPr id="119" name="Google Shape;119;p22"/>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9 Or do you not know that the unrighteous will not inherit the kingdom of God? Do not be deceived; neither fornicators, nor idolaters, nor adulterers, nor effeminate, nor homosexuals, 10 nor thieves, nor the covetous, nor drunkards, nor revilers, nor swindlers, will inherit the kingdom of God.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25" name="Google Shape;125;p23"/>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Corinthians 6 </a:t>
            </a:r>
            <a:endParaRPr sz="3600" b="1"/>
          </a:p>
        </p:txBody>
      </p:sp>
      <p:sp>
        <p:nvSpPr>
          <p:cNvPr id="126" name="Google Shape;126;p23"/>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11 Such were some of you; but you were washed, but you were sanctified, but you were justified in the name of the Lord Jesus Christ and in the Spirit of our God.</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4"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32" name="Google Shape;132;p24"/>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Corinthians 6 </a:t>
            </a:r>
            <a:endParaRPr sz="3600" b="1"/>
          </a:p>
        </p:txBody>
      </p:sp>
      <p:sp>
        <p:nvSpPr>
          <p:cNvPr id="133" name="Google Shape;133;p24"/>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434343"/>
                </a:solidFill>
              </a:rPr>
              <a:t>11 Such</a:t>
            </a:r>
            <a:r>
              <a:rPr lang="en" sz="3100" b="1">
                <a:solidFill>
                  <a:srgbClr val="666666"/>
                </a:solidFill>
              </a:rPr>
              <a:t> </a:t>
            </a:r>
            <a:r>
              <a:rPr lang="en" sz="3100" b="1">
                <a:solidFill>
                  <a:srgbClr val="C27BA0"/>
                </a:solidFill>
              </a:rPr>
              <a:t>were </a:t>
            </a:r>
            <a:r>
              <a:rPr lang="en" sz="3100" b="1">
                <a:solidFill>
                  <a:srgbClr val="434343"/>
                </a:solidFill>
              </a:rPr>
              <a:t>some of you; but you were washed, but you were sanctified, but you were justified in the name of the Lord Jesus Christ and in the Spirit of our God.</a:t>
            </a:r>
            <a:endParaRPr sz="3100" b="1">
              <a:solidFill>
                <a:srgbClr val="434343"/>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5"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39" name="Google Shape;139;p25"/>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Corinthians 6 </a:t>
            </a:r>
            <a:endParaRPr sz="3600" b="1"/>
          </a:p>
        </p:txBody>
      </p:sp>
      <p:sp>
        <p:nvSpPr>
          <p:cNvPr id="140" name="Google Shape;140;p25"/>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434343"/>
                </a:solidFill>
              </a:rPr>
              <a:t>11 Such</a:t>
            </a:r>
            <a:r>
              <a:rPr lang="en" sz="3100" b="1">
                <a:solidFill>
                  <a:srgbClr val="666666"/>
                </a:solidFill>
              </a:rPr>
              <a:t> </a:t>
            </a:r>
            <a:r>
              <a:rPr lang="en" sz="3100" b="1" strike="sngStrike">
                <a:solidFill>
                  <a:srgbClr val="C27BA0"/>
                </a:solidFill>
              </a:rPr>
              <a:t>were</a:t>
            </a:r>
            <a:r>
              <a:rPr lang="en" sz="3100" b="1">
                <a:solidFill>
                  <a:srgbClr val="C27BA0"/>
                </a:solidFill>
              </a:rPr>
              <a:t> </a:t>
            </a:r>
            <a:r>
              <a:rPr lang="en" sz="3100" b="1">
                <a:solidFill>
                  <a:srgbClr val="434343"/>
                </a:solidFill>
              </a:rPr>
              <a:t>some of you; but you were washed, but you were sanctified, but you were justified in the name of the Lord Jesus Christ and in the Spirit of our God.</a:t>
            </a:r>
            <a:endParaRPr sz="3100" b="1">
              <a:solidFill>
                <a:srgbClr val="434343"/>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6"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46" name="Google Shape;146;p26"/>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Corinthians 6 </a:t>
            </a:r>
            <a:endParaRPr sz="3600" b="1"/>
          </a:p>
        </p:txBody>
      </p:sp>
      <p:sp>
        <p:nvSpPr>
          <p:cNvPr id="147" name="Google Shape;147;p26"/>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434343"/>
                </a:solidFill>
              </a:rPr>
              <a:t>11 Such</a:t>
            </a:r>
            <a:r>
              <a:rPr lang="en" sz="3100" b="1">
                <a:solidFill>
                  <a:srgbClr val="666666"/>
                </a:solidFill>
              </a:rPr>
              <a:t> </a:t>
            </a:r>
            <a:r>
              <a:rPr lang="en" sz="3100" b="1" strike="sngStrike">
                <a:solidFill>
                  <a:srgbClr val="434343"/>
                </a:solidFill>
              </a:rPr>
              <a:t>were</a:t>
            </a:r>
            <a:r>
              <a:rPr lang="en" sz="3100" b="1">
                <a:solidFill>
                  <a:srgbClr val="C27BA0"/>
                </a:solidFill>
              </a:rPr>
              <a:t> </a:t>
            </a:r>
            <a:r>
              <a:rPr lang="en" sz="3100" b="1">
                <a:solidFill>
                  <a:srgbClr val="434343"/>
                </a:solidFill>
              </a:rPr>
              <a:t>some of you; but you were washed, but you were sanctified, but you were justified in the name of the Lord Jesus Christ and in the Spirit of our God.</a:t>
            </a:r>
            <a:endParaRPr sz="3100" b="1">
              <a:solidFill>
                <a:srgbClr val="434343"/>
              </a:solidFill>
            </a:endParaRPr>
          </a:p>
          <a:p>
            <a:pPr marL="0" lvl="0" indent="0" algn="l" rtl="0">
              <a:spcBef>
                <a:spcPts val="1200"/>
              </a:spcBef>
              <a:spcAft>
                <a:spcPts val="1200"/>
              </a:spcAft>
              <a:buNone/>
            </a:pPr>
            <a:r>
              <a:rPr lang="en"/>
              <a:t> </a:t>
            </a:r>
            <a:endParaRPr/>
          </a:p>
        </p:txBody>
      </p:sp>
      <p:sp>
        <p:nvSpPr>
          <p:cNvPr id="148" name="Google Shape;148;p26"/>
          <p:cNvSpPr txBox="1"/>
          <p:nvPr/>
        </p:nvSpPr>
        <p:spPr>
          <a:xfrm>
            <a:off x="1681575" y="508825"/>
            <a:ext cx="8091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are</a:t>
            </a:r>
            <a:endParaRPr sz="3100" b="1">
              <a:solidFill>
                <a:srgbClr val="C27BA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7"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54" name="Google Shape;154;p27"/>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Corinthians 6 </a:t>
            </a:r>
            <a:endParaRPr sz="3600" b="1"/>
          </a:p>
        </p:txBody>
      </p:sp>
      <p:sp>
        <p:nvSpPr>
          <p:cNvPr id="155" name="Google Shape;155;p27"/>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11 Such </a:t>
            </a:r>
            <a:r>
              <a:rPr lang="en" sz="3100" b="1" strike="sngStrike">
                <a:solidFill>
                  <a:srgbClr val="434343"/>
                </a:solidFill>
              </a:rPr>
              <a:t>were</a:t>
            </a:r>
            <a:r>
              <a:rPr lang="en" sz="3100" b="1">
                <a:solidFill>
                  <a:srgbClr val="C27BA0"/>
                </a:solidFill>
              </a:rPr>
              <a:t> some of you;</a:t>
            </a:r>
            <a:r>
              <a:rPr lang="en" sz="3100" b="1">
                <a:solidFill>
                  <a:srgbClr val="434343"/>
                </a:solidFill>
              </a:rPr>
              <a:t> but you were washed, but you were sanctified, but you were justified in the name of the Lord Jesus Christ and in the Spirit of our God.</a:t>
            </a:r>
            <a:endParaRPr sz="3100" b="1">
              <a:solidFill>
                <a:srgbClr val="434343"/>
              </a:solidFill>
            </a:endParaRPr>
          </a:p>
          <a:p>
            <a:pPr marL="0" lvl="0" indent="0" algn="l" rtl="0">
              <a:spcBef>
                <a:spcPts val="1200"/>
              </a:spcBef>
              <a:spcAft>
                <a:spcPts val="1200"/>
              </a:spcAft>
              <a:buNone/>
            </a:pPr>
            <a:r>
              <a:rPr lang="en"/>
              <a:t> </a:t>
            </a:r>
            <a:endParaRPr/>
          </a:p>
        </p:txBody>
      </p:sp>
      <p:sp>
        <p:nvSpPr>
          <p:cNvPr id="156" name="Google Shape;156;p27"/>
          <p:cNvSpPr txBox="1"/>
          <p:nvPr/>
        </p:nvSpPr>
        <p:spPr>
          <a:xfrm>
            <a:off x="1681575" y="508825"/>
            <a:ext cx="8091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are</a:t>
            </a:r>
            <a:endParaRPr sz="3100" b="1">
              <a:solidFill>
                <a:srgbClr val="C27B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8"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62" name="Google Shape;162;p28"/>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Corinthians 6 </a:t>
            </a:r>
            <a:endParaRPr sz="3600" b="1"/>
          </a:p>
        </p:txBody>
      </p:sp>
      <p:sp>
        <p:nvSpPr>
          <p:cNvPr id="163" name="Google Shape;163;p28"/>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11 Such </a:t>
            </a:r>
            <a:r>
              <a:rPr lang="en" sz="3100" b="1" strike="sngStrike">
                <a:solidFill>
                  <a:srgbClr val="434343"/>
                </a:solidFill>
              </a:rPr>
              <a:t>were</a:t>
            </a:r>
            <a:r>
              <a:rPr lang="en" sz="3100" b="1">
                <a:solidFill>
                  <a:srgbClr val="C27BA0"/>
                </a:solidFill>
              </a:rPr>
              <a:t> some of you;</a:t>
            </a:r>
            <a:r>
              <a:rPr lang="en" sz="3100" b="1">
                <a:solidFill>
                  <a:srgbClr val="434343"/>
                </a:solidFill>
              </a:rPr>
              <a:t> </a:t>
            </a:r>
            <a:r>
              <a:rPr lang="en" sz="3100" b="1" strike="sngStrike">
                <a:solidFill>
                  <a:srgbClr val="C27BA0"/>
                </a:solidFill>
              </a:rPr>
              <a:t>but you were washed, but you were sanctified, but you were justified in the name of the Lord Jesus Christ and in the Spirit of our God.</a:t>
            </a:r>
            <a:endParaRPr sz="3100" b="1" strike="sngStrike">
              <a:solidFill>
                <a:srgbClr val="C27BA0"/>
              </a:solidFill>
            </a:endParaRPr>
          </a:p>
          <a:p>
            <a:pPr marL="0" lvl="0" indent="0" algn="l" rtl="0">
              <a:spcBef>
                <a:spcPts val="1200"/>
              </a:spcBef>
              <a:spcAft>
                <a:spcPts val="1200"/>
              </a:spcAft>
              <a:buNone/>
            </a:pPr>
            <a:r>
              <a:rPr lang="en"/>
              <a:t> </a:t>
            </a:r>
            <a:endParaRPr/>
          </a:p>
        </p:txBody>
      </p:sp>
      <p:sp>
        <p:nvSpPr>
          <p:cNvPr id="164" name="Google Shape;164;p28"/>
          <p:cNvSpPr txBox="1"/>
          <p:nvPr/>
        </p:nvSpPr>
        <p:spPr>
          <a:xfrm>
            <a:off x="1681575" y="508825"/>
            <a:ext cx="8091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are</a:t>
            </a:r>
            <a:endParaRPr sz="3100" b="1">
              <a:solidFill>
                <a:srgbClr val="C27B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9"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70" name="Google Shape;170;p29"/>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Corinthians 5 </a:t>
            </a:r>
            <a:endParaRPr sz="3600" b="1"/>
          </a:p>
        </p:txBody>
      </p:sp>
      <p:sp>
        <p:nvSpPr>
          <p:cNvPr id="171" name="Google Shape;171;p29"/>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11 But actually, I wrote to you not to associate with any so-called brother if he is an immoral person, or covetous, or an idolater, or a reviler, or a drunkard, or a swindler—not even to eat with such a one.</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0"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77" name="Google Shape;17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Hardened Heart </a:t>
            </a:r>
            <a:endParaRPr sz="3600" b="1"/>
          </a:p>
        </p:txBody>
      </p:sp>
      <p:sp>
        <p:nvSpPr>
          <p:cNvPr id="178" name="Google Shape;178;p30"/>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200" b="1"/>
          </a:p>
          <a:p>
            <a:pPr marL="0" lvl="0" indent="0" algn="l" rtl="0">
              <a:spcBef>
                <a:spcPts val="1200"/>
              </a:spcBef>
              <a:spcAft>
                <a:spcPts val="1200"/>
              </a:spcAft>
              <a:buNone/>
            </a:pP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1"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84" name="Google Shape;18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Hardened Heart </a:t>
            </a:r>
            <a:endParaRPr sz="3600" b="1"/>
          </a:p>
        </p:txBody>
      </p:sp>
      <p:sp>
        <p:nvSpPr>
          <p:cNvPr id="185" name="Google Shape;185;p31"/>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Clr>
                <a:srgbClr val="C27BA0"/>
              </a:buClr>
              <a:buSzPts val="3100"/>
              <a:buChar char="●"/>
            </a:pPr>
            <a:r>
              <a:rPr lang="en" sz="3100" b="1">
                <a:solidFill>
                  <a:srgbClr val="C27BA0"/>
                </a:solidFill>
              </a:rPr>
              <a:t>Resists Conviction &amp; Transformation</a:t>
            </a:r>
            <a:endParaRPr sz="3100" b="1">
              <a:solidFill>
                <a:srgbClr val="C27BA0"/>
              </a:solidFill>
            </a:endParaRPr>
          </a:p>
          <a:p>
            <a:pPr marL="457200" lvl="0" indent="0" algn="l" rtl="0">
              <a:spcBef>
                <a:spcPts val="1200"/>
              </a:spcBef>
              <a:spcAft>
                <a:spcPts val="0"/>
              </a:spcAft>
              <a:buNone/>
            </a:pPr>
            <a:endParaRPr sz="3200" b="1"/>
          </a:p>
          <a:p>
            <a:pPr marL="0" lvl="0" indent="0" algn="l" rtl="0">
              <a:spcBef>
                <a:spcPts val="1200"/>
              </a:spcBef>
              <a:spcAft>
                <a:spcPts val="120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title="heart 3.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Hard Heart Develops Over Time </a:t>
            </a:r>
            <a:endParaRPr sz="3600" b="1"/>
          </a:p>
        </p:txBody>
      </p:sp>
      <p:sp>
        <p:nvSpPr>
          <p:cNvPr id="63" name="Google Shape;63;p14"/>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3100" b="1">
              <a:solidFill>
                <a:srgbClr val="C27BA0"/>
              </a:solidFill>
            </a:endParaRPr>
          </a:p>
          <a:p>
            <a:pPr marL="457200" lvl="0" indent="0" algn="l" rtl="0">
              <a:spcBef>
                <a:spcPts val="1200"/>
              </a:spcBef>
              <a:spcAft>
                <a:spcPts val="0"/>
              </a:spcAft>
              <a:buNone/>
            </a:pPr>
            <a:endParaRPr sz="3100" b="1"/>
          </a:p>
          <a:p>
            <a:pPr marL="0" lvl="0" indent="0" algn="l" rtl="0">
              <a:spcBef>
                <a:spcPts val="1200"/>
              </a:spcBef>
              <a:spcAft>
                <a:spcPts val="1200"/>
              </a:spcAft>
              <a:buNone/>
            </a:pPr>
            <a:r>
              <a:rPr lang="en"/>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2"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91" name="Google Shape;191;p32"/>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Jeremiah 18 </a:t>
            </a:r>
            <a:endParaRPr sz="3600" b="1"/>
          </a:p>
        </p:txBody>
      </p:sp>
      <p:sp>
        <p:nvSpPr>
          <p:cNvPr id="192" name="Google Shape;192;p32"/>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12 But they will say, ‘It’s hopeless! For we are going to follow our own plans, and each of us will act according to the stubbornness of his evil heart.’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3"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98" name="Google Shape;198;p33"/>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Ephesians 4 </a:t>
            </a:r>
            <a:endParaRPr sz="3600" b="1"/>
          </a:p>
        </p:txBody>
      </p:sp>
      <p:sp>
        <p:nvSpPr>
          <p:cNvPr id="199" name="Google Shape;199;p33"/>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17 So this I say, and affirm together with the Lord, that you walk no longer just as the Gentiles also walk, in the futility of their mind, 18 being darkened in their understanding, excluded from the life of God because of the ignorance that is in them, because of the hardness of their heart;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4"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05" name="Google Shape;205;p34"/>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Ephesians 4 </a:t>
            </a:r>
            <a:endParaRPr sz="3600" b="1"/>
          </a:p>
        </p:txBody>
      </p:sp>
      <p:sp>
        <p:nvSpPr>
          <p:cNvPr id="206" name="Google Shape;206;p34"/>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19 and they, having become callous, have given themselves over to sensuality for the practice of every kind of impurity with greediness.</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5"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12" name="Google Shape;21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Hardened Heart </a:t>
            </a:r>
            <a:endParaRPr sz="3600" b="1"/>
          </a:p>
        </p:txBody>
      </p:sp>
      <p:sp>
        <p:nvSpPr>
          <p:cNvPr id="213" name="Google Shape;213;p35"/>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SzPts val="3100"/>
              <a:buChar char="●"/>
            </a:pPr>
            <a:r>
              <a:rPr lang="en" sz="3100" b="1"/>
              <a:t>Resists Conviction &amp; Transformation</a:t>
            </a:r>
            <a:endParaRPr sz="3100" b="1"/>
          </a:p>
          <a:p>
            <a:pPr marL="457200" lvl="0" indent="-425450" algn="l" rtl="0">
              <a:spcBef>
                <a:spcPts val="0"/>
              </a:spcBef>
              <a:spcAft>
                <a:spcPts val="0"/>
              </a:spcAft>
              <a:buClr>
                <a:srgbClr val="C27BA0"/>
              </a:buClr>
              <a:buSzPts val="3100"/>
              <a:buChar char="●"/>
            </a:pPr>
            <a:r>
              <a:rPr lang="en" sz="3100" b="1">
                <a:solidFill>
                  <a:srgbClr val="C27BA0"/>
                </a:solidFill>
              </a:rPr>
              <a:t>Leads to Spiritual Blindness</a:t>
            </a:r>
            <a:endParaRPr sz="3100" b="1">
              <a:solidFill>
                <a:srgbClr val="C27BA0"/>
              </a:solidFill>
            </a:endParaRPr>
          </a:p>
          <a:p>
            <a:pPr marL="457200" lvl="0" indent="0" algn="l" rtl="0">
              <a:spcBef>
                <a:spcPts val="1200"/>
              </a:spcBef>
              <a:spcAft>
                <a:spcPts val="0"/>
              </a:spcAft>
              <a:buNone/>
            </a:pPr>
            <a:endParaRPr sz="3200" b="1"/>
          </a:p>
          <a:p>
            <a:pPr marL="0" lvl="0" indent="0" algn="l" rtl="0">
              <a:spcBef>
                <a:spcPts val="1200"/>
              </a:spcBef>
              <a:spcAft>
                <a:spcPts val="1200"/>
              </a:spcAft>
              <a:buNone/>
            </a:pPr>
            <a:r>
              <a:rPr lang="en"/>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6"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19" name="Google Shape;219;p36"/>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2 Corinthians 4 </a:t>
            </a:r>
            <a:endParaRPr sz="3600" b="1"/>
          </a:p>
        </p:txBody>
      </p:sp>
      <p:sp>
        <p:nvSpPr>
          <p:cNvPr id="220" name="Google Shape;220;p36"/>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3 And even if our gospel is veiled, it is veiled to those who are perishing, 4 in whose case the god of this world has blinded the minds of the unbelieving so that they might not see the light of the gospel of the glory of Christ, who is the image of God.</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26" name="Google Shape;226;p37"/>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2 Corinthians 4 </a:t>
            </a:r>
            <a:endParaRPr sz="3600" b="1"/>
          </a:p>
        </p:txBody>
      </p:sp>
      <p:sp>
        <p:nvSpPr>
          <p:cNvPr id="227" name="Google Shape;227;p37"/>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434343"/>
                </a:solidFill>
              </a:rPr>
              <a:t>3 And even if our gospel is veiled, it is veiled to those who are perishing, 4 in whose case</a:t>
            </a:r>
            <a:r>
              <a:rPr lang="en" sz="3100" b="1">
                <a:solidFill>
                  <a:srgbClr val="C27BA0"/>
                </a:solidFill>
              </a:rPr>
              <a:t> the god of this world </a:t>
            </a:r>
            <a:r>
              <a:rPr lang="en" sz="3100" b="1">
                <a:solidFill>
                  <a:srgbClr val="434343"/>
                </a:solidFill>
              </a:rPr>
              <a:t>has blinded the minds of the unbelieving so that they might not see the light of the gospel of the glory of Christ, who is the image of God.</a:t>
            </a:r>
            <a:endParaRPr sz="3100" b="1">
              <a:solidFill>
                <a:srgbClr val="434343"/>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8"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33" name="Google Shape;233;p38"/>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Revelation 3 </a:t>
            </a:r>
            <a:endParaRPr sz="3600" b="1"/>
          </a:p>
        </p:txBody>
      </p:sp>
      <p:sp>
        <p:nvSpPr>
          <p:cNvPr id="234" name="Google Shape;234;p38"/>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17 Because you say, “I am rich, and have become wealthy, and have need of nothing,” and you do not know that you are wretched and miserable and poor and blind and naked,</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9"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40" name="Google Shape;240;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Hardened Heart </a:t>
            </a:r>
            <a:endParaRPr sz="3600" b="1"/>
          </a:p>
        </p:txBody>
      </p:sp>
      <p:sp>
        <p:nvSpPr>
          <p:cNvPr id="241" name="Google Shape;241;p39"/>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SzPts val="3100"/>
              <a:buChar char="●"/>
            </a:pPr>
            <a:r>
              <a:rPr lang="en" sz="3100" b="1"/>
              <a:t>Resists Conviction &amp; Transformation</a:t>
            </a:r>
            <a:endParaRPr sz="3100" b="1"/>
          </a:p>
          <a:p>
            <a:pPr marL="457200" lvl="0" indent="-425450" algn="l" rtl="0">
              <a:spcBef>
                <a:spcPts val="0"/>
              </a:spcBef>
              <a:spcAft>
                <a:spcPts val="0"/>
              </a:spcAft>
              <a:buSzPts val="3100"/>
              <a:buChar char="●"/>
            </a:pPr>
            <a:r>
              <a:rPr lang="en" sz="3100" b="1"/>
              <a:t>Leads to Spiritual Blindness</a:t>
            </a:r>
            <a:endParaRPr sz="3100" b="1"/>
          </a:p>
          <a:p>
            <a:pPr marL="457200" lvl="0" indent="-431800" algn="l" rtl="0">
              <a:spcBef>
                <a:spcPts val="0"/>
              </a:spcBef>
              <a:spcAft>
                <a:spcPts val="0"/>
              </a:spcAft>
              <a:buSzPts val="3200"/>
              <a:buChar char="●"/>
            </a:pPr>
            <a:r>
              <a:rPr lang="en" sz="3100" b="1">
                <a:solidFill>
                  <a:srgbClr val="C27BA0"/>
                </a:solidFill>
              </a:rPr>
              <a:t>Unchanged, Leads to Condemnation</a:t>
            </a:r>
            <a:r>
              <a:rPr lang="en" sz="3200" b="1"/>
              <a:t> </a:t>
            </a:r>
            <a:endParaRPr sz="3200" b="1"/>
          </a:p>
          <a:p>
            <a:pPr marL="0" lvl="0" indent="0" algn="l" rtl="0">
              <a:spcBef>
                <a:spcPts val="1200"/>
              </a:spcBef>
              <a:spcAft>
                <a:spcPts val="1200"/>
              </a:spcAft>
              <a:buNone/>
            </a:pPr>
            <a:r>
              <a:rPr lang="en"/>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40"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47" name="Google Shape;247;p40"/>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Hebrew 10 </a:t>
            </a:r>
            <a:endParaRPr sz="3600" b="1"/>
          </a:p>
        </p:txBody>
      </p:sp>
      <p:sp>
        <p:nvSpPr>
          <p:cNvPr id="248" name="Google Shape;248;p40"/>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27 but a terrifying expectation of judgment and the fury of a fire which will consume the adversaries. 28 Anyone who has set aside the Law of Moses dies without mercy on the testimony of two or three witnesses.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1"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54" name="Google Shape;254;p41"/>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Hebrew 10 </a:t>
            </a:r>
            <a:endParaRPr sz="3600" b="1"/>
          </a:p>
        </p:txBody>
      </p:sp>
      <p:sp>
        <p:nvSpPr>
          <p:cNvPr id="255" name="Google Shape;255;p41"/>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29 How much severer punishment do you think he will deserve who has trampled under foot the Son of God, and has regarded as unclean the blood of the covenant by which he was sanctified, and has insulted the Spirit of grace? 30 For we know Him who said, “Vengeance is Mine, I will repay.” And again, “The Lord will judge His people.”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title="heart 3.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Hard Heart Develops Over Time </a:t>
            </a:r>
            <a:endParaRPr sz="3600" b="1"/>
          </a:p>
        </p:txBody>
      </p:sp>
      <p:sp>
        <p:nvSpPr>
          <p:cNvPr id="70" name="Google Shape;70;p15"/>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Clr>
                <a:srgbClr val="C27BA0"/>
              </a:buClr>
              <a:buSzPts val="3100"/>
              <a:buChar char="●"/>
            </a:pPr>
            <a:r>
              <a:rPr lang="en" sz="3100" b="1">
                <a:solidFill>
                  <a:srgbClr val="C27BA0"/>
                </a:solidFill>
              </a:rPr>
              <a:t>From Repeated Sin</a:t>
            </a:r>
            <a:endParaRPr sz="3100" b="1">
              <a:solidFill>
                <a:srgbClr val="C27BA0"/>
              </a:solidFill>
            </a:endParaRPr>
          </a:p>
          <a:p>
            <a:pPr marL="457200" lvl="0" indent="0" algn="l" rtl="0">
              <a:spcBef>
                <a:spcPts val="1200"/>
              </a:spcBef>
              <a:spcAft>
                <a:spcPts val="0"/>
              </a:spcAft>
              <a:buNone/>
            </a:pPr>
            <a:endParaRPr sz="3100" b="1"/>
          </a:p>
          <a:p>
            <a:pPr marL="0" lvl="0" indent="0" algn="l" rtl="0">
              <a:spcBef>
                <a:spcPts val="1200"/>
              </a:spcBef>
              <a:spcAft>
                <a:spcPts val="1200"/>
              </a:spcAft>
              <a:buNone/>
            </a:pPr>
            <a:r>
              <a:rPr lang="en"/>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2"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61" name="Google Shape;261;p42"/>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Hebrew 10 </a:t>
            </a:r>
            <a:endParaRPr sz="3600" b="1"/>
          </a:p>
        </p:txBody>
      </p:sp>
      <p:sp>
        <p:nvSpPr>
          <p:cNvPr id="262" name="Google Shape;262;p42"/>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31 It is a terrifying thing to fall into the hands of the living God.</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3"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68" name="Google Shape;26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Heart of Flesh  </a:t>
            </a:r>
            <a:endParaRPr sz="3600" b="1"/>
          </a:p>
        </p:txBody>
      </p:sp>
      <p:sp>
        <p:nvSpPr>
          <p:cNvPr id="269" name="Google Shape;269;p43"/>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3100" b="1"/>
          </a:p>
          <a:p>
            <a:pPr marL="0" lvl="0" indent="0" algn="l" rtl="0">
              <a:spcBef>
                <a:spcPts val="1200"/>
              </a:spcBef>
              <a:spcAft>
                <a:spcPts val="1200"/>
              </a:spcAft>
              <a:buNone/>
            </a:pP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Heart of Flesh  </a:t>
            </a:r>
            <a:endParaRPr sz="3600" b="1"/>
          </a:p>
        </p:txBody>
      </p:sp>
      <p:sp>
        <p:nvSpPr>
          <p:cNvPr id="275" name="Google Shape;275;p44"/>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Clr>
                <a:srgbClr val="C27BA0"/>
              </a:buClr>
              <a:buSzPts val="3100"/>
              <a:buChar char="●"/>
            </a:pPr>
            <a:r>
              <a:rPr lang="en" sz="3100" b="1">
                <a:solidFill>
                  <a:srgbClr val="C27BA0"/>
                </a:solidFill>
              </a:rPr>
              <a:t>Requires Humility</a:t>
            </a:r>
            <a:endParaRPr sz="3100" b="1">
              <a:solidFill>
                <a:srgbClr val="C27BA0"/>
              </a:solidFill>
            </a:endParaRPr>
          </a:p>
          <a:p>
            <a:pPr marL="457200" lvl="0" indent="0" algn="l" rtl="0">
              <a:spcBef>
                <a:spcPts val="1200"/>
              </a:spcBef>
              <a:spcAft>
                <a:spcPts val="0"/>
              </a:spcAft>
              <a:buNone/>
            </a:pPr>
            <a:endParaRPr sz="3100" b="1"/>
          </a:p>
          <a:p>
            <a:pPr marL="0" lvl="0" indent="0" algn="l" rtl="0">
              <a:spcBef>
                <a:spcPts val="1200"/>
              </a:spcBef>
              <a:spcAft>
                <a:spcPts val="1200"/>
              </a:spcAft>
              <a:buNone/>
            </a:pPr>
            <a:r>
              <a:rPr lang="en"/>
              <a:t> </a:t>
            </a:r>
            <a:endParaRPr/>
          </a:p>
        </p:txBody>
      </p:sp>
      <p:pic>
        <p:nvPicPr>
          <p:cNvPr id="276" name="Google Shape;276;p44"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5"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82" name="Google Shape;282;p45"/>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John 1 </a:t>
            </a:r>
            <a:endParaRPr sz="3600" b="1"/>
          </a:p>
        </p:txBody>
      </p:sp>
      <p:sp>
        <p:nvSpPr>
          <p:cNvPr id="283" name="Google Shape;283;p45"/>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9 If we confess our sins, He is faithful and righteous to forgive us our sins and to cleanse us from all unrighteousness. 10 If we say that we have not sinned, we make Him a liar and His word is not in us.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6"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89" name="Google Shape;289;p46"/>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James 4 </a:t>
            </a:r>
            <a:endParaRPr sz="3600" b="1"/>
          </a:p>
        </p:txBody>
      </p:sp>
      <p:sp>
        <p:nvSpPr>
          <p:cNvPr id="290" name="Google Shape;290;p46"/>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8 Draw near to God and He will draw near to you. Cleanse your hands, you sinners; and purify your hearts, you double-minded. 9 Be miserable and mourn and weep; let your laughter be turned into mourning and your joy to gloom. 10 Humble yourselves in the presence of the Lord, and He will exalt you.</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7" title="Heart #2.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296" name="Google Shape;296;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Heart of Flesh  </a:t>
            </a:r>
            <a:endParaRPr sz="3600" b="1"/>
          </a:p>
        </p:txBody>
      </p:sp>
      <p:sp>
        <p:nvSpPr>
          <p:cNvPr id="297" name="Google Shape;297;p47"/>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SzPts val="3100"/>
              <a:buChar char="●"/>
            </a:pPr>
            <a:r>
              <a:rPr lang="en" sz="3100" b="1"/>
              <a:t>Requires Humility</a:t>
            </a:r>
            <a:endParaRPr sz="3100" b="1"/>
          </a:p>
          <a:p>
            <a:pPr marL="457200" lvl="0" indent="-425450" algn="l" rtl="0">
              <a:spcBef>
                <a:spcPts val="0"/>
              </a:spcBef>
              <a:spcAft>
                <a:spcPts val="0"/>
              </a:spcAft>
              <a:buClr>
                <a:srgbClr val="C27BA0"/>
              </a:buClr>
              <a:buSzPts val="3100"/>
              <a:buChar char="●"/>
            </a:pPr>
            <a:r>
              <a:rPr lang="en" sz="3100" b="1">
                <a:solidFill>
                  <a:srgbClr val="C27BA0"/>
                </a:solidFill>
              </a:rPr>
              <a:t>Requires being Receptive to God</a:t>
            </a:r>
            <a:endParaRPr sz="3100" b="1">
              <a:solidFill>
                <a:srgbClr val="C27BA0"/>
              </a:solidFill>
            </a:endParaRPr>
          </a:p>
          <a:p>
            <a:pPr marL="457200" lvl="0" indent="0" algn="l" rtl="0">
              <a:spcBef>
                <a:spcPts val="1200"/>
              </a:spcBef>
              <a:spcAft>
                <a:spcPts val="0"/>
              </a:spcAft>
              <a:buNone/>
            </a:pPr>
            <a:endParaRPr sz="3100" b="1"/>
          </a:p>
          <a:p>
            <a:pPr marL="0" lvl="0" indent="0" algn="l" rtl="0">
              <a:spcBef>
                <a:spcPts val="1200"/>
              </a:spcBef>
              <a:spcAft>
                <a:spcPts val="1200"/>
              </a:spcAft>
              <a:buNone/>
            </a:pPr>
            <a:r>
              <a:rPr lang="en"/>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8" title="Heart #2.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303" name="Google Shape;303;p48"/>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Psalm 95 </a:t>
            </a:r>
            <a:endParaRPr sz="3600" b="1"/>
          </a:p>
        </p:txBody>
      </p:sp>
      <p:sp>
        <p:nvSpPr>
          <p:cNvPr id="304" name="Google Shape;304;p48"/>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7 . . .Today, if you would hear His voice,</a:t>
            </a:r>
            <a:endParaRPr sz="3100" b="1">
              <a:solidFill>
                <a:srgbClr val="C27BA0"/>
              </a:solidFill>
            </a:endParaRPr>
          </a:p>
          <a:p>
            <a:pPr marL="0" lvl="0" indent="0" algn="l" rtl="0">
              <a:spcBef>
                <a:spcPts val="1200"/>
              </a:spcBef>
              <a:spcAft>
                <a:spcPts val="1200"/>
              </a:spcAft>
              <a:buNone/>
            </a:pPr>
            <a:r>
              <a:rPr lang="en" sz="3100" b="1">
                <a:solidFill>
                  <a:srgbClr val="C27BA0"/>
                </a:solidFill>
              </a:rPr>
              <a:t>8 Do not harden your hearts, . . .</a:t>
            </a:r>
            <a:endParaRPr sz="3100" b="1">
              <a:solidFill>
                <a:srgbClr val="C27BA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9" title="Heart #2.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310" name="Google Shape;310;p49"/>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James 1 </a:t>
            </a:r>
            <a:endParaRPr sz="3600" b="1"/>
          </a:p>
        </p:txBody>
      </p:sp>
      <p:sp>
        <p:nvSpPr>
          <p:cNvPr id="311" name="Google Shape;311;p49"/>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21 Therefore, putting aside all filthiness and all that remains of wickedness, in humility receive the word implanted, which is able to save your souls.</a:t>
            </a:r>
            <a:endParaRPr sz="3100" b="1">
              <a:solidFill>
                <a:srgbClr val="C27BA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50" title="Heart #2.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317" name="Google Shape;317;p50"/>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Thessalonians 2 </a:t>
            </a:r>
            <a:endParaRPr sz="3600" b="1"/>
          </a:p>
        </p:txBody>
      </p:sp>
      <p:sp>
        <p:nvSpPr>
          <p:cNvPr id="318" name="Google Shape;318;p50"/>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13 For this reason we also constantly thank God that when you received the word of God which you heard from us, you accepted it not as the word of men, but for what it really is, the word of God, which also performs its work in you who believe.</a:t>
            </a:r>
            <a:endParaRPr sz="3100" b="1">
              <a:solidFill>
                <a:srgbClr val="C27BA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51" title="heart 3.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324" name="Google Shape;324;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Heart of Flesh  </a:t>
            </a:r>
            <a:endParaRPr sz="3600" b="1"/>
          </a:p>
        </p:txBody>
      </p:sp>
      <p:sp>
        <p:nvSpPr>
          <p:cNvPr id="325" name="Google Shape;325;p51"/>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SzPts val="3100"/>
              <a:buChar char="●"/>
            </a:pPr>
            <a:r>
              <a:rPr lang="en" sz="3100" b="1"/>
              <a:t>Requires Humility</a:t>
            </a:r>
            <a:endParaRPr sz="3100" b="1"/>
          </a:p>
          <a:p>
            <a:pPr marL="457200" lvl="0" indent="-425450" algn="l" rtl="0">
              <a:spcBef>
                <a:spcPts val="0"/>
              </a:spcBef>
              <a:spcAft>
                <a:spcPts val="0"/>
              </a:spcAft>
              <a:buSzPts val="3100"/>
              <a:buChar char="●"/>
            </a:pPr>
            <a:r>
              <a:rPr lang="en" sz="3100" b="1"/>
              <a:t>Requires being Receptive to God</a:t>
            </a:r>
            <a:endParaRPr sz="3100" b="1"/>
          </a:p>
          <a:p>
            <a:pPr marL="457200" lvl="0" indent="-425450" algn="l" rtl="0">
              <a:spcBef>
                <a:spcPts val="0"/>
              </a:spcBef>
              <a:spcAft>
                <a:spcPts val="0"/>
              </a:spcAft>
              <a:buSzPts val="3100"/>
              <a:buChar char="●"/>
            </a:pPr>
            <a:r>
              <a:rPr lang="en" sz="3100" b="1">
                <a:solidFill>
                  <a:srgbClr val="C27BA0"/>
                </a:solidFill>
              </a:rPr>
              <a:t>Requires the Willingness to Obey</a:t>
            </a:r>
            <a:r>
              <a:rPr lang="en" sz="3100" b="1"/>
              <a:t> </a:t>
            </a:r>
            <a:endParaRPr sz="3100" b="1"/>
          </a:p>
          <a:p>
            <a:pPr marL="0" lvl="0" indent="0" algn="l" rtl="0">
              <a:spcBef>
                <a:spcPts val="1200"/>
              </a:spcBef>
              <a:spcAft>
                <a:spcPts val="1200"/>
              </a:spcAft>
              <a:buNone/>
            </a:pP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title="heart 3.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76" name="Google Shape;76;p16"/>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Hebrew 10 </a:t>
            </a:r>
            <a:endParaRPr sz="3600" b="1"/>
          </a:p>
        </p:txBody>
      </p:sp>
      <p:sp>
        <p:nvSpPr>
          <p:cNvPr id="77" name="Google Shape;77;p16"/>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26 For if we go on sinning willfully after receiving the knowledge of the truth, there no longer remains a sacrifice for sins,</a:t>
            </a:r>
            <a:r>
              <a:rPr lang="en" sz="3100" b="1">
                <a:solidFill>
                  <a:srgbClr val="A64D79"/>
                </a:solidFill>
              </a:rPr>
              <a:t> </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52" title="heart 3.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331" name="Google Shape;331;p52"/>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Romans 6</a:t>
            </a:r>
            <a:endParaRPr sz="3600" b="1"/>
          </a:p>
        </p:txBody>
      </p:sp>
      <p:sp>
        <p:nvSpPr>
          <p:cNvPr id="332" name="Google Shape;332;p52"/>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16 Do you not know that when you present yourselves to someone as slaves for obedience, you are slaves of the one whom you obey, either of sin resulting in death, or of obedience resulting in righteousness? </a:t>
            </a:r>
            <a:endParaRPr sz="3100" b="1">
              <a:solidFill>
                <a:srgbClr val="C27BA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3" title="heart 3.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338" name="Google Shape;338;p53"/>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Romans 6</a:t>
            </a:r>
            <a:endParaRPr sz="3600" b="1"/>
          </a:p>
        </p:txBody>
      </p:sp>
      <p:sp>
        <p:nvSpPr>
          <p:cNvPr id="339" name="Google Shape;339;p53"/>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b="1">
                <a:solidFill>
                  <a:srgbClr val="C27BA0"/>
                </a:solidFill>
              </a:rPr>
              <a:t>17 But thanks be to God that though you were slaves of sin, you became obedient from the heart to that form of teaching to which you were committed, 18 and having been freed from sin, you became slaves of righteousness.</a:t>
            </a:r>
            <a:endParaRPr sz="3100" b="1">
              <a:solidFill>
                <a:srgbClr val="C27B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title="heart 3.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83" name="Google Shape;83;p17"/>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John 3 </a:t>
            </a:r>
            <a:endParaRPr sz="3600" b="1"/>
          </a:p>
        </p:txBody>
      </p:sp>
      <p:sp>
        <p:nvSpPr>
          <p:cNvPr id="84" name="Google Shape;84;p17"/>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8 the one who practices sin is of the devil; for the devil has sinned from the beginning. The Son of God appeared for this purpose, to destroy the works of the devil. 9 No one who is born of God practices sin, because His seed abides in him; and he cannot sin, because he is born of God.</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title="Heart #2.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Hard Heart Develops Over Time </a:t>
            </a:r>
            <a:endParaRPr sz="3600" b="1"/>
          </a:p>
        </p:txBody>
      </p:sp>
      <p:sp>
        <p:nvSpPr>
          <p:cNvPr id="91" name="Google Shape;91;p18"/>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SzPts val="3100"/>
              <a:buChar char="●"/>
            </a:pPr>
            <a:r>
              <a:rPr lang="en" sz="3100" b="1"/>
              <a:t>From Repeated Sin</a:t>
            </a:r>
            <a:endParaRPr sz="3100" b="1"/>
          </a:p>
          <a:p>
            <a:pPr marL="457200" lvl="0" indent="-425450" algn="l" rtl="0">
              <a:spcBef>
                <a:spcPts val="0"/>
              </a:spcBef>
              <a:spcAft>
                <a:spcPts val="0"/>
              </a:spcAft>
              <a:buClr>
                <a:srgbClr val="C27BA0"/>
              </a:buClr>
              <a:buSzPts val="3100"/>
              <a:buChar char="●"/>
            </a:pPr>
            <a:r>
              <a:rPr lang="en" sz="3100" b="1">
                <a:solidFill>
                  <a:srgbClr val="C27BA0"/>
                </a:solidFill>
              </a:rPr>
              <a:t>From Repeated Denial </a:t>
            </a:r>
            <a:endParaRPr sz="3100" b="1">
              <a:solidFill>
                <a:srgbClr val="C27BA0"/>
              </a:solidFill>
            </a:endParaRPr>
          </a:p>
          <a:p>
            <a:pPr marL="457200" lvl="0" indent="0" algn="l" rtl="0">
              <a:spcBef>
                <a:spcPts val="1200"/>
              </a:spcBef>
              <a:spcAft>
                <a:spcPts val="0"/>
              </a:spcAft>
              <a:buNone/>
            </a:pPr>
            <a:endParaRPr sz="3100" b="1"/>
          </a:p>
          <a:p>
            <a:pPr marL="0" lvl="0" indent="0" algn="l" rtl="0">
              <a:spcBef>
                <a:spcPts val="1200"/>
              </a:spcBef>
              <a:spcAft>
                <a:spcPts val="1200"/>
              </a:spcAft>
              <a:buNone/>
            </a:pP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title="Heart #2.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97" name="Google Shape;97;p19"/>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John 1 </a:t>
            </a:r>
            <a:endParaRPr sz="3600" b="1"/>
          </a:p>
        </p:txBody>
      </p:sp>
      <p:sp>
        <p:nvSpPr>
          <p:cNvPr id="98" name="Google Shape;98;p19"/>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8 If we say that we have no sin, we are deceiving ourselves and the truth is not in us.</a:t>
            </a:r>
            <a:r>
              <a:rPr lang="en" sz="3100" b="1">
                <a:solidFill>
                  <a:srgbClr val="A64D79"/>
                </a:solidFill>
              </a:rPr>
              <a:t> </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 Hard Heart Develops Over Time </a:t>
            </a:r>
            <a:endParaRPr sz="3600" b="1"/>
          </a:p>
        </p:txBody>
      </p:sp>
      <p:sp>
        <p:nvSpPr>
          <p:cNvPr id="105" name="Google Shape;105;p20"/>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Clr>
                <a:schemeClr val="lt2"/>
              </a:buClr>
              <a:buSzPts val="3100"/>
              <a:buChar char="●"/>
            </a:pPr>
            <a:r>
              <a:rPr lang="en" sz="3100" b="1"/>
              <a:t>From Repeated Sin</a:t>
            </a:r>
            <a:endParaRPr sz="3100" b="1"/>
          </a:p>
          <a:p>
            <a:pPr marL="457200" lvl="0" indent="-425450" algn="l" rtl="0">
              <a:spcBef>
                <a:spcPts val="0"/>
              </a:spcBef>
              <a:spcAft>
                <a:spcPts val="0"/>
              </a:spcAft>
              <a:buClr>
                <a:schemeClr val="lt2"/>
              </a:buClr>
              <a:buSzPts val="3100"/>
              <a:buChar char="●"/>
            </a:pPr>
            <a:r>
              <a:rPr lang="en" sz="3100" b="1"/>
              <a:t>From Repeated Denial </a:t>
            </a:r>
            <a:endParaRPr sz="3100" b="1"/>
          </a:p>
          <a:p>
            <a:pPr marL="457200" lvl="0" indent="-425450" algn="l" rtl="0">
              <a:spcBef>
                <a:spcPts val="0"/>
              </a:spcBef>
              <a:spcAft>
                <a:spcPts val="0"/>
              </a:spcAft>
              <a:buClr>
                <a:srgbClr val="C27BA0"/>
              </a:buClr>
              <a:buSzPts val="3100"/>
              <a:buChar char="●"/>
            </a:pPr>
            <a:r>
              <a:rPr lang="en" sz="3100" b="1">
                <a:solidFill>
                  <a:srgbClr val="C27BA0"/>
                </a:solidFill>
              </a:rPr>
              <a:t>From Prolonged Company With Stone Hearts</a:t>
            </a:r>
            <a:r>
              <a:rPr lang="en" sz="3100" b="1"/>
              <a:t> </a:t>
            </a:r>
            <a:endParaRPr sz="3100" b="1"/>
          </a:p>
          <a:p>
            <a:pPr marL="0" lvl="0" indent="0" algn="l" rtl="0">
              <a:spcBef>
                <a:spcPts val="1200"/>
              </a:spcBef>
              <a:spcAft>
                <a:spcPts val="1200"/>
              </a:spcAft>
              <a:buNone/>
            </a:pP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title="An anatomically accu.png"/>
          <p:cNvPicPr preferRelativeResize="0"/>
          <p:nvPr/>
        </p:nvPicPr>
        <p:blipFill>
          <a:blip r:embed="rId3">
            <a:alphaModFix amt="50000"/>
          </a:blip>
          <a:stretch>
            <a:fillRect/>
          </a:stretch>
        </p:blipFill>
        <p:spPr>
          <a:xfrm>
            <a:off x="5715000" y="0"/>
            <a:ext cx="3429000" cy="5143500"/>
          </a:xfrm>
          <a:prstGeom prst="rect">
            <a:avLst/>
          </a:prstGeom>
          <a:noFill/>
          <a:ln>
            <a:noFill/>
          </a:ln>
        </p:spPr>
      </p:pic>
      <p:sp>
        <p:nvSpPr>
          <p:cNvPr id="111" name="Google Shape;111;p21"/>
          <p:cNvSpPr txBox="1">
            <a:spLocks noGrp="1"/>
          </p:cNvSpPr>
          <p:nvPr>
            <p:ph type="title"/>
          </p:nvPr>
        </p:nvSpPr>
        <p:spPr>
          <a:xfrm>
            <a:off x="311700" y="58475"/>
            <a:ext cx="85206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Corinthians 15 </a:t>
            </a:r>
            <a:endParaRPr sz="3600" b="1"/>
          </a:p>
        </p:txBody>
      </p:sp>
      <p:sp>
        <p:nvSpPr>
          <p:cNvPr id="112" name="Google Shape;112;p21"/>
          <p:cNvSpPr txBox="1">
            <a:spLocks noGrp="1"/>
          </p:cNvSpPr>
          <p:nvPr>
            <p:ph type="body" idx="1"/>
          </p:nvPr>
        </p:nvSpPr>
        <p:spPr>
          <a:xfrm>
            <a:off x="0" y="713375"/>
            <a:ext cx="91440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C27BA0"/>
                </a:solidFill>
              </a:rPr>
              <a:t>33 Do not be deceived: “Bad company corrupts good morals.”</a:t>
            </a:r>
            <a:r>
              <a:rPr lang="en" sz="3100" b="1">
                <a:solidFill>
                  <a:srgbClr val="A64D79"/>
                </a:solidFill>
              </a:rPr>
              <a:t> </a:t>
            </a:r>
            <a:endParaRPr sz="3100" b="1">
              <a:solidFill>
                <a:srgbClr val="A64D79"/>
              </a:solidFill>
            </a:endParaRPr>
          </a:p>
          <a:p>
            <a:pPr marL="0" lvl="0" indent="0" algn="l" rtl="0">
              <a:spcBef>
                <a:spcPts val="1200"/>
              </a:spcBef>
              <a:spcAft>
                <a:spcPts val="1200"/>
              </a:spcAft>
              <a:buNone/>
            </a:pPr>
            <a:r>
              <a:rPr lang="en"/>
              <a:t> </a:t>
            </a: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2159</Words>
  <Application>Microsoft Office PowerPoint</Application>
  <PresentationFormat>On-screen Show (16:9)</PresentationFormat>
  <Paragraphs>160</Paragraphs>
  <Slides>41</Slides>
  <Notes>41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41</vt:i4>
      </vt:variant>
    </vt:vector>
  </HeadingPairs>
  <TitlesOfParts>
    <vt:vector size="43" baseType="lpstr">
      <vt:lpstr>Arial</vt:lpstr>
      <vt:lpstr>Simple Dark</vt:lpstr>
      <vt:lpstr>Restoring a Heart of Flesh</vt:lpstr>
      <vt:lpstr>A Hard Heart Develops Over Time </vt:lpstr>
      <vt:lpstr>A Hard Heart Develops Over Time </vt:lpstr>
      <vt:lpstr>Hebrew 10 </vt:lpstr>
      <vt:lpstr>1 John 3 </vt:lpstr>
      <vt:lpstr>A Hard Heart Develops Over Time </vt:lpstr>
      <vt:lpstr>1 John 1 </vt:lpstr>
      <vt:lpstr>A Hard Heart Develops Over Time </vt:lpstr>
      <vt:lpstr>1 Corinthians 15 </vt:lpstr>
      <vt:lpstr>1 Corinthians 6 </vt:lpstr>
      <vt:lpstr>1 Corinthians 6 </vt:lpstr>
      <vt:lpstr>1 Corinthians 6 </vt:lpstr>
      <vt:lpstr>1 Corinthians 6 </vt:lpstr>
      <vt:lpstr>1 Corinthians 6 </vt:lpstr>
      <vt:lpstr>1 Corinthians 6 </vt:lpstr>
      <vt:lpstr>1 Corinthians 6 </vt:lpstr>
      <vt:lpstr>1 Corinthians 5 </vt:lpstr>
      <vt:lpstr>A Hardened Heart </vt:lpstr>
      <vt:lpstr>A Hardened Heart </vt:lpstr>
      <vt:lpstr>Jeremiah 18 </vt:lpstr>
      <vt:lpstr>Ephesians 4 </vt:lpstr>
      <vt:lpstr>Ephesians 4 </vt:lpstr>
      <vt:lpstr>A Hardened Heart </vt:lpstr>
      <vt:lpstr>2 Corinthians 4 </vt:lpstr>
      <vt:lpstr>2 Corinthians 4 </vt:lpstr>
      <vt:lpstr>Revelation 3 </vt:lpstr>
      <vt:lpstr>A Hardened Heart </vt:lpstr>
      <vt:lpstr>Hebrew 10 </vt:lpstr>
      <vt:lpstr>Hebrew 10 </vt:lpstr>
      <vt:lpstr>Hebrew 10 </vt:lpstr>
      <vt:lpstr>A Heart of Flesh  </vt:lpstr>
      <vt:lpstr>A Heart of Flesh  </vt:lpstr>
      <vt:lpstr>1 John 1 </vt:lpstr>
      <vt:lpstr>James 4 </vt:lpstr>
      <vt:lpstr>A Heart of Flesh  </vt:lpstr>
      <vt:lpstr>Psalm 95 </vt:lpstr>
      <vt:lpstr>James 1 </vt:lpstr>
      <vt:lpstr>1 Thessalonians 2 </vt:lpstr>
      <vt:lpstr>A Heart of Flesh  </vt:lpstr>
      <vt:lpstr>Romans 6</vt:lpstr>
      <vt:lpstr>Romans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Bryan Dockens</dc:creator>
  <cp:lastModifiedBy>Bryan Dockens</cp:lastModifiedBy>
  <cp:revision>1</cp:revision>
  <dcterms:modified xsi:type="dcterms:W3CDTF">2026-07-02T20:40:27Z</dcterms:modified>
</cp:coreProperties>
</file>