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handoutMasterIdLst>
    <p:handoutMasterId r:id="rId34"/>
  </p:handoutMasterIdLst>
  <p:sldIdLst>
    <p:sldId id="257" r:id="rId2"/>
    <p:sldId id="287" r:id="rId3"/>
    <p:sldId id="286" r:id="rId4"/>
    <p:sldId id="285" r:id="rId5"/>
    <p:sldId id="284" r:id="rId6"/>
    <p:sldId id="258" r:id="rId7"/>
    <p:sldId id="259" r:id="rId8"/>
    <p:sldId id="277" r:id="rId9"/>
    <p:sldId id="260" r:id="rId10"/>
    <p:sldId id="278" r:id="rId11"/>
    <p:sldId id="261" r:id="rId12"/>
    <p:sldId id="262" r:id="rId13"/>
    <p:sldId id="263" r:id="rId14"/>
    <p:sldId id="279" r:id="rId15"/>
    <p:sldId id="264" r:id="rId16"/>
    <p:sldId id="265" r:id="rId17"/>
    <p:sldId id="280" r:id="rId18"/>
    <p:sldId id="266" r:id="rId19"/>
    <p:sldId id="281" r:id="rId20"/>
    <p:sldId id="267" r:id="rId21"/>
    <p:sldId id="282" r:id="rId22"/>
    <p:sldId id="268" r:id="rId23"/>
    <p:sldId id="269" r:id="rId24"/>
    <p:sldId id="270" r:id="rId25"/>
    <p:sldId id="283" r:id="rId26"/>
    <p:sldId id="271" r:id="rId27"/>
    <p:sldId id="272" r:id="rId28"/>
    <p:sldId id="273" r:id="rId29"/>
    <p:sldId id="274" r:id="rId30"/>
    <p:sldId id="275" r:id="rId31"/>
    <p:sldId id="276"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837"/>
    <p:restoredTop sz="96327" autoAdjust="0"/>
  </p:normalViewPr>
  <p:slideViewPr>
    <p:cSldViewPr snapToGrid="0" snapToObjects="1">
      <p:cViewPr varScale="1">
        <p:scale>
          <a:sx n="102" d="100"/>
          <a:sy n="102" d="100"/>
        </p:scale>
        <p:origin x="132" y="21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B1C5DD-58BB-9B4B-9FF4-14CC76A870F9}" type="datetimeFigureOut">
              <a:rPr lang="en-US" smtClean="0"/>
              <a:t>10/7/2026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582ACCE-7689-9848-A3B5-6EEF69D5E11F}" type="slidenum">
              <a:rPr lang="en-US" smtClean="0"/>
              <a:t>‹#›</a:t>
            </a:fld>
            <a:endParaRPr lang="en-US"/>
          </a:p>
        </p:txBody>
      </p:sp>
    </p:spTree>
    <p:extLst>
      <p:ext uri="{BB962C8B-B14F-4D97-AF65-F5344CB8AC3E}">
        <p14:creationId xmlns:p14="http://schemas.microsoft.com/office/powerpoint/2010/main" val="260927374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4ADCEF-6B5F-EA4F-A9FC-DEFD49B80D0B}" type="datetimeFigureOut">
              <a:rPr lang="en-US" smtClean="0"/>
              <a:t>10/7/2026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98A7E9-0146-6C4F-97FF-6B66DD856449}" type="slidenum">
              <a:rPr lang="en-US" smtClean="0"/>
              <a:t>‹#›</a:t>
            </a:fld>
            <a:endParaRPr lang="en-US"/>
          </a:p>
        </p:txBody>
      </p:sp>
    </p:spTree>
    <p:extLst>
      <p:ext uri="{BB962C8B-B14F-4D97-AF65-F5344CB8AC3E}">
        <p14:creationId xmlns:p14="http://schemas.microsoft.com/office/powerpoint/2010/main" val="422878177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7A0287D-5273-4940-ACC1-58A18C9DD82F}"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A435F1-24FD-A945-8E74-917F9648017F}" type="slidenum">
              <a:rPr lang="en-US" smtClean="0"/>
              <a:t>‹#›</a:t>
            </a:fld>
            <a:endParaRPr lang="en-US"/>
          </a:p>
        </p:txBody>
      </p:sp>
    </p:spTree>
    <p:extLst>
      <p:ext uri="{BB962C8B-B14F-4D97-AF65-F5344CB8AC3E}">
        <p14:creationId xmlns:p14="http://schemas.microsoft.com/office/powerpoint/2010/main" val="2051117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933B0F-3E73-C84F-AC88-BDEA080AE754}"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A435F1-24FD-A945-8E74-917F9648017F}" type="slidenum">
              <a:rPr lang="en-US" smtClean="0"/>
              <a:t>‹#›</a:t>
            </a:fld>
            <a:endParaRPr lang="en-US"/>
          </a:p>
        </p:txBody>
      </p:sp>
    </p:spTree>
    <p:extLst>
      <p:ext uri="{BB962C8B-B14F-4D97-AF65-F5344CB8AC3E}">
        <p14:creationId xmlns:p14="http://schemas.microsoft.com/office/powerpoint/2010/main" val="246780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4AEC76-0F63-1445-AD9E-A5F5D3704511}"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A435F1-24FD-A945-8E74-917F9648017F}" type="slidenum">
              <a:rPr lang="en-US" smtClean="0"/>
              <a:t>‹#›</a:t>
            </a:fld>
            <a:endParaRPr lang="en-US"/>
          </a:p>
        </p:txBody>
      </p:sp>
    </p:spTree>
    <p:extLst>
      <p:ext uri="{BB962C8B-B14F-4D97-AF65-F5344CB8AC3E}">
        <p14:creationId xmlns:p14="http://schemas.microsoft.com/office/powerpoint/2010/main" val="3269860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058424C-2695-4D45-9D9A-6F066C8D503C}" type="datetime1">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A435F1-24FD-A945-8E74-917F9648017F}" type="slidenum">
              <a:rPr lang="en-US" smtClean="0"/>
              <a:t>‹#›</a:t>
            </a:fld>
            <a:endParaRPr lang="en-US"/>
          </a:p>
        </p:txBody>
      </p:sp>
    </p:spTree>
    <p:extLst>
      <p:ext uri="{BB962C8B-B14F-4D97-AF65-F5344CB8AC3E}">
        <p14:creationId xmlns:p14="http://schemas.microsoft.com/office/powerpoint/2010/main" val="4136188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CA6677D-65CF-7A47-BE4C-3A4F9B3E1CFC}" type="datetime1">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A435F1-24FD-A945-8E74-917F9648017F}" type="slidenum">
              <a:rPr lang="en-US" smtClean="0"/>
              <a:t>‹#›</a:t>
            </a:fld>
            <a:endParaRPr lang="en-US"/>
          </a:p>
        </p:txBody>
      </p:sp>
    </p:spTree>
    <p:extLst>
      <p:ext uri="{BB962C8B-B14F-4D97-AF65-F5344CB8AC3E}">
        <p14:creationId xmlns:p14="http://schemas.microsoft.com/office/powerpoint/2010/main" val="460880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DDD9EEE-A90A-3448-942C-BBABE5178768}" type="datetime1">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A435F1-24FD-A945-8E74-917F9648017F}" type="slidenum">
              <a:rPr lang="en-US" smtClean="0"/>
              <a:t>‹#›</a:t>
            </a:fld>
            <a:endParaRPr lang="en-US"/>
          </a:p>
        </p:txBody>
      </p:sp>
    </p:spTree>
    <p:extLst>
      <p:ext uri="{BB962C8B-B14F-4D97-AF65-F5344CB8AC3E}">
        <p14:creationId xmlns:p14="http://schemas.microsoft.com/office/powerpoint/2010/main" val="3369850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24D6DB-8EB8-C246-8328-77434DB6ED6E}" type="datetime1">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A435F1-24FD-A945-8E74-917F9648017F}" type="slidenum">
              <a:rPr lang="en-US" smtClean="0"/>
              <a:t>‹#›</a:t>
            </a:fld>
            <a:endParaRPr lang="en-US"/>
          </a:p>
        </p:txBody>
      </p:sp>
    </p:spTree>
    <p:extLst>
      <p:ext uri="{BB962C8B-B14F-4D97-AF65-F5344CB8AC3E}">
        <p14:creationId xmlns:p14="http://schemas.microsoft.com/office/powerpoint/2010/main" val="2057925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11A18F-039E-4C42-9828-09B3B695A8FA}" type="datetime1">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A435F1-24FD-A945-8E74-917F9648017F}" type="slidenum">
              <a:rPr lang="en-US" smtClean="0"/>
              <a:t>‹#›</a:t>
            </a:fld>
            <a:endParaRPr lang="en-US"/>
          </a:p>
        </p:txBody>
      </p:sp>
    </p:spTree>
    <p:extLst>
      <p:ext uri="{BB962C8B-B14F-4D97-AF65-F5344CB8AC3E}">
        <p14:creationId xmlns:p14="http://schemas.microsoft.com/office/powerpoint/2010/main" val="1074034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680C273-B08C-8348-A9D3-E7B36CF6E452}" type="datetime1">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A435F1-24FD-A945-8E74-917F9648017F}" type="slidenum">
              <a:rPr lang="en-US" smtClean="0"/>
              <a:t>‹#›</a:t>
            </a:fld>
            <a:endParaRPr lang="en-US"/>
          </a:p>
        </p:txBody>
      </p:sp>
    </p:spTree>
    <p:extLst>
      <p:ext uri="{BB962C8B-B14F-4D97-AF65-F5344CB8AC3E}">
        <p14:creationId xmlns:p14="http://schemas.microsoft.com/office/powerpoint/2010/main" val="39777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8F9055-9E5C-A247-98F4-8A5CF9883EE5}"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A435F1-24FD-A945-8E74-917F9648017F}" type="slidenum">
              <a:rPr lang="en-US" smtClean="0"/>
              <a:t>‹#›</a:t>
            </a:fld>
            <a:endParaRPr lang="en-US"/>
          </a:p>
        </p:txBody>
      </p:sp>
    </p:spTree>
    <p:extLst>
      <p:ext uri="{BB962C8B-B14F-4D97-AF65-F5344CB8AC3E}">
        <p14:creationId xmlns:p14="http://schemas.microsoft.com/office/powerpoint/2010/main" val="2638831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07A005-9502-304A-A331-244F7FA35BB7}" type="datetime1">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A435F1-24FD-A945-8E74-917F9648017F}" type="slidenum">
              <a:rPr lang="en-US" smtClean="0"/>
              <a:t>‹#›</a:t>
            </a:fld>
            <a:endParaRPr lang="en-US"/>
          </a:p>
        </p:txBody>
      </p:sp>
    </p:spTree>
    <p:extLst>
      <p:ext uri="{BB962C8B-B14F-4D97-AF65-F5344CB8AC3E}">
        <p14:creationId xmlns:p14="http://schemas.microsoft.com/office/powerpoint/2010/main" val="3046341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E3E70A-BEBC-7C42-BD43-7585F211AE56}" type="datetime1">
              <a:rPr lang="en-US" smtClean="0"/>
              <a:t>10/7/2026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A435F1-24FD-A945-8E74-917F9648017F}" type="slidenum">
              <a:rPr lang="en-US" smtClean="0"/>
              <a:t>‹#›</a:t>
            </a:fld>
            <a:endParaRPr lang="en-US"/>
          </a:p>
        </p:txBody>
      </p:sp>
    </p:spTree>
    <p:extLst>
      <p:ext uri="{BB962C8B-B14F-4D97-AF65-F5344CB8AC3E}">
        <p14:creationId xmlns:p14="http://schemas.microsoft.com/office/powerpoint/2010/main" val="38670049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
            <a:ext cx="9144000" cy="579549"/>
          </a:xfrm>
        </p:spPr>
        <p:txBody>
          <a:bodyPr>
            <a:normAutofit fontScale="90000"/>
          </a:bodyPr>
          <a:lstStyle/>
          <a:p>
            <a:r>
              <a:rPr lang="en-US" b="1" dirty="0"/>
              <a:t>Wonders of the Cross</a:t>
            </a:r>
          </a:p>
        </p:txBody>
      </p:sp>
      <p:sp>
        <p:nvSpPr>
          <p:cNvPr id="3" name="Content Placeholder 2"/>
          <p:cNvSpPr>
            <a:spLocks noGrp="1"/>
          </p:cNvSpPr>
          <p:nvPr>
            <p:ph idx="1"/>
          </p:nvPr>
        </p:nvSpPr>
        <p:spPr>
          <a:xfrm>
            <a:off x="1524000" y="579550"/>
            <a:ext cx="9144000" cy="6278451"/>
          </a:xfrm>
        </p:spPr>
        <p:txBody>
          <a:bodyPr>
            <a:normAutofit/>
          </a:bodyPr>
          <a:lstStyle/>
          <a:p>
            <a:r>
              <a:rPr lang="en-US" b="1" dirty="0"/>
              <a:t>INTRODUCTION</a:t>
            </a:r>
          </a:p>
          <a:p>
            <a:pPr lvl="1"/>
            <a:r>
              <a:rPr lang="en-US" b="1" dirty="0"/>
              <a:t>Let’s read </a:t>
            </a:r>
            <a:r>
              <a:rPr lang="en-US" b="1" dirty="0">
                <a:solidFill>
                  <a:srgbClr val="FF0000"/>
                </a:solidFill>
              </a:rPr>
              <a:t>Heb. 12:1-3 </a:t>
            </a:r>
            <a:r>
              <a:rPr lang="en-US" b="1" dirty="0"/>
              <a:t>together. “consider”. We are to “consider” Jesus when we partake of the Lord’s Supper as well as other times.</a:t>
            </a:r>
          </a:p>
          <a:p>
            <a:pPr lvl="1"/>
            <a:r>
              <a:rPr lang="en-US" b="1" dirty="0"/>
              <a:t>Crucifixion was invented by the Persians in 522 BC. Isaiah was written around 700 BC. The Ethiopian eunuch was reading from </a:t>
            </a:r>
            <a:r>
              <a:rPr lang="en-US" b="1" dirty="0">
                <a:solidFill>
                  <a:srgbClr val="FF0000"/>
                </a:solidFill>
              </a:rPr>
              <a:t>Isa. 53 </a:t>
            </a:r>
            <a:r>
              <a:rPr lang="en-US" b="1" dirty="0"/>
              <a:t>when Phillip encountered him in </a:t>
            </a:r>
            <a:r>
              <a:rPr lang="en-US" b="1" dirty="0">
                <a:solidFill>
                  <a:srgbClr val="FF0000"/>
                </a:solidFill>
              </a:rPr>
              <a:t>Acts 8:26-39</a:t>
            </a:r>
            <a:r>
              <a:rPr lang="en-US" b="1" dirty="0"/>
              <a:t>.</a:t>
            </a:r>
          </a:p>
          <a:p>
            <a:pPr lvl="1"/>
            <a:r>
              <a:rPr lang="en-US" b="1" dirty="0"/>
              <a:t>I got my information from the Authors Retief FP; </a:t>
            </a:r>
            <a:r>
              <a:rPr lang="en-US" b="1" dirty="0" err="1"/>
              <a:t>Cilliers</a:t>
            </a:r>
            <a:r>
              <a:rPr lang="en-US" b="1" dirty="0"/>
              <a:t> L. Department of English and Classical Culture, University of the Free State, Bloemfontein from the internet.</a:t>
            </a:r>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1</a:t>
            </a:fld>
            <a:endParaRPr lang="en-US" sz="2800" b="1" dirty="0"/>
          </a:p>
        </p:txBody>
      </p:sp>
    </p:spTree>
    <p:extLst>
      <p:ext uri="{BB962C8B-B14F-4D97-AF65-F5344CB8AC3E}">
        <p14:creationId xmlns:p14="http://schemas.microsoft.com/office/powerpoint/2010/main" val="1471560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
            <a:ext cx="9144000" cy="579549"/>
          </a:xfrm>
        </p:spPr>
        <p:txBody>
          <a:bodyPr>
            <a:normAutofit fontScale="90000"/>
          </a:bodyPr>
          <a:lstStyle/>
          <a:p>
            <a:r>
              <a:rPr lang="en-US" b="1" dirty="0"/>
              <a:t>Wonders of the Cross</a:t>
            </a:r>
          </a:p>
        </p:txBody>
      </p:sp>
      <p:sp>
        <p:nvSpPr>
          <p:cNvPr id="3" name="Content Placeholder 2"/>
          <p:cNvSpPr>
            <a:spLocks noGrp="1"/>
          </p:cNvSpPr>
          <p:nvPr>
            <p:ph idx="1"/>
          </p:nvPr>
        </p:nvSpPr>
        <p:spPr>
          <a:xfrm>
            <a:off x="1524000" y="579550"/>
            <a:ext cx="9144000" cy="6278451"/>
          </a:xfrm>
        </p:spPr>
        <p:txBody>
          <a:bodyPr>
            <a:normAutofit/>
          </a:bodyPr>
          <a:lstStyle/>
          <a:p>
            <a:r>
              <a:rPr lang="en-US" b="1" dirty="0"/>
              <a:t>INTRODUCTION</a:t>
            </a:r>
          </a:p>
          <a:p>
            <a:pPr lvl="1"/>
            <a:r>
              <a:rPr lang="en-US" b="1" dirty="0"/>
              <a:t>In the 4</a:t>
            </a:r>
            <a:r>
              <a:rPr lang="en-US" b="1" baseline="30000" dirty="0"/>
              <a:t>th</a:t>
            </a:r>
            <a:r>
              <a:rPr lang="en-US" b="1" dirty="0"/>
              <a:t> century BC, Alexander the great brought crucifixion from Persia to the eastern Mediterranean countries. </a:t>
            </a:r>
          </a:p>
          <a:p>
            <a:pPr lvl="1"/>
            <a:r>
              <a:rPr lang="en-US" b="1" dirty="0"/>
              <a:t>The Phoenicians introduced it to Rome in the 3</a:t>
            </a:r>
            <a:r>
              <a:rPr lang="en-US" b="1" baseline="30000" dirty="0"/>
              <a:t>rd</a:t>
            </a:r>
            <a:r>
              <a:rPr lang="en-US" b="1" dirty="0"/>
              <a:t> century BC. The Romans perfected crucifixion. They used it for 500 years. Roman Constantine in the 4</a:t>
            </a:r>
            <a:r>
              <a:rPr lang="en-US" b="1" baseline="30000" dirty="0"/>
              <a:t>th</a:t>
            </a:r>
            <a:r>
              <a:rPr lang="en-US" b="1" dirty="0"/>
              <a:t> century AD abolished the use of crucifixion. </a:t>
            </a:r>
          </a:p>
          <a:p>
            <a:pPr lvl="1"/>
            <a:r>
              <a:rPr lang="en-US" b="1" dirty="0"/>
              <a:t>A person normally hung in crucifixion from 6 hours to 4 days. They were scourged first. Hemorrhage and dehydration caused death. A heart attack was common.</a:t>
            </a:r>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2</a:t>
            </a:fld>
            <a:endParaRPr lang="en-US" sz="2800" b="1" dirty="0"/>
          </a:p>
        </p:txBody>
      </p:sp>
    </p:spTree>
    <p:extLst>
      <p:ext uri="{BB962C8B-B14F-4D97-AF65-F5344CB8AC3E}">
        <p14:creationId xmlns:p14="http://schemas.microsoft.com/office/powerpoint/2010/main" val="2764881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
            <a:ext cx="9144000" cy="579549"/>
          </a:xfrm>
        </p:spPr>
        <p:txBody>
          <a:bodyPr>
            <a:normAutofit fontScale="90000"/>
          </a:bodyPr>
          <a:lstStyle/>
          <a:p>
            <a:r>
              <a:rPr lang="en-US" b="1" dirty="0"/>
              <a:t>Wonders of the Cross</a:t>
            </a:r>
          </a:p>
        </p:txBody>
      </p:sp>
      <p:sp>
        <p:nvSpPr>
          <p:cNvPr id="3" name="Content Placeholder 2"/>
          <p:cNvSpPr>
            <a:spLocks noGrp="1"/>
          </p:cNvSpPr>
          <p:nvPr>
            <p:ph idx="1"/>
          </p:nvPr>
        </p:nvSpPr>
        <p:spPr>
          <a:xfrm>
            <a:off x="1524000" y="579550"/>
            <a:ext cx="9144000" cy="6278451"/>
          </a:xfrm>
        </p:spPr>
        <p:txBody>
          <a:bodyPr>
            <a:normAutofit lnSpcReduction="10000"/>
          </a:bodyPr>
          <a:lstStyle/>
          <a:p>
            <a:r>
              <a:rPr lang="en-US" b="1" dirty="0"/>
              <a:t>INTRODUCTION</a:t>
            </a:r>
          </a:p>
          <a:p>
            <a:pPr lvl="1"/>
            <a:r>
              <a:rPr lang="en-US" b="1" dirty="0"/>
              <a:t>The Romans perfected crucifixion by hanging someone on the cross alive. They would die a slow death.</a:t>
            </a:r>
          </a:p>
          <a:p>
            <a:pPr lvl="1"/>
            <a:r>
              <a:rPr lang="en-US" b="1" dirty="0"/>
              <a:t>The crime was written above the victim’s head. </a:t>
            </a:r>
          </a:p>
          <a:p>
            <a:pPr lvl="1"/>
            <a:r>
              <a:rPr lang="en-US" b="1" dirty="0"/>
              <a:t>The criminal was made a public spectacle. Christians will be made a public spectacle.</a:t>
            </a:r>
          </a:p>
          <a:p>
            <a:r>
              <a:rPr lang="en-US" b="1" dirty="0"/>
              <a:t>In </a:t>
            </a:r>
            <a:r>
              <a:rPr lang="en-US" b="1" dirty="0">
                <a:solidFill>
                  <a:srgbClr val="FF0000"/>
                </a:solidFill>
              </a:rPr>
              <a:t>Heb. 10:32-33 </a:t>
            </a:r>
            <a:r>
              <a:rPr lang="en-US" b="1" dirty="0"/>
              <a:t>NASB, “</a:t>
            </a:r>
            <a:r>
              <a:rPr lang="en-US" b="1" dirty="0">
                <a:effectLst/>
                <a:latin typeface="Helvetica" pitchFamily="2" charset="0"/>
              </a:rPr>
              <a:t>But remember the former days, when, after being enlightened, (</a:t>
            </a:r>
            <a:r>
              <a:rPr lang="en-US" b="1" dirty="0">
                <a:solidFill>
                  <a:srgbClr val="FF0000"/>
                </a:solidFill>
                <a:effectLst/>
                <a:latin typeface="Helvetica" pitchFamily="2" charset="0"/>
              </a:rPr>
              <a:t>Christians</a:t>
            </a:r>
            <a:r>
              <a:rPr lang="en-US" b="1" dirty="0">
                <a:effectLst/>
                <a:latin typeface="Helvetica" pitchFamily="2" charset="0"/>
              </a:rPr>
              <a:t>) you endured a great conflict of sufferings, </a:t>
            </a:r>
            <a:r>
              <a:rPr lang="en-US" b="1" dirty="0">
                <a:solidFill>
                  <a:srgbClr val="FF0000"/>
                </a:solidFill>
                <a:effectLst/>
                <a:latin typeface="Helvetica" pitchFamily="2" charset="0"/>
              </a:rPr>
              <a:t>33 </a:t>
            </a:r>
            <a:r>
              <a:rPr lang="en-US" b="1" dirty="0">
                <a:effectLst/>
                <a:latin typeface="Helvetica" pitchFamily="2" charset="0"/>
              </a:rPr>
              <a:t>partly by being made a public spectacle through reproaches and tribulations, and partly by becoming sharers with those who were so treated.”</a:t>
            </a:r>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3</a:t>
            </a:fld>
            <a:endParaRPr lang="en-US" sz="2800" b="1" dirty="0"/>
          </a:p>
        </p:txBody>
      </p:sp>
    </p:spTree>
    <p:extLst>
      <p:ext uri="{BB962C8B-B14F-4D97-AF65-F5344CB8AC3E}">
        <p14:creationId xmlns:p14="http://schemas.microsoft.com/office/powerpoint/2010/main" val="4292680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lstStyle/>
          <a:p>
            <a:r>
              <a:rPr lang="en-US" b="1" dirty="0"/>
              <a:t>INTRODUCTION</a:t>
            </a:r>
          </a:p>
          <a:p>
            <a:pPr lvl="1"/>
            <a:r>
              <a:rPr lang="en-US" b="1" dirty="0"/>
              <a:t>Let’s read </a:t>
            </a:r>
            <a:r>
              <a:rPr lang="en-US" b="1" dirty="0">
                <a:solidFill>
                  <a:srgbClr val="FF0000"/>
                </a:solidFill>
              </a:rPr>
              <a:t>John 19:31-34 </a:t>
            </a:r>
            <a:r>
              <a:rPr lang="en-US" b="1" dirty="0"/>
              <a:t>concerning the breaking of legs of those crucified. </a:t>
            </a:r>
          </a:p>
          <a:p>
            <a:pPr lvl="1"/>
            <a:r>
              <a:rPr lang="en-US" b="1" dirty="0"/>
              <a:t>The Jews didn’t want anyone to hang on the Sabbath. By breaking their legs, they would suffocate. </a:t>
            </a:r>
          </a:p>
          <a:p>
            <a:pPr lvl="1"/>
            <a:endParaRPr lang="en-US" b="1" dirty="0"/>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4</a:t>
            </a:fld>
            <a:endParaRPr lang="en-US" sz="2800" b="1" dirty="0"/>
          </a:p>
        </p:txBody>
      </p:sp>
    </p:spTree>
    <p:extLst>
      <p:ext uri="{BB962C8B-B14F-4D97-AF65-F5344CB8AC3E}">
        <p14:creationId xmlns:p14="http://schemas.microsoft.com/office/powerpoint/2010/main" val="3607779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lstStyle/>
          <a:p>
            <a:r>
              <a:rPr lang="en-US" b="1" dirty="0"/>
              <a:t>INTRODUCTION</a:t>
            </a:r>
          </a:p>
          <a:p>
            <a:pPr lvl="1"/>
            <a:r>
              <a:rPr lang="en-US" b="1" dirty="0"/>
              <a:t>WD defines “</a:t>
            </a:r>
            <a:r>
              <a:rPr lang="en-US" b="1" u="sng" dirty="0"/>
              <a:t>Wonder</a:t>
            </a:r>
            <a:r>
              <a:rPr lang="en-US" b="1" dirty="0"/>
              <a:t>” as “1 a : a cause of astonishment or admiration : MARVEL”</a:t>
            </a:r>
          </a:p>
          <a:p>
            <a:pPr lvl="1"/>
            <a:r>
              <a:rPr lang="en-US" b="1" dirty="0"/>
              <a:t> WD defines “</a:t>
            </a:r>
            <a:r>
              <a:rPr lang="en-US" b="1" u="sng" dirty="0"/>
              <a:t>Metaphor</a:t>
            </a:r>
            <a:r>
              <a:rPr lang="en-US" b="1" dirty="0"/>
              <a:t>” as “1 : a figure of speech in which a word or phrase literally denoting one kind of object or idea is used in place of another to suggest a likeness or analogy between them.”</a:t>
            </a:r>
          </a:p>
          <a:p>
            <a:pPr lvl="1"/>
            <a:r>
              <a:rPr lang="en-US" b="1" dirty="0"/>
              <a:t>In </a:t>
            </a:r>
            <a:r>
              <a:rPr lang="en-US" b="1" dirty="0">
                <a:solidFill>
                  <a:srgbClr val="FF0000"/>
                </a:solidFill>
              </a:rPr>
              <a:t>1 Cor. 1:18 </a:t>
            </a:r>
            <a:r>
              <a:rPr lang="en-US" b="1" dirty="0"/>
              <a:t>NASB, “For the word of the cross is foolishness to those who are perishing, but to us who are being saved it it the power of God.”</a:t>
            </a:r>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5</a:t>
            </a:fld>
            <a:endParaRPr lang="en-US" sz="2800" b="1" dirty="0"/>
          </a:p>
        </p:txBody>
      </p:sp>
    </p:spTree>
    <p:extLst>
      <p:ext uri="{BB962C8B-B14F-4D97-AF65-F5344CB8AC3E}">
        <p14:creationId xmlns:p14="http://schemas.microsoft.com/office/powerpoint/2010/main" val="4026026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lstStyle/>
          <a:p>
            <a:r>
              <a:rPr lang="en-US" b="1" dirty="0"/>
              <a:t>INTRODUCTION</a:t>
            </a:r>
          </a:p>
          <a:p>
            <a:pPr lvl="1"/>
            <a:r>
              <a:rPr lang="en-US" b="1" dirty="0"/>
              <a:t>In </a:t>
            </a:r>
            <a:r>
              <a:rPr lang="en-US" b="1" dirty="0">
                <a:solidFill>
                  <a:srgbClr val="FF0000"/>
                </a:solidFill>
              </a:rPr>
              <a:t>Gal. 6:14 </a:t>
            </a:r>
            <a:r>
              <a:rPr lang="en-US" b="1" dirty="0"/>
              <a:t>NASB, “But may it never be that I would boast, except in the cross of our Lord Jesus Christ,…”</a:t>
            </a:r>
          </a:p>
          <a:p>
            <a:pPr lvl="1"/>
            <a:r>
              <a:rPr lang="en-US" b="1" dirty="0"/>
              <a:t>The power of God for man’s salvation is the gospel of Jesus! </a:t>
            </a:r>
            <a:r>
              <a:rPr lang="en-US" b="1" dirty="0">
                <a:solidFill>
                  <a:srgbClr val="FF0000"/>
                </a:solidFill>
              </a:rPr>
              <a:t>Romans 1:16</a:t>
            </a:r>
            <a:r>
              <a:rPr lang="en-US" b="1" dirty="0"/>
              <a:t>.</a:t>
            </a:r>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6</a:t>
            </a:fld>
            <a:endParaRPr lang="en-US" sz="2800" b="1" dirty="0"/>
          </a:p>
        </p:txBody>
      </p:sp>
    </p:spTree>
    <p:extLst>
      <p:ext uri="{BB962C8B-B14F-4D97-AF65-F5344CB8AC3E}">
        <p14:creationId xmlns:p14="http://schemas.microsoft.com/office/powerpoint/2010/main" val="4036480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fontScale="92500" lnSpcReduction="10000"/>
          </a:bodyPr>
          <a:lstStyle/>
          <a:p>
            <a:r>
              <a:rPr lang="en-US" b="1" dirty="0"/>
              <a:t>INTRODUCTION</a:t>
            </a:r>
          </a:p>
          <a:p>
            <a:pPr lvl="1"/>
            <a:r>
              <a:rPr lang="en-US" b="1" dirty="0"/>
              <a:t>The cross was not an accidental way that Jesus was put to death, </a:t>
            </a:r>
            <a:r>
              <a:rPr lang="en-US" b="1" dirty="0">
                <a:solidFill>
                  <a:srgbClr val="FF0000"/>
                </a:solidFill>
              </a:rPr>
              <a:t>Isa. 53:10</a:t>
            </a:r>
            <a:r>
              <a:rPr lang="en-US" b="1" dirty="0"/>
              <a:t>. Jesus was required to shed blood, </a:t>
            </a:r>
            <a:r>
              <a:rPr lang="en-US" b="1" dirty="0">
                <a:solidFill>
                  <a:srgbClr val="FF0000"/>
                </a:solidFill>
              </a:rPr>
              <a:t>Heb. 9:22</a:t>
            </a:r>
            <a:r>
              <a:rPr lang="en-US" b="1" dirty="0"/>
              <a:t>; </a:t>
            </a:r>
            <a:r>
              <a:rPr lang="en-US" b="1" dirty="0">
                <a:solidFill>
                  <a:srgbClr val="FF0000"/>
                </a:solidFill>
              </a:rPr>
              <a:t>Heb. 10:4</a:t>
            </a:r>
            <a:r>
              <a:rPr lang="en-US" b="1" dirty="0"/>
              <a:t>. There is no or very little bleeding with someone stoned to death.</a:t>
            </a:r>
          </a:p>
          <a:p>
            <a:pPr lvl="1"/>
            <a:r>
              <a:rPr lang="en-US" b="1" dirty="0"/>
              <a:t>In </a:t>
            </a:r>
            <a:r>
              <a:rPr lang="en-US" b="1" dirty="0">
                <a:solidFill>
                  <a:srgbClr val="FF0000"/>
                </a:solidFill>
              </a:rPr>
              <a:t>Acts 7:58 </a:t>
            </a:r>
            <a:r>
              <a:rPr lang="en-US" b="1" dirty="0"/>
              <a:t>NASB, “When they (</a:t>
            </a:r>
            <a:r>
              <a:rPr lang="en-US" b="1" dirty="0">
                <a:solidFill>
                  <a:srgbClr val="FF0000"/>
                </a:solidFill>
              </a:rPr>
              <a:t>Jews</a:t>
            </a:r>
            <a:r>
              <a:rPr lang="en-US" b="1" dirty="0"/>
              <a:t>) had driven him (</a:t>
            </a:r>
            <a:r>
              <a:rPr lang="en-US" b="1" dirty="0">
                <a:solidFill>
                  <a:srgbClr val="FF0000"/>
                </a:solidFill>
              </a:rPr>
              <a:t>Stephen</a:t>
            </a:r>
            <a:r>
              <a:rPr lang="en-US" b="1" dirty="0"/>
              <a:t>) out of the city, they began stoning him; and the witnesses laid aside their robes at the feet of a young man named Saul.”</a:t>
            </a:r>
          </a:p>
          <a:p>
            <a:pPr lvl="1"/>
            <a:r>
              <a:rPr lang="en-US" b="1" dirty="0"/>
              <a:t>In </a:t>
            </a:r>
            <a:r>
              <a:rPr lang="en-US" b="1" dirty="0">
                <a:solidFill>
                  <a:srgbClr val="FF0000"/>
                </a:solidFill>
              </a:rPr>
              <a:t>Rev. 1:5 </a:t>
            </a:r>
            <a:r>
              <a:rPr lang="en-US" b="1" dirty="0"/>
              <a:t>NASB, “…To Him (</a:t>
            </a:r>
            <a:r>
              <a:rPr lang="en-US" b="1" dirty="0">
                <a:solidFill>
                  <a:srgbClr val="FF0000"/>
                </a:solidFill>
              </a:rPr>
              <a:t>Jesus</a:t>
            </a:r>
            <a:r>
              <a:rPr lang="en-US" b="1" dirty="0"/>
              <a:t>) who loves us and released (</a:t>
            </a:r>
            <a:r>
              <a:rPr lang="en-US" b="1" dirty="0">
                <a:solidFill>
                  <a:srgbClr val="FF0000"/>
                </a:solidFill>
              </a:rPr>
              <a:t>washed NKJV</a:t>
            </a:r>
            <a:r>
              <a:rPr lang="en-US" b="1" dirty="0"/>
              <a:t>) us from our sins by His blood.”</a:t>
            </a:r>
          </a:p>
          <a:p>
            <a:pPr lvl="1"/>
            <a:r>
              <a:rPr lang="en-US" b="1" dirty="0"/>
              <a:t>The cross was God’s plan to lead mankind to God. Jesus knew that He would have to face the cross of Calvary even before He came to the earth, </a:t>
            </a:r>
            <a:r>
              <a:rPr lang="en-US" b="1" dirty="0">
                <a:solidFill>
                  <a:srgbClr val="FF0000"/>
                </a:solidFill>
              </a:rPr>
              <a:t>Eph. 1:3-14</a:t>
            </a:r>
            <a:r>
              <a:rPr lang="en-US" b="1" dirty="0"/>
              <a:t>. </a:t>
            </a:r>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7</a:t>
            </a:fld>
            <a:endParaRPr lang="en-US" sz="2800" b="1" dirty="0"/>
          </a:p>
        </p:txBody>
      </p:sp>
    </p:spTree>
    <p:extLst>
      <p:ext uri="{BB962C8B-B14F-4D97-AF65-F5344CB8AC3E}">
        <p14:creationId xmlns:p14="http://schemas.microsoft.com/office/powerpoint/2010/main" val="3141761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a:bodyPr>
          <a:lstStyle/>
          <a:p>
            <a:r>
              <a:rPr lang="en-US" b="1" dirty="0"/>
              <a:t>INTRODUCTION</a:t>
            </a:r>
          </a:p>
          <a:p>
            <a:pPr lvl="1"/>
            <a:r>
              <a:rPr lang="en-US" b="1" dirty="0"/>
              <a:t>In </a:t>
            </a:r>
            <a:r>
              <a:rPr lang="en-US" b="1" dirty="0">
                <a:solidFill>
                  <a:srgbClr val="FF0000"/>
                </a:solidFill>
              </a:rPr>
              <a:t>John 12:27 </a:t>
            </a:r>
            <a:r>
              <a:rPr lang="en-US" b="1" dirty="0"/>
              <a:t>NASB, Jesus said, “Now My soul has become troubled; and what shall I say, ‘Father, save Me from this hour’? But for this purpose I came to this hour.” </a:t>
            </a:r>
          </a:p>
          <a:p>
            <a:pPr lvl="1"/>
            <a:r>
              <a:rPr lang="en-US" b="1" dirty="0"/>
              <a:t>In </a:t>
            </a:r>
            <a:r>
              <a:rPr lang="en-US" b="1" dirty="0">
                <a:solidFill>
                  <a:srgbClr val="FF0000"/>
                </a:solidFill>
              </a:rPr>
              <a:t>John 12:32 </a:t>
            </a:r>
            <a:r>
              <a:rPr lang="en-US" b="1" dirty="0"/>
              <a:t>NASB, Jesus said, “And I, if I am lifted up from the earth, will draw all men to Myself.”</a:t>
            </a:r>
          </a:p>
          <a:p>
            <a:pPr lvl="1"/>
            <a:r>
              <a:rPr lang="en-US" b="1" dirty="0"/>
              <a:t>The cross will draw all men to Jesus. We are to stand behind the cross and not in front of it. Jesus was the great Sacrifice not us. In </a:t>
            </a:r>
            <a:r>
              <a:rPr lang="en-US" b="1" dirty="0">
                <a:solidFill>
                  <a:srgbClr val="FF0000"/>
                </a:solidFill>
              </a:rPr>
              <a:t>2 Cor. 4:7</a:t>
            </a:r>
            <a:r>
              <a:rPr lang="en-US" b="1" dirty="0"/>
              <a:t>, as preachers or teachers, we have this treasure (gospel) in earthen vessels.</a:t>
            </a:r>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8</a:t>
            </a:fld>
            <a:endParaRPr lang="en-US" sz="2800" b="1" dirty="0"/>
          </a:p>
        </p:txBody>
      </p:sp>
    </p:spTree>
    <p:extLst>
      <p:ext uri="{BB962C8B-B14F-4D97-AF65-F5344CB8AC3E}">
        <p14:creationId xmlns:p14="http://schemas.microsoft.com/office/powerpoint/2010/main" val="60041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a:bodyPr>
          <a:lstStyle/>
          <a:p>
            <a:r>
              <a:rPr lang="en-US" b="1" dirty="0"/>
              <a:t>INTRODUCTION</a:t>
            </a:r>
          </a:p>
          <a:p>
            <a:pPr lvl="1"/>
            <a:r>
              <a:rPr lang="en-US" b="1" dirty="0"/>
              <a:t>Yes! The cross leads home!</a:t>
            </a:r>
          </a:p>
          <a:p>
            <a:pPr lvl="1"/>
            <a:r>
              <a:rPr lang="en-US" b="1" dirty="0"/>
              <a:t>The cross was and is the central theme of our preaching. </a:t>
            </a:r>
          </a:p>
          <a:p>
            <a:pPr lvl="1"/>
            <a:r>
              <a:rPr lang="en-US" b="1" dirty="0"/>
              <a:t>The cross represents Jesus and His great sacrifice for us. We commemorate that great sacrifice each first day of the week, </a:t>
            </a:r>
            <a:r>
              <a:rPr lang="en-US" b="1" dirty="0">
                <a:solidFill>
                  <a:srgbClr val="FF0000"/>
                </a:solidFill>
              </a:rPr>
              <a:t>Acts 20:7</a:t>
            </a:r>
            <a:r>
              <a:rPr lang="en-US" b="1" dirty="0"/>
              <a:t>.</a:t>
            </a:r>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9</a:t>
            </a:fld>
            <a:endParaRPr lang="en-US" sz="2800" b="1" dirty="0"/>
          </a:p>
        </p:txBody>
      </p:sp>
    </p:spTree>
    <p:extLst>
      <p:ext uri="{BB962C8B-B14F-4D97-AF65-F5344CB8AC3E}">
        <p14:creationId xmlns:p14="http://schemas.microsoft.com/office/powerpoint/2010/main" val="1150963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a:bodyPr>
          <a:lstStyle/>
          <a:p>
            <a:r>
              <a:rPr lang="en-US" b="1" dirty="0"/>
              <a:t>INTRODUCTION</a:t>
            </a:r>
          </a:p>
          <a:p>
            <a:pPr lvl="1"/>
            <a:r>
              <a:rPr lang="en-US" b="1" dirty="0"/>
              <a:t>The cross drew both the Jews and Gentiles into one body, </a:t>
            </a:r>
            <a:r>
              <a:rPr lang="en-US" b="1" dirty="0">
                <a:solidFill>
                  <a:srgbClr val="FF0000"/>
                </a:solidFill>
              </a:rPr>
              <a:t>Eph. 1:22-23</a:t>
            </a:r>
            <a:r>
              <a:rPr lang="en-US" b="1" dirty="0"/>
              <a:t>. </a:t>
            </a:r>
            <a:r>
              <a:rPr lang="en-US" b="1" dirty="0">
                <a:solidFill>
                  <a:srgbClr val="FF0000"/>
                </a:solidFill>
              </a:rPr>
              <a:t>Gal. 3:28</a:t>
            </a:r>
            <a:r>
              <a:rPr lang="en-US" b="1" dirty="0"/>
              <a:t>.</a:t>
            </a:r>
          </a:p>
          <a:p>
            <a:pPr lvl="1"/>
            <a:r>
              <a:rPr lang="en-US" b="1" dirty="0"/>
              <a:t>In </a:t>
            </a:r>
            <a:r>
              <a:rPr lang="en-US" b="1" dirty="0">
                <a:solidFill>
                  <a:srgbClr val="FF0000"/>
                </a:solidFill>
              </a:rPr>
              <a:t>Eph. 2:16 </a:t>
            </a:r>
            <a:r>
              <a:rPr lang="en-US" b="1" dirty="0"/>
              <a:t>NASB, “and (</a:t>
            </a:r>
            <a:r>
              <a:rPr lang="en-US" b="1" dirty="0">
                <a:solidFill>
                  <a:srgbClr val="FF0000"/>
                </a:solidFill>
              </a:rPr>
              <a:t>Jesus</a:t>
            </a:r>
            <a:r>
              <a:rPr lang="en-US" b="1" dirty="0"/>
              <a:t>) might reconcile them (</a:t>
            </a:r>
            <a:r>
              <a:rPr lang="en-US" b="1" dirty="0">
                <a:solidFill>
                  <a:srgbClr val="FF0000"/>
                </a:solidFill>
              </a:rPr>
              <a:t>Jews and Gentiles </a:t>
            </a:r>
            <a:r>
              <a:rPr lang="en-US" b="1" dirty="0" err="1">
                <a:solidFill>
                  <a:srgbClr val="FF0000"/>
                </a:solidFill>
              </a:rPr>
              <a:t>vs</a:t>
            </a:r>
            <a:r>
              <a:rPr lang="en-US" b="1" dirty="0">
                <a:solidFill>
                  <a:srgbClr val="FF0000"/>
                </a:solidFill>
              </a:rPr>
              <a:t> 13-15</a:t>
            </a:r>
            <a:r>
              <a:rPr lang="en-US" b="1" dirty="0"/>
              <a:t>) both in one body to God through the cross,…” </a:t>
            </a:r>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10</a:t>
            </a:fld>
            <a:endParaRPr lang="en-US" sz="2800" b="1" dirty="0"/>
          </a:p>
        </p:txBody>
      </p:sp>
    </p:spTree>
    <p:extLst>
      <p:ext uri="{BB962C8B-B14F-4D97-AF65-F5344CB8AC3E}">
        <p14:creationId xmlns:p14="http://schemas.microsoft.com/office/powerpoint/2010/main" val="88637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a:bodyPr>
          <a:lstStyle/>
          <a:p>
            <a:r>
              <a:rPr lang="en-US" b="1" dirty="0"/>
              <a:t>INTRODUCTION</a:t>
            </a:r>
          </a:p>
          <a:p>
            <a:pPr lvl="1"/>
            <a:r>
              <a:rPr lang="en-US" b="1" dirty="0"/>
              <a:t>We must preach Jesus Christ and Him crucified.</a:t>
            </a:r>
          </a:p>
          <a:p>
            <a:pPr lvl="1"/>
            <a:r>
              <a:rPr lang="en-US" b="1" dirty="0"/>
              <a:t>In </a:t>
            </a:r>
            <a:r>
              <a:rPr lang="en-US" b="1" dirty="0">
                <a:solidFill>
                  <a:srgbClr val="FF0000"/>
                </a:solidFill>
              </a:rPr>
              <a:t>1 Cor. 1:23-25 </a:t>
            </a:r>
            <a:r>
              <a:rPr lang="en-US" b="1" dirty="0"/>
              <a:t>NASB, “but we preach Christ crucified, to Jews a stumbling block and to the Gentiles, it is foolishness, </a:t>
            </a:r>
            <a:r>
              <a:rPr lang="en-US" b="1" dirty="0">
                <a:solidFill>
                  <a:srgbClr val="FF0000"/>
                </a:solidFill>
              </a:rPr>
              <a:t>vs 24 </a:t>
            </a:r>
            <a:r>
              <a:rPr lang="en-US" b="1" dirty="0"/>
              <a:t>but to those who are the called, both Jews and Greeks, Christ the power of God and the wisdom of God, </a:t>
            </a:r>
            <a:r>
              <a:rPr lang="en-US" b="1" dirty="0">
                <a:solidFill>
                  <a:srgbClr val="FF0000"/>
                </a:solidFill>
              </a:rPr>
              <a:t>vs 25 </a:t>
            </a:r>
            <a:r>
              <a:rPr lang="en-US" b="1" dirty="0"/>
              <a:t>Because the foolishness of God is wiser than men, and the weakness of God is stronger than men.”</a:t>
            </a:r>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11</a:t>
            </a:fld>
            <a:endParaRPr lang="en-US" sz="2800" b="1" dirty="0"/>
          </a:p>
        </p:txBody>
      </p:sp>
    </p:spTree>
    <p:extLst>
      <p:ext uri="{BB962C8B-B14F-4D97-AF65-F5344CB8AC3E}">
        <p14:creationId xmlns:p14="http://schemas.microsoft.com/office/powerpoint/2010/main" val="2216973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a:bodyPr>
          <a:lstStyle/>
          <a:p>
            <a:r>
              <a:rPr lang="en-US" b="1" dirty="0"/>
              <a:t>*(1) Some PARADOXES of the Cross.</a:t>
            </a:r>
          </a:p>
          <a:p>
            <a:r>
              <a:rPr lang="en-US" b="1" dirty="0"/>
              <a:t>WD defines </a:t>
            </a:r>
            <a:r>
              <a:rPr lang="en-US" b="1" u="sng" dirty="0"/>
              <a:t>paradox</a:t>
            </a:r>
            <a:r>
              <a:rPr lang="en-US" b="1" dirty="0"/>
              <a:t> as “a statement that is seemingly contradictory or opposed to common sense and yet is perhaps true.”</a:t>
            </a:r>
          </a:p>
          <a:p>
            <a:pPr lvl="1"/>
            <a:r>
              <a:rPr lang="en-US" sz="3200" b="1" dirty="0"/>
              <a:t>The cross of Jesus was the most </a:t>
            </a:r>
            <a:r>
              <a:rPr lang="en-US" sz="3200" b="1" u="sng" dirty="0"/>
              <a:t>tragic</a:t>
            </a:r>
            <a:r>
              <a:rPr lang="en-US" sz="3200" b="1" dirty="0"/>
              <a:t> event in history, yet the most </a:t>
            </a:r>
            <a:r>
              <a:rPr lang="en-US" sz="3200" b="1" u="sng" dirty="0"/>
              <a:t>wonderful</a:t>
            </a:r>
            <a:r>
              <a:rPr lang="en-US" sz="3200" b="1" dirty="0"/>
              <a:t> thing in history! </a:t>
            </a:r>
          </a:p>
          <a:p>
            <a:pPr lvl="1"/>
            <a:r>
              <a:rPr lang="en-US" sz="3200" b="1" dirty="0"/>
              <a:t>The cross of Jesus was the </a:t>
            </a:r>
            <a:r>
              <a:rPr lang="en-US" sz="3200" b="1" u="sng" dirty="0"/>
              <a:t>saddest</a:t>
            </a:r>
            <a:r>
              <a:rPr lang="en-US" sz="3200" b="1" dirty="0"/>
              <a:t> spectacle man has ever beheld, yet out of it came the </a:t>
            </a:r>
            <a:r>
              <a:rPr lang="en-US" sz="3200" b="1" u="sng" dirty="0"/>
              <a:t>greatest</a:t>
            </a:r>
            <a:r>
              <a:rPr lang="en-US" sz="3200" b="1" dirty="0"/>
              <a:t> joy. </a:t>
            </a:r>
            <a:r>
              <a:rPr lang="en-US" sz="3200" b="1" dirty="0">
                <a:solidFill>
                  <a:srgbClr val="FF0000"/>
                </a:solidFill>
              </a:rPr>
              <a:t>Isa. 53:10</a:t>
            </a:r>
            <a:r>
              <a:rPr lang="en-US" sz="3200" b="1" dirty="0"/>
              <a:t>.</a:t>
            </a:r>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12</a:t>
            </a:fld>
            <a:endParaRPr lang="en-US" sz="2800" b="1" dirty="0"/>
          </a:p>
        </p:txBody>
      </p:sp>
    </p:spTree>
    <p:extLst>
      <p:ext uri="{BB962C8B-B14F-4D97-AF65-F5344CB8AC3E}">
        <p14:creationId xmlns:p14="http://schemas.microsoft.com/office/powerpoint/2010/main" val="4287584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a:bodyPr>
          <a:lstStyle/>
          <a:p>
            <a:r>
              <a:rPr lang="en-US" b="1" dirty="0"/>
              <a:t>(1) Some PARADOXES of the Cross.</a:t>
            </a:r>
          </a:p>
          <a:p>
            <a:pPr lvl="1"/>
            <a:r>
              <a:rPr lang="en-US" sz="3200" b="1" dirty="0"/>
              <a:t>The cross of Jesus seemed to be Satan’s greatest victory but it was the greatest defeat that Satan will never overcome. </a:t>
            </a:r>
            <a:r>
              <a:rPr lang="en-US" sz="3200" b="1" dirty="0">
                <a:solidFill>
                  <a:srgbClr val="FF0000"/>
                </a:solidFill>
              </a:rPr>
              <a:t>Gen. 3:15</a:t>
            </a:r>
            <a:r>
              <a:rPr lang="en-US" sz="3200" b="1" dirty="0"/>
              <a:t>, </a:t>
            </a:r>
            <a:r>
              <a:rPr lang="en-US" sz="3200" b="1" dirty="0">
                <a:solidFill>
                  <a:srgbClr val="FF0000"/>
                </a:solidFill>
              </a:rPr>
              <a:t>1 Cor. 2:8</a:t>
            </a:r>
            <a:r>
              <a:rPr lang="en-US" sz="3200" b="1" dirty="0"/>
              <a:t>.</a:t>
            </a:r>
          </a:p>
          <a:p>
            <a:pPr lvl="1"/>
            <a:r>
              <a:rPr lang="en-US" sz="3200" b="1" dirty="0"/>
              <a:t>Jesus won by losing (</a:t>
            </a:r>
            <a:r>
              <a:rPr lang="en-US" sz="3200" b="1" dirty="0">
                <a:solidFill>
                  <a:srgbClr val="FF0000"/>
                </a:solidFill>
              </a:rPr>
              <a:t>His life</a:t>
            </a:r>
            <a:r>
              <a:rPr lang="en-US" sz="3200" b="1" dirty="0"/>
              <a:t>).</a:t>
            </a:r>
          </a:p>
          <a:p>
            <a:pPr lvl="1"/>
            <a:r>
              <a:rPr lang="en-US" sz="3200" b="1" dirty="0"/>
              <a:t> Jesus conquered by surrendering. </a:t>
            </a:r>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13</a:t>
            </a:fld>
            <a:endParaRPr lang="en-US" sz="2800" b="1" dirty="0"/>
          </a:p>
        </p:txBody>
      </p:sp>
    </p:spTree>
    <p:extLst>
      <p:ext uri="{BB962C8B-B14F-4D97-AF65-F5344CB8AC3E}">
        <p14:creationId xmlns:p14="http://schemas.microsoft.com/office/powerpoint/2010/main" val="1312535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a:bodyPr>
          <a:lstStyle/>
          <a:p>
            <a:r>
              <a:rPr lang="en-US" b="1" dirty="0"/>
              <a:t>(1) Some PARADOXES of the Cross.</a:t>
            </a:r>
          </a:p>
          <a:p>
            <a:pPr lvl="1"/>
            <a:r>
              <a:rPr lang="en-US" sz="3200" b="1" dirty="0"/>
              <a:t>Jesus surrendered all!</a:t>
            </a:r>
          </a:p>
          <a:p>
            <a:pPr lvl="1"/>
            <a:r>
              <a:rPr lang="en-US" sz="3200" b="1" dirty="0"/>
              <a:t>We must surrender all!</a:t>
            </a:r>
          </a:p>
          <a:p>
            <a:pPr lvl="1"/>
            <a:r>
              <a:rPr lang="en-US" sz="3200" b="1" dirty="0"/>
              <a:t> In </a:t>
            </a:r>
            <a:r>
              <a:rPr lang="en-US" sz="3200" b="1" dirty="0">
                <a:solidFill>
                  <a:srgbClr val="FF0000"/>
                </a:solidFill>
              </a:rPr>
              <a:t>Matt. 11:28-29</a:t>
            </a:r>
            <a:r>
              <a:rPr lang="en-US" sz="3200" b="1" dirty="0"/>
              <a:t>, we must take up </a:t>
            </a:r>
            <a:r>
              <a:rPr lang="en-US" sz="3200" b="1" u="sng" dirty="0"/>
              <a:t>our cross and follow Jesus</a:t>
            </a:r>
            <a:r>
              <a:rPr lang="en-US" sz="3200" b="1" dirty="0"/>
              <a:t>. Remember, the cross signifies death.</a:t>
            </a:r>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14</a:t>
            </a:fld>
            <a:endParaRPr lang="en-US" sz="2800" b="1" dirty="0"/>
          </a:p>
        </p:txBody>
      </p:sp>
    </p:spTree>
    <p:extLst>
      <p:ext uri="{BB962C8B-B14F-4D97-AF65-F5344CB8AC3E}">
        <p14:creationId xmlns:p14="http://schemas.microsoft.com/office/powerpoint/2010/main" val="3508992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a:bodyPr>
          <a:lstStyle/>
          <a:p>
            <a:r>
              <a:rPr lang="en-US" b="1" dirty="0"/>
              <a:t>(1) Some PARADOXES of the Cross.</a:t>
            </a:r>
          </a:p>
          <a:p>
            <a:pPr lvl="1"/>
            <a:r>
              <a:rPr lang="en-US" b="1" dirty="0"/>
              <a:t>The cross was God’s greatest manifestation of His hatred for sin, and yet the cross was God’s supreme proof of His love for the sinner.</a:t>
            </a:r>
          </a:p>
          <a:p>
            <a:pPr lvl="1"/>
            <a:r>
              <a:rPr lang="en-US" b="1" dirty="0"/>
              <a:t>The cross was the darkest hour in man’s history and yet it was the time for the greatest light to come upon the earth!</a:t>
            </a:r>
          </a:p>
          <a:p>
            <a:pPr lvl="1"/>
            <a:r>
              <a:rPr lang="en-US" b="1" dirty="0"/>
              <a:t>In </a:t>
            </a:r>
            <a:r>
              <a:rPr lang="en-US" b="1" dirty="0">
                <a:solidFill>
                  <a:srgbClr val="FF0000"/>
                </a:solidFill>
              </a:rPr>
              <a:t>Mt. 27:45 </a:t>
            </a:r>
            <a:r>
              <a:rPr lang="en-US" b="1" dirty="0"/>
              <a:t>NASB, “Now from the sixth hour (</a:t>
            </a:r>
            <a:r>
              <a:rPr lang="en-US" b="1" dirty="0">
                <a:solidFill>
                  <a:srgbClr val="FF0000"/>
                </a:solidFill>
              </a:rPr>
              <a:t>12 noon</a:t>
            </a:r>
            <a:r>
              <a:rPr lang="en-US" b="1" dirty="0"/>
              <a:t>) darkness fell over the whole land until the ninth hour (</a:t>
            </a:r>
            <a:r>
              <a:rPr lang="en-US" b="1" dirty="0">
                <a:solidFill>
                  <a:srgbClr val="FF0000"/>
                </a:solidFill>
              </a:rPr>
              <a:t>3PM</a:t>
            </a:r>
            <a:r>
              <a:rPr lang="en-US" b="1" dirty="0"/>
              <a:t>).”</a:t>
            </a:r>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15</a:t>
            </a:fld>
            <a:endParaRPr lang="en-US" sz="2800" b="1" dirty="0"/>
          </a:p>
        </p:txBody>
      </p:sp>
    </p:spTree>
    <p:extLst>
      <p:ext uri="{BB962C8B-B14F-4D97-AF65-F5344CB8AC3E}">
        <p14:creationId xmlns:p14="http://schemas.microsoft.com/office/powerpoint/2010/main" val="2604791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a:bodyPr>
          <a:lstStyle/>
          <a:p>
            <a:r>
              <a:rPr lang="en-US" b="1" dirty="0"/>
              <a:t>(1) Some PARADOXES of the Cross.</a:t>
            </a:r>
          </a:p>
          <a:p>
            <a:pPr lvl="1"/>
            <a:r>
              <a:rPr lang="en-US" b="1" dirty="0"/>
              <a:t>In the cross, we see human vengeance as they cried out for Jesus’ blood, yet we see divine forgiveness as Jesus prays in </a:t>
            </a:r>
            <a:r>
              <a:rPr lang="en-US" b="1" dirty="0">
                <a:solidFill>
                  <a:srgbClr val="FF0000"/>
                </a:solidFill>
              </a:rPr>
              <a:t>Luke 23:34 </a:t>
            </a:r>
            <a:r>
              <a:rPr lang="en-US" b="1" dirty="0"/>
              <a:t>NASB, “…Father, forgive them; for they do not know what they are doing.”</a:t>
            </a:r>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16</a:t>
            </a:fld>
            <a:endParaRPr lang="en-US" sz="2800" b="1" dirty="0"/>
          </a:p>
        </p:txBody>
      </p:sp>
    </p:spTree>
    <p:extLst>
      <p:ext uri="{BB962C8B-B14F-4D97-AF65-F5344CB8AC3E}">
        <p14:creationId xmlns:p14="http://schemas.microsoft.com/office/powerpoint/2010/main" val="446114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a:bodyPr>
          <a:lstStyle/>
          <a:p>
            <a:r>
              <a:rPr lang="en-US" b="1" dirty="0"/>
              <a:t>(1) Some PARADOXES of the Cross.</a:t>
            </a:r>
          </a:p>
          <a:p>
            <a:pPr lvl="1"/>
            <a:r>
              <a:rPr lang="en-US" b="1" dirty="0"/>
              <a:t>In the cross, it portrays man’s sinfulness and God’s holiness.</a:t>
            </a:r>
          </a:p>
          <a:p>
            <a:pPr lvl="1"/>
            <a:r>
              <a:rPr lang="en-US" b="1" dirty="0"/>
              <a:t>The cross signifies human weakness and divine strength.</a:t>
            </a:r>
          </a:p>
          <a:p>
            <a:pPr lvl="1"/>
            <a:r>
              <a:rPr lang="en-US" b="1" dirty="0"/>
              <a:t>It is not surprising to have a song written that is titled: “When I Survey the Wondrous </a:t>
            </a:r>
            <a:r>
              <a:rPr lang="en-US" b="1"/>
              <a:t>Cross”.</a:t>
            </a:r>
            <a:endParaRPr lang="en-US" b="1" dirty="0"/>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17</a:t>
            </a:fld>
            <a:endParaRPr lang="en-US" sz="2800" b="1" dirty="0"/>
          </a:p>
        </p:txBody>
      </p:sp>
    </p:spTree>
    <p:extLst>
      <p:ext uri="{BB962C8B-B14F-4D97-AF65-F5344CB8AC3E}">
        <p14:creationId xmlns:p14="http://schemas.microsoft.com/office/powerpoint/2010/main" val="19995198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a:bodyPr>
          <a:lstStyle/>
          <a:p>
            <a:r>
              <a:rPr lang="en-US" b="1" dirty="0"/>
              <a:t>(2) The wonder of the Victim (</a:t>
            </a:r>
            <a:r>
              <a:rPr lang="en-US" b="1" dirty="0">
                <a:solidFill>
                  <a:srgbClr val="FF0000"/>
                </a:solidFill>
              </a:rPr>
              <a:t>Jesus</a:t>
            </a:r>
            <a:r>
              <a:rPr lang="en-US" b="1" dirty="0"/>
              <a:t>) of the cross.</a:t>
            </a:r>
          </a:p>
          <a:p>
            <a:pPr lvl="1"/>
            <a:r>
              <a:rPr lang="en-US" b="1" dirty="0"/>
              <a:t>Jesus is man’s best friend. </a:t>
            </a:r>
            <a:r>
              <a:rPr lang="en-US" b="1" dirty="0">
                <a:solidFill>
                  <a:srgbClr val="FF0000"/>
                </a:solidFill>
              </a:rPr>
              <a:t>John 15:13 </a:t>
            </a:r>
            <a:r>
              <a:rPr lang="en-US" b="1" dirty="0"/>
              <a:t>NASB, “Greater love has no one than this, that one lay down his life for his friends.” </a:t>
            </a:r>
          </a:p>
          <a:p>
            <a:pPr lvl="1"/>
            <a:r>
              <a:rPr lang="en-US" b="1" dirty="0"/>
              <a:t>In life and in death, Jesus was the perfect demonstration of unselfishness. </a:t>
            </a:r>
            <a:r>
              <a:rPr lang="en-US" b="1" dirty="0">
                <a:solidFill>
                  <a:srgbClr val="FF0000"/>
                </a:solidFill>
              </a:rPr>
              <a:t>John 17:5</a:t>
            </a:r>
            <a:r>
              <a:rPr lang="en-US" b="1" dirty="0"/>
              <a:t>. </a:t>
            </a:r>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18</a:t>
            </a:fld>
            <a:endParaRPr lang="en-US" sz="2800" b="1" dirty="0"/>
          </a:p>
        </p:txBody>
      </p:sp>
    </p:spTree>
    <p:extLst>
      <p:ext uri="{BB962C8B-B14F-4D97-AF65-F5344CB8AC3E}">
        <p14:creationId xmlns:p14="http://schemas.microsoft.com/office/powerpoint/2010/main" val="1774876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a:bodyPr>
          <a:lstStyle/>
          <a:p>
            <a:r>
              <a:rPr lang="en-US" b="1" dirty="0"/>
              <a:t>(2) The wonder of the Victim (</a:t>
            </a:r>
            <a:r>
              <a:rPr lang="en-US" b="1" dirty="0">
                <a:solidFill>
                  <a:srgbClr val="FF0000"/>
                </a:solidFill>
              </a:rPr>
              <a:t>Jesus</a:t>
            </a:r>
            <a:r>
              <a:rPr lang="en-US" b="1" dirty="0"/>
              <a:t>) of the cross.</a:t>
            </a:r>
          </a:p>
          <a:p>
            <a:pPr lvl="1"/>
            <a:r>
              <a:rPr lang="en-US" b="1" dirty="0"/>
              <a:t>Jesus is the great example for us. </a:t>
            </a:r>
            <a:r>
              <a:rPr lang="en-US" b="1" dirty="0">
                <a:solidFill>
                  <a:srgbClr val="FF0000"/>
                </a:solidFill>
              </a:rPr>
              <a:t>1 Pet. 2:21 </a:t>
            </a:r>
            <a:r>
              <a:rPr lang="en-US" b="1" dirty="0"/>
              <a:t>NASB, “since Christ also suffered for you, leaving you an example for you to follow in His steps,”</a:t>
            </a:r>
          </a:p>
          <a:p>
            <a:pPr lvl="1"/>
            <a:r>
              <a:rPr lang="en-US" b="1" dirty="0"/>
              <a:t>Truly, Jesus esteemed us better than Himself. Let’s read together </a:t>
            </a:r>
            <a:r>
              <a:rPr lang="en-US" b="1" dirty="0">
                <a:solidFill>
                  <a:srgbClr val="FF0000"/>
                </a:solidFill>
              </a:rPr>
              <a:t>Phil. 2:3-8</a:t>
            </a:r>
            <a:r>
              <a:rPr lang="en-US" b="1" dirty="0"/>
              <a:t>.   </a:t>
            </a:r>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19</a:t>
            </a:fld>
            <a:endParaRPr lang="en-US" sz="2800" b="1" dirty="0"/>
          </a:p>
        </p:txBody>
      </p:sp>
    </p:spTree>
    <p:extLst>
      <p:ext uri="{BB962C8B-B14F-4D97-AF65-F5344CB8AC3E}">
        <p14:creationId xmlns:p14="http://schemas.microsoft.com/office/powerpoint/2010/main" val="20371634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a:bodyPr>
          <a:lstStyle/>
          <a:p>
            <a:r>
              <a:rPr lang="en-US" b="1" dirty="0"/>
              <a:t>(2) The wonder of the Victim (</a:t>
            </a:r>
            <a:r>
              <a:rPr lang="en-US" b="1" dirty="0">
                <a:solidFill>
                  <a:srgbClr val="FF0000"/>
                </a:solidFill>
              </a:rPr>
              <a:t>Jesus</a:t>
            </a:r>
            <a:r>
              <a:rPr lang="en-US" b="1" dirty="0"/>
              <a:t>) of the cross.</a:t>
            </a:r>
          </a:p>
          <a:p>
            <a:pPr lvl="1"/>
            <a:r>
              <a:rPr lang="en-US" b="1" dirty="0"/>
              <a:t>Stuff was not a priority with Jesus. </a:t>
            </a:r>
          </a:p>
          <a:p>
            <a:pPr lvl="1"/>
            <a:r>
              <a:rPr lang="en-US" b="1" dirty="0"/>
              <a:t>Jesus said in </a:t>
            </a:r>
            <a:r>
              <a:rPr lang="en-US" b="1" dirty="0">
                <a:solidFill>
                  <a:srgbClr val="FF0000"/>
                </a:solidFill>
              </a:rPr>
              <a:t>Mt. 8:20 </a:t>
            </a:r>
            <a:r>
              <a:rPr lang="en-US" b="1" dirty="0"/>
              <a:t>NASB, “The foxes have holes and the birds of the air have nests, but the Son of Man has nowhere to lay His head.”</a:t>
            </a:r>
          </a:p>
          <a:p>
            <a:pPr lvl="1"/>
            <a:r>
              <a:rPr lang="en-US" b="1" dirty="0"/>
              <a:t>Adam and Eve lived in the Garden of Eden prior to sin. It was a perfect environment. </a:t>
            </a:r>
          </a:p>
          <a:p>
            <a:pPr lvl="1"/>
            <a:r>
              <a:rPr lang="en-US" b="1" dirty="0"/>
              <a:t>Adam sinned. Jesus didn’t. </a:t>
            </a:r>
            <a:r>
              <a:rPr lang="en-US" b="1" dirty="0">
                <a:solidFill>
                  <a:srgbClr val="FF0000"/>
                </a:solidFill>
              </a:rPr>
              <a:t>Rom. 5:12, 18</a:t>
            </a:r>
            <a:r>
              <a:rPr lang="en-US" b="1" dirty="0"/>
              <a:t>.</a:t>
            </a:r>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20</a:t>
            </a:fld>
            <a:endParaRPr lang="en-US" sz="2800" b="1" dirty="0"/>
          </a:p>
        </p:txBody>
      </p:sp>
    </p:spTree>
    <p:extLst>
      <p:ext uri="{BB962C8B-B14F-4D97-AF65-F5344CB8AC3E}">
        <p14:creationId xmlns:p14="http://schemas.microsoft.com/office/powerpoint/2010/main" val="419673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a:bodyPr>
          <a:lstStyle/>
          <a:p>
            <a:r>
              <a:rPr lang="en-US" b="1" dirty="0"/>
              <a:t>(2) The wonder of the Victim (</a:t>
            </a:r>
            <a:r>
              <a:rPr lang="en-US" b="1" dirty="0">
                <a:solidFill>
                  <a:srgbClr val="FF0000"/>
                </a:solidFill>
              </a:rPr>
              <a:t>Jesus</a:t>
            </a:r>
            <a:r>
              <a:rPr lang="en-US" b="1" dirty="0"/>
              <a:t>) of the cross.</a:t>
            </a:r>
          </a:p>
          <a:p>
            <a:pPr lvl="1"/>
            <a:r>
              <a:rPr lang="en-US" b="1" dirty="0"/>
              <a:t>Jesus had His priorities in the right order. He came to do the Father’s Will. Shouldn’t we?</a:t>
            </a:r>
          </a:p>
          <a:p>
            <a:pPr lvl="1"/>
            <a:r>
              <a:rPr lang="en-US" b="1" dirty="0"/>
              <a:t>Jesus told His Apostles in </a:t>
            </a:r>
            <a:r>
              <a:rPr lang="en-US" b="1" dirty="0">
                <a:solidFill>
                  <a:srgbClr val="FF0000"/>
                </a:solidFill>
              </a:rPr>
              <a:t>John 15:10 </a:t>
            </a:r>
            <a:r>
              <a:rPr lang="en-US" b="1" dirty="0"/>
              <a:t>NASB, “If you (</a:t>
            </a:r>
            <a:r>
              <a:rPr lang="en-US" b="1" dirty="0">
                <a:solidFill>
                  <a:srgbClr val="FF0000"/>
                </a:solidFill>
              </a:rPr>
              <a:t>Apostles</a:t>
            </a:r>
            <a:r>
              <a:rPr lang="en-US" b="1" dirty="0"/>
              <a:t>) keep My commandments, you will abide in My love; just as I have kept My Father’s commandments and abide in His love.”</a:t>
            </a:r>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21</a:t>
            </a:fld>
            <a:endParaRPr lang="en-US" sz="2800" b="1" dirty="0"/>
          </a:p>
        </p:txBody>
      </p:sp>
    </p:spTree>
    <p:extLst>
      <p:ext uri="{BB962C8B-B14F-4D97-AF65-F5344CB8AC3E}">
        <p14:creationId xmlns:p14="http://schemas.microsoft.com/office/powerpoint/2010/main" val="20927419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a:bodyPr>
          <a:lstStyle/>
          <a:p>
            <a:r>
              <a:rPr lang="en-US" b="1" dirty="0"/>
              <a:t>(2) The wonder of the Victim (</a:t>
            </a:r>
            <a:r>
              <a:rPr lang="en-US" b="1" dirty="0">
                <a:solidFill>
                  <a:srgbClr val="FF0000"/>
                </a:solidFill>
              </a:rPr>
              <a:t>Jesus</a:t>
            </a:r>
            <a:r>
              <a:rPr lang="en-US" b="1" dirty="0"/>
              <a:t>) of the cross.</a:t>
            </a:r>
          </a:p>
          <a:p>
            <a:pPr lvl="1"/>
            <a:r>
              <a:rPr lang="en-US" b="1" dirty="0"/>
              <a:t>What kept Jesus on the cross? He could have called more than twelve legions of angels, </a:t>
            </a:r>
            <a:r>
              <a:rPr lang="en-US" b="1" dirty="0">
                <a:solidFill>
                  <a:srgbClr val="FF0000"/>
                </a:solidFill>
              </a:rPr>
              <a:t>Mt. 26:53</a:t>
            </a:r>
            <a:r>
              <a:rPr lang="en-US" b="1" dirty="0"/>
              <a:t>, </a:t>
            </a:r>
            <a:r>
              <a:rPr lang="en-US" b="1" dirty="0">
                <a:solidFill>
                  <a:srgbClr val="FF0000"/>
                </a:solidFill>
              </a:rPr>
              <a:t>Heb. 12:2</a:t>
            </a:r>
            <a:r>
              <a:rPr lang="en-US" b="1" dirty="0"/>
              <a:t>.</a:t>
            </a:r>
          </a:p>
          <a:p>
            <a:pPr lvl="1"/>
            <a:r>
              <a:rPr lang="en-US" b="1" dirty="0"/>
              <a:t>Jesus kept the Father’s Will. </a:t>
            </a:r>
            <a:r>
              <a:rPr lang="en-US" b="1" dirty="0">
                <a:solidFill>
                  <a:srgbClr val="FF0000"/>
                </a:solidFill>
              </a:rPr>
              <a:t>Luke 22:42 </a:t>
            </a:r>
            <a:r>
              <a:rPr lang="en-US" b="1" dirty="0"/>
              <a:t>NASB, “Father, if You are willing, remove this cup form Me; yet not My will, but Yours be done.”</a:t>
            </a:r>
          </a:p>
          <a:p>
            <a:pPr lvl="1"/>
            <a:r>
              <a:rPr lang="en-US" b="1" dirty="0"/>
              <a:t>God answers our prayers (1) yes (2) no (3) not now. God answered Jesus “no” in </a:t>
            </a:r>
            <a:r>
              <a:rPr lang="en-US" b="1" dirty="0">
                <a:solidFill>
                  <a:srgbClr val="FF0000"/>
                </a:solidFill>
              </a:rPr>
              <a:t>Luke 22:42</a:t>
            </a:r>
            <a:r>
              <a:rPr lang="en-US" b="1" dirty="0"/>
              <a:t>. Which was  “yes” for us!</a:t>
            </a:r>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22</a:t>
            </a:fld>
            <a:endParaRPr lang="en-US" sz="2800" b="1" dirty="0"/>
          </a:p>
        </p:txBody>
      </p:sp>
    </p:spTree>
    <p:extLst>
      <p:ext uri="{BB962C8B-B14F-4D97-AF65-F5344CB8AC3E}">
        <p14:creationId xmlns:p14="http://schemas.microsoft.com/office/powerpoint/2010/main" val="35623264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a:bodyPr>
          <a:lstStyle/>
          <a:p>
            <a:r>
              <a:rPr lang="en-US" b="1" dirty="0"/>
              <a:t>(3) The wonder of the necessity of the cross.</a:t>
            </a:r>
          </a:p>
          <a:p>
            <a:pPr lvl="1"/>
            <a:r>
              <a:rPr lang="en-US" sz="3200" b="1" dirty="0"/>
              <a:t>It is hard to believe that Deity was placed under necessity but Jesus was.</a:t>
            </a:r>
          </a:p>
          <a:p>
            <a:pPr lvl="1"/>
            <a:r>
              <a:rPr lang="en-US" sz="3200" b="1" dirty="0"/>
              <a:t>In </a:t>
            </a:r>
            <a:r>
              <a:rPr lang="en-US" sz="3200" b="1" dirty="0">
                <a:solidFill>
                  <a:srgbClr val="FF0000"/>
                </a:solidFill>
              </a:rPr>
              <a:t>John 3:14 </a:t>
            </a:r>
            <a:r>
              <a:rPr lang="en-US" sz="3200" b="1" dirty="0"/>
              <a:t>NASB, “As Moses lifted up the serpent in the wilderness, even so must the Son of Man be lifted up;” </a:t>
            </a:r>
            <a:r>
              <a:rPr lang="en-US" sz="3200" b="1" u="sng" dirty="0"/>
              <a:t>Why</a:t>
            </a:r>
            <a:r>
              <a:rPr lang="en-US" sz="3200" b="1" dirty="0"/>
              <a:t>? </a:t>
            </a:r>
            <a:r>
              <a:rPr lang="en-US" sz="3200" b="1" dirty="0">
                <a:solidFill>
                  <a:srgbClr val="FF0000"/>
                </a:solidFill>
              </a:rPr>
              <a:t>Vs 15</a:t>
            </a:r>
            <a:r>
              <a:rPr lang="en-US" sz="3200" b="1" dirty="0"/>
              <a:t>, “so that whoever believes will in Him have eternal life.”</a:t>
            </a:r>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23</a:t>
            </a:fld>
            <a:endParaRPr lang="en-US" sz="2800" b="1" dirty="0"/>
          </a:p>
        </p:txBody>
      </p:sp>
    </p:spTree>
    <p:extLst>
      <p:ext uri="{BB962C8B-B14F-4D97-AF65-F5344CB8AC3E}">
        <p14:creationId xmlns:p14="http://schemas.microsoft.com/office/powerpoint/2010/main" val="39510811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lnSpcReduction="10000"/>
          </a:bodyPr>
          <a:lstStyle/>
          <a:p>
            <a:r>
              <a:rPr lang="en-US" b="1" dirty="0"/>
              <a:t>(3) The wonder of the necessity of the cross.</a:t>
            </a:r>
          </a:p>
          <a:p>
            <a:pPr lvl="1"/>
            <a:r>
              <a:rPr lang="en-US" sz="3200" b="1" dirty="0"/>
              <a:t>The righteousness of God required a sinless sacrifice. God had to balance the scales!</a:t>
            </a:r>
          </a:p>
          <a:p>
            <a:pPr lvl="1"/>
            <a:r>
              <a:rPr lang="en-US" sz="3200" b="1" dirty="0"/>
              <a:t>Jesus is the only sacrifice that will please God.</a:t>
            </a:r>
          </a:p>
          <a:p>
            <a:pPr lvl="1"/>
            <a:r>
              <a:rPr lang="en-US" sz="3200" b="1" dirty="0"/>
              <a:t>Jesus is the only man with an accountable mind who has lived to be over 30 years old without sin. </a:t>
            </a:r>
          </a:p>
          <a:p>
            <a:pPr lvl="1"/>
            <a:r>
              <a:rPr lang="en-US" sz="3200" b="1" dirty="0"/>
              <a:t>God is just, therefore He could not be indifferent (</a:t>
            </a:r>
            <a:r>
              <a:rPr lang="en-US" sz="3200" b="1" dirty="0">
                <a:solidFill>
                  <a:srgbClr val="FF0000"/>
                </a:solidFill>
              </a:rPr>
              <a:t>brush off</a:t>
            </a:r>
            <a:r>
              <a:rPr lang="en-US" sz="3200" b="1" dirty="0"/>
              <a:t>) to sin. God could not continue to wink at sin, </a:t>
            </a:r>
            <a:r>
              <a:rPr lang="en-US" sz="3200" b="1" dirty="0">
                <a:solidFill>
                  <a:srgbClr val="FF0000"/>
                </a:solidFill>
              </a:rPr>
              <a:t>Acts 17:30</a:t>
            </a:r>
            <a:r>
              <a:rPr lang="en-US" sz="3200" b="1" dirty="0"/>
              <a:t>. In </a:t>
            </a:r>
            <a:r>
              <a:rPr lang="en-US" sz="3200" b="1" dirty="0">
                <a:solidFill>
                  <a:srgbClr val="FF0000"/>
                </a:solidFill>
              </a:rPr>
              <a:t>Isa. 59:1-2</a:t>
            </a:r>
            <a:r>
              <a:rPr lang="en-US" sz="3200" b="1" dirty="0"/>
              <a:t>, God put Himself in a box!</a:t>
            </a:r>
          </a:p>
          <a:p>
            <a:pPr marL="457200" lvl="1" indent="0">
              <a:buNone/>
            </a:pPr>
            <a:endParaRPr lang="en-US" b="1" dirty="0"/>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24</a:t>
            </a:fld>
            <a:endParaRPr lang="en-US" sz="2800" b="1" dirty="0"/>
          </a:p>
        </p:txBody>
      </p:sp>
    </p:spTree>
    <p:extLst>
      <p:ext uri="{BB962C8B-B14F-4D97-AF65-F5344CB8AC3E}">
        <p14:creationId xmlns:p14="http://schemas.microsoft.com/office/powerpoint/2010/main" val="31959102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a:bodyPr>
          <a:lstStyle/>
          <a:p>
            <a:r>
              <a:rPr lang="en-US" b="1" dirty="0"/>
              <a:t>(3) The wonder of the necessity of the cross.</a:t>
            </a:r>
          </a:p>
          <a:p>
            <a:pPr lvl="1"/>
            <a:r>
              <a:rPr lang="en-US" sz="3200" b="1" dirty="0"/>
              <a:t>God is love, therefore He could not be indifferent (</a:t>
            </a:r>
            <a:r>
              <a:rPr lang="en-US" sz="3200" b="1" dirty="0">
                <a:solidFill>
                  <a:srgbClr val="FF0000"/>
                </a:solidFill>
              </a:rPr>
              <a:t>brush off</a:t>
            </a:r>
            <a:r>
              <a:rPr lang="en-US" sz="3200" b="1" dirty="0"/>
              <a:t>) to the sinner’s sin. </a:t>
            </a:r>
            <a:r>
              <a:rPr lang="en-US" sz="3200" b="1" dirty="0">
                <a:solidFill>
                  <a:srgbClr val="FF0000"/>
                </a:solidFill>
              </a:rPr>
              <a:t>1 John 4:8</a:t>
            </a:r>
            <a:r>
              <a:rPr lang="en-US" sz="3200" b="1" dirty="0"/>
              <a:t>.</a:t>
            </a:r>
          </a:p>
          <a:p>
            <a:pPr lvl="1"/>
            <a:r>
              <a:rPr lang="en-US" sz="3200" b="1" dirty="0"/>
              <a:t>Hence, through the cross, God was both “just and the justifier of those who believe in Jesus”, </a:t>
            </a:r>
            <a:r>
              <a:rPr lang="en-US" sz="3200" b="1" dirty="0">
                <a:solidFill>
                  <a:srgbClr val="FF0000"/>
                </a:solidFill>
              </a:rPr>
              <a:t>Roman 3:26 </a:t>
            </a:r>
            <a:r>
              <a:rPr lang="en-US" sz="3200" b="1" dirty="0"/>
              <a:t>NASB, “…of His (</a:t>
            </a:r>
            <a:r>
              <a:rPr lang="en-US" sz="3200" b="1" dirty="0">
                <a:solidFill>
                  <a:srgbClr val="FF0000"/>
                </a:solidFill>
              </a:rPr>
              <a:t>God’s</a:t>
            </a:r>
            <a:r>
              <a:rPr lang="en-US" sz="3200" b="1" dirty="0"/>
              <a:t>) righteousness at the present time, so that He (</a:t>
            </a:r>
            <a:r>
              <a:rPr lang="en-US" sz="3200" b="1" dirty="0">
                <a:solidFill>
                  <a:srgbClr val="FF0000"/>
                </a:solidFill>
              </a:rPr>
              <a:t>God</a:t>
            </a:r>
            <a:r>
              <a:rPr lang="en-US" sz="3200" b="1" dirty="0"/>
              <a:t>) would be just and the justifier of the one who has faith in Jesus.”</a:t>
            </a:r>
          </a:p>
          <a:p>
            <a:pPr lvl="1"/>
            <a:endParaRPr lang="en-US" b="1" dirty="0"/>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25</a:t>
            </a:fld>
            <a:endParaRPr lang="en-US" sz="2800" b="1" dirty="0"/>
          </a:p>
        </p:txBody>
      </p:sp>
    </p:spTree>
    <p:extLst>
      <p:ext uri="{BB962C8B-B14F-4D97-AF65-F5344CB8AC3E}">
        <p14:creationId xmlns:p14="http://schemas.microsoft.com/office/powerpoint/2010/main" val="4501358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a:bodyPr>
          <a:lstStyle/>
          <a:p>
            <a:r>
              <a:rPr lang="en-US" b="1" dirty="0"/>
              <a:t>(3) The wonder of the necessity of the cross.</a:t>
            </a:r>
          </a:p>
          <a:p>
            <a:pPr lvl="1"/>
            <a:r>
              <a:rPr lang="en-US" sz="3200" b="1" dirty="0"/>
              <a:t>Without the necessity of the cross, the LOM would still control the Jews. </a:t>
            </a:r>
            <a:r>
              <a:rPr lang="en-US" sz="3200" b="1" dirty="0">
                <a:solidFill>
                  <a:srgbClr val="FF0000"/>
                </a:solidFill>
              </a:rPr>
              <a:t>Col. 2:14 </a:t>
            </a:r>
            <a:r>
              <a:rPr lang="en-US" sz="3200" b="1" dirty="0"/>
              <a:t>NASB, “having canceled out the certificate of debt (</a:t>
            </a:r>
            <a:r>
              <a:rPr lang="en-US" sz="3200" b="1" dirty="0">
                <a:solidFill>
                  <a:srgbClr val="FF0000"/>
                </a:solidFill>
              </a:rPr>
              <a:t>LOM</a:t>
            </a:r>
            <a:r>
              <a:rPr lang="en-US" sz="3200" b="1" dirty="0"/>
              <a:t>) consisting of decrees against us, which was hostile to us (</a:t>
            </a:r>
            <a:r>
              <a:rPr lang="en-US" sz="3200" b="1" dirty="0">
                <a:solidFill>
                  <a:srgbClr val="FF0000"/>
                </a:solidFill>
              </a:rPr>
              <a:t>Jews</a:t>
            </a:r>
            <a:r>
              <a:rPr lang="en-US" sz="3200" b="1" dirty="0"/>
              <a:t>); and He (</a:t>
            </a:r>
            <a:r>
              <a:rPr lang="en-US" sz="3200" b="1" dirty="0">
                <a:solidFill>
                  <a:srgbClr val="FF0000"/>
                </a:solidFill>
              </a:rPr>
              <a:t>God through Jesus</a:t>
            </a:r>
            <a:r>
              <a:rPr lang="en-US" sz="3200" b="1" dirty="0"/>
              <a:t>) has taken it out of the way, having nailed it to the cross.”</a:t>
            </a:r>
          </a:p>
          <a:p>
            <a:pPr lvl="1"/>
            <a:r>
              <a:rPr lang="en-US" sz="3200" b="1" dirty="0"/>
              <a:t>Our salvation depends upon the necessity of the cross. The cross represents death. Jesus’ death is what gives life to man! </a:t>
            </a:r>
          </a:p>
          <a:p>
            <a:pPr lvl="1"/>
            <a:endParaRPr lang="en-US" b="1" dirty="0"/>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26</a:t>
            </a:fld>
            <a:endParaRPr lang="en-US" sz="2800" b="1" dirty="0"/>
          </a:p>
        </p:txBody>
      </p:sp>
    </p:spTree>
    <p:extLst>
      <p:ext uri="{BB962C8B-B14F-4D97-AF65-F5344CB8AC3E}">
        <p14:creationId xmlns:p14="http://schemas.microsoft.com/office/powerpoint/2010/main" val="308678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lnSpcReduction="10000"/>
          </a:bodyPr>
          <a:lstStyle/>
          <a:p>
            <a:r>
              <a:rPr lang="en-US" b="1" dirty="0"/>
              <a:t>(4) The wonder of the HOPE we have in Jesus is through His cross.</a:t>
            </a:r>
          </a:p>
          <a:p>
            <a:pPr lvl="1"/>
            <a:r>
              <a:rPr lang="en-US" sz="3200" b="1" dirty="0"/>
              <a:t>The cross provides a peace of mind in this life.  A peace with God and of God. </a:t>
            </a:r>
            <a:r>
              <a:rPr lang="en-US" sz="3200" b="1" dirty="0">
                <a:solidFill>
                  <a:srgbClr val="FF0000"/>
                </a:solidFill>
              </a:rPr>
              <a:t>Col. 1:20 </a:t>
            </a:r>
            <a:r>
              <a:rPr lang="en-US" sz="3200" b="1" dirty="0"/>
              <a:t>NASB, “and through Him (</a:t>
            </a:r>
            <a:r>
              <a:rPr lang="en-US" sz="3200" b="1" dirty="0">
                <a:solidFill>
                  <a:srgbClr val="FF0000"/>
                </a:solidFill>
              </a:rPr>
              <a:t>Jesus</a:t>
            </a:r>
            <a:r>
              <a:rPr lang="en-US" sz="3200" b="1" dirty="0"/>
              <a:t>) to reconcile all things to Himself, having made peace through the blood of His cross; through Him, …”</a:t>
            </a:r>
          </a:p>
          <a:p>
            <a:pPr lvl="1"/>
            <a:r>
              <a:rPr lang="en-US" sz="3200" b="1" dirty="0"/>
              <a:t>Jesus’ cross gives us hope. Our hope is an anchor of the soul. It is both sure and steadfast. </a:t>
            </a:r>
            <a:r>
              <a:rPr lang="en-US" sz="3200" b="1" dirty="0">
                <a:solidFill>
                  <a:srgbClr val="FF0000"/>
                </a:solidFill>
              </a:rPr>
              <a:t>Heb. 6:9 </a:t>
            </a:r>
            <a:r>
              <a:rPr lang="en-US" sz="3200" b="1" dirty="0"/>
              <a:t>NASB, “This hope we have as an anchor of the soul, a hope both sure and steadfast and one which enters within the veil,”</a:t>
            </a:r>
          </a:p>
          <a:p>
            <a:pPr lvl="1"/>
            <a:endParaRPr lang="en-US" b="1" dirty="0"/>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27</a:t>
            </a:fld>
            <a:endParaRPr lang="en-US" sz="2800" b="1" dirty="0"/>
          </a:p>
        </p:txBody>
      </p:sp>
    </p:spTree>
    <p:extLst>
      <p:ext uri="{BB962C8B-B14F-4D97-AF65-F5344CB8AC3E}">
        <p14:creationId xmlns:p14="http://schemas.microsoft.com/office/powerpoint/2010/main" val="19519296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a:bodyPr>
          <a:lstStyle/>
          <a:p>
            <a:r>
              <a:rPr lang="en-US" b="1" dirty="0"/>
              <a:t>(4) The wonder of the HOPE we have in Jesus is through His cross.</a:t>
            </a:r>
          </a:p>
          <a:p>
            <a:pPr lvl="1"/>
            <a:r>
              <a:rPr lang="en-US" sz="3200" b="1" dirty="0"/>
              <a:t>Through the cross of Jesus we can have a “HOPE” of Heaven! Hope is a desire with an expectation of receiving it. </a:t>
            </a:r>
            <a:r>
              <a:rPr lang="en-US" sz="3200" b="1" dirty="0">
                <a:solidFill>
                  <a:srgbClr val="FF0000"/>
                </a:solidFill>
              </a:rPr>
              <a:t>1 Cor. 13:13</a:t>
            </a:r>
            <a:r>
              <a:rPr lang="en-US" sz="3200" b="1" dirty="0"/>
              <a:t>.</a:t>
            </a:r>
          </a:p>
          <a:p>
            <a:pPr lvl="1"/>
            <a:r>
              <a:rPr lang="en-US" sz="3200" b="1" dirty="0"/>
              <a:t>Hope may not be eternal but hope can be the wind behind our sails that keeps us going in tough times. </a:t>
            </a:r>
          </a:p>
          <a:p>
            <a:pPr lvl="1"/>
            <a:endParaRPr lang="en-US" sz="3200" b="1" dirty="0"/>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28</a:t>
            </a:fld>
            <a:endParaRPr lang="en-US" sz="2800" b="1" dirty="0"/>
          </a:p>
        </p:txBody>
      </p:sp>
    </p:spTree>
    <p:extLst>
      <p:ext uri="{BB962C8B-B14F-4D97-AF65-F5344CB8AC3E}">
        <p14:creationId xmlns:p14="http://schemas.microsoft.com/office/powerpoint/2010/main" val="24241084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lnSpcReduction="10000"/>
          </a:bodyPr>
          <a:lstStyle/>
          <a:p>
            <a:r>
              <a:rPr lang="en-US" b="1" dirty="0"/>
              <a:t>(5) The wonder of the cross’ attraction.</a:t>
            </a:r>
          </a:p>
          <a:p>
            <a:pPr lvl="1"/>
            <a:r>
              <a:rPr lang="en-US" sz="3200" b="1" dirty="0"/>
              <a:t>How could something so ugly be attractive? The cross symbolizes life; not death!</a:t>
            </a:r>
          </a:p>
          <a:p>
            <a:pPr lvl="1"/>
            <a:r>
              <a:rPr lang="en-US" sz="3200" b="1" dirty="0"/>
              <a:t>We sometimes sing: “The old rugged cross has a wondrous attraction for me.” Why?</a:t>
            </a:r>
          </a:p>
          <a:p>
            <a:pPr lvl="1"/>
            <a:r>
              <a:rPr lang="en-US" sz="3200" b="1" dirty="0"/>
              <a:t>The cross points toward the most beautiful character (</a:t>
            </a:r>
            <a:r>
              <a:rPr lang="en-US" sz="3200" b="1" dirty="0">
                <a:solidFill>
                  <a:srgbClr val="FF0000"/>
                </a:solidFill>
              </a:rPr>
              <a:t>Jesus</a:t>
            </a:r>
            <a:r>
              <a:rPr lang="en-US" sz="3200" b="1" dirty="0"/>
              <a:t>) ever portrayed. </a:t>
            </a:r>
            <a:r>
              <a:rPr lang="en-US" sz="3200" b="1" dirty="0">
                <a:solidFill>
                  <a:srgbClr val="FF0000"/>
                </a:solidFill>
              </a:rPr>
              <a:t>John 21:25 </a:t>
            </a:r>
            <a:r>
              <a:rPr lang="en-US" sz="3200" b="1" dirty="0"/>
              <a:t>NASB, “And there are also many other things which Jesus did, which if they were written in detail, I suppose that even the world itself would not contain the books that would be written.”</a:t>
            </a:r>
          </a:p>
          <a:p>
            <a:pPr marL="457200" lvl="1" indent="0">
              <a:buNone/>
            </a:pPr>
            <a:endParaRPr lang="en-US" b="1" dirty="0"/>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29</a:t>
            </a:fld>
            <a:endParaRPr lang="en-US" sz="2800" b="1" dirty="0"/>
          </a:p>
        </p:txBody>
      </p:sp>
    </p:spTree>
    <p:extLst>
      <p:ext uri="{BB962C8B-B14F-4D97-AF65-F5344CB8AC3E}">
        <p14:creationId xmlns:p14="http://schemas.microsoft.com/office/powerpoint/2010/main" val="430009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Wonders of the Cross</a:t>
            </a:r>
          </a:p>
        </p:txBody>
      </p:sp>
      <p:sp>
        <p:nvSpPr>
          <p:cNvPr id="3" name="Content Placeholder 2"/>
          <p:cNvSpPr>
            <a:spLocks noGrp="1"/>
          </p:cNvSpPr>
          <p:nvPr>
            <p:ph idx="1"/>
          </p:nvPr>
        </p:nvSpPr>
        <p:spPr>
          <a:xfrm>
            <a:off x="1524000" y="1143000"/>
            <a:ext cx="9144000" cy="5715000"/>
          </a:xfrm>
        </p:spPr>
        <p:txBody>
          <a:bodyPr>
            <a:normAutofit/>
          </a:bodyPr>
          <a:lstStyle/>
          <a:p>
            <a:r>
              <a:rPr lang="en-US" b="1" dirty="0"/>
              <a:t>(5) The wonder of the crosses attraction.</a:t>
            </a:r>
          </a:p>
          <a:p>
            <a:pPr lvl="1"/>
            <a:r>
              <a:rPr lang="en-US" sz="3200" b="1" dirty="0"/>
              <a:t>The cross is the greatest exhibition of grace ever manifested. </a:t>
            </a:r>
            <a:r>
              <a:rPr lang="en-US" sz="3200" b="1" dirty="0">
                <a:solidFill>
                  <a:srgbClr val="FF0000"/>
                </a:solidFill>
              </a:rPr>
              <a:t>2 Cor. 8:9 </a:t>
            </a:r>
            <a:r>
              <a:rPr lang="en-US" sz="3200" b="1" dirty="0"/>
              <a:t>NASB, “For you know the grace of our Lord Jesus Christ, that though He was rich, yet for your sake He became poor, so that you through His poverty might become rich.”</a:t>
            </a:r>
          </a:p>
          <a:p>
            <a:pPr lvl="1"/>
            <a:r>
              <a:rPr lang="en-US" sz="3200" b="1" dirty="0"/>
              <a:t>Grace is an unmerited favor that God gives to us, </a:t>
            </a:r>
            <a:r>
              <a:rPr lang="en-US" sz="3200" b="1" dirty="0">
                <a:solidFill>
                  <a:srgbClr val="FF0000"/>
                </a:solidFill>
              </a:rPr>
              <a:t>Eph. 2:8</a:t>
            </a:r>
            <a:r>
              <a:rPr lang="en-US" sz="3200" b="1" dirty="0"/>
              <a:t>. We don’t deserve the grace of God. Jesus left Heaven and came to this earth so we could leave this earth and go to Heaven. </a:t>
            </a:r>
          </a:p>
          <a:p>
            <a:pPr marL="457200" lvl="1" indent="0">
              <a:buNone/>
            </a:pPr>
            <a:endParaRPr lang="en-US" b="1" dirty="0"/>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30</a:t>
            </a:fld>
            <a:endParaRPr lang="en-US" sz="2800" b="1" dirty="0"/>
          </a:p>
        </p:txBody>
      </p:sp>
    </p:spTree>
    <p:extLst>
      <p:ext uri="{BB962C8B-B14F-4D97-AF65-F5344CB8AC3E}">
        <p14:creationId xmlns:p14="http://schemas.microsoft.com/office/powerpoint/2010/main" val="12457052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143000"/>
          </a:xfrm>
        </p:spPr>
        <p:txBody>
          <a:bodyPr/>
          <a:lstStyle/>
          <a:p>
            <a:r>
              <a:rPr lang="en-US" b="1" dirty="0"/>
              <a:t>CONCLUSION</a:t>
            </a:r>
          </a:p>
        </p:txBody>
      </p:sp>
      <p:sp>
        <p:nvSpPr>
          <p:cNvPr id="3" name="Content Placeholder 2"/>
          <p:cNvSpPr>
            <a:spLocks noGrp="1"/>
          </p:cNvSpPr>
          <p:nvPr>
            <p:ph idx="1"/>
          </p:nvPr>
        </p:nvSpPr>
        <p:spPr>
          <a:xfrm>
            <a:off x="1524000" y="1143000"/>
            <a:ext cx="9144000" cy="5715000"/>
          </a:xfrm>
        </p:spPr>
        <p:txBody>
          <a:bodyPr>
            <a:normAutofit/>
          </a:bodyPr>
          <a:lstStyle/>
          <a:p>
            <a:r>
              <a:rPr lang="en-US" b="1" dirty="0"/>
              <a:t>The cross of Jesus was necessary for man.</a:t>
            </a:r>
          </a:p>
          <a:p>
            <a:r>
              <a:rPr lang="en-US" b="1" dirty="0"/>
              <a:t>The cross of Jesus was necessary for God.</a:t>
            </a:r>
          </a:p>
          <a:p>
            <a:r>
              <a:rPr lang="en-US" b="1" dirty="0"/>
              <a:t>Jesus could not have died a death and shed no blood. Why? Without the shedding of blood there would be no remission of sins, </a:t>
            </a:r>
            <a:r>
              <a:rPr lang="en-US" b="1" dirty="0">
                <a:solidFill>
                  <a:srgbClr val="FF0000"/>
                </a:solidFill>
              </a:rPr>
              <a:t>Heb. 9:22</a:t>
            </a:r>
            <a:r>
              <a:rPr lang="en-US" b="1" dirty="0"/>
              <a:t>.</a:t>
            </a:r>
          </a:p>
          <a:p>
            <a:r>
              <a:rPr lang="en-US" b="1" dirty="0"/>
              <a:t>The cross was ugly but it was beautiful.</a:t>
            </a:r>
          </a:p>
          <a:p>
            <a:r>
              <a:rPr lang="en-US" b="1" dirty="0"/>
              <a:t>The cross represented death but it brought life.</a:t>
            </a:r>
          </a:p>
          <a:p>
            <a:r>
              <a:rPr lang="en-US" b="1" dirty="0"/>
              <a:t>Each and every week God wants us to remember His Son’s death for us through the cross, </a:t>
            </a:r>
            <a:r>
              <a:rPr lang="en-US" b="1" dirty="0">
                <a:solidFill>
                  <a:srgbClr val="FF0000"/>
                </a:solidFill>
              </a:rPr>
              <a:t>Acts 20:7</a:t>
            </a:r>
            <a:r>
              <a:rPr lang="en-US" b="1" dirty="0"/>
              <a:t>.</a:t>
            </a:r>
          </a:p>
          <a:p>
            <a:endParaRPr lang="en-US" b="1" dirty="0"/>
          </a:p>
          <a:p>
            <a:pPr marL="457200" lvl="1" indent="0">
              <a:buNone/>
            </a:pPr>
            <a:endParaRPr lang="en-US" b="1" dirty="0"/>
          </a:p>
        </p:txBody>
      </p:sp>
      <p:sp>
        <p:nvSpPr>
          <p:cNvPr id="4" name="Slide Number Placeholder 3"/>
          <p:cNvSpPr>
            <a:spLocks noGrp="1"/>
          </p:cNvSpPr>
          <p:nvPr>
            <p:ph type="sldNum" sz="quarter" idx="12"/>
          </p:nvPr>
        </p:nvSpPr>
        <p:spPr>
          <a:xfrm>
            <a:off x="8421367" y="6393136"/>
            <a:ext cx="2133600" cy="365125"/>
          </a:xfrm>
        </p:spPr>
        <p:txBody>
          <a:bodyPr/>
          <a:lstStyle/>
          <a:p>
            <a:fld id="{7CA435F1-24FD-A945-8E74-917F9648017F}" type="slidenum">
              <a:rPr lang="en-US" sz="2800" b="1"/>
              <a:t>31</a:t>
            </a:fld>
            <a:endParaRPr lang="en-US" sz="2800" b="1" dirty="0"/>
          </a:p>
        </p:txBody>
      </p:sp>
    </p:spTree>
    <p:extLst>
      <p:ext uri="{BB962C8B-B14F-4D97-AF65-F5344CB8AC3E}">
        <p14:creationId xmlns:p14="http://schemas.microsoft.com/office/powerpoint/2010/main" val="26433471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1071</TotalTime>
  <Words>2696</Words>
  <Application>Microsoft Office PowerPoint</Application>
  <PresentationFormat>Widescreen</PresentationFormat>
  <Paragraphs>177</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Helvetica</vt:lpstr>
      <vt:lpstr>Office Theme</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Wonders of the Cross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Alton Bailey</dc:creator>
  <cp:lastModifiedBy>Bryan Dockens</cp:lastModifiedBy>
  <cp:revision>134</cp:revision>
  <dcterms:created xsi:type="dcterms:W3CDTF">2015-06-22T13:43:35Z</dcterms:created>
  <dcterms:modified xsi:type="dcterms:W3CDTF">2026-10-07T19:24:39Z</dcterms:modified>
</cp:coreProperties>
</file>