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4" autoAdjust="0"/>
    <p:restoredTop sz="94660"/>
  </p:normalViewPr>
  <p:slideViewPr>
    <p:cSldViewPr snapToGrid="0">
      <p:cViewPr varScale="1">
        <p:scale>
          <a:sx n="101" d="100"/>
          <a:sy n="101" d="100"/>
        </p:scale>
        <p:origin x="85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5CA3A-AF33-74E7-DFBC-93BE599683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6612AD-16F2-B9C0-58C1-059C970AF3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3A72A9-DCCC-DDA2-B981-B8DFFA222B01}"/>
              </a:ext>
            </a:extLst>
          </p:cNvPr>
          <p:cNvSpPr>
            <a:spLocks noGrp="1"/>
          </p:cNvSpPr>
          <p:nvPr>
            <p:ph type="dt" sz="half" idx="10"/>
          </p:nvPr>
        </p:nvSpPr>
        <p:spPr/>
        <p:txBody>
          <a:bodyPr/>
          <a:lstStyle/>
          <a:p>
            <a:fld id="{ADCB8C12-3EC1-4AB3-9618-644FFC725E62}" type="datetimeFigureOut">
              <a:rPr lang="en-US" smtClean="0"/>
              <a:t>8/16/2024</a:t>
            </a:fld>
            <a:endParaRPr lang="en-US"/>
          </a:p>
        </p:txBody>
      </p:sp>
      <p:sp>
        <p:nvSpPr>
          <p:cNvPr id="5" name="Footer Placeholder 4">
            <a:extLst>
              <a:ext uri="{FF2B5EF4-FFF2-40B4-BE49-F238E27FC236}">
                <a16:creationId xmlns:a16="http://schemas.microsoft.com/office/drawing/2014/main" id="{CC9F7A05-FBFB-A52E-3708-18D0DE4DAE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47B2A9-01AB-64CD-D541-FFCBD36D51BB}"/>
              </a:ext>
            </a:extLst>
          </p:cNvPr>
          <p:cNvSpPr>
            <a:spLocks noGrp="1"/>
          </p:cNvSpPr>
          <p:nvPr>
            <p:ph type="sldNum" sz="quarter" idx="12"/>
          </p:nvPr>
        </p:nvSpPr>
        <p:spPr/>
        <p:txBody>
          <a:bodyPr/>
          <a:lstStyle/>
          <a:p>
            <a:fld id="{4737E02E-F7A5-4DBC-A527-F47B8BC45E7D}" type="slidenum">
              <a:rPr lang="en-US" smtClean="0"/>
              <a:t>‹#›</a:t>
            </a:fld>
            <a:endParaRPr lang="en-US"/>
          </a:p>
        </p:txBody>
      </p:sp>
    </p:spTree>
    <p:extLst>
      <p:ext uri="{BB962C8B-B14F-4D97-AF65-F5344CB8AC3E}">
        <p14:creationId xmlns:p14="http://schemas.microsoft.com/office/powerpoint/2010/main" val="288094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23211-0531-C1AE-F366-0B4FB4E2C9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5347C6-5E57-4146-0E8D-3B1712A80B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C876FA-EFA6-E820-1E71-30F9D33BA8AA}"/>
              </a:ext>
            </a:extLst>
          </p:cNvPr>
          <p:cNvSpPr>
            <a:spLocks noGrp="1"/>
          </p:cNvSpPr>
          <p:nvPr>
            <p:ph type="dt" sz="half" idx="10"/>
          </p:nvPr>
        </p:nvSpPr>
        <p:spPr/>
        <p:txBody>
          <a:bodyPr/>
          <a:lstStyle/>
          <a:p>
            <a:fld id="{ADCB8C12-3EC1-4AB3-9618-644FFC725E62}" type="datetimeFigureOut">
              <a:rPr lang="en-US" smtClean="0"/>
              <a:t>8/16/2024</a:t>
            </a:fld>
            <a:endParaRPr lang="en-US"/>
          </a:p>
        </p:txBody>
      </p:sp>
      <p:sp>
        <p:nvSpPr>
          <p:cNvPr id="5" name="Footer Placeholder 4">
            <a:extLst>
              <a:ext uri="{FF2B5EF4-FFF2-40B4-BE49-F238E27FC236}">
                <a16:creationId xmlns:a16="http://schemas.microsoft.com/office/drawing/2014/main" id="{DBBA31DA-004E-7BE3-E7E3-C6524030DF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FF6AFC-FBE1-4021-349B-8AF60FD69D5E}"/>
              </a:ext>
            </a:extLst>
          </p:cNvPr>
          <p:cNvSpPr>
            <a:spLocks noGrp="1"/>
          </p:cNvSpPr>
          <p:nvPr>
            <p:ph type="sldNum" sz="quarter" idx="12"/>
          </p:nvPr>
        </p:nvSpPr>
        <p:spPr/>
        <p:txBody>
          <a:bodyPr/>
          <a:lstStyle/>
          <a:p>
            <a:fld id="{4737E02E-F7A5-4DBC-A527-F47B8BC45E7D}" type="slidenum">
              <a:rPr lang="en-US" smtClean="0"/>
              <a:t>‹#›</a:t>
            </a:fld>
            <a:endParaRPr lang="en-US"/>
          </a:p>
        </p:txBody>
      </p:sp>
    </p:spTree>
    <p:extLst>
      <p:ext uri="{BB962C8B-B14F-4D97-AF65-F5344CB8AC3E}">
        <p14:creationId xmlns:p14="http://schemas.microsoft.com/office/powerpoint/2010/main" val="3012061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1DA65B-CCD7-CC81-B97A-ACDF5C1BED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C002AE-CAAE-60CB-2803-680CC90233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444E1A-10AB-36C6-9B1D-F4E608E7EE27}"/>
              </a:ext>
            </a:extLst>
          </p:cNvPr>
          <p:cNvSpPr>
            <a:spLocks noGrp="1"/>
          </p:cNvSpPr>
          <p:nvPr>
            <p:ph type="dt" sz="half" idx="10"/>
          </p:nvPr>
        </p:nvSpPr>
        <p:spPr/>
        <p:txBody>
          <a:bodyPr/>
          <a:lstStyle/>
          <a:p>
            <a:fld id="{ADCB8C12-3EC1-4AB3-9618-644FFC725E62}" type="datetimeFigureOut">
              <a:rPr lang="en-US" smtClean="0"/>
              <a:t>8/16/2024</a:t>
            </a:fld>
            <a:endParaRPr lang="en-US"/>
          </a:p>
        </p:txBody>
      </p:sp>
      <p:sp>
        <p:nvSpPr>
          <p:cNvPr id="5" name="Footer Placeholder 4">
            <a:extLst>
              <a:ext uri="{FF2B5EF4-FFF2-40B4-BE49-F238E27FC236}">
                <a16:creationId xmlns:a16="http://schemas.microsoft.com/office/drawing/2014/main" id="{392608CB-64E2-7A3B-5B73-E29C5BAF34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C7BDFD-2883-698E-FB05-16731BF5AC6A}"/>
              </a:ext>
            </a:extLst>
          </p:cNvPr>
          <p:cNvSpPr>
            <a:spLocks noGrp="1"/>
          </p:cNvSpPr>
          <p:nvPr>
            <p:ph type="sldNum" sz="quarter" idx="12"/>
          </p:nvPr>
        </p:nvSpPr>
        <p:spPr/>
        <p:txBody>
          <a:bodyPr/>
          <a:lstStyle/>
          <a:p>
            <a:fld id="{4737E02E-F7A5-4DBC-A527-F47B8BC45E7D}" type="slidenum">
              <a:rPr lang="en-US" smtClean="0"/>
              <a:t>‹#›</a:t>
            </a:fld>
            <a:endParaRPr lang="en-US"/>
          </a:p>
        </p:txBody>
      </p:sp>
    </p:spTree>
    <p:extLst>
      <p:ext uri="{BB962C8B-B14F-4D97-AF65-F5344CB8AC3E}">
        <p14:creationId xmlns:p14="http://schemas.microsoft.com/office/powerpoint/2010/main" val="2615332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D7D9B-0450-83AC-959C-7A9E2B4A85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F83AB1-3170-02BD-B8D5-3529DB11E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670FB9-5454-38F8-6996-31EB10E19E71}"/>
              </a:ext>
            </a:extLst>
          </p:cNvPr>
          <p:cNvSpPr>
            <a:spLocks noGrp="1"/>
          </p:cNvSpPr>
          <p:nvPr>
            <p:ph type="dt" sz="half" idx="10"/>
          </p:nvPr>
        </p:nvSpPr>
        <p:spPr/>
        <p:txBody>
          <a:bodyPr/>
          <a:lstStyle/>
          <a:p>
            <a:fld id="{ADCB8C12-3EC1-4AB3-9618-644FFC725E62}" type="datetimeFigureOut">
              <a:rPr lang="en-US" smtClean="0"/>
              <a:t>8/16/2024</a:t>
            </a:fld>
            <a:endParaRPr lang="en-US"/>
          </a:p>
        </p:txBody>
      </p:sp>
      <p:sp>
        <p:nvSpPr>
          <p:cNvPr id="5" name="Footer Placeholder 4">
            <a:extLst>
              <a:ext uri="{FF2B5EF4-FFF2-40B4-BE49-F238E27FC236}">
                <a16:creationId xmlns:a16="http://schemas.microsoft.com/office/drawing/2014/main" id="{0598F17C-BB3D-FD7F-8EB2-6FEF0C1EC0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D44E83-DB18-93FD-8138-99726AAF3B27}"/>
              </a:ext>
            </a:extLst>
          </p:cNvPr>
          <p:cNvSpPr>
            <a:spLocks noGrp="1"/>
          </p:cNvSpPr>
          <p:nvPr>
            <p:ph type="sldNum" sz="quarter" idx="12"/>
          </p:nvPr>
        </p:nvSpPr>
        <p:spPr/>
        <p:txBody>
          <a:bodyPr/>
          <a:lstStyle/>
          <a:p>
            <a:fld id="{4737E02E-F7A5-4DBC-A527-F47B8BC45E7D}" type="slidenum">
              <a:rPr lang="en-US" smtClean="0"/>
              <a:t>‹#›</a:t>
            </a:fld>
            <a:endParaRPr lang="en-US"/>
          </a:p>
        </p:txBody>
      </p:sp>
    </p:spTree>
    <p:extLst>
      <p:ext uri="{BB962C8B-B14F-4D97-AF65-F5344CB8AC3E}">
        <p14:creationId xmlns:p14="http://schemas.microsoft.com/office/powerpoint/2010/main" val="118865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8EC4D-A5FF-5BAE-9C5D-A8ACA62B88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2DE5F9-124D-F2D7-6512-466AFF663C1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0BCD1F-421E-E0F9-FAC7-60274B6B7217}"/>
              </a:ext>
            </a:extLst>
          </p:cNvPr>
          <p:cNvSpPr>
            <a:spLocks noGrp="1"/>
          </p:cNvSpPr>
          <p:nvPr>
            <p:ph type="dt" sz="half" idx="10"/>
          </p:nvPr>
        </p:nvSpPr>
        <p:spPr/>
        <p:txBody>
          <a:bodyPr/>
          <a:lstStyle/>
          <a:p>
            <a:fld id="{ADCB8C12-3EC1-4AB3-9618-644FFC725E62}" type="datetimeFigureOut">
              <a:rPr lang="en-US" smtClean="0"/>
              <a:t>8/16/2024</a:t>
            </a:fld>
            <a:endParaRPr lang="en-US"/>
          </a:p>
        </p:txBody>
      </p:sp>
      <p:sp>
        <p:nvSpPr>
          <p:cNvPr id="5" name="Footer Placeholder 4">
            <a:extLst>
              <a:ext uri="{FF2B5EF4-FFF2-40B4-BE49-F238E27FC236}">
                <a16:creationId xmlns:a16="http://schemas.microsoft.com/office/drawing/2014/main" id="{14E98A2B-633C-EB76-C6B0-00A5DB534C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99BF64-933B-2E4B-4F8D-0DE1BA2485A0}"/>
              </a:ext>
            </a:extLst>
          </p:cNvPr>
          <p:cNvSpPr>
            <a:spLocks noGrp="1"/>
          </p:cNvSpPr>
          <p:nvPr>
            <p:ph type="sldNum" sz="quarter" idx="12"/>
          </p:nvPr>
        </p:nvSpPr>
        <p:spPr/>
        <p:txBody>
          <a:bodyPr/>
          <a:lstStyle/>
          <a:p>
            <a:fld id="{4737E02E-F7A5-4DBC-A527-F47B8BC45E7D}" type="slidenum">
              <a:rPr lang="en-US" smtClean="0"/>
              <a:t>‹#›</a:t>
            </a:fld>
            <a:endParaRPr lang="en-US"/>
          </a:p>
        </p:txBody>
      </p:sp>
    </p:spTree>
    <p:extLst>
      <p:ext uri="{BB962C8B-B14F-4D97-AF65-F5344CB8AC3E}">
        <p14:creationId xmlns:p14="http://schemas.microsoft.com/office/powerpoint/2010/main" val="2112605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52D0D-4B81-9E73-3E54-FF50129D18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D81AB0-D1D3-E439-D570-5EB1EE9DF3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F18E7F-1106-5625-B310-4349D0039E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0AC1EA-C3B4-630B-1BD2-2AD0CE239C9A}"/>
              </a:ext>
            </a:extLst>
          </p:cNvPr>
          <p:cNvSpPr>
            <a:spLocks noGrp="1"/>
          </p:cNvSpPr>
          <p:nvPr>
            <p:ph type="dt" sz="half" idx="10"/>
          </p:nvPr>
        </p:nvSpPr>
        <p:spPr/>
        <p:txBody>
          <a:bodyPr/>
          <a:lstStyle/>
          <a:p>
            <a:fld id="{ADCB8C12-3EC1-4AB3-9618-644FFC725E62}" type="datetimeFigureOut">
              <a:rPr lang="en-US" smtClean="0"/>
              <a:t>8/16/2024</a:t>
            </a:fld>
            <a:endParaRPr lang="en-US"/>
          </a:p>
        </p:txBody>
      </p:sp>
      <p:sp>
        <p:nvSpPr>
          <p:cNvPr id="6" name="Footer Placeholder 5">
            <a:extLst>
              <a:ext uri="{FF2B5EF4-FFF2-40B4-BE49-F238E27FC236}">
                <a16:creationId xmlns:a16="http://schemas.microsoft.com/office/drawing/2014/main" id="{1A28E278-C987-6EAD-F652-8FF0EDAED5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1690C7-7C2D-78EE-D2C8-2448078F2076}"/>
              </a:ext>
            </a:extLst>
          </p:cNvPr>
          <p:cNvSpPr>
            <a:spLocks noGrp="1"/>
          </p:cNvSpPr>
          <p:nvPr>
            <p:ph type="sldNum" sz="quarter" idx="12"/>
          </p:nvPr>
        </p:nvSpPr>
        <p:spPr/>
        <p:txBody>
          <a:bodyPr/>
          <a:lstStyle/>
          <a:p>
            <a:fld id="{4737E02E-F7A5-4DBC-A527-F47B8BC45E7D}" type="slidenum">
              <a:rPr lang="en-US" smtClean="0"/>
              <a:t>‹#›</a:t>
            </a:fld>
            <a:endParaRPr lang="en-US"/>
          </a:p>
        </p:txBody>
      </p:sp>
    </p:spTree>
    <p:extLst>
      <p:ext uri="{BB962C8B-B14F-4D97-AF65-F5344CB8AC3E}">
        <p14:creationId xmlns:p14="http://schemas.microsoft.com/office/powerpoint/2010/main" val="2087161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B1909-2DD2-DFC5-632C-F0CEEAFDD2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A7833CF-EF9E-C409-C1D8-ECFF067EF0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4B5ED7-C62A-6430-26EC-E55B3D96D6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B36D32-2FB7-9F5F-2C9E-E6E877CAF9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C58F38-7547-DF7C-DFE0-325402061C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EB1E65-4FFF-5B74-3A5E-41708CBA6942}"/>
              </a:ext>
            </a:extLst>
          </p:cNvPr>
          <p:cNvSpPr>
            <a:spLocks noGrp="1"/>
          </p:cNvSpPr>
          <p:nvPr>
            <p:ph type="dt" sz="half" idx="10"/>
          </p:nvPr>
        </p:nvSpPr>
        <p:spPr/>
        <p:txBody>
          <a:bodyPr/>
          <a:lstStyle/>
          <a:p>
            <a:fld id="{ADCB8C12-3EC1-4AB3-9618-644FFC725E62}" type="datetimeFigureOut">
              <a:rPr lang="en-US" smtClean="0"/>
              <a:t>8/16/2024</a:t>
            </a:fld>
            <a:endParaRPr lang="en-US"/>
          </a:p>
        </p:txBody>
      </p:sp>
      <p:sp>
        <p:nvSpPr>
          <p:cNvPr id="8" name="Footer Placeholder 7">
            <a:extLst>
              <a:ext uri="{FF2B5EF4-FFF2-40B4-BE49-F238E27FC236}">
                <a16:creationId xmlns:a16="http://schemas.microsoft.com/office/drawing/2014/main" id="{993CA70E-9228-6349-77E7-B26BE27B0B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F8769DE-AAE8-4A38-6D90-4D4F2E9A97F6}"/>
              </a:ext>
            </a:extLst>
          </p:cNvPr>
          <p:cNvSpPr>
            <a:spLocks noGrp="1"/>
          </p:cNvSpPr>
          <p:nvPr>
            <p:ph type="sldNum" sz="quarter" idx="12"/>
          </p:nvPr>
        </p:nvSpPr>
        <p:spPr/>
        <p:txBody>
          <a:bodyPr/>
          <a:lstStyle/>
          <a:p>
            <a:fld id="{4737E02E-F7A5-4DBC-A527-F47B8BC45E7D}" type="slidenum">
              <a:rPr lang="en-US" smtClean="0"/>
              <a:t>‹#›</a:t>
            </a:fld>
            <a:endParaRPr lang="en-US"/>
          </a:p>
        </p:txBody>
      </p:sp>
    </p:spTree>
    <p:extLst>
      <p:ext uri="{BB962C8B-B14F-4D97-AF65-F5344CB8AC3E}">
        <p14:creationId xmlns:p14="http://schemas.microsoft.com/office/powerpoint/2010/main" val="3318459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25518-8D1A-AFF1-6CA8-BD8658DDAF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871F84-66B6-6238-142E-2A5FFFE51004}"/>
              </a:ext>
            </a:extLst>
          </p:cNvPr>
          <p:cNvSpPr>
            <a:spLocks noGrp="1"/>
          </p:cNvSpPr>
          <p:nvPr>
            <p:ph type="dt" sz="half" idx="10"/>
          </p:nvPr>
        </p:nvSpPr>
        <p:spPr/>
        <p:txBody>
          <a:bodyPr/>
          <a:lstStyle/>
          <a:p>
            <a:fld id="{ADCB8C12-3EC1-4AB3-9618-644FFC725E62}" type="datetimeFigureOut">
              <a:rPr lang="en-US" smtClean="0"/>
              <a:t>8/16/2024</a:t>
            </a:fld>
            <a:endParaRPr lang="en-US"/>
          </a:p>
        </p:txBody>
      </p:sp>
      <p:sp>
        <p:nvSpPr>
          <p:cNvPr id="4" name="Footer Placeholder 3">
            <a:extLst>
              <a:ext uri="{FF2B5EF4-FFF2-40B4-BE49-F238E27FC236}">
                <a16:creationId xmlns:a16="http://schemas.microsoft.com/office/drawing/2014/main" id="{857B25A5-4C6E-7315-22D5-AB900B3AB2E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271291-7E6C-4D03-10B7-D9533B67CB65}"/>
              </a:ext>
            </a:extLst>
          </p:cNvPr>
          <p:cNvSpPr>
            <a:spLocks noGrp="1"/>
          </p:cNvSpPr>
          <p:nvPr>
            <p:ph type="sldNum" sz="quarter" idx="12"/>
          </p:nvPr>
        </p:nvSpPr>
        <p:spPr/>
        <p:txBody>
          <a:bodyPr/>
          <a:lstStyle/>
          <a:p>
            <a:fld id="{4737E02E-F7A5-4DBC-A527-F47B8BC45E7D}" type="slidenum">
              <a:rPr lang="en-US" smtClean="0"/>
              <a:t>‹#›</a:t>
            </a:fld>
            <a:endParaRPr lang="en-US"/>
          </a:p>
        </p:txBody>
      </p:sp>
    </p:spTree>
    <p:extLst>
      <p:ext uri="{BB962C8B-B14F-4D97-AF65-F5344CB8AC3E}">
        <p14:creationId xmlns:p14="http://schemas.microsoft.com/office/powerpoint/2010/main" val="1248425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10C8F8-A972-7689-359B-124016DE26E3}"/>
              </a:ext>
            </a:extLst>
          </p:cNvPr>
          <p:cNvSpPr>
            <a:spLocks noGrp="1"/>
          </p:cNvSpPr>
          <p:nvPr>
            <p:ph type="dt" sz="half" idx="10"/>
          </p:nvPr>
        </p:nvSpPr>
        <p:spPr/>
        <p:txBody>
          <a:bodyPr/>
          <a:lstStyle/>
          <a:p>
            <a:fld id="{ADCB8C12-3EC1-4AB3-9618-644FFC725E62}" type="datetimeFigureOut">
              <a:rPr lang="en-US" smtClean="0"/>
              <a:t>8/16/2024</a:t>
            </a:fld>
            <a:endParaRPr lang="en-US"/>
          </a:p>
        </p:txBody>
      </p:sp>
      <p:sp>
        <p:nvSpPr>
          <p:cNvPr id="3" name="Footer Placeholder 2">
            <a:extLst>
              <a:ext uri="{FF2B5EF4-FFF2-40B4-BE49-F238E27FC236}">
                <a16:creationId xmlns:a16="http://schemas.microsoft.com/office/drawing/2014/main" id="{17AF44C5-490E-A53D-CECA-F7BA2BE646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808E5C-3E00-FC7B-AB7A-3776F7E7221A}"/>
              </a:ext>
            </a:extLst>
          </p:cNvPr>
          <p:cNvSpPr>
            <a:spLocks noGrp="1"/>
          </p:cNvSpPr>
          <p:nvPr>
            <p:ph type="sldNum" sz="quarter" idx="12"/>
          </p:nvPr>
        </p:nvSpPr>
        <p:spPr/>
        <p:txBody>
          <a:bodyPr/>
          <a:lstStyle/>
          <a:p>
            <a:fld id="{4737E02E-F7A5-4DBC-A527-F47B8BC45E7D}" type="slidenum">
              <a:rPr lang="en-US" smtClean="0"/>
              <a:t>‹#›</a:t>
            </a:fld>
            <a:endParaRPr lang="en-US"/>
          </a:p>
        </p:txBody>
      </p:sp>
    </p:spTree>
    <p:extLst>
      <p:ext uri="{BB962C8B-B14F-4D97-AF65-F5344CB8AC3E}">
        <p14:creationId xmlns:p14="http://schemas.microsoft.com/office/powerpoint/2010/main" val="1701311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42CA5-44ED-4A9F-AEC4-1DABDBFCAE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DAF87B-0773-6E6E-EEA3-44AD0CF505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E19F16-154F-B716-8B52-EA0B49516D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D5BF90-27D1-0E43-2347-0820B77F0C96}"/>
              </a:ext>
            </a:extLst>
          </p:cNvPr>
          <p:cNvSpPr>
            <a:spLocks noGrp="1"/>
          </p:cNvSpPr>
          <p:nvPr>
            <p:ph type="dt" sz="half" idx="10"/>
          </p:nvPr>
        </p:nvSpPr>
        <p:spPr/>
        <p:txBody>
          <a:bodyPr/>
          <a:lstStyle/>
          <a:p>
            <a:fld id="{ADCB8C12-3EC1-4AB3-9618-644FFC725E62}" type="datetimeFigureOut">
              <a:rPr lang="en-US" smtClean="0"/>
              <a:t>8/16/2024</a:t>
            </a:fld>
            <a:endParaRPr lang="en-US"/>
          </a:p>
        </p:txBody>
      </p:sp>
      <p:sp>
        <p:nvSpPr>
          <p:cNvPr id="6" name="Footer Placeholder 5">
            <a:extLst>
              <a:ext uri="{FF2B5EF4-FFF2-40B4-BE49-F238E27FC236}">
                <a16:creationId xmlns:a16="http://schemas.microsoft.com/office/drawing/2014/main" id="{2889F031-4927-45C6-3A06-C3C3F7F395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4F7EE8-6AEE-8996-6839-FC5393838BF3}"/>
              </a:ext>
            </a:extLst>
          </p:cNvPr>
          <p:cNvSpPr>
            <a:spLocks noGrp="1"/>
          </p:cNvSpPr>
          <p:nvPr>
            <p:ph type="sldNum" sz="quarter" idx="12"/>
          </p:nvPr>
        </p:nvSpPr>
        <p:spPr/>
        <p:txBody>
          <a:bodyPr/>
          <a:lstStyle/>
          <a:p>
            <a:fld id="{4737E02E-F7A5-4DBC-A527-F47B8BC45E7D}" type="slidenum">
              <a:rPr lang="en-US" smtClean="0"/>
              <a:t>‹#›</a:t>
            </a:fld>
            <a:endParaRPr lang="en-US"/>
          </a:p>
        </p:txBody>
      </p:sp>
    </p:spTree>
    <p:extLst>
      <p:ext uri="{BB962C8B-B14F-4D97-AF65-F5344CB8AC3E}">
        <p14:creationId xmlns:p14="http://schemas.microsoft.com/office/powerpoint/2010/main" val="2803598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98640-4313-2FE3-F83A-9047A157A5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6E3BDB7-5664-369B-D59B-2C2CE48BE9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3E1A8A-29ED-CC3C-DDEE-815465ED30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123A30-7D87-C7CD-71FD-232D6DB55C69}"/>
              </a:ext>
            </a:extLst>
          </p:cNvPr>
          <p:cNvSpPr>
            <a:spLocks noGrp="1"/>
          </p:cNvSpPr>
          <p:nvPr>
            <p:ph type="dt" sz="half" idx="10"/>
          </p:nvPr>
        </p:nvSpPr>
        <p:spPr/>
        <p:txBody>
          <a:bodyPr/>
          <a:lstStyle/>
          <a:p>
            <a:fld id="{ADCB8C12-3EC1-4AB3-9618-644FFC725E62}" type="datetimeFigureOut">
              <a:rPr lang="en-US" smtClean="0"/>
              <a:t>8/16/2024</a:t>
            </a:fld>
            <a:endParaRPr lang="en-US"/>
          </a:p>
        </p:txBody>
      </p:sp>
      <p:sp>
        <p:nvSpPr>
          <p:cNvPr id="6" name="Footer Placeholder 5">
            <a:extLst>
              <a:ext uri="{FF2B5EF4-FFF2-40B4-BE49-F238E27FC236}">
                <a16:creationId xmlns:a16="http://schemas.microsoft.com/office/drawing/2014/main" id="{825FC4D9-886E-2B98-7DF5-C0D63E64FC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6287E8-6908-7063-9A81-92C7E4D6711E}"/>
              </a:ext>
            </a:extLst>
          </p:cNvPr>
          <p:cNvSpPr>
            <a:spLocks noGrp="1"/>
          </p:cNvSpPr>
          <p:nvPr>
            <p:ph type="sldNum" sz="quarter" idx="12"/>
          </p:nvPr>
        </p:nvSpPr>
        <p:spPr/>
        <p:txBody>
          <a:bodyPr/>
          <a:lstStyle/>
          <a:p>
            <a:fld id="{4737E02E-F7A5-4DBC-A527-F47B8BC45E7D}" type="slidenum">
              <a:rPr lang="en-US" smtClean="0"/>
              <a:t>‹#›</a:t>
            </a:fld>
            <a:endParaRPr lang="en-US"/>
          </a:p>
        </p:txBody>
      </p:sp>
    </p:spTree>
    <p:extLst>
      <p:ext uri="{BB962C8B-B14F-4D97-AF65-F5344CB8AC3E}">
        <p14:creationId xmlns:p14="http://schemas.microsoft.com/office/powerpoint/2010/main" val="66509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8CC391-BB15-CC2E-7F6B-175E26D3CB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AC3881-4318-F662-E9AC-DC9F53D052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079886-0035-6260-9827-564746391C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DCB8C12-3EC1-4AB3-9618-644FFC725E62}" type="datetimeFigureOut">
              <a:rPr lang="en-US" smtClean="0"/>
              <a:t>8/16/2024</a:t>
            </a:fld>
            <a:endParaRPr lang="en-US"/>
          </a:p>
        </p:txBody>
      </p:sp>
      <p:sp>
        <p:nvSpPr>
          <p:cNvPr id="5" name="Footer Placeholder 4">
            <a:extLst>
              <a:ext uri="{FF2B5EF4-FFF2-40B4-BE49-F238E27FC236}">
                <a16:creationId xmlns:a16="http://schemas.microsoft.com/office/drawing/2014/main" id="{15A1D919-93FE-EF78-D821-80AE3849C8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A9F3C70-DE3A-7265-62BD-D57CD65736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737E02E-F7A5-4DBC-A527-F47B8BC45E7D}" type="slidenum">
              <a:rPr lang="en-US" smtClean="0"/>
              <a:t>‹#›</a:t>
            </a:fld>
            <a:endParaRPr lang="en-US"/>
          </a:p>
        </p:txBody>
      </p:sp>
    </p:spTree>
    <p:extLst>
      <p:ext uri="{BB962C8B-B14F-4D97-AF65-F5344CB8AC3E}">
        <p14:creationId xmlns:p14="http://schemas.microsoft.com/office/powerpoint/2010/main" val="4081277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pic>
        <p:nvPicPr>
          <p:cNvPr id="3" name="Picture 2" descr="Calvary Chapel Distinctives by Chuck Smith">
            <a:extLst>
              <a:ext uri="{FF2B5EF4-FFF2-40B4-BE49-F238E27FC236}">
                <a16:creationId xmlns:a16="http://schemas.microsoft.com/office/drawing/2014/main" id="{D77B2DC4-1A61-565A-B864-09706369F0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610" r="18612"/>
          <a:stretch/>
        </p:blipFill>
        <p:spPr bwMode="auto">
          <a:xfrm rot="21050910">
            <a:off x="4640682" y="1561707"/>
            <a:ext cx="2910636" cy="46363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1278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Two: Church Government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(p.21-30)</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3477875"/>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9"/>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 pastor… recognized by the congregation as God’s anointed instrument to lead the church. …Complementing this is the role of the assisting pastors” (p.27, ¶3). Should one pastor lead? What are assisting pastors?</a:t>
            </a:r>
          </a:p>
        </p:txBody>
      </p:sp>
    </p:spTree>
    <p:extLst>
      <p:ext uri="{BB962C8B-B14F-4D97-AF65-F5344CB8AC3E}">
        <p14:creationId xmlns:p14="http://schemas.microsoft.com/office/powerpoint/2010/main" val="33677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Two: Church Government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(p.21-30)</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938719"/>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10"/>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“Everyone should be a deacon” (p.27, ¶6). Does this make sense?</a:t>
            </a:r>
          </a:p>
        </p:txBody>
      </p:sp>
    </p:spTree>
    <p:extLst>
      <p:ext uri="{BB962C8B-B14F-4D97-AF65-F5344CB8AC3E}">
        <p14:creationId xmlns:p14="http://schemas.microsoft.com/office/powerpoint/2010/main" val="3803981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Two: Church Government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(p.21-30)</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11"/>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“Those churches that follow the rule of the eldership” are “looking for a hireling” (p.29, ¶3). Should elders rule? </a:t>
            </a:r>
            <a:r>
              <a:rPr kumimoji="0" lang="en-US" sz="5500"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Is a preacher under elders a mere “hireling?”</a:t>
            </a:r>
            <a:endPar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endParaRPr>
          </a:p>
        </p:txBody>
      </p:sp>
    </p:spTree>
    <p:extLst>
      <p:ext uri="{BB962C8B-B14F-4D97-AF65-F5344CB8AC3E}">
        <p14:creationId xmlns:p14="http://schemas.microsoft.com/office/powerpoint/2010/main" val="3291105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Three: Empowered by the Spirit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a:t>
            </a:r>
            <a:r>
              <a:rPr lang="en-US" sz="4000" cap="small" dirty="0">
                <a:solidFill>
                  <a:prstClr val="white"/>
                </a:solidFill>
                <a:effectLst>
                  <a:outerShdw blurRad="38100" dist="38100" dir="2700000" algn="tl">
                    <a:srgbClr val="000000">
                      <a:alpha val="43137"/>
                    </a:srgbClr>
                  </a:outerShdw>
                </a:effectLst>
                <a:latin typeface="FFF Tusj" panose="02040802050405020203" pitchFamily="18" charset="0"/>
              </a:rPr>
              <a:t>31-36</a:t>
            </a: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1785104"/>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12"/>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“Paul asked the Ephesians if they received the Holy Spirit when they believed” (p.31, ¶1). Why did Paul ask that (Acts 19:1-5)?</a:t>
            </a:r>
          </a:p>
        </p:txBody>
      </p:sp>
    </p:spTree>
    <p:extLst>
      <p:ext uri="{BB962C8B-B14F-4D97-AF65-F5344CB8AC3E}">
        <p14:creationId xmlns:p14="http://schemas.microsoft.com/office/powerpoint/2010/main" val="985149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Three: Empowered by the Spirit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(p.31-36)</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13"/>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“Here we see an experience of the Holy Spirit that was separate and distinct from conversion” (p.31, ¶2). How did they receive the Holy Spirit (Acts 8:15-16)?</a:t>
            </a:r>
          </a:p>
        </p:txBody>
      </p:sp>
    </p:spTree>
    <p:extLst>
      <p:ext uri="{BB962C8B-B14F-4D97-AF65-F5344CB8AC3E}">
        <p14:creationId xmlns:p14="http://schemas.microsoft.com/office/powerpoint/2010/main" val="2374375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Three: Empowered by the Spirit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(p.31-36)</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1785104"/>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14"/>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“Paul was converted on the road to Damascus” (p.32, ¶1). Is this accurate?</a:t>
            </a:r>
          </a:p>
        </p:txBody>
      </p:sp>
    </p:spTree>
    <p:extLst>
      <p:ext uri="{BB962C8B-B14F-4D97-AF65-F5344CB8AC3E}">
        <p14:creationId xmlns:p14="http://schemas.microsoft.com/office/powerpoint/2010/main" val="20869271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Three: Empowered by the Spirit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(p.31-36)</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15"/>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“I will pray to the Father, and He shall give you another Comforter… even the Spirit of truth… (John 14:16-17)” (p.32, ¶3). Whom was Jesus speaking to when He said this?</a:t>
            </a:r>
          </a:p>
        </p:txBody>
      </p:sp>
    </p:spTree>
    <p:extLst>
      <p:ext uri="{BB962C8B-B14F-4D97-AF65-F5344CB8AC3E}">
        <p14:creationId xmlns:p14="http://schemas.microsoft.com/office/powerpoint/2010/main" val="3882915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Three: Empowered by the Spirit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(p.31-36)</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4093428"/>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16"/>
              <a:tabLst/>
              <a:defRPr/>
            </a:pPr>
            <a:r>
              <a:rPr kumimoji="0" lang="en-US" sz="5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“Calvary Chapel also believes that the moment a person receives the witness of the Holy Spirit, Jesus takes away his sin. When anyone invites Jesus to come into his heart, to take over the rule and control of his life, we believe that the Holy Spirit then comes into that person’s life” (p.32, ¶5). According to Scripture, when does Jesus take away sin?</a:t>
            </a:r>
          </a:p>
        </p:txBody>
      </p:sp>
    </p:spTree>
    <p:extLst>
      <p:ext uri="{BB962C8B-B14F-4D97-AF65-F5344CB8AC3E}">
        <p14:creationId xmlns:p14="http://schemas.microsoft.com/office/powerpoint/2010/main" val="1567954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Three: Empowered by the Spirit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(p.31-36)</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17"/>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“In Acts 1:8 we see this promise, ‘But you shall receive power, after that the Holy Spirit is come upon you’” (p.33, ¶3). Whom was Jesus speaking to in this context?</a:t>
            </a:r>
          </a:p>
        </p:txBody>
      </p:sp>
    </p:spTree>
    <p:extLst>
      <p:ext uri="{BB962C8B-B14F-4D97-AF65-F5344CB8AC3E}">
        <p14:creationId xmlns:p14="http://schemas.microsoft.com/office/powerpoint/2010/main" val="1497868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Three: Empowered by the Spirit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(p.31-36)</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3477875"/>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18"/>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“Jesus breathed on His disciples and said, ‘Receive the Holy Spirit’ (John 20:22). I believe that when Jesus breathed on them and said this, they received the Holy Spirit” (p.34, ¶2). Is this conclusion accurate? When did they receive the Spirit?</a:t>
            </a:r>
          </a:p>
        </p:txBody>
      </p:sp>
    </p:spTree>
    <p:extLst>
      <p:ext uri="{BB962C8B-B14F-4D97-AF65-F5344CB8AC3E}">
        <p14:creationId xmlns:p14="http://schemas.microsoft.com/office/powerpoint/2010/main" val="36398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algn="ctr"/>
            <a:r>
              <a:rPr lang="en-US" sz="6500" cap="small" dirty="0">
                <a:solidFill>
                  <a:schemeClr val="bg1"/>
                </a:solidFill>
                <a:effectLst>
                  <a:outerShdw blurRad="38100" dist="38100" dir="2700000" algn="tl">
                    <a:srgbClr val="000000">
                      <a:alpha val="43137"/>
                    </a:srgbClr>
                  </a:outerShdw>
                </a:effectLst>
                <a:latin typeface="FFF Tusj" panose="02040802050405020203" pitchFamily="18" charset="0"/>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algn="ctr"/>
            <a:r>
              <a:rPr lang="en-US" sz="4000" cap="small" dirty="0">
                <a:solidFill>
                  <a:schemeClr val="bg1"/>
                </a:solidFill>
                <a:effectLst>
                  <a:outerShdw blurRad="38100" dist="38100" dir="2700000" algn="tl">
                    <a:srgbClr val="000000">
                      <a:alpha val="43137"/>
                    </a:srgbClr>
                  </a:outerShdw>
                </a:effectLst>
                <a:latin typeface="FFF Tusj" panose="02040802050405020203" pitchFamily="18" charset="0"/>
              </a:rPr>
              <a:t>Preface</a:t>
            </a:r>
          </a:p>
          <a:p>
            <a:pPr algn="ctr"/>
            <a:r>
              <a:rPr lang="en-US" sz="4000" cap="small" dirty="0">
                <a:solidFill>
                  <a:schemeClr val="bg1"/>
                </a:solidFill>
                <a:effectLst>
                  <a:outerShdw blurRad="38100" dist="38100" dir="2700000" algn="tl">
                    <a:srgbClr val="000000">
                      <a:alpha val="43137"/>
                    </a:srgbClr>
                  </a:outerShdw>
                </a:effectLst>
                <a:latin typeface="FFF Tusj" panose="02040802050405020203" pitchFamily="18" charset="0"/>
              </a:rPr>
              <a:t>(p.5-6)</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1785104"/>
          </a:xfrm>
          <a:prstGeom prst="rect">
            <a:avLst/>
          </a:prstGeom>
          <a:noFill/>
        </p:spPr>
        <p:txBody>
          <a:bodyPr wrap="square" rtlCol="0">
            <a:spAutoFit/>
          </a:bodyPr>
          <a:lstStyle/>
          <a:p>
            <a:pPr marL="342900" indent="-342900" algn="just">
              <a:buFont typeface="+mj-lt"/>
              <a:buAutoNum type="arabicPeriod"/>
            </a:pPr>
            <a:r>
              <a:rPr lang="en-US" sz="5500" b="1" dirty="0">
                <a:solidFill>
                  <a:schemeClr val="bg1"/>
                </a:solidFill>
                <a:effectLst>
                  <a:outerShdw blurRad="38100" dist="38100" dir="2700000" algn="tl">
                    <a:srgbClr val="000000">
                      <a:alpha val="43137"/>
                    </a:srgbClr>
                  </a:outerShdw>
                </a:effectLst>
                <a:latin typeface="The Hand" panose="03070502030502020204" pitchFamily="66" charset="0"/>
              </a:rPr>
              <a:t>“God created a wide variety of churches” (p. 6, ¶1). How many churches did He create?</a:t>
            </a:r>
          </a:p>
        </p:txBody>
      </p:sp>
    </p:spTree>
    <p:extLst>
      <p:ext uri="{BB962C8B-B14F-4D97-AF65-F5344CB8AC3E}">
        <p14:creationId xmlns:p14="http://schemas.microsoft.com/office/powerpoint/2010/main" val="1876128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Three: Empowered by the Spirit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(p.31-36)</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19"/>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Regarding the incident in which Jesus breathed on them, Smith claims, “At that moment the disciples were born again by the Spirit of God” (p.34, ¶2). Is this conclusion valid? How does rebirth occur?</a:t>
            </a:r>
          </a:p>
        </p:txBody>
      </p:sp>
    </p:spTree>
    <p:extLst>
      <p:ext uri="{BB962C8B-B14F-4D97-AF65-F5344CB8AC3E}">
        <p14:creationId xmlns:p14="http://schemas.microsoft.com/office/powerpoint/2010/main" val="3771256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Three: Empowered by the Spirit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(p.31-36)</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4324261"/>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20"/>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“This experience is usually separate from salvation, but it can be concurrent with salvation, as was the case in the house of Cornelius” (p.36, ¶2). Was the baptism of the Holy Spirit experienced by Cornelius’s household simultaneous with their salvation?</a:t>
            </a:r>
          </a:p>
        </p:txBody>
      </p:sp>
    </p:spTree>
    <p:extLst>
      <p:ext uri="{BB962C8B-B14F-4D97-AF65-F5344CB8AC3E}">
        <p14:creationId xmlns:p14="http://schemas.microsoft.com/office/powerpoint/2010/main" val="3826731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Four: Building the Church God’s Way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(p.37-44)</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1785104"/>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21"/>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“A distinctive characteristic of Calvary Chapel is a relaxed casual style” (p.37, ¶1). Should church be relaxed and casual?</a:t>
            </a:r>
          </a:p>
        </p:txBody>
      </p:sp>
    </p:spTree>
    <p:extLst>
      <p:ext uri="{BB962C8B-B14F-4D97-AF65-F5344CB8AC3E}">
        <p14:creationId xmlns:p14="http://schemas.microsoft.com/office/powerpoint/2010/main" val="31359423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Four: Building the Church God’s Way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(p.37-44)</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22"/>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 pastor doesn’t try to motivate people carnally” (p.37, ¶1). Is this a worthy objective? Is this claim accurate concerning Calvary Chapel?</a:t>
            </a:r>
          </a:p>
        </p:txBody>
      </p:sp>
    </p:spTree>
    <p:extLst>
      <p:ext uri="{BB962C8B-B14F-4D97-AF65-F5344CB8AC3E}">
        <p14:creationId xmlns:p14="http://schemas.microsoft.com/office/powerpoint/2010/main" val="1503165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Four: Building the Church God’s Way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(p.37-44)</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23"/>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Concerning how the “pastor” preaches, Smith says, “Nor is [he] apt to shout at the congregation” (p.37, ¶1). Should preachers incorporate shouting into their presentation?</a:t>
            </a:r>
          </a:p>
        </p:txBody>
      </p:sp>
    </p:spTree>
    <p:extLst>
      <p:ext uri="{BB962C8B-B14F-4D97-AF65-F5344CB8AC3E}">
        <p14:creationId xmlns:p14="http://schemas.microsoft.com/office/powerpoint/2010/main" val="518960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Four: Building the Church God’s Way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(p.37-44)</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24"/>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“If I have complete confidence that it’s His church—He’s going to build it—then all I have to do is be faithful” (p.37, ¶1). Do Christians have any responsibility in the building of the church?</a:t>
            </a:r>
          </a:p>
        </p:txBody>
      </p:sp>
    </p:spTree>
    <p:extLst>
      <p:ext uri="{BB962C8B-B14F-4D97-AF65-F5344CB8AC3E}">
        <p14:creationId xmlns:p14="http://schemas.microsoft.com/office/powerpoint/2010/main" val="2954457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Four: Building the Church God’s Way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(p.37-44)</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1785104"/>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25"/>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 Lord would speak to my heart” (p.40, ¶1). How can it be verified whether God spoke to Chuck Smith?</a:t>
            </a:r>
          </a:p>
        </p:txBody>
      </p:sp>
    </p:spTree>
    <p:extLst>
      <p:ext uri="{BB962C8B-B14F-4D97-AF65-F5344CB8AC3E}">
        <p14:creationId xmlns:p14="http://schemas.microsoft.com/office/powerpoint/2010/main" val="1339950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Five: Grace Upon Grace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(p.45-54)</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26"/>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“But Jesus was interested in ministering to the woman, helping her, putting her life back together, not condemning her” (p.51, ¶2). Was Jesus’ treatment of the adulteress an extraordinary act of grace?</a:t>
            </a:r>
          </a:p>
        </p:txBody>
      </p:sp>
    </p:spTree>
    <p:extLst>
      <p:ext uri="{BB962C8B-B14F-4D97-AF65-F5344CB8AC3E}">
        <p14:creationId xmlns:p14="http://schemas.microsoft.com/office/powerpoint/2010/main" val="23983160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Five: Grace Upon Grace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(p.45-54)</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1785104"/>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27"/>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“There is a place for the Law” (p.51, ¶4). What is the correct use of the Law under the present covenant?</a:t>
            </a:r>
          </a:p>
        </p:txBody>
      </p:sp>
    </p:spTree>
    <p:extLst>
      <p:ext uri="{BB962C8B-B14F-4D97-AF65-F5344CB8AC3E}">
        <p14:creationId xmlns:p14="http://schemas.microsoft.com/office/powerpoint/2010/main" val="32599324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Five: Grace Upon Grace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(p.45-54)</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28"/>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“It’s easy to fall into legalism. Beware of this temptation and taking the hard stand” (p.53, ¶1). The word “legalism” does not appear in Scripture; what is meant by this term?</a:t>
            </a:r>
          </a:p>
        </p:txBody>
      </p:sp>
    </p:spTree>
    <p:extLst>
      <p:ext uri="{BB962C8B-B14F-4D97-AF65-F5344CB8AC3E}">
        <p14:creationId xmlns:p14="http://schemas.microsoft.com/office/powerpoint/2010/main" val="1549030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Introduction: The Call </a:t>
            </a:r>
            <a:r>
              <a:rPr lang="en-US" sz="4000" cap="small" dirty="0">
                <a:solidFill>
                  <a:prstClr val="white"/>
                </a:solidFill>
                <a:effectLst>
                  <a:outerShdw blurRad="38100" dist="38100" dir="2700000" algn="tl">
                    <a:srgbClr val="000000">
                      <a:alpha val="43137"/>
                    </a:srgbClr>
                  </a:outerShdw>
                </a:effectLst>
                <a:latin typeface="FFF Tusj" panose="02040802050405020203" pitchFamily="18" charset="0"/>
              </a:rPr>
              <a:t>t</a:t>
            </a:r>
            <a:r>
              <a:rPr kumimoji="0" lang="en-US" sz="4000" b="0" i="0" u="none" strike="noStrike" kern="1200" cap="small" spc="0" normalizeH="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o the Ministry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(p.7-12)</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2"/>
              <a:tabLst/>
              <a:defRPr/>
            </a:pPr>
            <a:r>
              <a:rPr lang="en-US" sz="5500" b="1" dirty="0">
                <a:solidFill>
                  <a:prstClr val="white"/>
                </a:solidFill>
                <a:effectLst>
                  <a:outerShdw blurRad="38100" dist="38100" dir="2700000" algn="tl">
                    <a:srgbClr val="000000">
                      <a:alpha val="43137"/>
                    </a:srgbClr>
                  </a:outerShdw>
                </a:effectLst>
                <a:latin typeface="The Hand" panose="03070502030502020204" pitchFamily="66" charset="0"/>
              </a:rPr>
              <a:t>“’</a:t>
            </a: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No man taketh this </a:t>
            </a:r>
            <a:r>
              <a:rPr kumimoji="0" lang="en-US" sz="5500" b="1"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honour</a:t>
            </a: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 unto himself, but he that is called of God’ – Hebrews 5:4” (p.7, Subtitle). Who is under consideration in this Scripture?</a:t>
            </a:r>
          </a:p>
        </p:txBody>
      </p:sp>
    </p:spTree>
    <p:extLst>
      <p:ext uri="{BB962C8B-B14F-4D97-AF65-F5344CB8AC3E}">
        <p14:creationId xmlns:p14="http://schemas.microsoft.com/office/powerpoint/2010/main" val="23171047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Five: Grace Upon Grace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(p.45-54)</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3477875"/>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29"/>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“I have found that it’s important not to be divisive so that people don’t become polarized on issues, because the moment they are polarized, division results” (p.53, ¶2). Should Christians be this averse to conflict?</a:t>
            </a:r>
          </a:p>
        </p:txBody>
      </p:sp>
    </p:spTree>
    <p:extLst>
      <p:ext uri="{BB962C8B-B14F-4D97-AF65-F5344CB8AC3E}">
        <p14:creationId xmlns:p14="http://schemas.microsoft.com/office/powerpoint/2010/main" val="25797070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Five: Grace Upon Grace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(p.45-54)</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30"/>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“Do you really want to lose fifty percent of your congregation?” (p.54, ¶2). How high a priority should numerical retention be to the church?</a:t>
            </a:r>
          </a:p>
        </p:txBody>
      </p:sp>
    </p:spTree>
    <p:extLst>
      <p:ext uri="{BB962C8B-B14F-4D97-AF65-F5344CB8AC3E}">
        <p14:creationId xmlns:p14="http://schemas.microsoft.com/office/powerpoint/2010/main" val="3015238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Five: Grace Upon Grace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(p.45-54)</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31"/>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“You know the beautiful thing about being called Calvary Chapel? People don’t really know where you stand” (p.54, ¶3). Is ambiguity a desirable trait for the church?</a:t>
            </a:r>
          </a:p>
        </p:txBody>
      </p:sp>
    </p:spTree>
    <p:extLst>
      <p:ext uri="{BB962C8B-B14F-4D97-AF65-F5344CB8AC3E}">
        <p14:creationId xmlns:p14="http://schemas.microsoft.com/office/powerpoint/2010/main" val="1909557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Six: The Priority of the Word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(p.55-59)</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4324261"/>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32"/>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“How is it possible for a person to claim to have declared ‘the whole counsel of God’? The only way a person could make that claim would be if he taught through the whole Word of God with them, from Genesis to Revelation” (p.55, ¶2). What was Paul referring to when he spoke of “the whole counsel of God?”</a:t>
            </a:r>
          </a:p>
        </p:txBody>
      </p:sp>
    </p:spTree>
    <p:extLst>
      <p:ext uri="{BB962C8B-B14F-4D97-AF65-F5344CB8AC3E}">
        <p14:creationId xmlns:p14="http://schemas.microsoft.com/office/powerpoint/2010/main" val="58194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Six: The Priority of the Word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(p.55-59)</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3477875"/>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33"/>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 teaching ministry of Calvary Chapel is expositional in style. It doesn’t mean that on occasion a pastor won’t address a particular topic or give topical messages” (p.56, ¶3). Is textual preaching better than topical preaching?</a:t>
            </a:r>
          </a:p>
        </p:txBody>
      </p:sp>
    </p:spTree>
    <p:extLst>
      <p:ext uri="{BB962C8B-B14F-4D97-AF65-F5344CB8AC3E}">
        <p14:creationId xmlns:p14="http://schemas.microsoft.com/office/powerpoint/2010/main" val="14314806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Seven: The Centrality of Jesus Christ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(p.61-68)</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1785104"/>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34"/>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“We dissuade any practice or behavior that would distract people” (p.61, ¶1). Cite Scriptures upholding this position.</a:t>
            </a:r>
          </a:p>
        </p:txBody>
      </p:sp>
    </p:spTree>
    <p:extLst>
      <p:ext uri="{BB962C8B-B14F-4D97-AF65-F5344CB8AC3E}">
        <p14:creationId xmlns:p14="http://schemas.microsoft.com/office/powerpoint/2010/main" val="42786722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Seven: The Centrality of Jesus Christ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(p.61-68)</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35"/>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 church had also developed factories to manufacture various types of souvenirs” (p.64, ¶1). Is this a legitimate function of the church?</a:t>
            </a:r>
          </a:p>
        </p:txBody>
      </p:sp>
    </p:spTree>
    <p:extLst>
      <p:ext uri="{BB962C8B-B14F-4D97-AF65-F5344CB8AC3E}">
        <p14:creationId xmlns:p14="http://schemas.microsoft.com/office/powerpoint/2010/main" val="4215737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Seven: The Centrality of Jesus Christ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(p.61-68)</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36"/>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 gift of tongues is valid in the New Testament, and that there is a proper place for tongues” (p.65, ¶6). Is the gift of tongues ongoing or has it ceased?</a:t>
            </a:r>
          </a:p>
        </p:txBody>
      </p:sp>
    </p:spTree>
    <p:extLst>
      <p:ext uri="{BB962C8B-B14F-4D97-AF65-F5344CB8AC3E}">
        <p14:creationId xmlns:p14="http://schemas.microsoft.com/office/powerpoint/2010/main" val="18954994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Seven: The Centrality of Jesus Christ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(p.61-68)</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1785104"/>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37"/>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“We want to keep Jesus Christ as the central focus” (p.68, ¶2). </a:t>
            </a:r>
            <a:r>
              <a:rPr kumimoji="0" lang="en-US" sz="5500"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Defend this from Scripture.</a:t>
            </a:r>
            <a:endPar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endParaRPr>
          </a:p>
        </p:txBody>
      </p:sp>
    </p:spTree>
    <p:extLst>
      <p:ext uri="{BB962C8B-B14F-4D97-AF65-F5344CB8AC3E}">
        <p14:creationId xmlns:p14="http://schemas.microsoft.com/office/powerpoint/2010/main" val="25219154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Eight: The Rapture of the Church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(p.69-93)</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38"/>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 second coming of Jesus will be to establish God’s kingdom upon the earth” (p.</a:t>
            </a:r>
            <a:r>
              <a:rPr lang="en-US" sz="5500" b="1" dirty="0">
                <a:solidFill>
                  <a:prstClr val="white"/>
                </a:solidFill>
                <a:effectLst>
                  <a:outerShdw blurRad="38100" dist="38100" dir="2700000" algn="tl">
                    <a:srgbClr val="000000">
                      <a:alpha val="43137"/>
                    </a:srgbClr>
                  </a:outerShdw>
                </a:effectLst>
                <a:latin typeface="The Hand" panose="03070502030502020204" pitchFamily="66" charset="0"/>
              </a:rPr>
              <a:t>73</a:t>
            </a: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 ¶2). Will Christ actually reign here on earth? What is the nature of His kingdom?</a:t>
            </a:r>
          </a:p>
        </p:txBody>
      </p:sp>
    </p:spTree>
    <p:extLst>
      <p:ext uri="{BB962C8B-B14F-4D97-AF65-F5344CB8AC3E}">
        <p14:creationId xmlns:p14="http://schemas.microsoft.com/office/powerpoint/2010/main" val="96249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Introduction: The Call </a:t>
            </a:r>
            <a:r>
              <a:rPr lang="en-US" sz="4000" cap="small" dirty="0">
                <a:solidFill>
                  <a:prstClr val="white"/>
                </a:solidFill>
                <a:effectLst>
                  <a:outerShdw blurRad="38100" dist="38100" dir="2700000" algn="tl">
                    <a:srgbClr val="000000">
                      <a:alpha val="43137"/>
                    </a:srgbClr>
                  </a:outerShdw>
                </a:effectLst>
                <a:latin typeface="FFF Tusj" panose="02040802050405020203" pitchFamily="18" charset="0"/>
              </a:rPr>
              <a:t>t</a:t>
            </a:r>
            <a:r>
              <a:rPr kumimoji="0" lang="en-US" sz="4000" b="0" i="0" u="none" strike="noStrike" kern="1200" cap="small" spc="0" normalizeH="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o the Ministry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(p.7-12)</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1785104"/>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3"/>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 Bible tells us to make our calling and election sure” (p.7, ¶2). Which call is spoken of in the context (2nd Peter 1:10)?</a:t>
            </a:r>
          </a:p>
        </p:txBody>
      </p:sp>
    </p:spTree>
    <p:extLst>
      <p:ext uri="{BB962C8B-B14F-4D97-AF65-F5344CB8AC3E}">
        <p14:creationId xmlns:p14="http://schemas.microsoft.com/office/powerpoint/2010/main" val="22444050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Eight: The Rapture of the Church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(p.69-93)</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4324261"/>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39"/>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“There are some prophecies that are yet to be fulfilled before Jesus comes again. </a:t>
            </a:r>
            <a:r>
              <a:rPr lang="en-US" sz="5500" b="1" dirty="0">
                <a:solidFill>
                  <a:prstClr val="white"/>
                </a:solidFill>
                <a:effectLst>
                  <a:outerShdw blurRad="38100" dist="38100" dir="2700000" algn="tl">
                    <a:srgbClr val="000000">
                      <a:alpha val="43137"/>
                    </a:srgbClr>
                  </a:outerShdw>
                </a:effectLst>
                <a:latin typeface="The Hand" panose="03070502030502020204" pitchFamily="66" charset="0"/>
              </a:rPr>
              <a:t>The antichrist must be revealed, and the earth must go through a time of great tribulation and judgment</a:t>
            </a: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 (p.7</a:t>
            </a:r>
            <a:r>
              <a:rPr lang="en-US" sz="5500" b="1" dirty="0">
                <a:solidFill>
                  <a:prstClr val="white"/>
                </a:solidFill>
                <a:effectLst>
                  <a:outerShdw blurRad="38100" dist="38100" dir="2700000" algn="tl">
                    <a:srgbClr val="000000">
                      <a:alpha val="43137"/>
                    </a:srgbClr>
                  </a:outerShdw>
                </a:effectLst>
                <a:latin typeface="The Hand" panose="03070502030502020204" pitchFamily="66" charset="0"/>
              </a:rPr>
              <a:t>4</a:t>
            </a: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 ¶1). When will the antichrist be revealed? Who is the antichrist? Does Scripture foretell an earthly tribulation before Christ’s coming?</a:t>
            </a:r>
          </a:p>
        </p:txBody>
      </p:sp>
    </p:spTree>
    <p:extLst>
      <p:ext uri="{BB962C8B-B14F-4D97-AF65-F5344CB8AC3E}">
        <p14:creationId xmlns:p14="http://schemas.microsoft.com/office/powerpoint/2010/main" val="40848484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Eight: The Rapture of the Church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(p.69-93)</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1785104"/>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40"/>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“Look at the book of Revelation” (p.77, ¶</a:t>
            </a:r>
            <a:r>
              <a:rPr lang="en-US" sz="5500" b="1" dirty="0">
                <a:solidFill>
                  <a:prstClr val="white"/>
                </a:solidFill>
                <a:effectLst>
                  <a:outerShdw blurRad="38100" dist="38100" dir="2700000" algn="tl">
                    <a:srgbClr val="000000">
                      <a:alpha val="43137"/>
                    </a:srgbClr>
                  </a:outerShdw>
                </a:effectLst>
                <a:latin typeface="The Hand" panose="03070502030502020204" pitchFamily="66" charset="0"/>
              </a:rPr>
              <a:t>5</a:t>
            </a: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 What is the subject of </a:t>
            </a:r>
            <a:r>
              <a:rPr kumimoji="0" lang="en-US" sz="5500" b="1"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 Revelation?</a:t>
            </a:r>
            <a:endPar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endParaRPr>
          </a:p>
        </p:txBody>
      </p:sp>
    </p:spTree>
    <p:extLst>
      <p:ext uri="{BB962C8B-B14F-4D97-AF65-F5344CB8AC3E}">
        <p14:creationId xmlns:p14="http://schemas.microsoft.com/office/powerpoint/2010/main" val="19567123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Nine: Having Begun in the Spirit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a:t>
            </a:r>
            <a:r>
              <a:rPr lang="en-US" sz="4000" cap="small" dirty="0">
                <a:solidFill>
                  <a:prstClr val="white"/>
                </a:solidFill>
                <a:effectLst>
                  <a:outerShdw blurRad="38100" dist="38100" dir="2700000" algn="tl">
                    <a:srgbClr val="000000">
                      <a:alpha val="43137"/>
                    </a:srgbClr>
                  </a:outerShdw>
                </a:effectLst>
                <a:latin typeface="FFF Tusj" panose="02040802050405020203" pitchFamily="18" charset="0"/>
              </a:rPr>
              <a:t>95-106</a:t>
            </a: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938719"/>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41"/>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What is your impression of this chapter?</a:t>
            </a:r>
          </a:p>
        </p:txBody>
      </p:sp>
    </p:spTree>
    <p:extLst>
      <p:ext uri="{BB962C8B-B14F-4D97-AF65-F5344CB8AC3E}">
        <p14:creationId xmlns:p14="http://schemas.microsoft.com/office/powerpoint/2010/main" val="19862498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Ten: The Supremacy of Love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a:t>
            </a:r>
            <a:r>
              <a:rPr lang="en-US" sz="4000" cap="small" dirty="0">
                <a:solidFill>
                  <a:prstClr val="white"/>
                </a:solidFill>
                <a:effectLst>
                  <a:outerShdw blurRad="38100" dist="38100" dir="2700000" algn="tl">
                    <a:srgbClr val="000000">
                      <a:alpha val="43137"/>
                    </a:srgbClr>
                  </a:outerShdw>
                </a:effectLst>
                <a:latin typeface="FFF Tusj" panose="02040802050405020203" pitchFamily="18" charset="0"/>
              </a:rPr>
              <a:t>107-112</a:t>
            </a: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938719"/>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42"/>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What is your impression of this chapter?</a:t>
            </a:r>
          </a:p>
        </p:txBody>
      </p:sp>
    </p:spTree>
    <p:extLst>
      <p:ext uri="{BB962C8B-B14F-4D97-AF65-F5344CB8AC3E}">
        <p14:creationId xmlns:p14="http://schemas.microsoft.com/office/powerpoint/2010/main" val="14756673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Eleven: Striking the Balance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(p.113-120)</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43"/>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“An important characteristic of Calvary Chapel fellowships is the desire not to divide God’s people over non-essential issues” (p.113, ¶1). How is an issue determined to be essential or not?</a:t>
            </a:r>
          </a:p>
        </p:txBody>
      </p:sp>
    </p:spTree>
    <p:extLst>
      <p:ext uri="{BB962C8B-B14F-4D97-AF65-F5344CB8AC3E}">
        <p14:creationId xmlns:p14="http://schemas.microsoft.com/office/powerpoint/2010/main" val="1830819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Eleven: Striking the Balance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(p.113-120)</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4324261"/>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44"/>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“…Our approach to the debatable issue concerning the ministry of the Holy Spirit… The minute we start taking </a:t>
            </a:r>
            <a:r>
              <a:rPr kumimoji="0" lang="en-US" sz="5500" b="1"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hard-line</a:t>
            </a: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 positions on any of the non-foundational controversial issues, we alienate part of the people” (p.113, ¶2). Is the exercise of spiritual gifts a foundational issue?</a:t>
            </a:r>
          </a:p>
        </p:txBody>
      </p:sp>
    </p:spTree>
    <p:extLst>
      <p:ext uri="{BB962C8B-B14F-4D97-AF65-F5344CB8AC3E}">
        <p14:creationId xmlns:p14="http://schemas.microsoft.com/office/powerpoint/2010/main" val="9993637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Eleven: Striking the Balance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(p.113-120)</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4324261"/>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45"/>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“Another example of maintaining a balance on debatable issues is our approach to Calvinism… We don’t believe that you can lose your salvation because you lost your temper or told a lie and, as a result, need to go forward next Sunday night to repent and get re-saved” (p.115, ¶2). Does a single sin cause a Christian to lose salvation?</a:t>
            </a:r>
          </a:p>
        </p:txBody>
      </p:sp>
    </p:spTree>
    <p:extLst>
      <p:ext uri="{BB962C8B-B14F-4D97-AF65-F5344CB8AC3E}">
        <p14:creationId xmlns:p14="http://schemas.microsoft.com/office/powerpoint/2010/main" val="36249821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Twelve: Ventures of Faith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(p.121-135)</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4324261"/>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46"/>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 key is to discover what God wants to do. I’ve found the best way is by just stepping out. Try it and see. Maybe God will work. Maybe God wants to work. Let’s give Him a chance” (p.131, ¶6). Is “try it and see” the correct approach to understanding the Lord’s will?</a:t>
            </a:r>
          </a:p>
        </p:txBody>
      </p:sp>
    </p:spTree>
    <p:extLst>
      <p:ext uri="{BB962C8B-B14F-4D97-AF65-F5344CB8AC3E}">
        <p14:creationId xmlns:p14="http://schemas.microsoft.com/office/powerpoint/2010/main" val="703751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Introduction: The Call </a:t>
            </a:r>
            <a:r>
              <a:rPr lang="en-US" sz="4000" cap="small" dirty="0">
                <a:solidFill>
                  <a:prstClr val="white"/>
                </a:solidFill>
                <a:effectLst>
                  <a:outerShdw blurRad="38100" dist="38100" dir="2700000" algn="tl">
                    <a:srgbClr val="000000">
                      <a:alpha val="43137"/>
                    </a:srgbClr>
                  </a:outerShdw>
                </a:effectLst>
                <a:latin typeface="FFF Tusj" panose="02040802050405020203" pitchFamily="18" charset="0"/>
              </a:rPr>
              <a:t>t</a:t>
            </a:r>
            <a:r>
              <a:rPr kumimoji="0" lang="en-US" sz="4000" b="0" i="0" u="none" strike="noStrike" kern="1200" cap="small" spc="0" normalizeH="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o the Ministry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(p.7-12)</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2631490"/>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4"/>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 ministry to the called is not an option—it’s a necessity” (p.7, ¶2). Do ministers need a calling to preach? Which preachers in the New Testament received callings to do so?</a:t>
            </a:r>
          </a:p>
        </p:txBody>
      </p:sp>
    </p:spTree>
    <p:extLst>
      <p:ext uri="{BB962C8B-B14F-4D97-AF65-F5344CB8AC3E}">
        <p14:creationId xmlns:p14="http://schemas.microsoft.com/office/powerpoint/2010/main" val="1139938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Introduction: The Call </a:t>
            </a:r>
            <a:r>
              <a:rPr lang="en-US" sz="4000" cap="small" dirty="0">
                <a:solidFill>
                  <a:prstClr val="white"/>
                </a:solidFill>
                <a:effectLst>
                  <a:outerShdw blurRad="38100" dist="38100" dir="2700000" algn="tl">
                    <a:srgbClr val="000000">
                      <a:alpha val="43137"/>
                    </a:srgbClr>
                  </a:outerShdw>
                </a:effectLst>
                <a:latin typeface="FFF Tusj" panose="02040802050405020203" pitchFamily="18" charset="0"/>
              </a:rPr>
              <a:t>t</a:t>
            </a:r>
            <a:r>
              <a:rPr kumimoji="0" lang="en-US" sz="4000" b="0" i="0" u="none" strike="noStrike" kern="1200" cap="small" spc="0" normalizeH="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o the Ministry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(p.7-12)</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1785104"/>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5"/>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“When I first felt called to the ministry, I went to school to prepare” (p.8, ¶2). Is this the correct course for would-be ministers?</a:t>
            </a:r>
          </a:p>
        </p:txBody>
      </p:sp>
    </p:spTree>
    <p:extLst>
      <p:ext uri="{BB962C8B-B14F-4D97-AF65-F5344CB8AC3E}">
        <p14:creationId xmlns:p14="http://schemas.microsoft.com/office/powerpoint/2010/main" val="3336379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One: God’s Model </a:t>
            </a:r>
            <a:r>
              <a:rPr lang="en-US" sz="4000" cap="small" dirty="0">
                <a:solidFill>
                  <a:prstClr val="white"/>
                </a:solidFill>
                <a:effectLst>
                  <a:outerShdw blurRad="38100" dist="38100" dir="2700000" algn="tl">
                    <a:srgbClr val="000000">
                      <a:alpha val="43137"/>
                    </a:srgbClr>
                  </a:outerShdw>
                </a:effectLst>
                <a:latin typeface="FFF Tusj" panose="02040802050405020203" pitchFamily="18" charset="0"/>
              </a:rPr>
              <a:t>f</a:t>
            </a: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or the Church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(p.13-19)</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938719"/>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6"/>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What is your impression of this chapter?</a:t>
            </a:r>
          </a:p>
        </p:txBody>
      </p:sp>
    </p:spTree>
    <p:extLst>
      <p:ext uri="{BB962C8B-B14F-4D97-AF65-F5344CB8AC3E}">
        <p14:creationId xmlns:p14="http://schemas.microsoft.com/office/powerpoint/2010/main" val="1257290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Two: Church Government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(p.21-30)</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1785104"/>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7"/>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 New Testament doesn’t give a clear, definitive statement of God’s preference for church government” (p.21, ¶1). Is this true?</a:t>
            </a:r>
          </a:p>
        </p:txBody>
      </p:sp>
    </p:spTree>
    <p:extLst>
      <p:ext uri="{BB962C8B-B14F-4D97-AF65-F5344CB8AC3E}">
        <p14:creationId xmlns:p14="http://schemas.microsoft.com/office/powerpoint/2010/main" val="1360329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6FE940B-983D-C115-27F0-3C0ACA202243}"/>
              </a:ext>
            </a:extLst>
          </p:cNvPr>
          <p:cNvSpPr txBox="1"/>
          <p:nvPr/>
        </p:nvSpPr>
        <p:spPr>
          <a:xfrm>
            <a:off x="0" y="0"/>
            <a:ext cx="12192000" cy="10926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5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Answering Calvary Chapel</a:t>
            </a:r>
          </a:p>
        </p:txBody>
      </p:sp>
      <p:sp>
        <p:nvSpPr>
          <p:cNvPr id="5" name="TextBox 4">
            <a:extLst>
              <a:ext uri="{FF2B5EF4-FFF2-40B4-BE49-F238E27FC236}">
                <a16:creationId xmlns:a16="http://schemas.microsoft.com/office/drawing/2014/main" id="{9EE1EEE9-2A96-6803-72B4-602CEDC06C6E}"/>
              </a:ext>
            </a:extLst>
          </p:cNvPr>
          <p:cNvSpPr txBox="1"/>
          <p:nvPr/>
        </p:nvSpPr>
        <p:spPr>
          <a:xfrm>
            <a:off x="0" y="1092607"/>
            <a:ext cx="12192000"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Chapter Two: Church Government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small" spc="0" normalizeH="0" baseline="0" noProof="0" dirty="0">
                <a:ln>
                  <a:noFill/>
                </a:ln>
                <a:solidFill>
                  <a:prstClr val="white"/>
                </a:solidFill>
                <a:effectLst>
                  <a:outerShdw blurRad="38100" dist="38100" dir="2700000" algn="tl">
                    <a:srgbClr val="000000">
                      <a:alpha val="43137"/>
                    </a:srgbClr>
                  </a:outerShdw>
                </a:effectLst>
                <a:uLnTx/>
                <a:uFillTx/>
                <a:latin typeface="FFF Tusj" panose="02040802050405020203" pitchFamily="18" charset="0"/>
                <a:ea typeface="+mn-ea"/>
                <a:cs typeface="+mn-cs"/>
              </a:rPr>
              <a:t>(p.21-30)</a:t>
            </a:r>
          </a:p>
        </p:txBody>
      </p:sp>
      <p:sp>
        <p:nvSpPr>
          <p:cNvPr id="6" name="TextBox 5">
            <a:extLst>
              <a:ext uri="{FF2B5EF4-FFF2-40B4-BE49-F238E27FC236}">
                <a16:creationId xmlns:a16="http://schemas.microsoft.com/office/drawing/2014/main" id="{0F6591A3-5A2D-EFC9-101B-B62F0A241D6D}"/>
              </a:ext>
            </a:extLst>
          </p:cNvPr>
          <p:cNvSpPr txBox="1"/>
          <p:nvPr/>
        </p:nvSpPr>
        <p:spPr>
          <a:xfrm>
            <a:off x="0" y="2416046"/>
            <a:ext cx="12192000" cy="4324261"/>
          </a:xfrm>
          <a:prstGeom prst="rect">
            <a:avLst/>
          </a:prstGeom>
          <a:noFill/>
        </p:spPr>
        <p:txBody>
          <a:bodyPr wrap="square" rtlCol="0">
            <a:spAutoFit/>
          </a:bodyPr>
          <a:lstStyle/>
          <a:p>
            <a:pPr marL="914400" marR="0" lvl="0" indent="-914400" algn="just" defTabSz="914400" rtl="0" eaLnBrk="1" fontAlgn="auto" latinLnBrk="0" hangingPunct="1">
              <a:lnSpc>
                <a:spcPct val="100000"/>
              </a:lnSpc>
              <a:spcBef>
                <a:spcPts val="0"/>
              </a:spcBef>
              <a:spcAft>
                <a:spcPts val="0"/>
              </a:spcAft>
              <a:buClrTx/>
              <a:buSzTx/>
              <a:buFont typeface="+mj-lt"/>
              <a:buAutoNum type="arabicPeriod" startAt="8"/>
              <a:tabLst/>
              <a:defRPr/>
            </a:pP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“The New Testament teaches the establishing of bishops, </a:t>
            </a:r>
            <a:r>
              <a:rPr kumimoji="0" lang="en-US" sz="5500" b="1"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episkopos</a:t>
            </a: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 and the appointing of elders, </a:t>
            </a:r>
            <a:r>
              <a:rPr kumimoji="0" lang="en-US" sz="5500" b="1"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presbyteros</a:t>
            </a:r>
            <a:r>
              <a:rPr kumimoji="0" lang="en-US" sz="55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he Hand" panose="03070502030502020204" pitchFamily="66" charset="0"/>
                <a:ea typeface="+mn-ea"/>
                <a:cs typeface="+mn-cs"/>
              </a:rPr>
              <a:t>. These two forms of government, by their very nature, seem to clash” (p.22, ¶4). Is it accurate that bishoprics and elderships are contrasting systems of church leadership?</a:t>
            </a:r>
          </a:p>
        </p:txBody>
      </p:sp>
    </p:spTree>
    <p:extLst>
      <p:ext uri="{BB962C8B-B14F-4D97-AF65-F5344CB8AC3E}">
        <p14:creationId xmlns:p14="http://schemas.microsoft.com/office/powerpoint/2010/main" val="2382320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2497</Words>
  <Application>Microsoft Office PowerPoint</Application>
  <PresentationFormat>Widescreen</PresentationFormat>
  <Paragraphs>185</Paragraphs>
  <Slides>47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Aptos</vt:lpstr>
      <vt:lpstr>Aptos Display</vt:lpstr>
      <vt:lpstr>Arial</vt:lpstr>
      <vt:lpstr>FFF Tusj</vt:lpstr>
      <vt:lpstr>The Hand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Dockens</dc:creator>
  <cp:lastModifiedBy>Rachel Dockens</cp:lastModifiedBy>
  <cp:revision>24</cp:revision>
  <dcterms:created xsi:type="dcterms:W3CDTF">2024-04-12T00:28:12Z</dcterms:created>
  <dcterms:modified xsi:type="dcterms:W3CDTF">2024-08-17T03:30:20Z</dcterms:modified>
</cp:coreProperties>
</file>